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1" r:id="rId1"/>
    <p:sldMasterId id="2147483673" r:id="rId2"/>
    <p:sldMasterId id="2147483685" r:id="rId3"/>
  </p:sldMasterIdLst>
  <p:notesMasterIdLst>
    <p:notesMasterId r:id="rId53"/>
  </p:notesMasterIdLst>
  <p:handoutMasterIdLst>
    <p:handoutMasterId r:id="rId54"/>
  </p:handoutMasterIdLst>
  <p:sldIdLst>
    <p:sldId id="256" r:id="rId4"/>
    <p:sldId id="266" r:id="rId5"/>
    <p:sldId id="310" r:id="rId6"/>
    <p:sldId id="311" r:id="rId7"/>
    <p:sldId id="312" r:id="rId8"/>
    <p:sldId id="313" r:id="rId9"/>
    <p:sldId id="314" r:id="rId10"/>
    <p:sldId id="269" r:id="rId11"/>
    <p:sldId id="267" r:id="rId12"/>
    <p:sldId id="271" r:id="rId13"/>
    <p:sldId id="270" r:id="rId14"/>
    <p:sldId id="278" r:id="rId15"/>
    <p:sldId id="280" r:id="rId16"/>
    <p:sldId id="281" r:id="rId17"/>
    <p:sldId id="279" r:id="rId18"/>
    <p:sldId id="282" r:id="rId19"/>
    <p:sldId id="283" r:id="rId20"/>
    <p:sldId id="284" r:id="rId21"/>
    <p:sldId id="285" r:id="rId22"/>
    <p:sldId id="286" r:id="rId23"/>
    <p:sldId id="287" r:id="rId24"/>
    <p:sldId id="277" r:id="rId25"/>
    <p:sldId id="276" r:id="rId26"/>
    <p:sldId id="274" r:id="rId27"/>
    <p:sldId id="273" r:id="rId28"/>
    <p:sldId id="288" r:id="rId29"/>
    <p:sldId id="290" r:id="rId30"/>
    <p:sldId id="289" r:id="rId31"/>
    <p:sldId id="275" r:id="rId32"/>
    <p:sldId id="291" r:id="rId33"/>
    <p:sldId id="293" r:id="rId34"/>
    <p:sldId id="292" r:id="rId35"/>
    <p:sldId id="294" r:id="rId36"/>
    <p:sldId id="295" r:id="rId37"/>
    <p:sldId id="297" r:id="rId38"/>
    <p:sldId id="298" r:id="rId39"/>
    <p:sldId id="296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272" r:id="rId51"/>
    <p:sldId id="309" r:id="rId5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6617"/>
    <a:srgbClr val="103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02" autoAdjust="0"/>
    <p:restoredTop sz="98834" autoAdjust="0"/>
  </p:normalViewPr>
  <p:slideViewPr>
    <p:cSldViewPr snapToGrid="0" snapToObjects="1">
      <p:cViewPr>
        <p:scale>
          <a:sx n="59" d="100"/>
          <a:sy n="59" d="100"/>
        </p:scale>
        <p:origin x="-312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ES_tradnl" smtClean="0"/>
              <a:t>carlos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A7F60-714E-7043-85F2-B77D466A6861}" type="datetime1">
              <a:rPr lang="es-MX" smtClean="0"/>
              <a:t>29/09/15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20998-ADCE-0F45-9081-55C458950F2C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9306362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ES_tradnl" smtClean="0"/>
              <a:t>carlos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59472-5790-5F43-B021-55D62942393A}" type="datetime1">
              <a:rPr lang="es-MX" smtClean="0"/>
              <a:t>29/09/15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</a:t>
            </a:fld>
            <a:endParaRPr lang="es-ES"/>
          </a:p>
        </p:txBody>
      </p:sp>
      <p:sp>
        <p:nvSpPr>
          <p:cNvPr id="5" name="Marcador de encabezado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s-ES_tradnl" smtClean="0"/>
              <a:t>carlos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B295E3-2391-C143-B4FF-B84AE3207FE2}" type="slidenum">
              <a:rPr lang="es-MX"/>
              <a:pPr/>
              <a:t>2</a:t>
            </a:fld>
            <a:endParaRPr lang="es-MX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3881439" y="8686512"/>
            <a:ext cx="2955551" cy="43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algn="r" hangingPunct="1">
              <a:lnSpc>
                <a:spcPct val="100000"/>
              </a:lnSpc>
            </a:pPr>
            <a:fld id="{87C086D3-F82E-E94C-9C24-D0B4205203D8}" type="slidenum">
              <a:rPr lang="es-MX" sz="1300"/>
              <a:pPr algn="r" hangingPunct="1">
                <a:lnSpc>
                  <a:spcPct val="100000"/>
                </a:lnSpc>
              </a:pPr>
              <a:t>2</a:t>
            </a:fld>
            <a:endParaRPr lang="es-MX" sz="1300"/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143000" y="685512"/>
            <a:ext cx="4572000" cy="3429000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s-ES"/>
          </a:p>
        </p:txBody>
      </p:sp>
      <p:sp>
        <p:nvSpPr>
          <p:cNvPr id="38915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3771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B295E3-2391-C143-B4FF-B84AE3207FE2}" type="slidenum">
              <a:rPr lang="es-MX"/>
              <a:pPr/>
              <a:t>3</a:t>
            </a:fld>
            <a:endParaRPr lang="es-MX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3881439" y="8686512"/>
            <a:ext cx="2955551" cy="43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algn="r" hangingPunct="1">
              <a:lnSpc>
                <a:spcPct val="100000"/>
              </a:lnSpc>
            </a:pPr>
            <a:fld id="{87C086D3-F82E-E94C-9C24-D0B4205203D8}" type="slidenum">
              <a:rPr lang="es-MX" sz="1300"/>
              <a:pPr algn="r" hangingPunct="1">
                <a:lnSpc>
                  <a:spcPct val="100000"/>
                </a:lnSpc>
              </a:pPr>
              <a:t>3</a:t>
            </a:fld>
            <a:endParaRPr lang="es-MX" sz="1300"/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143000" y="685512"/>
            <a:ext cx="4572000" cy="3429000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s-ES"/>
          </a:p>
        </p:txBody>
      </p:sp>
      <p:sp>
        <p:nvSpPr>
          <p:cNvPr id="38915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573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B295E3-2391-C143-B4FF-B84AE3207FE2}" type="slidenum">
              <a:rPr lang="es-MX"/>
              <a:pPr/>
              <a:t>4</a:t>
            </a:fld>
            <a:endParaRPr lang="es-MX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3881439" y="8686512"/>
            <a:ext cx="2955551" cy="43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algn="r" hangingPunct="1">
              <a:lnSpc>
                <a:spcPct val="100000"/>
              </a:lnSpc>
            </a:pPr>
            <a:fld id="{87C086D3-F82E-E94C-9C24-D0B4205203D8}" type="slidenum">
              <a:rPr lang="es-MX" sz="1300"/>
              <a:pPr algn="r" hangingPunct="1">
                <a:lnSpc>
                  <a:spcPct val="100000"/>
                </a:lnSpc>
              </a:pPr>
              <a:t>4</a:t>
            </a:fld>
            <a:endParaRPr lang="es-MX" sz="1300"/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143000" y="685512"/>
            <a:ext cx="4572000" cy="3429000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s-ES"/>
          </a:p>
        </p:txBody>
      </p:sp>
      <p:sp>
        <p:nvSpPr>
          <p:cNvPr id="38915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573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B295E3-2391-C143-B4FF-B84AE3207FE2}" type="slidenum">
              <a:rPr lang="es-MX"/>
              <a:pPr/>
              <a:t>5</a:t>
            </a:fld>
            <a:endParaRPr lang="es-MX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3881439" y="8686512"/>
            <a:ext cx="2955551" cy="43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algn="r" hangingPunct="1">
              <a:lnSpc>
                <a:spcPct val="100000"/>
              </a:lnSpc>
            </a:pPr>
            <a:fld id="{87C086D3-F82E-E94C-9C24-D0B4205203D8}" type="slidenum">
              <a:rPr lang="es-MX" sz="1300"/>
              <a:pPr algn="r" hangingPunct="1">
                <a:lnSpc>
                  <a:spcPct val="100000"/>
                </a:lnSpc>
              </a:pPr>
              <a:t>5</a:t>
            </a:fld>
            <a:endParaRPr lang="es-MX" sz="1300"/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143000" y="685512"/>
            <a:ext cx="4572000" cy="3429000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s-ES"/>
          </a:p>
        </p:txBody>
      </p:sp>
      <p:sp>
        <p:nvSpPr>
          <p:cNvPr id="38915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573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B295E3-2391-C143-B4FF-B84AE3207FE2}" type="slidenum">
              <a:rPr lang="es-MX"/>
              <a:pPr/>
              <a:t>6</a:t>
            </a:fld>
            <a:endParaRPr lang="es-MX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3881439" y="8686512"/>
            <a:ext cx="2955551" cy="43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algn="r" hangingPunct="1">
              <a:lnSpc>
                <a:spcPct val="100000"/>
              </a:lnSpc>
            </a:pPr>
            <a:fld id="{87C086D3-F82E-E94C-9C24-D0B4205203D8}" type="slidenum">
              <a:rPr lang="es-MX" sz="1300"/>
              <a:pPr algn="r" hangingPunct="1">
                <a:lnSpc>
                  <a:spcPct val="100000"/>
                </a:lnSpc>
              </a:pPr>
              <a:t>6</a:t>
            </a:fld>
            <a:endParaRPr lang="es-MX" sz="1300"/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143000" y="685512"/>
            <a:ext cx="4572000" cy="3429000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s-ES"/>
          </a:p>
        </p:txBody>
      </p:sp>
      <p:sp>
        <p:nvSpPr>
          <p:cNvPr id="38915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573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DB295E3-2391-C143-B4FF-B84AE3207FE2}" type="slidenum">
              <a:rPr lang="es-MX"/>
              <a:pPr/>
              <a:t>7</a:t>
            </a:fld>
            <a:endParaRPr lang="es-MX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3881439" y="8686512"/>
            <a:ext cx="2955551" cy="437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algn="r" hangingPunct="1">
              <a:lnSpc>
                <a:spcPct val="100000"/>
              </a:lnSpc>
            </a:pPr>
            <a:fld id="{87C086D3-F82E-E94C-9C24-D0B4205203D8}" type="slidenum">
              <a:rPr lang="es-MX" sz="1300"/>
              <a:pPr algn="r" hangingPunct="1">
                <a:lnSpc>
                  <a:spcPct val="100000"/>
                </a:lnSpc>
              </a:pPr>
              <a:t>7</a:t>
            </a:fld>
            <a:endParaRPr lang="es-MX" sz="1300"/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143000" y="685512"/>
            <a:ext cx="4572000" cy="3429000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s-ES"/>
          </a:p>
        </p:txBody>
      </p:sp>
      <p:sp>
        <p:nvSpPr>
          <p:cNvPr id="38915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573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06819"/>
            <a:ext cx="9144000" cy="51435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  <p:pic>
        <p:nvPicPr>
          <p:cNvPr id="7" name="Imagen 6" descr="PPTparapp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92"/>
            <a:ext cx="9144000" cy="6858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8590" y="5895118"/>
            <a:ext cx="922463" cy="922463"/>
          </a:xfrm>
          <a:prstGeom prst="rect">
            <a:avLst/>
          </a:prstGeom>
          <a:effectLst>
            <a:glow rad="127000">
              <a:schemeClr val="bg1">
                <a:alpha val="8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28897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029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914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474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499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3520709" y="6356350"/>
            <a:ext cx="2133600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C3021CCC-EF1F-2741-B0DF-7D3DE3DCA307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8616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2158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2093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0721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4858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2340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32014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5937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1867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623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64354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91591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775021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74018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1256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5834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6386905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97477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96633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63912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99525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81424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2576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9604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5593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316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1642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344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989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0000">
              <a:srgbClr val="10321F"/>
            </a:gs>
            <a:gs pos="100000">
              <a:srgbClr val="756617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3487866" y="636244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553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0000">
              <a:srgbClr val="10321F"/>
            </a:gs>
            <a:gs pos="100000">
              <a:srgbClr val="756617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347691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fld id="{C3021CCC-EF1F-2741-B0DF-7D3DE3DCA307}" type="slidenum">
              <a:rPr lang="es-ES" smtClean="0"/>
              <a:pPr/>
              <a:t>‹Nr.›</a:t>
            </a:fld>
            <a:endParaRPr lang="es-ES" dirty="0"/>
          </a:p>
        </p:txBody>
      </p:sp>
      <p:sp>
        <p:nvSpPr>
          <p:cNvPr id="10" name="Marcador de pie de página 3"/>
          <p:cNvSpPr txBox="1">
            <a:spLocks/>
          </p:cNvSpPr>
          <p:nvPr userDrawn="1"/>
        </p:nvSpPr>
        <p:spPr>
          <a:xfrm>
            <a:off x="1061053" y="6356350"/>
            <a:ext cx="2813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hr-HR" dirty="0" smtClean="0">
                <a:solidFill>
                  <a:schemeClr val="bg1"/>
                </a:solidFill>
              </a:rPr>
              <a:t>Ingeniería en Computación</a:t>
            </a:r>
          </a:p>
          <a:p>
            <a:pPr algn="l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1" name="Marcador de pie de página 3"/>
          <p:cNvSpPr txBox="1">
            <a:spLocks/>
          </p:cNvSpPr>
          <p:nvPr userDrawn="1"/>
        </p:nvSpPr>
        <p:spPr>
          <a:xfrm>
            <a:off x="6286762" y="6356350"/>
            <a:ext cx="2603238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200" dirty="0" smtClean="0">
                <a:solidFill>
                  <a:schemeClr val="bg1"/>
                </a:solidFill>
              </a:rPr>
              <a:t>Curso de Inducció</a:t>
            </a:r>
            <a:endParaRPr lang="es-ES" sz="1200" dirty="0">
              <a:solidFill>
                <a:schemeClr val="bg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38590" y="5895118"/>
            <a:ext cx="922463" cy="922463"/>
          </a:xfrm>
          <a:prstGeom prst="rect">
            <a:avLst/>
          </a:prstGeom>
          <a:effectLst>
            <a:glow rad="127000">
              <a:schemeClr val="bg1">
                <a:alpha val="85000"/>
              </a:schemeClr>
            </a:glow>
          </a:effectLst>
        </p:spPr>
      </p:pic>
      <p:pic>
        <p:nvPicPr>
          <p:cNvPr id="14" name="Imagen 13" descr="Greca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31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Ing. Carlos Alberto Rojas Hernández           Ingeniería en Computación   carojash@profesor.uaemex.mx             Plática de Inducción  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0E74E-48CA-DE45-8064-47FC53ED5B05}" type="slidenum">
              <a:rPr lang="es-ES" smtClean="0"/>
              <a:t>‹Nr.›</a:t>
            </a:fld>
            <a:endParaRPr lang="es-ES"/>
          </a:p>
        </p:txBody>
      </p:sp>
      <p:sp>
        <p:nvSpPr>
          <p:cNvPr id="7" name="Marcador de pie de página 3"/>
          <p:cNvSpPr txBox="1">
            <a:spLocks/>
          </p:cNvSpPr>
          <p:nvPr userDrawn="1"/>
        </p:nvSpPr>
        <p:spPr>
          <a:xfrm>
            <a:off x="1061053" y="6356350"/>
            <a:ext cx="2813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hr-HR" dirty="0" smtClean="0">
                <a:solidFill>
                  <a:schemeClr val="bg1"/>
                </a:solidFill>
              </a:rPr>
              <a:t>Ingeniería en Computación</a:t>
            </a:r>
          </a:p>
          <a:p>
            <a:pPr algn="l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8" name="Marcador de pie de página 3"/>
          <p:cNvSpPr txBox="1">
            <a:spLocks/>
          </p:cNvSpPr>
          <p:nvPr userDrawn="1"/>
        </p:nvSpPr>
        <p:spPr>
          <a:xfrm>
            <a:off x="6286762" y="6356350"/>
            <a:ext cx="2603238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200" dirty="0" smtClean="0">
                <a:solidFill>
                  <a:schemeClr val="bg1"/>
                </a:solidFill>
              </a:rPr>
              <a:t>Curso de Inducció</a:t>
            </a:r>
            <a:endParaRPr lang="es-ES" sz="1200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38590" y="5895118"/>
            <a:ext cx="922463" cy="922463"/>
          </a:xfrm>
          <a:prstGeom prst="rect">
            <a:avLst/>
          </a:prstGeom>
          <a:effectLst>
            <a:glow rad="127000">
              <a:schemeClr val="bg1">
                <a:alpha val="85000"/>
              </a:schemeClr>
            </a:glow>
          </a:effectLst>
        </p:spPr>
      </p:pic>
      <p:pic>
        <p:nvPicPr>
          <p:cNvPr id="10" name="Imagen 9" descr="Greca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504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hyperlink" Target="https://dzone.com/tutorials/java/struts-2/struts-2-tutorial/struts-2-tutorial.html" TargetMode="External"/><Relationship Id="rId3" Type="http://schemas.openxmlformats.org/officeDocument/2006/relationships/hyperlink" Target="http://www.javatpoint.com/struts-2-architecture-and-flow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3332" y="5428453"/>
            <a:ext cx="8212667" cy="1192586"/>
          </a:xfrm>
        </p:spPr>
        <p:txBody>
          <a:bodyPr>
            <a:normAutofit/>
          </a:bodyPr>
          <a:lstStyle/>
          <a:p>
            <a:r>
              <a:rPr lang="es-ES" sz="1800" dirty="0" smtClean="0">
                <a:solidFill>
                  <a:srgbClr val="10321F"/>
                </a:solidFill>
                <a:latin typeface="Philosopher Bold"/>
                <a:cs typeface="Philosopher Bold"/>
              </a:rPr>
              <a:t>Centro Universitario UAEM Zumpango</a:t>
            </a:r>
            <a:br>
              <a:rPr lang="es-ES" sz="1800" dirty="0" smtClean="0">
                <a:solidFill>
                  <a:srgbClr val="10321F"/>
                </a:solidFill>
                <a:latin typeface="Philosopher Bold"/>
                <a:cs typeface="Philosopher Bold"/>
              </a:rPr>
            </a:br>
            <a:r>
              <a:rPr lang="es-ES" sz="1600" dirty="0" smtClean="0">
                <a:solidFill>
                  <a:srgbClr val="10321F"/>
                </a:solidFill>
                <a:latin typeface="Philosopher Bold"/>
                <a:cs typeface="Philosopher Bold"/>
              </a:rPr>
              <a:t>Ingeniería en Computación</a:t>
            </a:r>
            <a:r>
              <a:rPr lang="es-ES" sz="1800" dirty="0" smtClean="0">
                <a:solidFill>
                  <a:srgbClr val="10321F"/>
                </a:solidFill>
                <a:latin typeface="Philosopher Bold"/>
                <a:cs typeface="Philosopher Bold"/>
              </a:rPr>
              <a:t/>
            </a:r>
            <a:br>
              <a:rPr lang="es-ES" sz="1800" dirty="0" smtClean="0">
                <a:solidFill>
                  <a:srgbClr val="10321F"/>
                </a:solidFill>
                <a:latin typeface="Philosopher Bold"/>
                <a:cs typeface="Philosopher Bold"/>
              </a:rPr>
            </a:br>
            <a:endParaRPr lang="es-ES" sz="1400" dirty="0">
              <a:solidFill>
                <a:srgbClr val="10321F"/>
              </a:solidFill>
              <a:latin typeface="Philosopher Bold"/>
              <a:cs typeface="Philosopher Bold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63050" y="6480679"/>
            <a:ext cx="6400800" cy="377321"/>
          </a:xfrm>
        </p:spPr>
        <p:txBody>
          <a:bodyPr>
            <a:normAutofit/>
          </a:bodyPr>
          <a:lstStyle/>
          <a:p>
            <a:r>
              <a:rPr lang="es-ES" sz="1200" dirty="0" smtClean="0">
                <a:latin typeface="Helvetica Neue Light"/>
                <a:cs typeface="Helvetica Neue Light"/>
              </a:rPr>
              <a:t>Agosto 2015</a:t>
            </a:r>
            <a:endParaRPr lang="es-ES" sz="1200" dirty="0"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873047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Es </a:t>
            </a:r>
            <a:r>
              <a:rPr lang="es-ES" dirty="0"/>
              <a:t>una plataforma de </a:t>
            </a:r>
            <a:r>
              <a:rPr lang="es-ES" dirty="0" smtClean="0"/>
              <a:t>programación creada para </a:t>
            </a:r>
            <a:r>
              <a:rPr lang="es-ES" dirty="0"/>
              <a:t>desarrollar y ejecutar software de aplicaciones en el lenguaje </a:t>
            </a:r>
            <a:r>
              <a:rPr lang="es-ES" dirty="0" smtClean="0"/>
              <a:t>Java</a:t>
            </a:r>
            <a:r>
              <a:rPr lang="es-ES" dirty="0"/>
              <a:t>. </a:t>
            </a: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Java EE permite desarrollar sistemas basados en </a:t>
            </a:r>
            <a:r>
              <a:rPr lang="es-ES" dirty="0"/>
              <a:t>arquitecturas de N capas </a:t>
            </a:r>
            <a:r>
              <a:rPr lang="es-ES" dirty="0" smtClean="0"/>
              <a:t>que pueden estar distribuidas.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Java EE se </a:t>
            </a:r>
            <a:r>
              <a:rPr lang="es-ES" dirty="0"/>
              <a:t>apoya ampliamente en componentes de software modulares ejecutándose sobre un </a:t>
            </a:r>
            <a:r>
              <a:rPr lang="es-ES" b="1" dirty="0"/>
              <a:t>servidor de aplicaciones</a:t>
            </a:r>
            <a:r>
              <a:rPr lang="es-ES" dirty="0"/>
              <a:t>. </a:t>
            </a: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19235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Un servidor </a:t>
            </a:r>
            <a:r>
              <a:rPr lang="es-ES" dirty="0"/>
              <a:t>de </a:t>
            </a:r>
            <a:r>
              <a:rPr lang="es-ES" dirty="0" smtClean="0"/>
              <a:t>aplicaciones es dispositivo </a:t>
            </a:r>
            <a:r>
              <a:rPr lang="es-ES" dirty="0"/>
              <a:t>de software que proporciona servicios de aplicación a las computadoras </a:t>
            </a:r>
            <a:r>
              <a:rPr lang="es-ES" dirty="0" smtClean="0"/>
              <a:t>cliente. Se encarga de gestionar las funciones de lógica de negocio, y controla el acceso a los datos de las aplicaciones. 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A continuación, algunos términos usados en el curso.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6304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b="1" dirty="0" smtClean="0"/>
              <a:t>Java </a:t>
            </a:r>
            <a:r>
              <a:rPr lang="es-ES" b="1" dirty="0" err="1" smtClean="0"/>
              <a:t>Beans</a:t>
            </a:r>
            <a:r>
              <a:rPr lang="es-ES" b="1" dirty="0" smtClean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En español, </a:t>
            </a:r>
            <a:r>
              <a:rPr lang="es-ES" b="1" i="1" dirty="0" err="1" smtClean="0"/>
              <a:t>bean</a:t>
            </a:r>
            <a:r>
              <a:rPr lang="es-ES" dirty="0" smtClean="0"/>
              <a:t>  significa </a:t>
            </a:r>
            <a:r>
              <a:rPr lang="es-ES" b="1" i="1" dirty="0" err="1" smtClean="0"/>
              <a:t>baina</a:t>
            </a:r>
            <a:r>
              <a:rPr lang="es-ES" b="1" i="1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Un Java </a:t>
            </a:r>
            <a:r>
              <a:rPr lang="es-ES" dirty="0" err="1" smtClean="0"/>
              <a:t>bean</a:t>
            </a:r>
            <a:r>
              <a:rPr lang="es-ES" dirty="0" smtClean="0"/>
              <a:t> es </a:t>
            </a:r>
            <a:r>
              <a:rPr lang="es-ES" dirty="0"/>
              <a:t>un componente </a:t>
            </a:r>
            <a:r>
              <a:rPr lang="es-ES" dirty="0" smtClean="0"/>
              <a:t>software reutilizable, con propiedades para poder </a:t>
            </a:r>
            <a:r>
              <a:rPr lang="es-ES" dirty="0"/>
              <a:t>ser manipulado visualmente por una herramienta de programación en lenguaje Java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r>
              <a:rPr lang="es-ES" dirty="0" smtClean="0"/>
              <a:t>Un propiedad de un Java </a:t>
            </a:r>
            <a:r>
              <a:rPr lang="es-ES" dirty="0" err="1" smtClean="0"/>
              <a:t>bean</a:t>
            </a:r>
            <a:r>
              <a:rPr lang="es-ES" dirty="0" smtClean="0"/>
              <a:t> es </a:t>
            </a:r>
            <a:r>
              <a:rPr lang="es-ES" dirty="0"/>
              <a:t>un atributo </a:t>
            </a:r>
            <a:r>
              <a:rPr lang="es-ES" dirty="0" smtClean="0"/>
              <a:t>que </a:t>
            </a:r>
            <a:r>
              <a:rPr lang="es-ES" dirty="0"/>
              <a:t>afecta a su apariencia o a su conducta</a:t>
            </a:r>
            <a:r>
              <a:rPr lang="es-E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Las propiedades deben de poder consultarse o accederse mediante métodos </a:t>
            </a:r>
            <a:r>
              <a:rPr lang="es-ES" b="1" dirty="0" err="1" smtClean="0">
                <a:solidFill>
                  <a:srgbClr val="3366FF"/>
                </a:solidFill>
              </a:rPr>
              <a:t>get</a:t>
            </a:r>
            <a:r>
              <a:rPr lang="es-ES" dirty="0" smtClean="0">
                <a:solidFill>
                  <a:srgbClr val="3366FF"/>
                </a:solidFill>
              </a:rPr>
              <a:t> </a:t>
            </a:r>
            <a:r>
              <a:rPr lang="es-ES" dirty="0" smtClean="0"/>
              <a:t>y </a:t>
            </a:r>
            <a:r>
              <a:rPr lang="es-ES" b="1" dirty="0" smtClean="0">
                <a:solidFill>
                  <a:srgbClr val="3366FF"/>
                </a:solidFill>
              </a:rPr>
              <a:t>set</a:t>
            </a:r>
            <a:r>
              <a:rPr lang="es-ES" b="1" dirty="0" smtClean="0"/>
              <a:t>.</a:t>
            </a:r>
            <a:r>
              <a:rPr lang="es-E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Una propiedad simple representa un único valor</a:t>
            </a:r>
            <a:r>
              <a:rPr lang="es-E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Una </a:t>
            </a:r>
            <a:r>
              <a:rPr lang="es-ES" dirty="0"/>
              <a:t>propiedad indexada representa un </a:t>
            </a:r>
            <a:r>
              <a:rPr lang="es-ES" dirty="0" err="1"/>
              <a:t>array</a:t>
            </a:r>
            <a:r>
              <a:rPr lang="es-ES" dirty="0"/>
              <a:t> de valores</a:t>
            </a:r>
            <a:r>
              <a:rPr lang="es-ES" dirty="0" smtClean="0"/>
              <a:t>.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2118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Los tipos de propiedades de un Java </a:t>
            </a:r>
            <a:r>
              <a:rPr lang="es-ES" dirty="0" err="1" smtClean="0"/>
              <a:t>bean</a:t>
            </a:r>
            <a:r>
              <a:rPr lang="es-ES" dirty="0" smtClean="0"/>
              <a:t> puede ser </a:t>
            </a:r>
            <a:r>
              <a:rPr lang="es-ES" b="1" dirty="0" err="1" smtClean="0">
                <a:solidFill>
                  <a:srgbClr val="3366FF"/>
                </a:solidFill>
              </a:rPr>
              <a:t>bound</a:t>
            </a:r>
            <a:r>
              <a:rPr lang="es-ES" dirty="0" smtClean="0">
                <a:solidFill>
                  <a:srgbClr val="3366FF"/>
                </a:solidFill>
              </a:rPr>
              <a:t> </a:t>
            </a:r>
            <a:r>
              <a:rPr lang="es-ES" dirty="0" smtClean="0"/>
              <a:t>(ligada) o </a:t>
            </a:r>
            <a:r>
              <a:rPr lang="es-ES" b="1" dirty="0" err="1" smtClean="0">
                <a:solidFill>
                  <a:srgbClr val="3366FF"/>
                </a:solidFill>
              </a:rPr>
              <a:t>constrained</a:t>
            </a:r>
            <a:r>
              <a:rPr lang="es-ES" b="1" dirty="0" smtClean="0">
                <a:solidFill>
                  <a:srgbClr val="3366FF"/>
                </a:solidFill>
              </a:rPr>
              <a:t> </a:t>
            </a:r>
            <a:r>
              <a:rPr lang="es-ES" dirty="0" smtClean="0"/>
              <a:t>(restringida). </a:t>
            </a:r>
          </a:p>
          <a:p>
            <a:r>
              <a:rPr lang="es-ES" dirty="0" smtClean="0"/>
              <a:t>Los Java </a:t>
            </a:r>
            <a:r>
              <a:rPr lang="es-ES" dirty="0" err="1" smtClean="0"/>
              <a:t>beans</a:t>
            </a:r>
            <a:r>
              <a:rPr lang="es-ES" dirty="0" smtClean="0"/>
              <a:t> con propiedades tipo </a:t>
            </a:r>
            <a:r>
              <a:rPr lang="es-ES" dirty="0" err="1" smtClean="0"/>
              <a:t>bound</a:t>
            </a:r>
            <a:r>
              <a:rPr lang="es-ES" dirty="0" smtClean="0"/>
              <a:t>, notifican a otros objetos cuando esta propiedad cambia. Estos objetos son llamados </a:t>
            </a:r>
            <a:r>
              <a:rPr lang="es-ES" b="1" dirty="0" err="1" smtClean="0">
                <a:solidFill>
                  <a:srgbClr val="3366FF"/>
                </a:solidFill>
              </a:rPr>
              <a:t>listeners</a:t>
            </a:r>
            <a:r>
              <a:rPr lang="es-ES" dirty="0" smtClean="0">
                <a:solidFill>
                  <a:srgbClr val="3366FF"/>
                </a:solidFill>
              </a:rPr>
              <a:t> </a:t>
            </a:r>
            <a:r>
              <a:rPr lang="es-ES" dirty="0" smtClean="0"/>
              <a:t>(escuchas).</a:t>
            </a:r>
          </a:p>
          <a:p>
            <a:r>
              <a:rPr lang="es-ES" dirty="0"/>
              <a:t>Una propiedad </a:t>
            </a:r>
            <a:r>
              <a:rPr lang="es-ES" dirty="0" err="1" smtClean="0"/>
              <a:t>constraint</a:t>
            </a:r>
            <a:r>
              <a:rPr lang="es-ES" dirty="0" smtClean="0"/>
              <a:t> es </a:t>
            </a:r>
            <a:r>
              <a:rPr lang="es-ES" dirty="0"/>
              <a:t>similar a una propiedad </a:t>
            </a:r>
            <a:r>
              <a:rPr lang="es-ES" dirty="0" err="1" smtClean="0"/>
              <a:t>bound</a:t>
            </a:r>
            <a:r>
              <a:rPr lang="es-ES" dirty="0" smtClean="0"/>
              <a:t>, pero los </a:t>
            </a:r>
            <a:r>
              <a:rPr lang="es-ES" dirty="0" err="1" smtClean="0"/>
              <a:t>listeners</a:t>
            </a:r>
            <a:r>
              <a:rPr lang="es-ES" dirty="0" smtClean="0"/>
              <a:t> a </a:t>
            </a:r>
            <a:r>
              <a:rPr lang="es-ES" dirty="0"/>
              <a:t>los que se les notifica el cambio del valor de la propiedad tienen la opción de vetar </a:t>
            </a:r>
            <a:r>
              <a:rPr lang="es-ES" dirty="0" smtClean="0"/>
              <a:t>cualquier </a:t>
            </a:r>
            <a:r>
              <a:rPr lang="es-ES" dirty="0"/>
              <a:t>cambio en el valor de dicha propiedad. </a:t>
            </a:r>
            <a:endParaRPr lang="es-ES" dirty="0" smtClean="0"/>
          </a:p>
          <a:p>
            <a:endParaRPr lang="es-ES" dirty="0" smtClean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02913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r>
              <a:rPr lang="es-ES" dirty="0"/>
              <a:t>Un suceso (</a:t>
            </a:r>
            <a:r>
              <a:rPr lang="es-ES" dirty="0" err="1"/>
              <a:t>event</a:t>
            </a:r>
            <a:r>
              <a:rPr lang="es-ES" dirty="0"/>
              <a:t>) es un objeto que indica que algo ha sucedido</a:t>
            </a:r>
            <a:r>
              <a:rPr lang="es-ES" dirty="0" smtClean="0"/>
              <a:t>.</a:t>
            </a:r>
          </a:p>
          <a:p>
            <a:r>
              <a:rPr lang="es-ES" dirty="0" smtClean="0"/>
              <a:t>Un </a:t>
            </a:r>
            <a:r>
              <a:rPr lang="es-ES" i="1" dirty="0" err="1">
                <a:solidFill>
                  <a:srgbClr val="3366FF"/>
                </a:solidFill>
              </a:rPr>
              <a:t>event</a:t>
            </a:r>
            <a:r>
              <a:rPr lang="es-ES" i="1" dirty="0">
                <a:solidFill>
                  <a:srgbClr val="3366FF"/>
                </a:solidFill>
              </a:rPr>
              <a:t> </a:t>
            </a:r>
            <a:r>
              <a:rPr lang="es-ES" i="1" dirty="0" err="1" smtClean="0">
                <a:solidFill>
                  <a:srgbClr val="3366FF"/>
                </a:solidFill>
              </a:rPr>
              <a:t>listener</a:t>
            </a:r>
            <a:r>
              <a:rPr lang="es-ES" i="1" dirty="0" smtClean="0"/>
              <a:t>, </a:t>
            </a:r>
            <a:r>
              <a:rPr lang="es-ES" dirty="0" smtClean="0"/>
              <a:t>es un objeto </a:t>
            </a:r>
            <a:r>
              <a:rPr lang="es-ES" dirty="0"/>
              <a:t>que está interesado en recibir sucesos </a:t>
            </a:r>
            <a:r>
              <a:rPr lang="es-ES" dirty="0" smtClean="0"/>
              <a:t>de otro objeto.</a:t>
            </a:r>
          </a:p>
          <a:p>
            <a:r>
              <a:rPr lang="es-ES" dirty="0"/>
              <a:t>Un objeto que que produce los sucesos se llama </a:t>
            </a:r>
            <a:r>
              <a:rPr lang="es-ES" i="1" dirty="0" err="1">
                <a:solidFill>
                  <a:srgbClr val="3366FF"/>
                </a:solidFill>
              </a:rPr>
              <a:t>event</a:t>
            </a:r>
            <a:r>
              <a:rPr lang="es-ES" i="1" dirty="0">
                <a:solidFill>
                  <a:srgbClr val="3366FF"/>
                </a:solidFill>
              </a:rPr>
              <a:t> </a:t>
            </a:r>
            <a:r>
              <a:rPr lang="es-ES" i="1" dirty="0" err="1" smtClean="0">
                <a:solidFill>
                  <a:srgbClr val="3366FF"/>
                </a:solidFill>
              </a:rPr>
              <a:t>source</a:t>
            </a:r>
            <a:r>
              <a:rPr lang="es-ES" dirty="0" smtClean="0"/>
              <a:t>.</a:t>
            </a:r>
          </a:p>
          <a:p>
            <a:r>
              <a:rPr lang="es-ES" dirty="0" smtClean="0"/>
              <a:t>Un </a:t>
            </a:r>
            <a:r>
              <a:rPr lang="es-ES" dirty="0" err="1" smtClean="0"/>
              <a:t>event</a:t>
            </a:r>
            <a:r>
              <a:rPr lang="es-ES" dirty="0" smtClean="0"/>
              <a:t> </a:t>
            </a:r>
            <a:r>
              <a:rPr lang="es-ES" dirty="0" err="1" smtClean="0"/>
              <a:t>source</a:t>
            </a:r>
            <a:r>
              <a:rPr lang="es-ES" dirty="0" smtClean="0"/>
              <a:t> puede mantener uno, o varios </a:t>
            </a:r>
            <a:r>
              <a:rPr lang="es-ES" dirty="0" err="1" smtClean="0"/>
              <a:t>event</a:t>
            </a:r>
            <a:r>
              <a:rPr lang="es-ES" dirty="0" smtClean="0"/>
              <a:t> </a:t>
            </a:r>
            <a:r>
              <a:rPr lang="es-ES" dirty="0" err="1" smtClean="0"/>
              <a:t>listerners</a:t>
            </a:r>
            <a:r>
              <a:rPr lang="es-ES" dirty="0" smtClean="0"/>
              <a:t> interesados.</a:t>
            </a:r>
          </a:p>
          <a:p>
            <a:endParaRPr lang="es-ES" dirty="0" smtClean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97236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43831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Java </a:t>
            </a:r>
            <a:r>
              <a:rPr lang="es-ES" b="1" dirty="0" err="1" smtClean="0"/>
              <a:t>Beans</a:t>
            </a:r>
            <a:r>
              <a:rPr lang="es-ES" b="1" dirty="0" smtClean="0"/>
              <a:t>. </a:t>
            </a:r>
          </a:p>
          <a:p>
            <a:pPr marL="0" indent="0">
              <a:buNone/>
            </a:pPr>
            <a:r>
              <a:rPr lang="es-ES" dirty="0" smtClean="0"/>
              <a:t>Las </a:t>
            </a:r>
            <a:r>
              <a:rPr lang="es-ES" dirty="0"/>
              <a:t>convenciones </a:t>
            </a:r>
            <a:r>
              <a:rPr lang="es-ES" dirty="0" smtClean="0"/>
              <a:t>para declarar un Java </a:t>
            </a:r>
            <a:r>
              <a:rPr lang="es-ES" dirty="0" err="1" smtClean="0"/>
              <a:t>Bean</a:t>
            </a:r>
            <a:r>
              <a:rPr lang="es-ES" dirty="0" smtClean="0"/>
              <a:t> son</a:t>
            </a:r>
            <a:r>
              <a:rPr lang="es-ES" dirty="0"/>
              <a:t>:</a:t>
            </a:r>
          </a:p>
          <a:p>
            <a:pPr marL="685800" lvl="1" indent="-342900">
              <a:buFont typeface="+mj-ea"/>
              <a:buAutoNum type="circleNumDbPlain"/>
            </a:pPr>
            <a:r>
              <a:rPr lang="es-ES" dirty="0"/>
              <a:t>Debe tener un constructor sin argumentos.</a:t>
            </a:r>
          </a:p>
          <a:p>
            <a:pPr marL="685800" lvl="1" indent="-342900">
              <a:buFont typeface="+mj-ea"/>
              <a:buAutoNum type="circleNumDbPlain"/>
            </a:pPr>
            <a:r>
              <a:rPr lang="es-ES" dirty="0"/>
              <a:t>Sus atributos de clase deben ser privados.</a:t>
            </a:r>
          </a:p>
          <a:p>
            <a:pPr marL="685800" lvl="1" indent="-342900">
              <a:buFont typeface="+mj-ea"/>
              <a:buAutoNum type="circleNumDbPlain"/>
            </a:pPr>
            <a:r>
              <a:rPr lang="es-ES" dirty="0"/>
              <a:t>Sus propiedades deben ser accesibles mediante métodos </a:t>
            </a:r>
            <a:r>
              <a:rPr lang="es-ES" dirty="0" err="1"/>
              <a:t>get</a:t>
            </a:r>
            <a:r>
              <a:rPr lang="es-ES" dirty="0"/>
              <a:t> y set que siguen una convención de nomenclatura estándar.</a:t>
            </a:r>
          </a:p>
          <a:p>
            <a:pPr marL="800100" lvl="1" indent="-457200">
              <a:buFont typeface="+mj-lt"/>
              <a:buAutoNum type="circleNumDbPlain"/>
            </a:pPr>
            <a:r>
              <a:rPr lang="es-ES" dirty="0"/>
              <a:t>Debe ser </a:t>
            </a:r>
            <a:r>
              <a:rPr lang="es-ES" dirty="0" err="1" smtClean="0"/>
              <a:t>serializable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78473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43831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Ejemplo de Java </a:t>
            </a:r>
            <a:r>
              <a:rPr lang="es-ES" b="1" dirty="0" err="1" smtClean="0"/>
              <a:t>bean</a:t>
            </a:r>
            <a:r>
              <a:rPr lang="es-ES" b="1" dirty="0" smtClean="0"/>
              <a:t> con escucha. 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98481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43831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Ejemplo de Java </a:t>
            </a:r>
            <a:r>
              <a:rPr lang="es-ES" b="1" dirty="0" err="1" smtClean="0"/>
              <a:t>bean</a:t>
            </a:r>
            <a:r>
              <a:rPr lang="es-ES" b="1" dirty="0" smtClean="0"/>
              <a:t> con escucha. 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17</a:t>
            </a:fld>
            <a:endParaRPr lang="es-ES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500"/>
            <a:ext cx="9144000" cy="595570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577442" y="6286200"/>
            <a:ext cx="406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Figura 2: Clase </a:t>
            </a:r>
            <a:r>
              <a:rPr lang="es-ES" dirty="0" err="1" smtClean="0"/>
              <a:t>Aumno</a:t>
            </a:r>
            <a:r>
              <a:rPr lang="es-ES" dirty="0" smtClean="0"/>
              <a:t> ejemplo Java </a:t>
            </a:r>
            <a:r>
              <a:rPr lang="es-ES" dirty="0" err="1" smtClean="0"/>
              <a:t>bean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7620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18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3900"/>
            <a:ext cx="9144000" cy="286505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637047" y="4919103"/>
            <a:ext cx="6249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Figura 3: Clase </a:t>
            </a:r>
            <a:r>
              <a:rPr lang="es-ES" dirty="0" err="1" smtClean="0"/>
              <a:t>EscuchaCalificacionExtraña</a:t>
            </a:r>
            <a:r>
              <a:rPr lang="es-ES" dirty="0" smtClean="0"/>
              <a:t> del ejemplo Java </a:t>
            </a:r>
            <a:r>
              <a:rPr lang="es-ES" dirty="0" err="1" smtClean="0"/>
              <a:t>bean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6145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19</a:t>
            </a:fld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0400"/>
            <a:ext cx="9144000" cy="298173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905066" y="5107141"/>
            <a:ext cx="570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Figura 4: Clase </a:t>
            </a:r>
            <a:r>
              <a:rPr lang="es-ES" dirty="0" err="1" smtClean="0"/>
              <a:t>EventoCaificacionExtraña</a:t>
            </a:r>
            <a:r>
              <a:rPr lang="es-ES" dirty="0" smtClean="0"/>
              <a:t> ejemplo Java </a:t>
            </a:r>
            <a:r>
              <a:rPr lang="es-ES" dirty="0" err="1" smtClean="0"/>
              <a:t>bean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8870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360" y="2067611"/>
            <a:ext cx="6988320" cy="4364719"/>
          </a:xfrm>
          <a:ln/>
        </p:spPr>
        <p:txBody>
          <a:bodyPr tIns="10972">
            <a:normAutofit fontScale="90000"/>
          </a:bodyPr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s-MX" sz="2900" b="1" dirty="0" smtClean="0"/>
              <a:t>Universidad Autónoma del Estado de México</a:t>
            </a:r>
            <a:br>
              <a:rPr lang="es-MX" sz="2900" b="1" dirty="0" smtClean="0"/>
            </a:br>
            <a:r>
              <a:rPr lang="es-MX" sz="2900" b="1" dirty="0" smtClean="0"/>
              <a:t>Centro Universitario UAEM Zumpango</a:t>
            </a:r>
            <a:br>
              <a:rPr lang="es-MX" sz="2900" b="1" dirty="0" smtClean="0"/>
            </a:br>
            <a:r>
              <a:rPr lang="es-MX" sz="2900" b="1" dirty="0" smtClean="0"/>
              <a:t>Ingeniería en Computación</a:t>
            </a:r>
            <a:br>
              <a:rPr lang="es-MX" sz="2900" b="1" dirty="0" smtClean="0"/>
            </a:br>
            <a:r>
              <a:rPr lang="es-MX" sz="2900" b="1" dirty="0" smtClean="0"/>
              <a:t/>
            </a:r>
            <a:br>
              <a:rPr lang="es-MX" sz="2900" b="1" dirty="0" smtClean="0"/>
            </a:br>
            <a:r>
              <a:rPr lang="es-MX" sz="2900" b="1" dirty="0" smtClean="0"/>
              <a:t>UA: Lenguaje de Programación </a:t>
            </a:r>
            <a:r>
              <a:rPr lang="es-MX" sz="2900" b="1" dirty="0" smtClean="0"/>
              <a:t>Visual</a:t>
            </a:r>
            <a:br>
              <a:rPr lang="es-MX" sz="2900" b="1" dirty="0" smtClean="0"/>
            </a:br>
            <a:r>
              <a:rPr lang="es-MX" sz="2900" b="1" dirty="0" smtClean="0"/>
              <a:t>(L41091)</a:t>
            </a:r>
            <a:r>
              <a:rPr lang="es-MX" sz="2900" b="1" dirty="0" smtClean="0"/>
              <a:t> </a:t>
            </a:r>
            <a:r>
              <a:rPr lang="es-MX" sz="2900" b="1" dirty="0" smtClean="0"/>
              <a:t/>
            </a:r>
            <a:br>
              <a:rPr lang="es-MX" sz="2900" b="1" dirty="0" smtClean="0"/>
            </a:br>
            <a:r>
              <a:rPr lang="es-MX" sz="2900" b="1" dirty="0" smtClean="0"/>
              <a:t>Tema: </a:t>
            </a:r>
            <a:r>
              <a:rPr lang="es-MX" sz="2900" b="1" dirty="0" smtClean="0"/>
              <a:t>Desarrollo Web con Struts 2, parte </a:t>
            </a:r>
            <a:r>
              <a:rPr lang="es-MX" sz="2900" b="1" dirty="0" smtClean="0"/>
              <a:t>1</a:t>
            </a:r>
            <a:br>
              <a:rPr lang="es-MX" sz="2900" b="1" dirty="0" smtClean="0"/>
            </a:br>
            <a:r>
              <a:rPr lang="es-MX" sz="2900" b="1" dirty="0" smtClean="0"/>
              <a:t/>
            </a:r>
            <a:br>
              <a:rPr lang="es-MX" sz="2900" b="1" dirty="0" smtClean="0"/>
            </a:br>
            <a:r>
              <a:rPr lang="es-MX" sz="2900" b="1" dirty="0" smtClean="0"/>
              <a:t>Dr. Asdrúbal López Chau</a:t>
            </a:r>
            <a:br>
              <a:rPr lang="es-MX" sz="2900" b="1" dirty="0" smtClean="0"/>
            </a:br>
            <a:r>
              <a:rPr lang="es-MX" sz="2900" b="1" dirty="0" smtClean="0"/>
              <a:t>alchau@uaemex.mxm</a:t>
            </a:r>
            <a:r>
              <a:rPr lang="es-MX" sz="2900" b="1" dirty="0" smtClean="0"/>
              <a:t/>
            </a:r>
            <a:br>
              <a:rPr lang="es-MX" sz="2900" b="1" dirty="0" smtClean="0"/>
            </a:br>
            <a:r>
              <a:rPr lang="es-MX" sz="2900" b="1" dirty="0"/>
              <a:t/>
            </a:r>
            <a:br>
              <a:rPr lang="es-MX" sz="2900" b="1" dirty="0"/>
            </a:br>
            <a:r>
              <a:rPr lang="es-MX" sz="2900" b="1" dirty="0" smtClean="0"/>
              <a:t>Agosto 2015</a:t>
            </a:r>
            <a:br>
              <a:rPr lang="es-MX" sz="2900" b="1" dirty="0" smtClean="0"/>
            </a:br>
            <a:r>
              <a:rPr lang="es-MX" sz="2900" b="1" dirty="0"/>
              <a:t/>
            </a:r>
            <a:br>
              <a:rPr lang="es-MX" sz="2900" b="1" dirty="0"/>
            </a:br>
            <a:r>
              <a:rPr lang="es-MX" sz="2900" b="1" dirty="0" smtClean="0"/>
              <a:t/>
            </a:r>
            <a:br>
              <a:rPr lang="es-MX" sz="2900" b="1" dirty="0" smtClean="0"/>
            </a:br>
            <a:r>
              <a:rPr lang="es-MX" sz="2900" b="1" dirty="0" smtClean="0"/>
              <a:t/>
            </a:r>
            <a:br>
              <a:rPr lang="es-MX" sz="2900" b="1" dirty="0" smtClean="0"/>
            </a:br>
            <a:endParaRPr lang="es-MX" sz="2900" b="1" dirty="0"/>
          </a:p>
        </p:txBody>
      </p:sp>
      <p:sp>
        <p:nvSpPr>
          <p:cNvPr id="5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FA9A6-57F7-9E44-A271-615CC7F24EF9}" type="slidenum">
              <a:rPr lang="es-MX">
                <a:solidFill>
                  <a:schemeClr val="tx1"/>
                </a:solidFill>
              </a:rPr>
              <a:pPr/>
              <a:t>2</a:t>
            </a:fld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8001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20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9988"/>
            <a:ext cx="8763000" cy="36703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577442" y="4555356"/>
            <a:ext cx="3862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Figura 5: Clase </a:t>
            </a:r>
            <a:r>
              <a:rPr lang="es-ES" dirty="0" err="1" smtClean="0"/>
              <a:t>Main</a:t>
            </a:r>
            <a:r>
              <a:rPr lang="es-ES" dirty="0" smtClean="0"/>
              <a:t> ejemplo Java </a:t>
            </a:r>
            <a:r>
              <a:rPr lang="es-ES" dirty="0" err="1" smtClean="0"/>
              <a:t>bean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32992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21</a:t>
            </a:fld>
            <a:endParaRPr lang="es-ES" dirty="0"/>
          </a:p>
        </p:txBody>
      </p:sp>
      <p:sp>
        <p:nvSpPr>
          <p:cNvPr id="6" name="Marcador de contenido 4"/>
          <p:cNvSpPr>
            <a:spLocks noGrp="1"/>
          </p:cNvSpPr>
          <p:nvPr>
            <p:ph idx="1"/>
          </p:nvPr>
        </p:nvSpPr>
        <p:spPr>
          <a:xfrm>
            <a:off x="628650" y="2343831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POJO (</a:t>
            </a:r>
            <a:r>
              <a:rPr lang="es-ES" b="1" dirty="0" err="1" smtClean="0"/>
              <a:t>Plain</a:t>
            </a:r>
            <a:r>
              <a:rPr lang="es-ES" b="1" dirty="0" smtClean="0"/>
              <a:t> Old Java </a:t>
            </a:r>
            <a:r>
              <a:rPr lang="es-ES" b="1" dirty="0" err="1" smtClean="0"/>
              <a:t>Object</a:t>
            </a:r>
            <a:r>
              <a:rPr lang="es-ES" b="1" dirty="0" smtClean="0"/>
              <a:t>)</a:t>
            </a:r>
          </a:p>
          <a:p>
            <a:pPr marL="0" indent="0">
              <a:buNone/>
            </a:pPr>
            <a:r>
              <a:rPr lang="es-ES" dirty="0"/>
              <a:t>Un objeto </a:t>
            </a:r>
            <a:r>
              <a:rPr lang="es-ES" dirty="0" smtClean="0"/>
              <a:t>POJO se refiere una </a:t>
            </a:r>
            <a:r>
              <a:rPr lang="es-ES" dirty="0"/>
              <a:t>instancia de una clase que no extiende </a:t>
            </a:r>
            <a:r>
              <a:rPr lang="es-ES" dirty="0" smtClean="0"/>
              <a:t>a ninguna clase ni implementa a alguna interfaz.</a:t>
            </a:r>
          </a:p>
          <a:p>
            <a:pPr marL="0" indent="0">
              <a:buNone/>
            </a:pPr>
            <a:r>
              <a:rPr lang="es-ES" b="1" dirty="0" err="1" smtClean="0"/>
              <a:t>TAG</a:t>
            </a:r>
            <a:endParaRPr lang="es-ES" b="1" dirty="0" smtClean="0"/>
          </a:p>
          <a:p>
            <a:pPr marL="0" indent="0">
              <a:buNone/>
            </a:pPr>
            <a:r>
              <a:rPr lang="es-ES" dirty="0" smtClean="0"/>
              <a:t>Se refiere a una </a:t>
            </a:r>
            <a:r>
              <a:rPr lang="es-ES" b="1" dirty="0"/>
              <a:t>etiqueta</a:t>
            </a:r>
            <a:r>
              <a:rPr lang="es-ES" dirty="0"/>
              <a:t> </a:t>
            </a:r>
            <a:r>
              <a:rPr lang="es-ES" dirty="0" smtClean="0"/>
              <a:t>,que es </a:t>
            </a:r>
            <a:r>
              <a:rPr lang="es-ES" dirty="0"/>
              <a:t>una marca con clase que delimita una región en los lenguajes basados en XML.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Ejemplo de </a:t>
            </a:r>
            <a:r>
              <a:rPr lang="es-ES" dirty="0" err="1" smtClean="0"/>
              <a:t>tag</a:t>
            </a:r>
            <a:endParaRPr lang="es-ES" dirty="0" smtClean="0"/>
          </a:p>
          <a:p>
            <a:pPr marL="0" indent="0">
              <a:buNone/>
            </a:pPr>
            <a:r>
              <a:rPr lang="es-ES" b="1" dirty="0" smtClean="0">
                <a:solidFill>
                  <a:srgbClr val="3366FF"/>
                </a:solidFill>
              </a:rPr>
              <a:t>&lt;head&gt;  &lt;/head&gt;</a:t>
            </a:r>
            <a:endParaRPr lang="es-ES" b="1" dirty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44181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>
            <a:normAutofit/>
          </a:bodyPr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/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A continuación, comenzaremos nuestra aventura con </a:t>
            </a:r>
            <a:r>
              <a:rPr lang="es-ES" b="1" dirty="0" err="1" smtClean="0"/>
              <a:t>Struts</a:t>
            </a:r>
            <a:r>
              <a:rPr lang="es-ES" dirty="0" smtClean="0"/>
              <a:t> 2, un Web </a:t>
            </a:r>
            <a:r>
              <a:rPr lang="es-ES" dirty="0" err="1" smtClean="0"/>
              <a:t>framework</a:t>
            </a:r>
            <a:r>
              <a:rPr lang="es-ES" dirty="0" smtClean="0"/>
              <a:t> basado en Java.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5532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El </a:t>
            </a:r>
            <a:r>
              <a:rPr lang="es-ES" dirty="0" err="1" smtClean="0"/>
              <a:t>framework</a:t>
            </a:r>
            <a:r>
              <a:rPr lang="es-ES" dirty="0" smtClean="0"/>
              <a:t> </a:t>
            </a:r>
            <a:r>
              <a:rPr lang="es-ES" dirty="0" err="1" smtClean="0"/>
              <a:t>Struts</a:t>
            </a:r>
            <a:r>
              <a:rPr lang="es-ES" dirty="0" smtClean="0"/>
              <a:t> 2 tiene por logo: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En español, el significado de la palabra </a:t>
            </a:r>
            <a:r>
              <a:rPr lang="es-ES" dirty="0" err="1" smtClean="0"/>
              <a:t>struts</a:t>
            </a:r>
            <a:r>
              <a:rPr lang="es-ES" dirty="0" smtClean="0"/>
              <a:t> es puntal.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23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211" y="2443349"/>
            <a:ext cx="1319872" cy="131987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053" y="4252171"/>
            <a:ext cx="3471897" cy="210418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943084" y="6470866"/>
            <a:ext cx="1652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Figura 7:  </a:t>
            </a:r>
            <a:r>
              <a:rPr lang="es-ES" dirty="0" err="1" smtClean="0"/>
              <a:t>Struts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6149966" y="3273648"/>
            <a:ext cx="2323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Figura 6:  Logo </a:t>
            </a:r>
            <a:r>
              <a:rPr lang="es-ES" dirty="0" err="1" smtClean="0"/>
              <a:t>Struts</a:t>
            </a:r>
            <a:r>
              <a:rPr lang="es-ES" dirty="0" smtClean="0"/>
              <a:t> 2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7199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Es un </a:t>
            </a:r>
            <a:r>
              <a:rPr lang="es-ES" dirty="0" err="1" smtClean="0"/>
              <a:t>framework</a:t>
            </a:r>
            <a:r>
              <a:rPr lang="es-ES" dirty="0" smtClean="0"/>
              <a:t> para desarrollar aplicaciones Web, basado en el patrón </a:t>
            </a:r>
            <a:r>
              <a:rPr lang="es-ES" dirty="0" err="1" smtClean="0"/>
              <a:t>MVC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err="1" smtClean="0"/>
              <a:t>Struts</a:t>
            </a:r>
            <a:r>
              <a:rPr lang="es-ES" dirty="0" smtClean="0"/>
              <a:t> 2 pertenece a Apache Software </a:t>
            </a:r>
            <a:r>
              <a:rPr lang="es-ES" dirty="0" err="1" smtClean="0"/>
              <a:t>Fundation</a:t>
            </a:r>
            <a:r>
              <a:rPr lang="es-ES" dirty="0" smtClean="0"/>
              <a:t> desde 2002. Originalmente, fue desarrollado </a:t>
            </a:r>
            <a:r>
              <a:rPr lang="es-ES" dirty="0"/>
              <a:t>por Craig R. </a:t>
            </a:r>
            <a:r>
              <a:rPr lang="es-ES" dirty="0" err="1" smtClean="0"/>
              <a:t>McClanahan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24</a:t>
            </a:fld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201" y="4255746"/>
            <a:ext cx="1278482" cy="192121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164683" y="4257166"/>
            <a:ext cx="5185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err="1" smtClean="0"/>
              <a:t>McClanahan</a:t>
            </a:r>
            <a:r>
              <a:rPr lang="es-ES" dirty="0" smtClean="0"/>
              <a:t> también es el arquitecto de </a:t>
            </a:r>
            <a:r>
              <a:rPr lang="es-ES" b="1" dirty="0" smtClean="0"/>
              <a:t>Catalina</a:t>
            </a:r>
            <a:r>
              <a:rPr lang="es-ES" dirty="0" smtClean="0"/>
              <a:t>, un </a:t>
            </a:r>
          </a:p>
          <a:p>
            <a:r>
              <a:rPr lang="es-ES" dirty="0" smtClean="0"/>
              <a:t>Contenedor del servidor </a:t>
            </a:r>
            <a:r>
              <a:rPr lang="es-ES" dirty="0" err="1" smtClean="0"/>
              <a:t>Tomcat</a:t>
            </a:r>
            <a:r>
              <a:rPr lang="es-ES" dirty="0" smtClean="0"/>
              <a:t> de Apache.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3332965" y="5807630"/>
            <a:ext cx="3030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Figura 8:  </a:t>
            </a:r>
            <a:r>
              <a:rPr lang="es-ES" dirty="0"/>
              <a:t>Craig R. </a:t>
            </a:r>
            <a:r>
              <a:rPr lang="es-ES" dirty="0" err="1"/>
              <a:t>McClanahan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50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25</a:t>
            </a:fld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910" y="2095045"/>
            <a:ext cx="5944336" cy="354905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277818" y="6209074"/>
            <a:ext cx="57532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smtClean="0"/>
              <a:t>Fuente de la imagen: </a:t>
            </a:r>
            <a:r>
              <a:rPr lang="es-ES" sz="1200" dirty="0" err="1" smtClean="0"/>
              <a:t>https</a:t>
            </a:r>
            <a:r>
              <a:rPr lang="es-ES" sz="1200" dirty="0"/>
              <a:t>://</a:t>
            </a:r>
            <a:r>
              <a:rPr lang="es-ES" sz="1200" dirty="0" err="1"/>
              <a:t>joeljil.files.wordpress.com</a:t>
            </a:r>
            <a:r>
              <a:rPr lang="es-ES" sz="1200" dirty="0"/>
              <a:t>/2010/05/struts2mvc.png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277818" y="5889848"/>
            <a:ext cx="3283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Figura 9: Arquitectura de </a:t>
            </a:r>
            <a:r>
              <a:rPr lang="es-ES" dirty="0" err="1" smtClean="0"/>
              <a:t>Struts</a:t>
            </a:r>
            <a:r>
              <a:rPr lang="es-ES" dirty="0" smtClean="0"/>
              <a:t> 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14025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Un </a:t>
            </a:r>
            <a:r>
              <a:rPr lang="es-ES" dirty="0" err="1" smtClean="0">
                <a:solidFill>
                  <a:srgbClr val="3366FF"/>
                </a:solidFill>
              </a:rPr>
              <a:t>FilterDispacher</a:t>
            </a:r>
            <a:r>
              <a:rPr lang="es-ES" dirty="0">
                <a:solidFill>
                  <a:srgbClr val="3366FF"/>
                </a:solidFill>
              </a:rPr>
              <a:t> </a:t>
            </a:r>
            <a:r>
              <a:rPr lang="es-ES" dirty="0" smtClean="0"/>
              <a:t> se encarga de gestionar todas las peticiones</a:t>
            </a:r>
            <a:r>
              <a:rPr lang="es-ES" dirty="0" smtClean="0">
                <a:solidFill>
                  <a:srgbClr val="3366FF"/>
                </a:solidFill>
              </a:rPr>
              <a:t>.  </a:t>
            </a:r>
            <a:r>
              <a:rPr lang="es-ES" dirty="0" smtClean="0">
                <a:solidFill>
                  <a:srgbClr val="000000"/>
                </a:solidFill>
              </a:rPr>
              <a:t>Esta clase analiza una petición y la direcciona hacia una clase </a:t>
            </a:r>
            <a:r>
              <a:rPr lang="es-ES" dirty="0" err="1" smtClean="0">
                <a:solidFill>
                  <a:srgbClr val="3366FF"/>
                </a:solidFill>
              </a:rPr>
              <a:t>Action</a:t>
            </a:r>
            <a:r>
              <a:rPr lang="es-ES" dirty="0" smtClean="0">
                <a:solidFill>
                  <a:srgbClr val="3366FF"/>
                </a:solidFill>
              </a:rPr>
              <a:t> </a:t>
            </a:r>
            <a:r>
              <a:rPr lang="es-ES" dirty="0" smtClean="0">
                <a:solidFill>
                  <a:srgbClr val="000000"/>
                </a:solidFill>
              </a:rPr>
              <a:t>apropiada. Sin embargo, antes de enviarlo a una </a:t>
            </a:r>
            <a:r>
              <a:rPr lang="es-ES" dirty="0" err="1" smtClean="0">
                <a:solidFill>
                  <a:srgbClr val="000000"/>
                </a:solidFill>
              </a:rPr>
              <a:t>Action</a:t>
            </a:r>
            <a:r>
              <a:rPr lang="es-ES" dirty="0" smtClean="0">
                <a:solidFill>
                  <a:srgbClr val="000000"/>
                </a:solidFill>
              </a:rPr>
              <a:t>, la petición pasa por un </a:t>
            </a:r>
            <a:r>
              <a:rPr lang="es-ES" dirty="0" smtClean="0">
                <a:solidFill>
                  <a:srgbClr val="3366FF"/>
                </a:solidFill>
              </a:rPr>
              <a:t>Interceptor</a:t>
            </a:r>
            <a:r>
              <a:rPr lang="es-ES" dirty="0" smtClean="0">
                <a:solidFill>
                  <a:srgbClr val="000000"/>
                </a:solidFill>
              </a:rPr>
              <a:t>.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84340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Un </a:t>
            </a:r>
            <a:r>
              <a:rPr lang="es-ES" dirty="0" smtClean="0">
                <a:solidFill>
                  <a:srgbClr val="3366FF"/>
                </a:solidFill>
              </a:rPr>
              <a:t>Interceptor</a:t>
            </a:r>
            <a:r>
              <a:rPr lang="es-ES" dirty="0" smtClean="0"/>
              <a:t> es un objeto que se invoca en dos momentos de una petición: </a:t>
            </a:r>
            <a:r>
              <a:rPr lang="es-ES" dirty="0" err="1" smtClean="0"/>
              <a:t>Preprocesamiento</a:t>
            </a:r>
            <a:r>
              <a:rPr lang="es-ES" dirty="0" smtClean="0"/>
              <a:t> y </a:t>
            </a:r>
            <a:r>
              <a:rPr lang="es-ES" dirty="0" err="1" smtClean="0"/>
              <a:t>postprocesamiento</a:t>
            </a:r>
            <a:r>
              <a:rPr lang="es-ES" dirty="0" smtClean="0"/>
              <a:t>.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Es usado para realizar Validación, Manejo de Excepciones, Internacionalización, Presentación de resultados intermedios, etc.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En </a:t>
            </a:r>
            <a:r>
              <a:rPr lang="es-ES" dirty="0" err="1" smtClean="0"/>
              <a:t>Struts</a:t>
            </a:r>
            <a:r>
              <a:rPr lang="es-ES" dirty="0" smtClean="0"/>
              <a:t> 2, </a:t>
            </a:r>
            <a:r>
              <a:rPr lang="es-ES" b="1" u="sng" dirty="0" smtClean="0"/>
              <a:t>se tienen más de 30 tipos de interceptores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14545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 smtClean="0"/>
              <a:t>Algunos ejemplos de interceptores son:</a:t>
            </a:r>
          </a:p>
          <a:p>
            <a:pPr marL="457200" indent="-457200">
              <a:buAutoNum type="arabicParenR"/>
            </a:pPr>
            <a:r>
              <a:rPr lang="es-ES" b="1" dirty="0" smtClean="0"/>
              <a:t>alias</a:t>
            </a:r>
            <a:r>
              <a:rPr lang="es-ES" dirty="0" smtClean="0"/>
              <a:t> Convierte </a:t>
            </a:r>
            <a:r>
              <a:rPr lang="es-ES" dirty="0" err="1" smtClean="0"/>
              <a:t>parametros</a:t>
            </a:r>
            <a:r>
              <a:rPr lang="es-ES" dirty="0" smtClean="0"/>
              <a:t> similares que tienen nombre diferente entre peticiones.</a:t>
            </a:r>
          </a:p>
          <a:p>
            <a:pPr marL="457200" indent="-457200">
              <a:buAutoNum type="arabicParenR"/>
            </a:pPr>
            <a:r>
              <a:rPr lang="es-ES" b="1" dirty="0" err="1" smtClean="0"/>
              <a:t>checkbox</a:t>
            </a:r>
            <a:r>
              <a:rPr lang="es-ES" dirty="0" smtClean="0"/>
              <a:t> Usados para manejos de controles </a:t>
            </a:r>
            <a:r>
              <a:rPr lang="es-ES" dirty="0" err="1" smtClean="0"/>
              <a:t>Checkbox</a:t>
            </a:r>
            <a:r>
              <a:rPr lang="es-ES" dirty="0" smtClean="0"/>
              <a:t> en los formularios.</a:t>
            </a:r>
          </a:p>
          <a:p>
            <a:pPr marL="457200" indent="-457200">
              <a:buAutoNum type="arabicParenR"/>
            </a:pPr>
            <a:r>
              <a:rPr lang="es-ES" b="1" dirty="0" smtClean="0"/>
              <a:t>Cookie</a:t>
            </a:r>
            <a:r>
              <a:rPr lang="es-ES" dirty="0" smtClean="0"/>
              <a:t> Agrega una </a:t>
            </a:r>
            <a:r>
              <a:rPr lang="es-ES" dirty="0" err="1" smtClean="0"/>
              <a:t>coockie</a:t>
            </a:r>
            <a:r>
              <a:rPr lang="es-ES" dirty="0"/>
              <a:t> </a:t>
            </a:r>
            <a:r>
              <a:rPr lang="es-ES" dirty="0" smtClean="0"/>
              <a:t>a la acción actual.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34563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/>
          <a:lstStyle/>
          <a:p>
            <a:pPr marL="0" indent="0">
              <a:buNone/>
            </a:pPr>
            <a:r>
              <a:rPr lang="es-ES" b="1" dirty="0" smtClean="0"/>
              <a:t>Acciones</a:t>
            </a:r>
          </a:p>
          <a:p>
            <a:pPr marL="0" indent="0">
              <a:buNone/>
            </a:pPr>
            <a:r>
              <a:rPr lang="es-ES" dirty="0" err="1" smtClean="0"/>
              <a:t>Struts</a:t>
            </a:r>
            <a:r>
              <a:rPr lang="es-ES" dirty="0" smtClean="0"/>
              <a:t> 2 es un </a:t>
            </a:r>
            <a:r>
              <a:rPr lang="es-ES" dirty="0" err="1" smtClean="0"/>
              <a:t>framework</a:t>
            </a:r>
            <a:r>
              <a:rPr lang="es-ES" dirty="0" smtClean="0"/>
              <a:t> con una notable orientación a acciones. Estas se declaran en archivos </a:t>
            </a:r>
            <a:r>
              <a:rPr lang="es-ES" dirty="0" err="1" smtClean="0"/>
              <a:t>xml</a:t>
            </a:r>
            <a:r>
              <a:rPr lang="es-ES" dirty="0" smtClean="0"/>
              <a:t> o en los archivos de clases de acciones. Las acciones se clasifican en tres funciones:</a:t>
            </a:r>
          </a:p>
          <a:p>
            <a:pPr marL="0" indent="0">
              <a:buNone/>
            </a:pPr>
            <a:endParaRPr lang="es-ES" dirty="0"/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Encapsular </a:t>
            </a:r>
            <a:r>
              <a:rPr lang="es-ES" dirty="0"/>
              <a:t>el procesamiento y el trabajo que deberá </a:t>
            </a:r>
            <a:r>
              <a:rPr lang="es-ES" dirty="0" smtClean="0"/>
              <a:t>realizar el servicio.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Manipular </a:t>
            </a:r>
            <a:r>
              <a:rPr lang="es-ES" dirty="0"/>
              <a:t>automáticamente los datos de las </a:t>
            </a:r>
            <a:r>
              <a:rPr lang="es-ES" dirty="0" smtClean="0"/>
              <a:t>consultas durante </a:t>
            </a:r>
            <a:r>
              <a:rPr lang="es-ES" dirty="0"/>
              <a:t>las </a:t>
            </a:r>
            <a:r>
              <a:rPr lang="es-ES" dirty="0" smtClean="0"/>
              <a:t>transferencias.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Determina </a:t>
            </a:r>
            <a:r>
              <a:rPr lang="es-ES" dirty="0"/>
              <a:t>qué resultado debe ser devuelto y </a:t>
            </a:r>
            <a:r>
              <a:rPr lang="es-ES" dirty="0" smtClean="0"/>
              <a:t>la vista </a:t>
            </a:r>
            <a:r>
              <a:rPr lang="es-ES" dirty="0"/>
              <a:t>presentada en respuesta a un </a:t>
            </a:r>
            <a:r>
              <a:rPr lang="es-ES" dirty="0" smtClean="0"/>
              <a:t>procesamiento.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9969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23508"/>
            <a:ext cx="6988320" cy="1064272"/>
          </a:xfrm>
          <a:ln/>
        </p:spPr>
        <p:txBody>
          <a:bodyPr tIns="1097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s-MX" sz="2900" b="1" dirty="0" smtClean="0"/>
              <a:t>Contenido</a:t>
            </a:r>
            <a:endParaRPr lang="es-MX" sz="2900" b="1" dirty="0"/>
          </a:p>
        </p:txBody>
      </p:sp>
      <p:sp>
        <p:nvSpPr>
          <p:cNvPr id="5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FA9A6-57F7-9E44-A271-615CC7F24EF9}" type="slidenum">
              <a:rPr lang="es-MX">
                <a:solidFill>
                  <a:schemeClr val="tx1"/>
                </a:solidFill>
              </a:rPr>
              <a:pPr/>
              <a:t>3</a:t>
            </a:fld>
            <a:endParaRPr lang="es-MX">
              <a:solidFill>
                <a:schemeClr val="tx1"/>
              </a:solidFill>
            </a:endParaRPr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85440" y="1916302"/>
            <a:ext cx="7771680" cy="260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 marL="511175" indent="-51117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marL="457200" indent="-457200" algn="just">
              <a:buFont typeface="+mj-lt"/>
              <a:buAutoNum type="arabicPeriod"/>
            </a:pP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Guión explicativo del uso del material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Información de la Unidad de aprendizaje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Versiones de Java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Java EE, Java </a:t>
            </a:r>
            <a:r>
              <a:rPr lang="es-ES" sz="2400" dirty="0" err="1" smtClean="0">
                <a:solidFill>
                  <a:schemeClr val="tx1"/>
                </a:solidFill>
                <a:latin typeface="Trebuchet MS" charset="0"/>
              </a:rPr>
              <a:t>beans</a:t>
            </a:r>
            <a:endParaRPr lang="es-ES" sz="2400" dirty="0" smtClean="0">
              <a:solidFill>
                <a:schemeClr val="tx1"/>
              </a:solidFill>
              <a:latin typeface="Trebuchet MS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Web Framework </a:t>
            </a:r>
            <a:r>
              <a:rPr lang="es-ES" sz="2400" dirty="0" err="1" smtClean="0">
                <a:solidFill>
                  <a:schemeClr val="tx1"/>
                </a:solidFill>
                <a:latin typeface="Trebuchet MS" charset="0"/>
              </a:rPr>
              <a:t>Struts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 2</a:t>
            </a:r>
          </a:p>
          <a:p>
            <a:pPr marL="860425" lvl="2" indent="-457200" algn="just">
              <a:buFont typeface="Wingdings" charset="2"/>
              <a:buChar char="§"/>
            </a:pP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Arquitectura</a:t>
            </a:r>
          </a:p>
          <a:p>
            <a:pPr marL="860425" lvl="2" indent="-457200" algn="just">
              <a:buFont typeface="Wingdings" charset="2"/>
              <a:buChar char="§"/>
            </a:pP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Interceptores</a:t>
            </a:r>
          </a:p>
          <a:p>
            <a:pPr marL="860425" lvl="2" indent="-457200" algn="just">
              <a:buFont typeface="Wingdings" charset="2"/>
              <a:buChar char="§"/>
            </a:pP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Acciones</a:t>
            </a:r>
          </a:p>
          <a:p>
            <a:pPr marL="860425" lvl="2" indent="-457200" algn="just">
              <a:buFont typeface="Wingdings" charset="2"/>
              <a:buChar char="§"/>
            </a:pP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Flujo de una aplicaci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ón Web basada en </a:t>
            </a:r>
            <a:r>
              <a:rPr lang="es-ES" sz="2400" dirty="0" err="1" smtClean="0">
                <a:solidFill>
                  <a:schemeClr val="tx1"/>
                </a:solidFill>
                <a:latin typeface="Trebuchet MS" charset="0"/>
              </a:rPr>
              <a:t>Struts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 2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Referencias</a:t>
            </a:r>
            <a:endParaRPr lang="es-ES" sz="2400" dirty="0" smtClean="0">
              <a:solidFill>
                <a:schemeClr val="tx1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0255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Una clase </a:t>
            </a:r>
            <a:r>
              <a:rPr lang="es-ES" dirty="0" err="1" smtClean="0">
                <a:solidFill>
                  <a:srgbClr val="3366FF"/>
                </a:solidFill>
              </a:rPr>
              <a:t>Action</a:t>
            </a:r>
            <a:r>
              <a:rPr lang="es-ES" dirty="0"/>
              <a:t> </a:t>
            </a:r>
            <a:r>
              <a:rPr lang="es-ES" dirty="0" smtClean="0"/>
              <a:t>contiene el código que se ejecuta después de que una petición ya pasó por </a:t>
            </a:r>
            <a:r>
              <a:rPr lang="es-ES" dirty="0" err="1" smtClean="0"/>
              <a:t>Interceptors</a:t>
            </a:r>
            <a:r>
              <a:rPr lang="es-ES" dirty="0" smtClean="0"/>
              <a:t>. La clase </a:t>
            </a:r>
            <a:r>
              <a:rPr lang="es-ES" dirty="0" err="1" smtClean="0"/>
              <a:t>Action</a:t>
            </a:r>
            <a:r>
              <a:rPr lang="es-ES" dirty="0" smtClean="0"/>
              <a:t> regresa un código de respuesta al Controlador, que puede ser </a:t>
            </a:r>
            <a:r>
              <a:rPr lang="es-ES" dirty="0" err="1" smtClean="0">
                <a:solidFill>
                  <a:srgbClr val="3366FF"/>
                </a:solidFill>
              </a:rPr>
              <a:t>SUCCESS</a:t>
            </a:r>
            <a:r>
              <a:rPr lang="es-ES" dirty="0" smtClean="0">
                <a:solidFill>
                  <a:srgbClr val="3366FF"/>
                </a:solidFill>
              </a:rPr>
              <a:t> </a:t>
            </a:r>
            <a:r>
              <a:rPr lang="es-ES" dirty="0" smtClean="0"/>
              <a:t>o </a:t>
            </a:r>
            <a:r>
              <a:rPr lang="es-ES" dirty="0">
                <a:solidFill>
                  <a:srgbClr val="3366FF"/>
                </a:solidFill>
              </a:rPr>
              <a:t>INPUT</a:t>
            </a:r>
            <a:r>
              <a:rPr lang="es-ES" dirty="0"/>
              <a:t> </a:t>
            </a:r>
            <a:r>
              <a:rPr lang="es-ES" dirty="0" smtClean="0"/>
              <a:t>o </a:t>
            </a:r>
            <a:r>
              <a:rPr lang="es-ES" dirty="0" smtClean="0">
                <a:solidFill>
                  <a:srgbClr val="3366FF"/>
                </a:solidFill>
              </a:rPr>
              <a:t>ERROR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r>
              <a:rPr lang="es-ES" dirty="0" smtClean="0"/>
              <a:t>Una clase </a:t>
            </a:r>
            <a:r>
              <a:rPr lang="es-ES" dirty="0" err="1" smtClean="0"/>
              <a:t>Action</a:t>
            </a:r>
            <a:r>
              <a:rPr lang="es-ES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>
                <a:latin typeface="Arial Unicode MS"/>
                <a:cs typeface="Arial Unicode MS"/>
              </a:rPr>
              <a:t>Puede ser un POJO</a:t>
            </a:r>
          </a:p>
          <a:p>
            <a:pPr marL="457200" indent="-457200">
              <a:buFont typeface="+mj-lt"/>
              <a:buAutoNum type="arabicPeriod"/>
            </a:pPr>
            <a:r>
              <a:rPr lang="es-ES" b="1" dirty="0" smtClean="0">
                <a:solidFill>
                  <a:srgbClr val="000000"/>
                </a:solidFill>
                <a:latin typeface="Arial Unicode MS"/>
                <a:cs typeface="Arial Unicode MS"/>
              </a:rPr>
              <a:t>Tiene </a:t>
            </a:r>
            <a:r>
              <a:rPr lang="es-ES" b="1" dirty="0">
                <a:solidFill>
                  <a:srgbClr val="000000"/>
                </a:solidFill>
                <a:latin typeface="Arial Unicode MS"/>
                <a:cs typeface="Arial Unicode MS"/>
              </a:rPr>
              <a:t>un método </a:t>
            </a:r>
            <a:r>
              <a:rPr lang="es-ES" b="1" dirty="0" err="1">
                <a:solidFill>
                  <a:srgbClr val="008000"/>
                </a:solidFill>
                <a:latin typeface="Arial Unicode MS"/>
                <a:cs typeface="Arial Unicode MS"/>
              </a:rPr>
              <a:t>public</a:t>
            </a:r>
            <a:r>
              <a:rPr lang="es-ES" b="1" dirty="0">
                <a:solidFill>
                  <a:srgbClr val="008000"/>
                </a:solidFill>
                <a:latin typeface="Arial Unicode MS"/>
                <a:cs typeface="Arial Unicode MS"/>
              </a:rPr>
              <a:t> </a:t>
            </a:r>
            <a:r>
              <a:rPr lang="es-ES" b="1" dirty="0" err="1">
                <a:solidFill>
                  <a:srgbClr val="008000"/>
                </a:solidFill>
                <a:latin typeface="Arial Unicode MS"/>
                <a:cs typeface="Arial Unicode MS"/>
              </a:rPr>
              <a:t>String</a:t>
            </a:r>
            <a:r>
              <a:rPr lang="es-ES" b="1" dirty="0">
                <a:solidFill>
                  <a:srgbClr val="008000"/>
                </a:solidFill>
                <a:latin typeface="Arial Unicode MS"/>
                <a:cs typeface="Arial Unicode MS"/>
              </a:rPr>
              <a:t> </a:t>
            </a:r>
            <a:r>
              <a:rPr lang="es-ES" b="1" dirty="0" err="1">
                <a:latin typeface="Arial Unicode MS"/>
                <a:cs typeface="Arial Unicode MS"/>
              </a:rPr>
              <a:t>execute</a:t>
            </a:r>
            <a:r>
              <a:rPr lang="es-ES" b="1" dirty="0">
                <a:solidFill>
                  <a:srgbClr val="008000"/>
                </a:solidFill>
                <a:latin typeface="Arial Unicode MS"/>
                <a:cs typeface="Arial Unicode MS"/>
              </a:rPr>
              <a:t>()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>
                <a:latin typeface="Arial Unicode MS"/>
                <a:cs typeface="Arial Unicode MS"/>
              </a:rPr>
              <a:t>Puede ser una clase que implementa la interfaz </a:t>
            </a:r>
            <a:r>
              <a:rPr lang="es-ES" b="1" dirty="0">
                <a:solidFill>
                  <a:srgbClr val="3366FF"/>
                </a:solidFill>
              </a:rPr>
              <a:t>com.opensymphony.xwork2.</a:t>
            </a:r>
            <a:r>
              <a:rPr lang="es-ES" b="1" dirty="0" smtClean="0">
                <a:solidFill>
                  <a:srgbClr val="3366FF"/>
                </a:solidFill>
              </a:rPr>
              <a:t>Action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Puede ser una clase que extiende a </a:t>
            </a:r>
            <a:r>
              <a:rPr lang="es-ES" b="1" dirty="0" smtClean="0">
                <a:solidFill>
                  <a:srgbClr val="3366FF"/>
                </a:solidFill>
              </a:rPr>
              <a:t>com.opensymphony.xwork2</a:t>
            </a:r>
            <a:r>
              <a:rPr lang="es-ES" b="1" dirty="0">
                <a:solidFill>
                  <a:srgbClr val="3366FF"/>
                </a:solidFill>
              </a:rPr>
              <a:t>.</a:t>
            </a:r>
            <a:r>
              <a:rPr lang="es-ES" b="1" dirty="0" smtClean="0">
                <a:solidFill>
                  <a:srgbClr val="3366FF"/>
                </a:solidFill>
              </a:rPr>
              <a:t>ActionSupport</a:t>
            </a:r>
          </a:p>
          <a:p>
            <a:pPr marL="457200" indent="-457200">
              <a:buFont typeface="+mj-lt"/>
              <a:buAutoNum type="arabicPeriod"/>
            </a:pPr>
            <a:endParaRPr lang="es-ES" dirty="0">
              <a:solidFill>
                <a:srgbClr val="008000"/>
              </a:solidFill>
              <a:latin typeface="Arial Unicode MS"/>
              <a:cs typeface="Arial Unicode MS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30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6465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L</a:t>
            </a:r>
            <a:r>
              <a:rPr lang="es-ES" dirty="0" smtClean="0">
                <a:latin typeface="Arial Unicode MS"/>
                <a:cs typeface="Arial Unicode MS"/>
              </a:rPr>
              <a:t>a interfaz </a:t>
            </a:r>
            <a:r>
              <a:rPr lang="es-ES" b="1" dirty="0">
                <a:solidFill>
                  <a:srgbClr val="3366FF"/>
                </a:solidFill>
              </a:rPr>
              <a:t>com.opensymphony.xwork2.</a:t>
            </a:r>
            <a:r>
              <a:rPr lang="es-ES" b="1" dirty="0" smtClean="0">
                <a:solidFill>
                  <a:srgbClr val="3366FF"/>
                </a:solidFill>
              </a:rPr>
              <a:t>Action</a:t>
            </a:r>
            <a:r>
              <a:rPr lang="es-ES" b="1" dirty="0" smtClean="0">
                <a:solidFill>
                  <a:srgbClr val="3366FF"/>
                </a:solidFill>
                <a:latin typeface="Arial Unicode MS"/>
                <a:cs typeface="Arial Unicode MS"/>
              </a:rPr>
              <a:t> </a:t>
            </a:r>
            <a:r>
              <a:rPr lang="es-ES" b="1" dirty="0" smtClean="0">
                <a:latin typeface="Arial Unicode MS"/>
                <a:cs typeface="Arial Unicode MS"/>
              </a:rPr>
              <a:t>tiene definidas 5 constantes:</a:t>
            </a:r>
          </a:p>
          <a:p>
            <a:pPr marL="0" indent="0">
              <a:buNone/>
            </a:pPr>
            <a:endParaRPr lang="es-ES" b="1" dirty="0">
              <a:latin typeface="Arial Unicode MS"/>
              <a:cs typeface="Arial Unicode MS"/>
            </a:endParaRPr>
          </a:p>
          <a:p>
            <a:r>
              <a:rPr lang="es-ES" b="1" dirty="0" err="1"/>
              <a:t>SUCCESS</a:t>
            </a:r>
            <a:r>
              <a:rPr lang="es-ES" dirty="0"/>
              <a:t> </a:t>
            </a:r>
            <a:r>
              <a:rPr lang="es-ES" dirty="0" smtClean="0"/>
              <a:t>Indica que la ejecución de la acción has sido exitosa. Se presenta algo al usuario.</a:t>
            </a:r>
          </a:p>
          <a:p>
            <a:r>
              <a:rPr lang="es-ES" b="1" dirty="0" smtClean="0"/>
              <a:t>ERROR</a:t>
            </a:r>
            <a:r>
              <a:rPr lang="es-ES" dirty="0" smtClean="0"/>
              <a:t> Indica que la </a:t>
            </a:r>
            <a:r>
              <a:rPr lang="es-ES" dirty="0" err="1" smtClean="0"/>
              <a:t>ejecición</a:t>
            </a:r>
            <a:r>
              <a:rPr lang="es-ES" dirty="0" smtClean="0"/>
              <a:t> de la acción ha fallado. </a:t>
            </a:r>
          </a:p>
          <a:p>
            <a:r>
              <a:rPr lang="es-ES" b="1" dirty="0" err="1" smtClean="0"/>
              <a:t>LOGIN</a:t>
            </a:r>
            <a:r>
              <a:rPr lang="es-ES" dirty="0" smtClean="0"/>
              <a:t> Indica que el usuario no ha accedido al sistema</a:t>
            </a:r>
          </a:p>
          <a:p>
            <a:r>
              <a:rPr lang="es-ES" b="1" dirty="0" smtClean="0"/>
              <a:t>INPUT</a:t>
            </a:r>
            <a:r>
              <a:rPr lang="es-ES" dirty="0" smtClean="0"/>
              <a:t> Indica que la validación ha fallado</a:t>
            </a:r>
          </a:p>
          <a:p>
            <a:r>
              <a:rPr lang="es-ES" b="1" dirty="0" err="1" smtClean="0"/>
              <a:t>NONE</a:t>
            </a:r>
            <a:r>
              <a:rPr lang="es-ES" dirty="0" smtClean="0"/>
              <a:t> Indica que la ejecución de la acción ha sido exitosa, pero no debe de mostrarse nada al usuario.</a:t>
            </a:r>
            <a:endParaRPr lang="es-ES" b="1" dirty="0">
              <a:solidFill>
                <a:srgbClr val="3366FF"/>
              </a:solidFill>
              <a:latin typeface="Arial Unicode MS"/>
              <a:cs typeface="Arial Unicode MS"/>
            </a:endParaRPr>
          </a:p>
          <a:p>
            <a:pPr marL="0" indent="0">
              <a:buNone/>
            </a:pPr>
            <a:endParaRPr lang="es-ES" b="1" dirty="0" smtClean="0">
              <a:solidFill>
                <a:srgbClr val="3366FF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31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97236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Ejemplo de una clase </a:t>
            </a:r>
            <a:r>
              <a:rPr lang="es-ES" dirty="0" err="1" smtClean="0"/>
              <a:t>Action</a:t>
            </a:r>
            <a:r>
              <a:rPr lang="es-ES" dirty="0" smtClean="0"/>
              <a:t> usando un POJO.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err="1" smtClean="0">
                <a:solidFill>
                  <a:srgbClr val="3366FF"/>
                </a:solidFill>
                <a:latin typeface="Arial Unicode MS"/>
                <a:cs typeface="Arial Unicode MS"/>
              </a:rPr>
              <a:t>public</a:t>
            </a:r>
            <a:r>
              <a:rPr lang="es-ES" dirty="0" smtClean="0">
                <a:solidFill>
                  <a:srgbClr val="3366FF"/>
                </a:solidFill>
                <a:latin typeface="Arial Unicode MS"/>
                <a:cs typeface="Arial Unicode MS"/>
              </a:rPr>
              <a:t> </a:t>
            </a:r>
            <a:r>
              <a:rPr lang="es-ES" dirty="0" err="1" smtClean="0">
                <a:solidFill>
                  <a:srgbClr val="3366FF"/>
                </a:solidFill>
                <a:latin typeface="Arial Unicode MS"/>
                <a:cs typeface="Arial Unicode MS"/>
              </a:rPr>
              <a:t>class</a:t>
            </a:r>
            <a:r>
              <a:rPr lang="es-ES" dirty="0" smtClean="0">
                <a:solidFill>
                  <a:srgbClr val="3366FF"/>
                </a:solidFill>
                <a:latin typeface="Arial Unicode MS"/>
                <a:cs typeface="Arial Unicode MS"/>
              </a:rPr>
              <a:t> </a:t>
            </a:r>
            <a:r>
              <a:rPr lang="es-ES" dirty="0" smtClean="0">
                <a:latin typeface="Arial Unicode MS"/>
                <a:cs typeface="Arial Unicode MS"/>
              </a:rPr>
              <a:t>Hola {</a:t>
            </a:r>
          </a:p>
          <a:p>
            <a:pPr marL="0" indent="0">
              <a:buNone/>
            </a:pPr>
            <a:r>
              <a:rPr lang="es-ES" dirty="0" smtClean="0">
                <a:solidFill>
                  <a:srgbClr val="3366FF"/>
                </a:solidFill>
                <a:latin typeface="Arial Unicode MS"/>
                <a:cs typeface="Arial Unicode MS"/>
              </a:rPr>
              <a:t>	</a:t>
            </a:r>
            <a:r>
              <a:rPr lang="es-ES" dirty="0" err="1" smtClean="0">
                <a:solidFill>
                  <a:srgbClr val="3366FF"/>
                </a:solidFill>
                <a:latin typeface="Arial Unicode MS"/>
                <a:cs typeface="Arial Unicode MS"/>
              </a:rPr>
              <a:t>public</a:t>
            </a:r>
            <a:r>
              <a:rPr lang="es-ES" dirty="0" smtClean="0">
                <a:solidFill>
                  <a:srgbClr val="3366FF"/>
                </a:solidFill>
                <a:latin typeface="Arial Unicode MS"/>
                <a:cs typeface="Arial Unicode MS"/>
              </a:rPr>
              <a:t> </a:t>
            </a:r>
            <a:r>
              <a:rPr lang="es-ES" dirty="0" err="1" smtClean="0">
                <a:solidFill>
                  <a:srgbClr val="3366FF"/>
                </a:solidFill>
                <a:latin typeface="Arial Unicode MS"/>
                <a:cs typeface="Arial Unicode MS"/>
              </a:rPr>
              <a:t>String</a:t>
            </a:r>
            <a:r>
              <a:rPr lang="es-ES" dirty="0" smtClean="0">
                <a:solidFill>
                  <a:srgbClr val="3366FF"/>
                </a:solidFill>
                <a:latin typeface="Arial Unicode MS"/>
                <a:cs typeface="Arial Unicode MS"/>
              </a:rPr>
              <a:t> </a:t>
            </a:r>
            <a:r>
              <a:rPr lang="es-ES" dirty="0" err="1" smtClean="0">
                <a:latin typeface="Arial Unicode MS"/>
                <a:cs typeface="Arial Unicode MS"/>
              </a:rPr>
              <a:t>execute</a:t>
            </a:r>
            <a:r>
              <a:rPr lang="es-ES" dirty="0" smtClean="0">
                <a:latin typeface="Arial Unicode MS"/>
                <a:cs typeface="Arial Unicode MS"/>
              </a:rPr>
              <a:t>(){</a:t>
            </a:r>
          </a:p>
          <a:p>
            <a:pPr marL="0" indent="0">
              <a:buNone/>
            </a:pPr>
            <a:r>
              <a:rPr lang="es-ES" dirty="0" smtClean="0">
                <a:latin typeface="Arial Unicode MS"/>
                <a:cs typeface="Arial Unicode MS"/>
              </a:rPr>
              <a:t>		</a:t>
            </a:r>
            <a:r>
              <a:rPr lang="es-ES" dirty="0" err="1" smtClean="0">
                <a:solidFill>
                  <a:srgbClr val="3366FF"/>
                </a:solidFill>
                <a:latin typeface="Arial Unicode MS"/>
                <a:cs typeface="Arial Unicode MS"/>
              </a:rPr>
              <a:t>return</a:t>
            </a:r>
            <a:r>
              <a:rPr lang="es-ES" dirty="0" smtClean="0">
                <a:solidFill>
                  <a:srgbClr val="3366FF"/>
                </a:solidFill>
                <a:latin typeface="Arial Unicode MS"/>
                <a:cs typeface="Arial Unicode MS"/>
              </a:rPr>
              <a:t> </a:t>
            </a:r>
            <a:r>
              <a:rPr lang="es-ES" dirty="0" smtClean="0">
                <a:latin typeface="Arial Unicode MS"/>
                <a:cs typeface="Arial Unicode MS"/>
              </a:rPr>
              <a:t>“</a:t>
            </a:r>
            <a:r>
              <a:rPr lang="es-ES" dirty="0" err="1" smtClean="0">
                <a:solidFill>
                  <a:srgbClr val="008000"/>
                </a:solidFill>
                <a:latin typeface="Arial Unicode MS"/>
                <a:cs typeface="Arial Unicode MS"/>
              </a:rPr>
              <a:t>SUCCESS</a:t>
            </a:r>
            <a:r>
              <a:rPr lang="es-ES" dirty="0" smtClean="0">
                <a:latin typeface="Arial Unicode MS"/>
                <a:cs typeface="Arial Unicode MS"/>
              </a:rPr>
              <a:t>”;</a:t>
            </a:r>
          </a:p>
          <a:p>
            <a:pPr marL="0" indent="0">
              <a:buNone/>
            </a:pPr>
            <a:r>
              <a:rPr lang="es-ES" dirty="0" smtClean="0">
                <a:latin typeface="Arial Unicode MS"/>
                <a:cs typeface="Arial Unicode MS"/>
              </a:rPr>
              <a:t>	}</a:t>
            </a:r>
          </a:p>
          <a:p>
            <a:pPr marL="0" indent="0">
              <a:buNone/>
            </a:pPr>
            <a:r>
              <a:rPr lang="es-ES" dirty="0">
                <a:latin typeface="Arial Unicode MS"/>
                <a:cs typeface="Arial Unicode MS"/>
              </a:rPr>
              <a:t>}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32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91604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Ejemplo de una clase </a:t>
            </a:r>
            <a:r>
              <a:rPr lang="es-ES" dirty="0" err="1" smtClean="0"/>
              <a:t>Action</a:t>
            </a:r>
            <a:r>
              <a:rPr lang="es-ES" dirty="0" smtClean="0"/>
              <a:t> usando implementando la interfaz:</a:t>
            </a:r>
          </a:p>
          <a:p>
            <a:pPr marL="0" indent="0">
              <a:buNone/>
            </a:pPr>
            <a:r>
              <a:rPr lang="es-ES" dirty="0"/>
              <a:t>  </a:t>
            </a:r>
          </a:p>
          <a:p>
            <a:pPr marL="0" indent="0">
              <a:buNone/>
            </a:pPr>
            <a:r>
              <a:rPr lang="es-ES" b="1" dirty="0" err="1">
                <a:solidFill>
                  <a:srgbClr val="3366FF"/>
                </a:solidFill>
              </a:rPr>
              <a:t>public</a:t>
            </a:r>
            <a:r>
              <a:rPr lang="es-ES" dirty="0">
                <a:solidFill>
                  <a:srgbClr val="3366FF"/>
                </a:solidFill>
              </a:rPr>
              <a:t> </a:t>
            </a:r>
            <a:r>
              <a:rPr lang="es-ES" b="1" dirty="0" err="1">
                <a:solidFill>
                  <a:srgbClr val="3366FF"/>
                </a:solidFill>
              </a:rPr>
              <a:t>class</a:t>
            </a:r>
            <a:r>
              <a:rPr lang="es-ES" dirty="0"/>
              <a:t> </a:t>
            </a:r>
            <a:r>
              <a:rPr lang="es-ES" dirty="0" smtClean="0"/>
              <a:t>Hola</a:t>
            </a:r>
            <a:r>
              <a:rPr lang="es-ES" dirty="0"/>
              <a:t> </a:t>
            </a:r>
            <a:r>
              <a:rPr lang="es-ES" b="1" dirty="0" err="1">
                <a:solidFill>
                  <a:srgbClr val="3366FF"/>
                </a:solidFill>
              </a:rPr>
              <a:t>implements</a:t>
            </a:r>
            <a:r>
              <a:rPr lang="es-ES" dirty="0"/>
              <a:t> com.opensymphony.xwork2.</a:t>
            </a:r>
            <a:r>
              <a:rPr lang="es-ES" dirty="0" smtClean="0"/>
              <a:t>Action {</a:t>
            </a:r>
            <a:r>
              <a:rPr lang="es-ES" dirty="0"/>
              <a:t>  </a:t>
            </a:r>
          </a:p>
          <a:p>
            <a:pPr marL="0" indent="0">
              <a:buNone/>
            </a:pPr>
            <a:r>
              <a:rPr lang="es-ES" b="1" dirty="0" smtClean="0">
                <a:solidFill>
                  <a:srgbClr val="3366FF"/>
                </a:solidFill>
              </a:rPr>
              <a:t>	</a:t>
            </a:r>
            <a:r>
              <a:rPr lang="es-ES" b="1" dirty="0" err="1" smtClean="0">
                <a:solidFill>
                  <a:srgbClr val="3366FF"/>
                </a:solidFill>
              </a:rPr>
              <a:t>public</a:t>
            </a:r>
            <a:r>
              <a:rPr lang="es-ES" dirty="0"/>
              <a:t> </a:t>
            </a:r>
            <a:r>
              <a:rPr lang="es-ES" dirty="0" err="1"/>
              <a:t>String</a:t>
            </a:r>
            <a:r>
              <a:rPr lang="es-ES" dirty="0"/>
              <a:t> </a:t>
            </a:r>
            <a:r>
              <a:rPr lang="es-ES" dirty="0" err="1"/>
              <a:t>execute</a:t>
            </a:r>
            <a:r>
              <a:rPr lang="es-ES" dirty="0"/>
              <a:t>(){  </a:t>
            </a:r>
          </a:p>
          <a:p>
            <a:pPr marL="0" indent="0">
              <a:buNone/>
            </a:pPr>
            <a:r>
              <a:rPr lang="es-ES" dirty="0"/>
              <a:t>    </a:t>
            </a:r>
            <a:r>
              <a:rPr lang="es-ES" dirty="0" smtClean="0"/>
              <a:t>		</a:t>
            </a:r>
            <a:r>
              <a:rPr lang="es-ES" b="1" dirty="0" err="1" smtClean="0">
                <a:solidFill>
                  <a:srgbClr val="3366FF"/>
                </a:solidFill>
              </a:rPr>
              <a:t>return</a:t>
            </a:r>
            <a:r>
              <a:rPr lang="es-ES" dirty="0"/>
              <a:t> </a:t>
            </a:r>
            <a:r>
              <a:rPr lang="es-ES" dirty="0" err="1">
                <a:solidFill>
                  <a:srgbClr val="008000"/>
                </a:solidFill>
              </a:rPr>
              <a:t>SUCCESS</a:t>
            </a:r>
            <a:r>
              <a:rPr lang="es-ES" dirty="0"/>
              <a:t>;  </a:t>
            </a:r>
          </a:p>
          <a:p>
            <a:pPr marL="0" indent="0">
              <a:buNone/>
            </a:pPr>
            <a:r>
              <a:rPr lang="es-ES" dirty="0" smtClean="0"/>
              <a:t>	}</a:t>
            </a:r>
            <a:r>
              <a:rPr lang="es-ES" dirty="0"/>
              <a:t>  </a:t>
            </a:r>
          </a:p>
          <a:p>
            <a:pPr marL="0" indent="0">
              <a:buNone/>
            </a:pPr>
            <a:r>
              <a:rPr lang="es-ES" dirty="0"/>
              <a:t>}  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33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97933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Ejemplo de una clase </a:t>
            </a:r>
            <a:r>
              <a:rPr lang="es-ES" dirty="0" err="1" smtClean="0"/>
              <a:t>Action</a:t>
            </a:r>
            <a:r>
              <a:rPr lang="es-ES" dirty="0" smtClean="0"/>
              <a:t> usando extendiendo la clase: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sz="2000" b="1" dirty="0" err="1" smtClean="0">
                <a:solidFill>
                  <a:srgbClr val="3366FF"/>
                </a:solidFill>
              </a:rPr>
              <a:t>public</a:t>
            </a:r>
            <a:r>
              <a:rPr lang="es-ES" sz="2000" dirty="0">
                <a:solidFill>
                  <a:srgbClr val="3366FF"/>
                </a:solidFill>
              </a:rPr>
              <a:t> </a:t>
            </a:r>
            <a:r>
              <a:rPr lang="es-ES" sz="2000" b="1" dirty="0" err="1">
                <a:solidFill>
                  <a:srgbClr val="3366FF"/>
                </a:solidFill>
              </a:rPr>
              <a:t>class</a:t>
            </a:r>
            <a:r>
              <a:rPr lang="es-ES" sz="2000" dirty="0"/>
              <a:t> </a:t>
            </a:r>
            <a:r>
              <a:rPr lang="es-ES" sz="2000" dirty="0" err="1"/>
              <a:t>Welcome</a:t>
            </a:r>
            <a:r>
              <a:rPr lang="es-ES" sz="2000" dirty="0"/>
              <a:t> </a:t>
            </a:r>
            <a:r>
              <a:rPr lang="es-ES" sz="2000" b="1" dirty="0" err="1">
                <a:solidFill>
                  <a:srgbClr val="3366FF"/>
                </a:solidFill>
              </a:rPr>
              <a:t>extends</a:t>
            </a:r>
            <a:r>
              <a:rPr lang="es-ES" sz="2000" dirty="0"/>
              <a:t> com.opensymphony.xwork2.ActionSupport </a:t>
            </a:r>
            <a:r>
              <a:rPr lang="es-ES" sz="2000" dirty="0" smtClean="0"/>
              <a:t>{</a:t>
            </a:r>
            <a:r>
              <a:rPr lang="es-ES" sz="2000" dirty="0"/>
              <a:t>  </a:t>
            </a:r>
          </a:p>
          <a:p>
            <a:pPr marL="0" indent="0">
              <a:buNone/>
            </a:pPr>
            <a:r>
              <a:rPr lang="es-ES" sz="2000" b="1" dirty="0" smtClean="0"/>
              <a:t>	</a:t>
            </a:r>
            <a:r>
              <a:rPr lang="es-ES" sz="2000" b="1" dirty="0" err="1" smtClean="0">
                <a:solidFill>
                  <a:srgbClr val="3366FF"/>
                </a:solidFill>
              </a:rPr>
              <a:t>public</a:t>
            </a:r>
            <a:r>
              <a:rPr lang="es-ES" sz="2000" dirty="0"/>
              <a:t> </a:t>
            </a:r>
            <a:r>
              <a:rPr lang="es-ES" sz="2000" dirty="0" err="1"/>
              <a:t>String</a:t>
            </a:r>
            <a:r>
              <a:rPr lang="es-ES" sz="2000" dirty="0"/>
              <a:t> </a:t>
            </a:r>
            <a:r>
              <a:rPr lang="es-ES" sz="2000" dirty="0" err="1"/>
              <a:t>execute</a:t>
            </a:r>
            <a:r>
              <a:rPr lang="es-ES" sz="2000" dirty="0"/>
              <a:t>(){  </a:t>
            </a:r>
          </a:p>
          <a:p>
            <a:pPr marL="0" indent="0">
              <a:buNone/>
            </a:pPr>
            <a:r>
              <a:rPr lang="es-ES" sz="2000" dirty="0"/>
              <a:t>  </a:t>
            </a:r>
            <a:r>
              <a:rPr lang="es-ES" sz="2000" dirty="0" smtClean="0"/>
              <a:t>		</a:t>
            </a:r>
            <a:r>
              <a:rPr lang="es-ES" sz="2000" b="1" dirty="0" err="1" smtClean="0">
                <a:solidFill>
                  <a:srgbClr val="3366FF"/>
                </a:solidFill>
              </a:rPr>
              <a:t>return</a:t>
            </a:r>
            <a:r>
              <a:rPr lang="es-ES" sz="2000" dirty="0"/>
              <a:t> </a:t>
            </a:r>
            <a:r>
              <a:rPr lang="es-ES" sz="2000" dirty="0" err="1">
                <a:solidFill>
                  <a:srgbClr val="008000"/>
                </a:solidFill>
              </a:rPr>
              <a:t>SUCCESS</a:t>
            </a:r>
            <a:r>
              <a:rPr lang="es-ES" sz="2000" dirty="0"/>
              <a:t>;  </a:t>
            </a:r>
          </a:p>
          <a:p>
            <a:pPr marL="0" indent="0">
              <a:buNone/>
            </a:pPr>
            <a:r>
              <a:rPr lang="es-ES" sz="2000" dirty="0" smtClean="0"/>
              <a:t>	}</a:t>
            </a:r>
            <a:r>
              <a:rPr lang="es-ES" sz="2000" dirty="0"/>
              <a:t>  </a:t>
            </a:r>
          </a:p>
          <a:p>
            <a:pPr marL="0" indent="0">
              <a:buNone/>
            </a:pPr>
            <a:r>
              <a:rPr lang="es-ES" sz="2000" dirty="0"/>
              <a:t>}  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34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2737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Ejemplo de una clase </a:t>
            </a:r>
            <a:r>
              <a:rPr lang="es-ES" dirty="0" err="1" smtClean="0"/>
              <a:t>Action</a:t>
            </a:r>
            <a:r>
              <a:rPr lang="es-ES" dirty="0" smtClean="0"/>
              <a:t> usando extendiendo la clase: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sz="2000" b="1" dirty="0" err="1" smtClean="0">
                <a:solidFill>
                  <a:srgbClr val="3366FF"/>
                </a:solidFill>
              </a:rPr>
              <a:t>public</a:t>
            </a:r>
            <a:r>
              <a:rPr lang="es-ES" sz="2000" dirty="0">
                <a:solidFill>
                  <a:srgbClr val="3366FF"/>
                </a:solidFill>
              </a:rPr>
              <a:t> </a:t>
            </a:r>
            <a:r>
              <a:rPr lang="es-ES" sz="2000" b="1" dirty="0" err="1">
                <a:solidFill>
                  <a:srgbClr val="3366FF"/>
                </a:solidFill>
              </a:rPr>
              <a:t>class</a:t>
            </a:r>
            <a:r>
              <a:rPr lang="es-ES" sz="2000" dirty="0"/>
              <a:t> </a:t>
            </a:r>
            <a:r>
              <a:rPr lang="es-ES" sz="2000" dirty="0" err="1"/>
              <a:t>Welcome</a:t>
            </a:r>
            <a:r>
              <a:rPr lang="es-ES" sz="2000" dirty="0"/>
              <a:t> </a:t>
            </a:r>
            <a:r>
              <a:rPr lang="es-ES" sz="2000" b="1" dirty="0" err="1">
                <a:solidFill>
                  <a:srgbClr val="3366FF"/>
                </a:solidFill>
              </a:rPr>
              <a:t>extends</a:t>
            </a:r>
            <a:r>
              <a:rPr lang="es-ES" sz="2000" dirty="0"/>
              <a:t> com.opensymphony.xwork2.ActionSupport </a:t>
            </a:r>
            <a:r>
              <a:rPr lang="es-ES" sz="2000" dirty="0" smtClean="0"/>
              <a:t>{</a:t>
            </a:r>
            <a:r>
              <a:rPr lang="es-ES" sz="2000" dirty="0"/>
              <a:t>  </a:t>
            </a:r>
          </a:p>
          <a:p>
            <a:pPr marL="0" indent="0">
              <a:buNone/>
            </a:pPr>
            <a:r>
              <a:rPr lang="es-ES" sz="2000" b="1" dirty="0" smtClean="0"/>
              <a:t>	</a:t>
            </a:r>
            <a:r>
              <a:rPr lang="es-ES" sz="2000" b="1" dirty="0" err="1" smtClean="0">
                <a:solidFill>
                  <a:srgbClr val="3366FF"/>
                </a:solidFill>
              </a:rPr>
              <a:t>public</a:t>
            </a:r>
            <a:r>
              <a:rPr lang="es-ES" sz="2000" dirty="0"/>
              <a:t> </a:t>
            </a:r>
            <a:r>
              <a:rPr lang="es-ES" sz="2000" dirty="0" err="1"/>
              <a:t>String</a:t>
            </a:r>
            <a:r>
              <a:rPr lang="es-ES" sz="2000" dirty="0"/>
              <a:t> </a:t>
            </a:r>
            <a:r>
              <a:rPr lang="es-ES" sz="2000" dirty="0" err="1"/>
              <a:t>execute</a:t>
            </a:r>
            <a:r>
              <a:rPr lang="es-ES" sz="2000" dirty="0"/>
              <a:t>(){  </a:t>
            </a:r>
          </a:p>
          <a:p>
            <a:pPr marL="0" indent="0">
              <a:buNone/>
            </a:pPr>
            <a:r>
              <a:rPr lang="es-ES" sz="2000" dirty="0"/>
              <a:t>  </a:t>
            </a:r>
            <a:r>
              <a:rPr lang="es-ES" sz="2000" dirty="0" smtClean="0"/>
              <a:t>		</a:t>
            </a:r>
            <a:r>
              <a:rPr lang="es-ES" sz="2000" b="1" dirty="0" err="1" smtClean="0">
                <a:solidFill>
                  <a:srgbClr val="3366FF"/>
                </a:solidFill>
              </a:rPr>
              <a:t>return</a:t>
            </a:r>
            <a:r>
              <a:rPr lang="es-ES" sz="2000" dirty="0"/>
              <a:t> </a:t>
            </a:r>
            <a:r>
              <a:rPr lang="es-ES" sz="2000" dirty="0" err="1">
                <a:solidFill>
                  <a:srgbClr val="008000"/>
                </a:solidFill>
              </a:rPr>
              <a:t>SUCCESS</a:t>
            </a:r>
            <a:r>
              <a:rPr lang="es-ES" sz="2000" dirty="0"/>
              <a:t>;  </a:t>
            </a:r>
          </a:p>
          <a:p>
            <a:pPr marL="0" indent="0">
              <a:buNone/>
            </a:pPr>
            <a:r>
              <a:rPr lang="es-ES" sz="2000" dirty="0" smtClean="0"/>
              <a:t>	}</a:t>
            </a:r>
            <a:r>
              <a:rPr lang="es-ES" sz="2000" dirty="0"/>
              <a:t>  </a:t>
            </a:r>
          </a:p>
          <a:p>
            <a:pPr marL="0" indent="0">
              <a:buNone/>
            </a:pPr>
            <a:r>
              <a:rPr lang="es-ES" sz="2000" dirty="0"/>
              <a:t>}  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35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59254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Veamos ahora, cuál es el flujo que sigue una petición de un cliente en una aplicación basada en </a:t>
            </a:r>
            <a:r>
              <a:rPr lang="es-ES" dirty="0" err="1" smtClean="0"/>
              <a:t>Struts</a:t>
            </a:r>
            <a:r>
              <a:rPr lang="es-ES" dirty="0" smtClean="0"/>
              <a:t> 2.</a:t>
            </a:r>
            <a:endParaRPr lang="es-ES" sz="20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36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3831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37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710" y="1377037"/>
            <a:ext cx="5591450" cy="497931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94640" y="5534075"/>
            <a:ext cx="5699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/>
              <a:t>Fuente de la imagen: http</a:t>
            </a:r>
            <a:r>
              <a:rPr lang="es-ES" sz="1400" dirty="0"/>
              <a:t>://</a:t>
            </a:r>
            <a:r>
              <a:rPr lang="es-ES" sz="1400" dirty="0" err="1"/>
              <a:t>www.javatpoint.com</a:t>
            </a:r>
            <a:r>
              <a:rPr lang="es-ES" sz="1400" dirty="0"/>
              <a:t>/</a:t>
            </a:r>
            <a:r>
              <a:rPr lang="es-ES" sz="1400" dirty="0" err="1"/>
              <a:t>images</a:t>
            </a:r>
            <a:r>
              <a:rPr lang="es-ES" sz="1400" dirty="0"/>
              <a:t>/</a:t>
            </a:r>
            <a:r>
              <a:rPr lang="es-ES" sz="1400" dirty="0" err="1"/>
              <a:t>st</a:t>
            </a:r>
            <a:r>
              <a:rPr lang="es-ES" sz="1400" dirty="0"/>
              <a:t>/struts2flow.jpg</a:t>
            </a:r>
          </a:p>
        </p:txBody>
      </p:sp>
    </p:spTree>
    <p:extLst>
      <p:ext uri="{BB962C8B-B14F-4D97-AF65-F5344CB8AC3E}">
        <p14:creationId xmlns:p14="http://schemas.microsoft.com/office/powerpoint/2010/main" val="124247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38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710" y="1377037"/>
            <a:ext cx="5591450" cy="497931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94640" y="5534075"/>
            <a:ext cx="5699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/>
              <a:t>Fuente de la imagen: http</a:t>
            </a:r>
            <a:r>
              <a:rPr lang="es-ES" sz="1400" dirty="0"/>
              <a:t>://</a:t>
            </a:r>
            <a:r>
              <a:rPr lang="es-ES" sz="1400" dirty="0" err="1"/>
              <a:t>www.javatpoint.com</a:t>
            </a:r>
            <a:r>
              <a:rPr lang="es-ES" sz="1400" dirty="0"/>
              <a:t>/</a:t>
            </a:r>
            <a:r>
              <a:rPr lang="es-ES" sz="1400" dirty="0" err="1"/>
              <a:t>images</a:t>
            </a:r>
            <a:r>
              <a:rPr lang="es-ES" sz="1400" dirty="0"/>
              <a:t>/</a:t>
            </a:r>
            <a:r>
              <a:rPr lang="es-ES" sz="1400" dirty="0" err="1"/>
              <a:t>st</a:t>
            </a:r>
            <a:r>
              <a:rPr lang="es-ES" sz="1400" dirty="0"/>
              <a:t>/struts2flow.jpg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94640" y="394269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arenR"/>
            </a:pPr>
            <a:r>
              <a:rPr lang="es-ES" dirty="0" smtClean="0"/>
              <a:t>El usuario envía una petición</a:t>
            </a:r>
          </a:p>
          <a:p>
            <a:pPr marL="342900" indent="-342900">
              <a:buAutoNum type="arabicParenR"/>
            </a:pPr>
            <a:r>
              <a:rPr lang="es-ES" dirty="0" smtClean="0"/>
              <a:t>El Contenedor mapea la petición</a:t>
            </a:r>
          </a:p>
          <a:p>
            <a:r>
              <a:rPr lang="es-ES" dirty="0" smtClean="0"/>
              <a:t>en un archivo llamado </a:t>
            </a:r>
            <a:r>
              <a:rPr lang="es-ES" dirty="0" err="1" smtClean="0">
                <a:solidFill>
                  <a:srgbClr val="3366FF"/>
                </a:solidFill>
              </a:rPr>
              <a:t>web.xml</a:t>
            </a:r>
            <a:r>
              <a:rPr lang="es-ES" dirty="0" smtClean="0"/>
              <a:t>, y a partir de ahí </a:t>
            </a:r>
            <a:r>
              <a:rPr lang="es-ES" dirty="0" err="1" smtClean="0"/>
              <a:t>obtiende</a:t>
            </a:r>
            <a:r>
              <a:rPr lang="es-ES" dirty="0" smtClean="0"/>
              <a:t> el nombre de la clase apropiada.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76895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39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710" y="1377037"/>
            <a:ext cx="5591450" cy="497931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94640" y="5534075"/>
            <a:ext cx="5699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/>
              <a:t>Fuente de la imagen: http</a:t>
            </a:r>
            <a:r>
              <a:rPr lang="es-ES" sz="1400" dirty="0"/>
              <a:t>://</a:t>
            </a:r>
            <a:r>
              <a:rPr lang="es-ES" sz="1400" dirty="0" err="1"/>
              <a:t>www.javatpoint.com</a:t>
            </a:r>
            <a:r>
              <a:rPr lang="es-ES" sz="1400" dirty="0"/>
              <a:t>/</a:t>
            </a:r>
            <a:r>
              <a:rPr lang="es-ES" sz="1400" dirty="0" err="1"/>
              <a:t>images</a:t>
            </a:r>
            <a:r>
              <a:rPr lang="es-ES" sz="1400" dirty="0"/>
              <a:t>/</a:t>
            </a:r>
            <a:r>
              <a:rPr lang="es-ES" sz="1400" dirty="0" err="1"/>
              <a:t>st</a:t>
            </a:r>
            <a:r>
              <a:rPr lang="es-ES" sz="1400" dirty="0"/>
              <a:t>/struts2flow.jpg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94640" y="3942695"/>
            <a:ext cx="5262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3) El contenedor invoca al filtro despachador, que es una instancia de </a:t>
            </a:r>
            <a:r>
              <a:rPr lang="es-ES" dirty="0" err="1" smtClean="0">
                <a:solidFill>
                  <a:srgbClr val="3366FF"/>
                </a:solidFill>
              </a:rPr>
              <a:t>StrutsPrepareAndExecuteFilter</a:t>
            </a:r>
            <a:r>
              <a:rPr lang="es-ES" dirty="0" smtClean="0">
                <a:solidFill>
                  <a:srgbClr val="3366FF"/>
                </a:solidFill>
              </a:rPr>
              <a:t>.</a:t>
            </a:r>
          </a:p>
          <a:p>
            <a:r>
              <a:rPr lang="es-ES" dirty="0" smtClean="0"/>
              <a:t>4) El Controlador obtiene la información para la acción del </a:t>
            </a:r>
            <a:r>
              <a:rPr lang="es-ES" dirty="0" err="1" smtClean="0">
                <a:solidFill>
                  <a:srgbClr val="3366FF"/>
                </a:solidFill>
              </a:rPr>
              <a:t>ActionMapper</a:t>
            </a:r>
            <a:endParaRPr lang="es-E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600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54433"/>
            <a:ext cx="6988320" cy="1064272"/>
          </a:xfrm>
          <a:ln/>
        </p:spPr>
        <p:txBody>
          <a:bodyPr tIns="1097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s-MX" sz="2900" b="1" dirty="0" smtClean="0"/>
              <a:t>Guión explicativo de uso del material</a:t>
            </a:r>
            <a:endParaRPr lang="es-MX" sz="2900" b="1" dirty="0"/>
          </a:p>
        </p:txBody>
      </p:sp>
      <p:sp>
        <p:nvSpPr>
          <p:cNvPr id="5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FA9A6-57F7-9E44-A271-615CC7F24EF9}" type="slidenum">
              <a:rPr lang="es-MX">
                <a:solidFill>
                  <a:schemeClr val="tx1"/>
                </a:solidFill>
              </a:rPr>
              <a:pPr/>
              <a:t>4</a:t>
            </a:fld>
            <a:endParaRPr lang="es-MX">
              <a:solidFill>
                <a:schemeClr val="tx1"/>
              </a:solidFill>
            </a:endParaRPr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85440" y="2616742"/>
            <a:ext cx="7771680" cy="260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 marL="511175" indent="-51117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marL="0" indent="0" algn="just"/>
            <a:endParaRPr lang="es-ES" sz="2400" dirty="0">
              <a:solidFill>
                <a:schemeClr val="tx1"/>
              </a:solidFill>
              <a:latin typeface="Trebuchet MS" charset="0"/>
            </a:endParaRPr>
          </a:p>
          <a:p>
            <a:pPr marL="0" indent="0" algn="just"/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El desarrollo de aplicaciones Web complejas requiere de la utilizaci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ón de </a:t>
            </a:r>
            <a:r>
              <a:rPr lang="es-ES" sz="2400" dirty="0" err="1" smtClean="0">
                <a:solidFill>
                  <a:schemeClr val="tx1"/>
                </a:solidFill>
                <a:latin typeface="Trebuchet MS" charset="0"/>
              </a:rPr>
              <a:t>frameworks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. Entre el gran número de Web </a:t>
            </a:r>
            <a:r>
              <a:rPr lang="es-ES" sz="2400" dirty="0" err="1" smtClean="0">
                <a:solidFill>
                  <a:schemeClr val="tx1"/>
                </a:solidFill>
                <a:latin typeface="Trebuchet MS" charset="0"/>
              </a:rPr>
              <a:t>frameworks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, </a:t>
            </a:r>
            <a:r>
              <a:rPr lang="es-ES" sz="2400" dirty="0" err="1" smtClean="0">
                <a:solidFill>
                  <a:schemeClr val="tx1"/>
                </a:solidFill>
                <a:latin typeface="Trebuchet MS" charset="0"/>
              </a:rPr>
              <a:t>Struts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 2 es uno de los que sobresalen debido a su robustez y adaptabilidad para muchas aplicaciones.</a:t>
            </a:r>
          </a:p>
          <a:p>
            <a:pPr marL="0" indent="0" algn="just"/>
            <a:endParaRPr lang="es-ES" sz="2400" dirty="0">
              <a:solidFill>
                <a:schemeClr val="tx1"/>
              </a:solidFill>
              <a:latin typeface="Trebuchet MS" charset="0"/>
            </a:endParaRPr>
          </a:p>
          <a:p>
            <a:pPr marL="0" indent="0" algn="just"/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En estas diapositivas, se presenta la introducción al Web </a:t>
            </a:r>
            <a:r>
              <a:rPr lang="es-ES" sz="2400" dirty="0" err="1" smtClean="0">
                <a:solidFill>
                  <a:schemeClr val="tx1"/>
                </a:solidFill>
                <a:latin typeface="Trebuchet MS" charset="0"/>
              </a:rPr>
              <a:t>framework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  <a:latin typeface="Trebuchet MS" charset="0"/>
              </a:rPr>
              <a:t>St</a:t>
            </a:r>
            <a:r>
              <a:rPr lang="es-ES" sz="2400" dirty="0" err="1" smtClean="0">
                <a:solidFill>
                  <a:schemeClr val="tx1"/>
                </a:solidFill>
                <a:latin typeface="Trebuchet MS" charset="0"/>
              </a:rPr>
              <a:t>ruts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 2, que usa lenguaje Java. </a:t>
            </a:r>
            <a:endParaRPr lang="es-ES" sz="2400" dirty="0" smtClean="0">
              <a:solidFill>
                <a:schemeClr val="tx1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8319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40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710" y="1377037"/>
            <a:ext cx="5591450" cy="497931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94640" y="5534075"/>
            <a:ext cx="5699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/>
              <a:t>Fuente de la imagen: http</a:t>
            </a:r>
            <a:r>
              <a:rPr lang="es-ES" sz="1400" dirty="0"/>
              <a:t>://</a:t>
            </a:r>
            <a:r>
              <a:rPr lang="es-ES" sz="1400" dirty="0" err="1"/>
              <a:t>www.javatpoint.com</a:t>
            </a:r>
            <a:r>
              <a:rPr lang="es-ES" sz="1400" dirty="0"/>
              <a:t>/</a:t>
            </a:r>
            <a:r>
              <a:rPr lang="es-ES" sz="1400" dirty="0" err="1"/>
              <a:t>images</a:t>
            </a:r>
            <a:r>
              <a:rPr lang="es-ES" sz="1400" dirty="0"/>
              <a:t>/</a:t>
            </a:r>
            <a:r>
              <a:rPr lang="es-ES" sz="1400" dirty="0" err="1"/>
              <a:t>st</a:t>
            </a:r>
            <a:r>
              <a:rPr lang="es-ES" sz="1400" dirty="0"/>
              <a:t>/struts2flow.jpg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94640" y="3942695"/>
            <a:ext cx="5262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5) El controlador invoca el </a:t>
            </a:r>
            <a:r>
              <a:rPr lang="es-ES" dirty="0" err="1" smtClean="0">
                <a:solidFill>
                  <a:srgbClr val="3366FF"/>
                </a:solidFill>
              </a:rPr>
              <a:t>ActionProxy</a:t>
            </a:r>
            <a:r>
              <a:rPr lang="es-ES" dirty="0" smtClean="0">
                <a:solidFill>
                  <a:srgbClr val="3366FF"/>
                </a:solidFill>
              </a:rPr>
              <a:t>.</a:t>
            </a:r>
          </a:p>
          <a:p>
            <a:r>
              <a:rPr lang="es-ES" dirty="0" smtClean="0"/>
              <a:t>6) El </a:t>
            </a:r>
            <a:r>
              <a:rPr lang="es-ES" dirty="0" err="1" smtClean="0">
                <a:solidFill>
                  <a:srgbClr val="3366FF"/>
                </a:solidFill>
              </a:rPr>
              <a:t>ActionProxy</a:t>
            </a:r>
            <a:r>
              <a:rPr lang="es-ES" dirty="0" smtClean="0">
                <a:solidFill>
                  <a:srgbClr val="3366FF"/>
                </a:solidFill>
              </a:rPr>
              <a:t> </a:t>
            </a:r>
            <a:r>
              <a:rPr lang="es-ES" dirty="0" smtClean="0"/>
              <a:t>obtiene la información de la acción, y el </a:t>
            </a:r>
            <a:r>
              <a:rPr lang="es-ES" dirty="0" err="1" smtClean="0"/>
              <a:t>stack</a:t>
            </a:r>
            <a:r>
              <a:rPr lang="es-ES" dirty="0" smtClean="0"/>
              <a:t> de interceptores </a:t>
            </a:r>
            <a:r>
              <a:rPr lang="es-ES" dirty="0" smtClean="0">
                <a:solidFill>
                  <a:srgbClr val="3366FF"/>
                </a:solidFill>
              </a:rPr>
              <a:t>del Gestor de configuración</a:t>
            </a:r>
            <a:r>
              <a:rPr lang="es-ES" dirty="0" smtClean="0"/>
              <a:t>. El archivo </a:t>
            </a:r>
            <a:r>
              <a:rPr lang="es-ES" dirty="0" err="1" smtClean="0">
                <a:solidFill>
                  <a:srgbClr val="3366FF"/>
                </a:solidFill>
              </a:rPr>
              <a:t>struts.xml</a:t>
            </a:r>
            <a:r>
              <a:rPr lang="es-ES" dirty="0" smtClean="0">
                <a:solidFill>
                  <a:srgbClr val="3366FF"/>
                </a:solidFill>
              </a:rPr>
              <a:t> </a:t>
            </a:r>
            <a:r>
              <a:rPr lang="es-ES" dirty="0" smtClean="0"/>
              <a:t>contiene la información que requiere este gestor.</a:t>
            </a:r>
            <a:endParaRPr lang="es-E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002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41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710" y="1377037"/>
            <a:ext cx="5591450" cy="497931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94640" y="5534075"/>
            <a:ext cx="5699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/>
              <a:t>Fuente de la imagen: http</a:t>
            </a:r>
            <a:r>
              <a:rPr lang="es-ES" sz="1400" dirty="0"/>
              <a:t>://</a:t>
            </a:r>
            <a:r>
              <a:rPr lang="es-ES" sz="1400" dirty="0" err="1"/>
              <a:t>www.javatpoint.com</a:t>
            </a:r>
            <a:r>
              <a:rPr lang="es-ES" sz="1400" dirty="0"/>
              <a:t>/</a:t>
            </a:r>
            <a:r>
              <a:rPr lang="es-ES" sz="1400" dirty="0" err="1"/>
              <a:t>images</a:t>
            </a:r>
            <a:r>
              <a:rPr lang="es-ES" sz="1400" dirty="0"/>
              <a:t>/</a:t>
            </a:r>
            <a:r>
              <a:rPr lang="es-ES" sz="1400" dirty="0" err="1"/>
              <a:t>st</a:t>
            </a:r>
            <a:r>
              <a:rPr lang="es-ES" sz="1400" dirty="0"/>
              <a:t>/struts2flow.jpg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94640" y="3942695"/>
            <a:ext cx="5262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7) El </a:t>
            </a:r>
            <a:r>
              <a:rPr lang="es-ES" dirty="0" err="1" smtClean="0">
                <a:solidFill>
                  <a:srgbClr val="3366FF"/>
                </a:solidFill>
              </a:rPr>
              <a:t>ActionProxy</a:t>
            </a:r>
            <a:r>
              <a:rPr lang="es-ES" dirty="0" smtClean="0">
                <a:solidFill>
                  <a:srgbClr val="3366FF"/>
                </a:solidFill>
              </a:rPr>
              <a:t> </a:t>
            </a:r>
            <a:r>
              <a:rPr lang="es-ES" dirty="0" err="1" smtClean="0"/>
              <a:t>envia</a:t>
            </a:r>
            <a:r>
              <a:rPr lang="es-ES" dirty="0" smtClean="0"/>
              <a:t> la petición a </a:t>
            </a:r>
            <a:r>
              <a:rPr lang="es-ES" dirty="0" err="1" smtClean="0">
                <a:solidFill>
                  <a:srgbClr val="3366FF"/>
                </a:solidFill>
              </a:rPr>
              <a:t>ActionInvocation</a:t>
            </a:r>
            <a:endParaRPr lang="es-ES" dirty="0" smtClean="0">
              <a:solidFill>
                <a:srgbClr val="3366FF"/>
              </a:solidFill>
            </a:endParaRPr>
          </a:p>
          <a:p>
            <a:r>
              <a:rPr lang="es-ES" dirty="0" smtClean="0"/>
              <a:t>8) </a:t>
            </a:r>
            <a:r>
              <a:rPr lang="es-ES" dirty="0" err="1" smtClean="0">
                <a:solidFill>
                  <a:srgbClr val="3366FF"/>
                </a:solidFill>
              </a:rPr>
              <a:t>ActionInvocation</a:t>
            </a:r>
            <a:r>
              <a:rPr lang="es-ES" dirty="0" smtClean="0">
                <a:solidFill>
                  <a:srgbClr val="3366FF"/>
                </a:solidFill>
              </a:rPr>
              <a:t> </a:t>
            </a:r>
            <a:r>
              <a:rPr lang="es-ES" dirty="0" smtClean="0"/>
              <a:t>invoca a los </a:t>
            </a:r>
            <a:r>
              <a:rPr lang="es-ES" dirty="0" err="1" smtClean="0">
                <a:solidFill>
                  <a:srgbClr val="3366FF"/>
                </a:solidFill>
              </a:rPr>
              <a:t>Interceptors</a:t>
            </a:r>
            <a:r>
              <a:rPr lang="es-ES" dirty="0" smtClean="0">
                <a:solidFill>
                  <a:srgbClr val="3366FF"/>
                </a:solidFill>
              </a:rPr>
              <a:t> </a:t>
            </a:r>
            <a:r>
              <a:rPr lang="es-ES" dirty="0" smtClean="0"/>
              <a:t>y luego al </a:t>
            </a:r>
            <a:r>
              <a:rPr lang="es-ES" dirty="0" err="1" smtClean="0">
                <a:solidFill>
                  <a:srgbClr val="3366FF"/>
                </a:solidFill>
              </a:rPr>
              <a:t>Action</a:t>
            </a:r>
            <a:r>
              <a:rPr lang="es-ES" dirty="0" smtClean="0">
                <a:solidFill>
                  <a:srgbClr val="3366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6525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42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710" y="1377037"/>
            <a:ext cx="5591450" cy="497931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94640" y="5534075"/>
            <a:ext cx="5699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/>
              <a:t>Fuente de la imagen: http</a:t>
            </a:r>
            <a:r>
              <a:rPr lang="es-ES" sz="1400" dirty="0"/>
              <a:t>://</a:t>
            </a:r>
            <a:r>
              <a:rPr lang="es-ES" sz="1400" dirty="0" err="1"/>
              <a:t>www.javatpoint.com</a:t>
            </a:r>
            <a:r>
              <a:rPr lang="es-ES" sz="1400" dirty="0"/>
              <a:t>/</a:t>
            </a:r>
            <a:r>
              <a:rPr lang="es-ES" sz="1400" dirty="0" err="1"/>
              <a:t>images</a:t>
            </a:r>
            <a:r>
              <a:rPr lang="es-ES" sz="1400" dirty="0"/>
              <a:t>/</a:t>
            </a:r>
            <a:r>
              <a:rPr lang="es-ES" sz="1400" dirty="0" err="1"/>
              <a:t>st</a:t>
            </a:r>
            <a:r>
              <a:rPr lang="es-ES" sz="1400" dirty="0"/>
              <a:t>/struts2flow.jpg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94640" y="3942080"/>
            <a:ext cx="5262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9) Se genera un resultado.</a:t>
            </a:r>
          </a:p>
          <a:p>
            <a:r>
              <a:rPr lang="es-ES" dirty="0" smtClean="0"/>
              <a:t>10) El resultado es enviado de vuelta a </a:t>
            </a:r>
            <a:r>
              <a:rPr lang="es-ES" dirty="0" err="1" smtClean="0">
                <a:solidFill>
                  <a:srgbClr val="3366FF"/>
                </a:solidFill>
              </a:rPr>
              <a:t>ActionInvocation</a:t>
            </a:r>
            <a:endParaRPr lang="es-ES" dirty="0"/>
          </a:p>
          <a:p>
            <a:endParaRPr lang="es-ES" dirty="0" smtClean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962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43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710" y="1377037"/>
            <a:ext cx="5591450" cy="497931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94640" y="5534075"/>
            <a:ext cx="5699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/>
              <a:t>Fuente de la imagen: http</a:t>
            </a:r>
            <a:r>
              <a:rPr lang="es-ES" sz="1400" dirty="0"/>
              <a:t>://</a:t>
            </a:r>
            <a:r>
              <a:rPr lang="es-ES" sz="1400" dirty="0" err="1"/>
              <a:t>www.javatpoint.com</a:t>
            </a:r>
            <a:r>
              <a:rPr lang="es-ES" sz="1400" dirty="0"/>
              <a:t>/</a:t>
            </a:r>
            <a:r>
              <a:rPr lang="es-ES" sz="1400" dirty="0" err="1"/>
              <a:t>images</a:t>
            </a:r>
            <a:r>
              <a:rPr lang="es-ES" sz="1400" dirty="0"/>
              <a:t>/</a:t>
            </a:r>
            <a:r>
              <a:rPr lang="es-ES" sz="1400" dirty="0" err="1"/>
              <a:t>st</a:t>
            </a:r>
            <a:r>
              <a:rPr lang="es-ES" sz="1400" dirty="0"/>
              <a:t>/struts2flow.jpg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94640" y="3942080"/>
            <a:ext cx="5262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11) Se genera un </a:t>
            </a:r>
            <a:r>
              <a:rPr lang="es-ES" dirty="0" err="1" smtClean="0">
                <a:solidFill>
                  <a:srgbClr val="3366FF"/>
                </a:solidFill>
              </a:rPr>
              <a:t>HttpServletResponse</a:t>
            </a:r>
            <a:endParaRPr lang="es-ES" dirty="0" smtClean="0">
              <a:solidFill>
                <a:srgbClr val="3366FF"/>
              </a:solidFill>
            </a:endParaRPr>
          </a:p>
          <a:p>
            <a:r>
              <a:rPr lang="es-ES" dirty="0" smtClean="0"/>
              <a:t>12) Esto es enviado al usuario</a:t>
            </a:r>
            <a:endParaRPr lang="es-ES" dirty="0" smtClean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709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Los siguientes archivos son importantes en una aplicación basada en </a:t>
            </a:r>
            <a:r>
              <a:rPr lang="es-ES" dirty="0" err="1" smtClean="0"/>
              <a:t>Struts</a:t>
            </a:r>
            <a:r>
              <a:rPr lang="es-ES" dirty="0" smtClean="0"/>
              <a:t> 2.</a:t>
            </a:r>
          </a:p>
          <a:p>
            <a:pPr marL="0" indent="0">
              <a:buNone/>
            </a:pPr>
            <a:endParaRPr lang="es-ES" dirty="0"/>
          </a:p>
          <a:p>
            <a:pPr marL="457200" indent="-457200">
              <a:buFont typeface="+mj-lt"/>
              <a:buAutoNum type="arabicPeriod"/>
            </a:pPr>
            <a:r>
              <a:rPr lang="es-ES" b="1" dirty="0" err="1"/>
              <a:t>struts.xml</a:t>
            </a:r>
            <a:r>
              <a:rPr lang="es-ES" dirty="0"/>
              <a:t> </a:t>
            </a:r>
            <a:endParaRPr lang="es-ES" dirty="0" smtClean="0"/>
          </a:p>
          <a:p>
            <a:pPr marL="457200" indent="-457200">
              <a:buFont typeface="+mj-lt"/>
              <a:buAutoNum type="arabicPeriod"/>
            </a:pPr>
            <a:r>
              <a:rPr lang="es-ES" b="1" dirty="0" err="1" smtClean="0"/>
              <a:t>struts.properties</a:t>
            </a:r>
            <a:r>
              <a:rPr lang="es-E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s-ES" b="1" dirty="0" err="1" smtClean="0"/>
              <a:t>default.xml</a:t>
            </a:r>
            <a:endParaRPr lang="es-ES" b="1" dirty="0" smtClean="0"/>
          </a:p>
          <a:p>
            <a:pPr marL="457200" indent="-457200">
              <a:buFont typeface="+mj-lt"/>
              <a:buAutoNum type="arabicPeriod"/>
            </a:pPr>
            <a:r>
              <a:rPr lang="es-ES" b="1" dirty="0" err="1" smtClean="0"/>
              <a:t>web.xml</a:t>
            </a: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 smtClean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44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4175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Archivo </a:t>
            </a:r>
            <a:r>
              <a:rPr lang="es-ES" dirty="0" err="1" smtClean="0">
                <a:solidFill>
                  <a:srgbClr val="3366FF"/>
                </a:solidFill>
              </a:rPr>
              <a:t>struts.xml</a:t>
            </a:r>
            <a:r>
              <a:rPr lang="es-ES" dirty="0" smtClean="0">
                <a:solidFill>
                  <a:srgbClr val="3366FF"/>
                </a:solidFill>
              </a:rPr>
              <a:t>.</a:t>
            </a:r>
          </a:p>
          <a:p>
            <a:pPr marL="0" indent="0">
              <a:buNone/>
            </a:pPr>
            <a:endParaRPr lang="es-ES" dirty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s-ES" dirty="0" smtClean="0">
                <a:solidFill>
                  <a:srgbClr val="000000"/>
                </a:solidFill>
              </a:rPr>
              <a:t>Contiene la configuración principal  para inicializar recursos, este archivo debe de estar en el </a:t>
            </a:r>
            <a:r>
              <a:rPr lang="es-ES" dirty="0" err="1" smtClean="0">
                <a:solidFill>
                  <a:srgbClr val="000000"/>
                </a:solidFill>
              </a:rPr>
              <a:t>classpath</a:t>
            </a:r>
            <a:r>
              <a:rPr lang="es-ES" dirty="0" smtClean="0">
                <a:solidFill>
                  <a:srgbClr val="000000"/>
                </a:solidFill>
              </a:rPr>
              <a:t> de la aplicación.</a:t>
            </a:r>
          </a:p>
          <a:p>
            <a:pPr marL="0" indent="0">
              <a:buNone/>
            </a:pPr>
            <a:r>
              <a:rPr lang="es-ES" dirty="0" smtClean="0">
                <a:solidFill>
                  <a:srgbClr val="000000"/>
                </a:solidFill>
              </a:rPr>
              <a:t> Al iniciar una aplicación </a:t>
            </a:r>
            <a:r>
              <a:rPr lang="es-ES" dirty="0" err="1" smtClean="0">
                <a:solidFill>
                  <a:srgbClr val="000000"/>
                </a:solidFill>
              </a:rPr>
              <a:t>Struts</a:t>
            </a:r>
            <a:r>
              <a:rPr lang="es-ES" dirty="0" smtClean="0">
                <a:solidFill>
                  <a:srgbClr val="000000"/>
                </a:solidFill>
              </a:rPr>
              <a:t> 2, se crea una instancia única de inicialización, que contiene información sobre:</a:t>
            </a:r>
          </a:p>
          <a:p>
            <a:r>
              <a:rPr lang="es-ES" dirty="0" smtClean="0">
                <a:solidFill>
                  <a:srgbClr val="3366FF"/>
                </a:solidFill>
              </a:rPr>
              <a:t>Interceptor</a:t>
            </a:r>
            <a:r>
              <a:rPr lang="es-ES" dirty="0" smtClean="0"/>
              <a:t> (pre-post ejecución), </a:t>
            </a:r>
            <a:r>
              <a:rPr lang="es-ES" dirty="0" err="1" smtClean="0">
                <a:solidFill>
                  <a:srgbClr val="3366FF"/>
                </a:solidFill>
              </a:rPr>
              <a:t>Actions</a:t>
            </a:r>
            <a:r>
              <a:rPr lang="es-ES" dirty="0">
                <a:solidFill>
                  <a:srgbClr val="3366FF"/>
                </a:solidFill>
              </a:rPr>
              <a:t> </a:t>
            </a:r>
            <a:r>
              <a:rPr lang="es-ES" dirty="0" smtClean="0"/>
              <a:t>(lógica del negocio), </a:t>
            </a:r>
            <a:r>
              <a:rPr lang="es-ES" dirty="0" err="1" smtClean="0">
                <a:solidFill>
                  <a:srgbClr val="3366FF"/>
                </a:solidFill>
              </a:rPr>
              <a:t>Results</a:t>
            </a:r>
            <a:r>
              <a:rPr lang="es-ES" dirty="0">
                <a:solidFill>
                  <a:srgbClr val="3366FF"/>
                </a:solidFill>
              </a:rPr>
              <a:t> </a:t>
            </a:r>
            <a:r>
              <a:rPr lang="es-ES" dirty="0" smtClean="0"/>
              <a:t>(preparan vistas) 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45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99622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Archivo </a:t>
            </a:r>
            <a:r>
              <a:rPr lang="es-ES" dirty="0" err="1" smtClean="0">
                <a:solidFill>
                  <a:srgbClr val="3366FF"/>
                </a:solidFill>
              </a:rPr>
              <a:t>web.xml</a:t>
            </a:r>
            <a:endParaRPr lang="es-ES" dirty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es-ES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s-ES" dirty="0" smtClean="0"/>
              <a:t>Define todo lo que el servidor que contiene una aplicación necesita saber acerca de ella, por ejemplo, </a:t>
            </a:r>
            <a:r>
              <a:rPr lang="es-ES" dirty="0" err="1" smtClean="0"/>
              <a:t>filters</a:t>
            </a:r>
            <a:r>
              <a:rPr lang="es-ES" dirty="0" smtClean="0"/>
              <a:t>, </a:t>
            </a:r>
            <a:r>
              <a:rPr lang="es-ES" dirty="0" err="1" smtClean="0"/>
              <a:t>listeners</a:t>
            </a:r>
            <a:r>
              <a:rPr lang="es-ES" dirty="0"/>
              <a:t>, </a:t>
            </a:r>
            <a:r>
              <a:rPr lang="es-ES" dirty="0" smtClean="0"/>
              <a:t>parámetros de </a:t>
            </a:r>
            <a:r>
              <a:rPr lang="es-ES" dirty="0" err="1" smtClean="0"/>
              <a:t>inicializacion</a:t>
            </a:r>
            <a:r>
              <a:rPr lang="es-ES" dirty="0" smtClean="0"/>
              <a:t>, restricciones de </a:t>
            </a:r>
            <a:r>
              <a:rPr lang="es-ES" dirty="0" err="1" smtClean="0"/>
              <a:t>suguridad</a:t>
            </a:r>
            <a:r>
              <a:rPr lang="es-ES" dirty="0" smtClean="0"/>
              <a:t>, páginas de bienvenida, recursos, etc.</a:t>
            </a:r>
            <a:endParaRPr lang="es-ES" dirty="0" smtClean="0">
              <a:solidFill>
                <a:srgbClr val="3366FF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46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08264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err="1" smtClean="0"/>
              <a:t>Struts</a:t>
            </a:r>
            <a:r>
              <a:rPr lang="es-ES" dirty="0" smtClean="0"/>
              <a:t> 2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s-ES" dirty="0" smtClean="0">
                <a:solidFill>
                  <a:srgbClr val="000000"/>
                </a:solidFill>
              </a:rPr>
              <a:t>En la siguiente sesión, comenzaremos a desarrollar nuestra primera aplicación básica basada en </a:t>
            </a:r>
            <a:r>
              <a:rPr lang="es-ES" dirty="0" err="1" smtClean="0">
                <a:solidFill>
                  <a:srgbClr val="000000"/>
                </a:solidFill>
              </a:rPr>
              <a:t>Struts</a:t>
            </a:r>
            <a:r>
              <a:rPr lang="es-ES" dirty="0" smtClean="0">
                <a:solidFill>
                  <a:srgbClr val="000000"/>
                </a:solidFill>
              </a:rPr>
              <a:t> 2… el famoso “Hola Mundo”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47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92291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Referencias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http://</a:t>
            </a:r>
            <a:r>
              <a:rPr lang="es-ES" dirty="0" err="1"/>
              <a:t>www.sicrea.com.mx</a:t>
            </a:r>
            <a:r>
              <a:rPr lang="es-ES" dirty="0"/>
              <a:t>/media/archivos/ManualStruts2Espanol.pdf, consultada el 31/07/2015</a:t>
            </a: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>
                <a:hlinkClick r:id="rId2"/>
              </a:rPr>
              <a:t>https://dzone.com/tutorials/java/struts-2/struts-2-tutorial/struts-2-</a:t>
            </a:r>
            <a:r>
              <a:rPr lang="es-ES" dirty="0" smtClean="0">
                <a:hlinkClick r:id="rId2"/>
              </a:rPr>
              <a:t>tutorial.html</a:t>
            </a:r>
            <a:r>
              <a:rPr lang="es-ES" dirty="0" smtClean="0"/>
              <a:t>, </a:t>
            </a:r>
            <a:r>
              <a:rPr lang="es-ES" dirty="0"/>
              <a:t>consultada el 31/07/2015</a:t>
            </a: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>
                <a:hlinkClick r:id="rId3"/>
              </a:rPr>
              <a:t>http://www.javatpoint.com/struts-2-architecture-and-flow</a:t>
            </a:r>
            <a:r>
              <a:rPr lang="es-ES" dirty="0" smtClean="0">
                <a:hlinkClick r:id="rId3"/>
              </a:rPr>
              <a:t>#</a:t>
            </a:r>
            <a:r>
              <a:rPr lang="es-ES" dirty="0" smtClean="0"/>
              <a:t>, consultada el 31/07/2015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48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140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770890" y="2437766"/>
            <a:ext cx="7886700" cy="1325563"/>
          </a:xfrm>
        </p:spPr>
        <p:txBody>
          <a:bodyPr/>
          <a:lstStyle/>
          <a:p>
            <a:pPr algn="ctr"/>
            <a:r>
              <a:rPr lang="es-ES" dirty="0" smtClean="0"/>
              <a:t>Gracias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49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1869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54433"/>
            <a:ext cx="6988320" cy="1064272"/>
          </a:xfrm>
          <a:ln/>
        </p:spPr>
        <p:txBody>
          <a:bodyPr tIns="1097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s-MX" sz="2900" b="1" dirty="0" smtClean="0"/>
              <a:t>Guión explicativo de uso del material</a:t>
            </a:r>
            <a:endParaRPr lang="es-MX" sz="2900" b="1" dirty="0"/>
          </a:p>
        </p:txBody>
      </p:sp>
      <p:sp>
        <p:nvSpPr>
          <p:cNvPr id="5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FA9A6-57F7-9E44-A271-615CC7F24EF9}" type="slidenum">
              <a:rPr lang="es-MX">
                <a:solidFill>
                  <a:schemeClr val="tx1"/>
                </a:solidFill>
              </a:rPr>
              <a:pPr/>
              <a:t>5</a:t>
            </a:fld>
            <a:endParaRPr lang="es-MX">
              <a:solidFill>
                <a:schemeClr val="tx1"/>
              </a:solidFill>
            </a:endParaRPr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85440" y="2616742"/>
            <a:ext cx="7771680" cy="260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 marL="511175" indent="-51117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marL="0" indent="0" algn="just"/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Se anima al docente a que dentro de las actividades principales por parte de los alumnos, se realice una aplicaci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ón Web completa, para que adquieran experiencia con el desarrollo de sistemas reales.</a:t>
            </a:r>
            <a:endParaRPr lang="es-ES" sz="2400" dirty="0" smtClean="0">
              <a:solidFill>
                <a:schemeClr val="tx1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8572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54433"/>
            <a:ext cx="6988320" cy="1064272"/>
          </a:xfrm>
          <a:ln/>
        </p:spPr>
        <p:txBody>
          <a:bodyPr tIns="1097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s-MX" sz="2900" b="1" dirty="0" smtClean="0"/>
              <a:t>Información de la UA</a:t>
            </a:r>
            <a:endParaRPr lang="es-MX" sz="2900" b="1" dirty="0"/>
          </a:p>
        </p:txBody>
      </p:sp>
      <p:sp>
        <p:nvSpPr>
          <p:cNvPr id="5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FA9A6-57F7-9E44-A271-615CC7F24EF9}" type="slidenum">
              <a:rPr lang="es-MX">
                <a:solidFill>
                  <a:schemeClr val="tx1"/>
                </a:solidFill>
              </a:rPr>
              <a:pPr/>
              <a:t>6</a:t>
            </a:fld>
            <a:endParaRPr lang="es-MX">
              <a:solidFill>
                <a:schemeClr val="tx1"/>
              </a:solidFill>
            </a:endParaRPr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85440" y="2616742"/>
            <a:ext cx="7771680" cy="260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 marL="511175" indent="-51117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marL="0" indent="0" algn="just"/>
            <a:r>
              <a:rPr lang="es-ES" sz="2400" b="1" dirty="0" smtClean="0">
                <a:solidFill>
                  <a:schemeClr val="tx1"/>
                </a:solidFill>
                <a:latin typeface="Trebuchet MS" charset="0"/>
              </a:rPr>
              <a:t>Propósito de la UA.</a:t>
            </a:r>
          </a:p>
          <a:p>
            <a:pPr marL="0" indent="0" algn="just"/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El </a:t>
            </a:r>
            <a:r>
              <a:rPr lang="es-ES" sz="2400" dirty="0">
                <a:solidFill>
                  <a:schemeClr val="tx1"/>
                </a:solidFill>
                <a:latin typeface="Trebuchet MS" charset="0"/>
              </a:rPr>
              <a:t>alumno: 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Conocerá </a:t>
            </a:r>
            <a:r>
              <a:rPr lang="es-ES" sz="2400" dirty="0">
                <a:solidFill>
                  <a:schemeClr val="tx1"/>
                </a:solidFill>
                <a:latin typeface="Trebuchet MS" charset="0"/>
              </a:rPr>
              <a:t>la estructura de un lenguaje de 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programación </a:t>
            </a:r>
            <a:r>
              <a:rPr lang="es-ES" sz="2400" dirty="0">
                <a:solidFill>
                  <a:schemeClr val="tx1"/>
                </a:solidFill>
                <a:latin typeface="Trebuchet MS" charset="0"/>
              </a:rPr>
              <a:t>orientado a objetos, el cual explotará como herramienta para el 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diseño </a:t>
            </a:r>
            <a:r>
              <a:rPr lang="es-ES" sz="2400" dirty="0">
                <a:solidFill>
                  <a:schemeClr val="tx1"/>
                </a:solidFill>
                <a:latin typeface="Trebuchet MS" charset="0"/>
              </a:rPr>
              <a:t>y 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elaboración </a:t>
            </a:r>
            <a:r>
              <a:rPr lang="es-ES" sz="2400" dirty="0">
                <a:solidFill>
                  <a:schemeClr val="tx1"/>
                </a:solidFill>
                <a:latin typeface="Trebuchet MS" charset="0"/>
              </a:rPr>
              <a:t>de 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páginas </a:t>
            </a:r>
            <a:r>
              <a:rPr lang="es-ES" sz="2400" dirty="0">
                <a:solidFill>
                  <a:schemeClr val="tx1"/>
                </a:solidFill>
                <a:latin typeface="Trebuchet MS" charset="0"/>
              </a:rPr>
              <a:t>WEB </a:t>
            </a:r>
          </a:p>
          <a:p>
            <a:pPr marL="0" indent="0" algn="just"/>
            <a:endParaRPr lang="es-ES" sz="2400" dirty="0" smtClean="0">
              <a:solidFill>
                <a:schemeClr val="tx1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0033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54433"/>
            <a:ext cx="6988320" cy="1064272"/>
          </a:xfrm>
          <a:ln/>
        </p:spPr>
        <p:txBody>
          <a:bodyPr tIns="1097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s-MX" sz="2900" b="1" dirty="0" smtClean="0"/>
              <a:t>Información de la UA</a:t>
            </a:r>
            <a:endParaRPr lang="es-MX" sz="2900" b="1" dirty="0"/>
          </a:p>
        </p:txBody>
      </p:sp>
      <p:sp>
        <p:nvSpPr>
          <p:cNvPr id="5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FA9A6-57F7-9E44-A271-615CC7F24EF9}" type="slidenum">
              <a:rPr lang="es-MX">
                <a:solidFill>
                  <a:schemeClr val="tx1"/>
                </a:solidFill>
              </a:rPr>
              <a:pPr/>
              <a:t>7</a:t>
            </a:fld>
            <a:endParaRPr lang="es-MX">
              <a:solidFill>
                <a:schemeClr val="tx1"/>
              </a:solidFill>
            </a:endParaRPr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85440" y="2616742"/>
            <a:ext cx="7771680" cy="260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 marL="511175" indent="-51117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Lucida Sans Unicode" charset="0"/>
              </a:defRPr>
            </a:lvl9pPr>
          </a:lstStyle>
          <a:p>
            <a:pPr marL="0" indent="0" algn="just"/>
            <a:r>
              <a:rPr lang="es-ES" sz="2400" b="1" dirty="0" smtClean="0">
                <a:solidFill>
                  <a:schemeClr val="tx1"/>
                </a:solidFill>
                <a:latin typeface="Trebuchet MS" charset="0"/>
              </a:rPr>
              <a:t>Unidad de Competencia </a:t>
            </a:r>
            <a:r>
              <a:rPr lang="es-ES" sz="2400" b="1" dirty="0">
                <a:solidFill>
                  <a:schemeClr val="tx1"/>
                </a:solidFill>
                <a:latin typeface="Trebuchet MS" charset="0"/>
              </a:rPr>
              <a:t>2</a:t>
            </a:r>
            <a:r>
              <a:rPr lang="es-ES" sz="2400" b="1" dirty="0" smtClean="0">
                <a:solidFill>
                  <a:schemeClr val="tx1"/>
                </a:solidFill>
                <a:latin typeface="Trebuchet MS" charset="0"/>
              </a:rPr>
              <a:t>: 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Conocer </a:t>
            </a:r>
            <a:r>
              <a:rPr lang="es-ES" sz="2400" dirty="0">
                <a:solidFill>
                  <a:schemeClr val="tx1"/>
                </a:solidFill>
                <a:latin typeface="Trebuchet MS" charset="0"/>
              </a:rPr>
              <a:t>y manejar un lenguaje de 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programación </a:t>
            </a:r>
            <a:r>
              <a:rPr lang="es-ES" sz="2400" dirty="0">
                <a:solidFill>
                  <a:schemeClr val="tx1"/>
                </a:solidFill>
                <a:latin typeface="Trebuchet MS" charset="0"/>
              </a:rPr>
              <a:t>orientado a desarrollo 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WEB. Manipular </a:t>
            </a:r>
            <a:r>
              <a:rPr lang="es-ES" sz="2400" dirty="0">
                <a:solidFill>
                  <a:schemeClr val="tx1"/>
                </a:solidFill>
                <a:latin typeface="Trebuchet MS" charset="0"/>
              </a:rPr>
              <a:t>los comandos 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básicos </a:t>
            </a:r>
            <a:r>
              <a:rPr lang="es-ES" sz="2400" dirty="0">
                <a:solidFill>
                  <a:schemeClr val="tx1"/>
                </a:solidFill>
                <a:latin typeface="Trebuchet MS" charset="0"/>
              </a:rPr>
              <a:t>de </a:t>
            </a:r>
            <a:r>
              <a:rPr lang="es-ES" sz="2400" dirty="0" smtClean="0">
                <a:solidFill>
                  <a:schemeClr val="tx1"/>
                </a:solidFill>
                <a:latin typeface="Trebuchet MS" charset="0"/>
              </a:rPr>
              <a:t>algún </a:t>
            </a:r>
            <a:r>
              <a:rPr lang="es-ES" sz="2400" dirty="0">
                <a:solidFill>
                  <a:schemeClr val="tx1"/>
                </a:solidFill>
                <a:latin typeface="Trebuchet MS" charset="0"/>
              </a:rPr>
              <a:t>medio ambiente de desarrollo. </a:t>
            </a:r>
          </a:p>
          <a:p>
            <a:pPr marL="0" indent="0" algn="just"/>
            <a:endParaRPr lang="es-ES" sz="2400" dirty="0" smtClean="0">
              <a:solidFill>
                <a:schemeClr val="tx1"/>
              </a:solidFill>
              <a:latin typeface="Trebuchet MS" charset="0"/>
            </a:endParaRPr>
          </a:p>
          <a:p>
            <a:pPr marL="0" indent="0" algn="just"/>
            <a:r>
              <a:rPr lang="es-ES" sz="2400" b="1" dirty="0" smtClean="0">
                <a:solidFill>
                  <a:schemeClr val="tx1"/>
                </a:solidFill>
                <a:latin typeface="Trebuchet MS" charset="0"/>
              </a:rPr>
              <a:t>Conocimientos:</a:t>
            </a:r>
          </a:p>
          <a:p>
            <a:r>
              <a:rPr lang="es-ES" sz="2400" dirty="0"/>
              <a:t>Sintaxis </a:t>
            </a:r>
            <a:r>
              <a:rPr lang="es-ES" sz="2400" dirty="0" smtClean="0"/>
              <a:t>Básica </a:t>
            </a:r>
            <a:r>
              <a:rPr lang="es-ES" sz="2400" dirty="0"/>
              <a:t>del </a:t>
            </a:r>
            <a:r>
              <a:rPr lang="es-ES" sz="2400" dirty="0" smtClean="0"/>
              <a:t>lenguaje, </a:t>
            </a:r>
            <a:r>
              <a:rPr lang="es-ES" sz="2400" dirty="0"/>
              <a:t>Control de flujo </a:t>
            </a:r>
            <a:endParaRPr lang="es-ES" sz="2400" dirty="0"/>
          </a:p>
          <a:p>
            <a:r>
              <a:rPr lang="es-ES" sz="2400" dirty="0"/>
              <a:t>Estructuras y manejo de datos. Manejo de </a:t>
            </a:r>
            <a:r>
              <a:rPr lang="es-ES" sz="2400" dirty="0" smtClean="0"/>
              <a:t>propiedades</a:t>
            </a:r>
          </a:p>
          <a:p>
            <a:r>
              <a:rPr lang="es-ES" sz="2400" dirty="0" smtClean="0"/>
              <a:t>y </a:t>
            </a:r>
            <a:r>
              <a:rPr lang="es-ES" sz="2400" dirty="0"/>
              <a:t>eventos. Tipos definidos por el usuario. </a:t>
            </a:r>
            <a:endParaRPr lang="es-ES" sz="2400" dirty="0"/>
          </a:p>
          <a:p>
            <a:pPr marL="0" indent="0" algn="just"/>
            <a:endParaRPr lang="es-ES" sz="2400" dirty="0" smtClean="0">
              <a:solidFill>
                <a:schemeClr val="tx1"/>
              </a:solidFill>
              <a:latin typeface="Trebuchet MS" charset="0"/>
            </a:endParaRPr>
          </a:p>
          <a:p>
            <a:pPr marL="0" indent="0" algn="just"/>
            <a:endParaRPr lang="es-ES" sz="2400" dirty="0" smtClean="0">
              <a:solidFill>
                <a:schemeClr val="tx1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2669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Plataformas Java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Actualmente, hay cuatro plataformas Java: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Java </a:t>
            </a:r>
            <a:r>
              <a:rPr lang="es-ES" dirty="0" err="1"/>
              <a:t>Platform</a:t>
            </a:r>
            <a:r>
              <a:rPr lang="es-ES" dirty="0"/>
              <a:t>, Standard </a:t>
            </a:r>
            <a:r>
              <a:rPr lang="es-ES" dirty="0" err="1"/>
              <a:t>Edition</a:t>
            </a:r>
            <a:r>
              <a:rPr lang="es-ES" dirty="0"/>
              <a:t> (Java SE)</a:t>
            </a:r>
          </a:p>
          <a:p>
            <a:r>
              <a:rPr lang="es-ES" dirty="0"/>
              <a:t>Java </a:t>
            </a:r>
            <a:r>
              <a:rPr lang="es-ES" dirty="0" err="1"/>
              <a:t>Platform</a:t>
            </a:r>
            <a:r>
              <a:rPr lang="es-ES" dirty="0"/>
              <a:t>, Enterprise </a:t>
            </a:r>
            <a:r>
              <a:rPr lang="es-ES" dirty="0" err="1"/>
              <a:t>Edition</a:t>
            </a:r>
            <a:r>
              <a:rPr lang="es-ES" dirty="0"/>
              <a:t> (Java EE)</a:t>
            </a:r>
          </a:p>
          <a:p>
            <a:r>
              <a:rPr lang="es-ES" dirty="0"/>
              <a:t>Java </a:t>
            </a:r>
            <a:r>
              <a:rPr lang="es-ES" dirty="0" err="1"/>
              <a:t>Platform</a:t>
            </a:r>
            <a:r>
              <a:rPr lang="es-ES" dirty="0"/>
              <a:t>, Micro </a:t>
            </a:r>
            <a:r>
              <a:rPr lang="es-ES" dirty="0" err="1"/>
              <a:t>Edition</a:t>
            </a:r>
            <a:r>
              <a:rPr lang="es-ES" dirty="0"/>
              <a:t> (Java ME)</a:t>
            </a:r>
          </a:p>
          <a:p>
            <a:r>
              <a:rPr lang="es-ES" dirty="0" err="1"/>
              <a:t>JavaFX</a:t>
            </a: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Cada plataforma tiene su propia versión de </a:t>
            </a:r>
            <a:r>
              <a:rPr lang="es-ES" dirty="0" err="1" smtClean="0"/>
              <a:t>JVM</a:t>
            </a:r>
            <a:r>
              <a:rPr lang="es-ES" dirty="0" smtClean="0"/>
              <a:t> (muchas características son compartidas), más </a:t>
            </a:r>
            <a:r>
              <a:rPr lang="es-ES" dirty="0" err="1" smtClean="0"/>
              <a:t>APIs</a:t>
            </a:r>
            <a:r>
              <a:rPr lang="es-ES" dirty="0" smtClean="0"/>
              <a:t> especiales.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06835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937" y="4259752"/>
            <a:ext cx="4849413" cy="1917210"/>
          </a:xfrm>
          <a:prstGeom prst="rect">
            <a:avLst/>
          </a:prstGeo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1320990"/>
            <a:ext cx="7886700" cy="774055"/>
          </a:xfrm>
        </p:spPr>
        <p:txBody>
          <a:bodyPr/>
          <a:lstStyle/>
          <a:p>
            <a:r>
              <a:rPr lang="es-ES" dirty="0" smtClean="0"/>
              <a:t>Java EE	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28650" y="2356925"/>
            <a:ext cx="7886700" cy="3820037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Java Enterprise </a:t>
            </a:r>
            <a:r>
              <a:rPr lang="es-ES" dirty="0" err="1" smtClean="0"/>
              <a:t>Edition</a:t>
            </a:r>
            <a:r>
              <a:rPr lang="es-ES" dirty="0" smtClean="0"/>
              <a:t> (Java EE) es el software empresarial estándar,   desarrollado por una comunidad integrada por: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Expertos industriales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Organizaciones de software libre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Grupos de usuarios de Java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Personas independientes</a:t>
            </a:r>
            <a:endParaRPr lang="es-E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1CCC-EF1F-2741-B0DF-7D3DE3DCA307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2" name="CuadroTexto 1"/>
          <p:cNvSpPr txBox="1"/>
          <p:nvPr/>
        </p:nvSpPr>
        <p:spPr>
          <a:xfrm>
            <a:off x="3897290" y="6101534"/>
            <a:ext cx="1724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Figura 1: Java EE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1120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0">
          <a:solidFill>
            <a:schemeClr val="bg1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2958</TotalTime>
  <Words>2010</Words>
  <Application>Microsoft Macintosh PowerPoint</Application>
  <PresentationFormat>Presentación en pantalla (4:3)</PresentationFormat>
  <Paragraphs>322</Paragraphs>
  <Slides>49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49</vt:i4>
      </vt:variant>
    </vt:vector>
  </HeadingPairs>
  <TitlesOfParts>
    <vt:vector size="52" baseType="lpstr">
      <vt:lpstr>Diseño personalizado</vt:lpstr>
      <vt:lpstr>1_Diseño personalizado</vt:lpstr>
      <vt:lpstr>Tema de Office</vt:lpstr>
      <vt:lpstr>Centro Universitario UAEM Zumpango Ingeniería en Computación </vt:lpstr>
      <vt:lpstr>Universidad Autónoma del Estado de México Centro Universitario UAEM Zumpango Ingeniería en Computación  UA: Lenguaje de Programación Visual (L41091)  Tema: Desarrollo Web con Struts 2, parte 1  Dr. Asdrúbal López Chau alchau@uaemex.mxm  Agosto 2015    </vt:lpstr>
      <vt:lpstr>Contenido</vt:lpstr>
      <vt:lpstr>Guión explicativo de uso del material</vt:lpstr>
      <vt:lpstr>Guión explicativo de uso del material</vt:lpstr>
      <vt:lpstr>Información de la UA</vt:lpstr>
      <vt:lpstr>Información de la UA</vt:lpstr>
      <vt:lpstr>Plataformas Java</vt:lpstr>
      <vt:lpstr>Java EE </vt:lpstr>
      <vt:lpstr>Java EE </vt:lpstr>
      <vt:lpstr>Java EE </vt:lpstr>
      <vt:lpstr>Java EE </vt:lpstr>
      <vt:lpstr>Java EE </vt:lpstr>
      <vt:lpstr>Java EE </vt:lpstr>
      <vt:lpstr>Java EE </vt:lpstr>
      <vt:lpstr>Java EE </vt:lpstr>
      <vt:lpstr>Java EE </vt:lpstr>
      <vt:lpstr>Java EE </vt:lpstr>
      <vt:lpstr>Java EE </vt:lpstr>
      <vt:lpstr>Java EE </vt:lpstr>
      <vt:lpstr>Java EE </vt:lpstr>
      <vt:lpstr>Struts 2 </vt:lpstr>
      <vt:lpstr>Struts 2 </vt:lpstr>
      <vt:lpstr>Struts 2 </vt:lpstr>
      <vt:lpstr>Struts 2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Struts 2 </vt:lpstr>
      <vt:lpstr>Referencias </vt:lpstr>
      <vt:lpstr>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Asdrubal Lopez Chau</cp:lastModifiedBy>
  <cp:revision>745</cp:revision>
  <cp:lastPrinted>2013-09-12T13:07:11Z</cp:lastPrinted>
  <dcterms:created xsi:type="dcterms:W3CDTF">2013-06-28T15:10:46Z</dcterms:created>
  <dcterms:modified xsi:type="dcterms:W3CDTF">2015-09-29T20:13:47Z</dcterms:modified>
</cp:coreProperties>
</file>