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8" r:id="rId11"/>
    <p:sldId id="271" r:id="rId12"/>
    <p:sldId id="269" r:id="rId13"/>
    <p:sldId id="273" r:id="rId14"/>
    <p:sldId id="275" r:id="rId15"/>
    <p:sldId id="276" r:id="rId16"/>
    <p:sldId id="278" r:id="rId17"/>
    <p:sldId id="280" r:id="rId18"/>
    <p:sldId id="281" r:id="rId19"/>
    <p:sldId id="283" r:id="rId20"/>
    <p:sldId id="284" r:id="rId21"/>
    <p:sldId id="286" r:id="rId22"/>
    <p:sldId id="287" r:id="rId23"/>
    <p:sldId id="288" r:id="rId24"/>
    <p:sldId id="289" r:id="rId25"/>
    <p:sldId id="299" r:id="rId26"/>
    <p:sldId id="292" r:id="rId27"/>
    <p:sldId id="293" r:id="rId28"/>
    <p:sldId id="295" r:id="rId29"/>
    <p:sldId id="297" r:id="rId30"/>
    <p:sldId id="298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7" d="100"/>
          <a:sy n="77" d="100"/>
        </p:scale>
        <p:origin x="498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510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035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410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564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8485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1470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0036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4944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8541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4353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MX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183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fld id="{27E95E15-661F-48F3-BB4C-41B63962153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endParaRPr lang="es-MX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fld id="{FE0EE99D-5DFC-443D-9E4F-146C7B846B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352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0.xml"/><Relationship Id="rId7" Type="http://schemas.openxmlformats.org/officeDocument/2006/relationships/slide" Target="slide17.xml"/><Relationship Id="rId12" Type="http://schemas.openxmlformats.org/officeDocument/2006/relationships/slide" Target="slide3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slide" Target="slide28.xml"/><Relationship Id="rId5" Type="http://schemas.openxmlformats.org/officeDocument/2006/relationships/slide" Target="slide14.xml"/><Relationship Id="rId10" Type="http://schemas.openxmlformats.org/officeDocument/2006/relationships/slide" Target="slide24.xml"/><Relationship Id="rId4" Type="http://schemas.openxmlformats.org/officeDocument/2006/relationships/slide" Target="slide13.xml"/><Relationship Id="rId9" Type="http://schemas.openxmlformats.org/officeDocument/2006/relationships/slide" Target="slide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27" y="120940"/>
            <a:ext cx="1178373" cy="103764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481" y="169298"/>
            <a:ext cx="1219200" cy="1114425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006816" y="17040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u="sng" dirty="0"/>
              <a:t>Universidad Autónoma del Estado de México</a:t>
            </a:r>
          </a:p>
          <a:p>
            <a:pPr algn="just"/>
            <a:r>
              <a:rPr lang="es-MX" sz="2400" b="1" dirty="0"/>
              <a:t>UAEM  Facultad de Ciencias de la Conducta</a:t>
            </a:r>
          </a:p>
        </p:txBody>
      </p:sp>
      <p:sp>
        <p:nvSpPr>
          <p:cNvPr id="7" name="Rectangle 110"/>
          <p:cNvSpPr txBox="1">
            <a:spLocks noChangeArrowheads="1"/>
          </p:cNvSpPr>
          <p:nvPr/>
        </p:nvSpPr>
        <p:spPr bwMode="auto">
          <a:xfrm>
            <a:off x="3209713" y="1623820"/>
            <a:ext cx="4824536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defRPr/>
            </a:pPr>
            <a:r>
              <a:rPr lang="es-UY" altLang="es-MX" sz="3600" b="1" cap="small" dirty="0">
                <a:solidFill>
                  <a:schemeClr val="tx1"/>
                </a:solidFill>
              </a:rPr>
              <a:t>Modalidad: Acetato</a:t>
            </a:r>
            <a:endParaRPr lang="es-ES" altLang="es-MX" sz="3600" b="1" cap="small" dirty="0">
              <a:solidFill>
                <a:schemeClr val="tx1"/>
              </a:solidFill>
            </a:endParaRPr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089764" y="2986076"/>
            <a:ext cx="9845458" cy="1511355"/>
          </a:xfrm>
        </p:spPr>
        <p:txBody>
          <a:bodyPr>
            <a:normAutofit fontScale="90000"/>
          </a:bodyPr>
          <a:lstStyle/>
          <a:p>
            <a:r>
              <a:rPr lang="es-MX" sz="3200" b="1" cap="small" dirty="0"/>
              <a:t>Nombre de la Asignatura:   Socialización y Contexto </a:t>
            </a:r>
            <a:br>
              <a:rPr lang="es-MX" sz="3200" b="1" cap="small" dirty="0"/>
            </a:br>
            <a:r>
              <a:rPr lang="es-MX" sz="3200" b="1" cap="small" dirty="0"/>
              <a:t>Clave: L20B06</a:t>
            </a:r>
            <a:br>
              <a:rPr lang="es-MX" sz="3200" b="1" cap="small" dirty="0"/>
            </a:br>
            <a:endParaRPr lang="es-MX" sz="3200" b="1" cap="small" dirty="0"/>
          </a:p>
        </p:txBody>
      </p:sp>
      <p:sp>
        <p:nvSpPr>
          <p:cNvPr id="6" name="CuadroTexto 5"/>
          <p:cNvSpPr txBox="1"/>
          <p:nvPr/>
        </p:nvSpPr>
        <p:spPr>
          <a:xfrm>
            <a:off x="1615858" y="4497431"/>
            <a:ext cx="87574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1er Nivel</a:t>
            </a:r>
          </a:p>
          <a:p>
            <a:pPr algn="ctr"/>
            <a:r>
              <a:rPr lang="es-MX" sz="2800" b="1" dirty="0"/>
              <a:t>Nivel Básico</a:t>
            </a:r>
          </a:p>
          <a:p>
            <a:pPr algn="ctr"/>
            <a:r>
              <a:rPr lang="es-MX" sz="2800" b="1" dirty="0"/>
              <a:t>Competencia Contextual</a:t>
            </a:r>
          </a:p>
        </p:txBody>
      </p:sp>
    </p:spTree>
    <p:extLst>
      <p:ext uri="{BB962C8B-B14F-4D97-AF65-F5344CB8AC3E}">
        <p14:creationId xmlns:p14="http://schemas.microsoft.com/office/powerpoint/2010/main" val="47119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altLang="es-MX" b="1" cap="small" dirty="0" smtClean="0"/>
              <a:t>Orígenes de la Institucionalización</a:t>
            </a:r>
            <a:endParaRPr lang="es-MX" b="1" cap="small" dirty="0"/>
          </a:p>
        </p:txBody>
      </p:sp>
      <p:pic>
        <p:nvPicPr>
          <p:cNvPr id="14" name="Marcador de contenido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75" y="1417638"/>
            <a:ext cx="4581525" cy="4068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441" y="1417638"/>
            <a:ext cx="2819400" cy="3267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056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contenido 2"/>
          <p:cNvSpPr>
            <a:spLocks noGrp="1"/>
          </p:cNvSpPr>
          <p:nvPr>
            <p:ph idx="1"/>
          </p:nvPr>
        </p:nvSpPr>
        <p:spPr>
          <a:xfrm>
            <a:off x="347491" y="220834"/>
            <a:ext cx="6644152" cy="5792788"/>
          </a:xfrm>
        </p:spPr>
        <p:txBody>
          <a:bodyPr/>
          <a:lstStyle/>
          <a:p>
            <a:pPr algn="just" eaLnBrk="1" hangingPunct="1">
              <a:defRPr/>
            </a:pPr>
            <a:r>
              <a:rPr lang="es-MX" altLang="es-MX" dirty="0" smtClean="0"/>
              <a:t>Las </a:t>
            </a:r>
            <a:r>
              <a:rPr lang="es-MX" altLang="es-MX" b="1" dirty="0" smtClean="0"/>
              <a:t>instituciones  se manifiestan en colectividades que abarcan grandes cantidades de gente.</a:t>
            </a:r>
          </a:p>
          <a:p>
            <a:pPr marL="0" indent="0" algn="just">
              <a:buNone/>
              <a:defRPr/>
            </a:pPr>
            <a:endParaRPr lang="es-MX" altLang="es-MX" b="1" dirty="0" smtClean="0"/>
          </a:p>
          <a:p>
            <a:pPr algn="just" eaLnBrk="1" hangingPunct="1">
              <a:defRPr/>
            </a:pPr>
            <a:r>
              <a:rPr lang="es-MX" altLang="es-MX" dirty="0" smtClean="0"/>
              <a:t>Instituciones controlan el comportamiento humano estableciendo </a:t>
            </a:r>
            <a:r>
              <a:rPr lang="es-MX" altLang="es-MX" b="1" dirty="0" smtClean="0"/>
              <a:t>el sistema de control social.</a:t>
            </a:r>
          </a:p>
          <a:p>
            <a:pPr marL="0" indent="0" algn="just">
              <a:buNone/>
              <a:defRPr/>
            </a:pPr>
            <a:endParaRPr lang="es-MX" altLang="es-MX" b="1" dirty="0" smtClean="0"/>
          </a:p>
          <a:p>
            <a:pPr algn="just" eaLnBrk="1" hangingPunct="1">
              <a:defRPr/>
            </a:pPr>
            <a:r>
              <a:rPr lang="es-MX" altLang="es-MX" dirty="0" smtClean="0"/>
              <a:t>La </a:t>
            </a:r>
            <a:r>
              <a:rPr lang="es-MX" altLang="es-MX" b="1" dirty="0" smtClean="0">
                <a:solidFill>
                  <a:schemeClr val="accent6">
                    <a:lumMod val="75000"/>
                  </a:schemeClr>
                </a:solidFill>
              </a:rPr>
              <a:t>institucionalización se da a través de la construcción del mundo social.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559038" y="568186"/>
            <a:ext cx="449697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altLang="es-MX" sz="3200" dirty="0"/>
              <a:t>La trasmisión </a:t>
            </a:r>
            <a:r>
              <a:rPr lang="es-MX" altLang="es-MX" sz="3200" b="1" dirty="0"/>
              <a:t>del mundo social  </a:t>
            </a:r>
            <a:r>
              <a:rPr lang="es-MX" altLang="es-MX" sz="3200" dirty="0"/>
              <a:t>a una nueva generación (internalización) aparece:</a:t>
            </a:r>
          </a:p>
          <a:p>
            <a:pPr algn="just">
              <a:defRPr/>
            </a:pPr>
            <a:endParaRPr lang="es-MX" altLang="es-MX" sz="3200" dirty="0"/>
          </a:p>
          <a:p>
            <a:pPr algn="ctr">
              <a:defRPr/>
            </a:pPr>
            <a:r>
              <a:rPr lang="es-MX" altLang="es-MX" sz="3200" dirty="0" smtClean="0"/>
              <a:t>Mundo </a:t>
            </a:r>
            <a:r>
              <a:rPr lang="es-MX" altLang="es-MX" sz="3200" dirty="0"/>
              <a:t>Institucional</a:t>
            </a:r>
          </a:p>
          <a:p>
            <a:pPr algn="ctr">
              <a:defRPr/>
            </a:pPr>
            <a:endParaRPr lang="es-MX" altLang="es-MX" sz="3200" dirty="0"/>
          </a:p>
          <a:p>
            <a:pPr algn="ctr">
              <a:defRPr/>
            </a:pPr>
            <a:r>
              <a:rPr lang="es-MX" altLang="es-MX" sz="3200" dirty="0"/>
              <a:t>                 </a:t>
            </a:r>
          </a:p>
          <a:p>
            <a:pPr algn="ctr">
              <a:defRPr/>
            </a:pPr>
            <a:r>
              <a:rPr lang="es-MX" altLang="es-MX" sz="3200" dirty="0"/>
              <a:t>                    Legitimación</a:t>
            </a:r>
          </a:p>
        </p:txBody>
      </p:sp>
      <p:sp>
        <p:nvSpPr>
          <p:cNvPr id="5" name="Flecha izquierda y derecha 4"/>
          <p:cNvSpPr/>
          <p:nvPr/>
        </p:nvSpPr>
        <p:spPr>
          <a:xfrm rot="5400000">
            <a:off x="9198717" y="4481953"/>
            <a:ext cx="1217613" cy="485775"/>
          </a:xfrm>
          <a:prstGeom prst="leftRight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99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0505" y="208965"/>
            <a:ext cx="5444197" cy="5649913"/>
          </a:xfrm>
        </p:spPr>
        <p:txBody>
          <a:bodyPr/>
          <a:lstStyle/>
          <a:p>
            <a:pPr algn="just" eaLnBrk="1" hangingPunct="1">
              <a:defRPr/>
            </a:pPr>
            <a:r>
              <a:rPr lang="es-MX" altLang="es-MX" sz="2800" dirty="0" smtClean="0"/>
              <a:t>La habituación </a:t>
            </a:r>
            <a:r>
              <a:rPr lang="es-MX" altLang="es-MX" sz="2800" b="1" dirty="0" smtClean="0"/>
              <a:t>provee el rumbo y la especialización de la actividad que falta en el equipo biológico del hombre</a:t>
            </a:r>
            <a:r>
              <a:rPr lang="es-MX" altLang="es-MX" sz="2800" dirty="0" smtClean="0"/>
              <a:t>.</a:t>
            </a:r>
          </a:p>
          <a:p>
            <a:pPr algn="just" eaLnBrk="1" hangingPunct="1">
              <a:defRPr/>
            </a:pPr>
            <a:endParaRPr lang="es-MX" altLang="es-MX" sz="2800" dirty="0" smtClean="0"/>
          </a:p>
          <a:p>
            <a:pPr algn="just" eaLnBrk="1" hangingPunct="1">
              <a:defRPr/>
            </a:pPr>
            <a:r>
              <a:rPr lang="es-MX" altLang="es-MX" sz="2800" dirty="0" smtClean="0"/>
              <a:t>Este proceso antecede a toda Institucionalización.</a:t>
            </a:r>
          </a:p>
          <a:p>
            <a:pPr marL="0" indent="0" algn="just">
              <a:buNone/>
              <a:defRPr/>
            </a:pPr>
            <a:endParaRPr lang="es-MX" altLang="es-MX" sz="2800" dirty="0" smtClean="0"/>
          </a:p>
          <a:p>
            <a:pPr algn="just" eaLnBrk="1" hangingPunct="1">
              <a:defRPr/>
            </a:pPr>
            <a:r>
              <a:rPr lang="es-MX" altLang="es-MX" sz="2800" b="1" dirty="0" smtClean="0"/>
              <a:t>Institucionalización</a:t>
            </a:r>
            <a:r>
              <a:rPr lang="es-MX" altLang="es-MX" sz="2800" dirty="0" smtClean="0"/>
              <a:t> aparece cada vez que se da una tipificación recíproca de acciones </a:t>
            </a:r>
            <a:r>
              <a:rPr lang="es-MX" altLang="es-MX" sz="2800" b="1" dirty="0" smtClean="0"/>
              <a:t>habitualizadas</a:t>
            </a:r>
            <a:r>
              <a:rPr lang="es-MX" altLang="es-MX" sz="2800" dirty="0" smtClean="0"/>
              <a:t> por tipos de actores.</a:t>
            </a:r>
          </a:p>
          <a:p>
            <a:pPr algn="just" eaLnBrk="1" hangingPunct="1">
              <a:defRPr/>
            </a:pPr>
            <a:endParaRPr lang="es-MX" altLang="es-MX" dirty="0" smtClean="0"/>
          </a:p>
          <a:p>
            <a:pPr eaLnBrk="1" hangingPunct="1">
              <a:defRPr/>
            </a:pPr>
            <a:endParaRPr lang="es-MX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 bwMode="auto">
          <a:xfrm>
            <a:off x="6119445" y="354232"/>
            <a:ext cx="5793545" cy="586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s-MX" altLang="es-MX" sz="2800" dirty="0" smtClean="0"/>
              <a:t>Las Instituciones implican </a:t>
            </a:r>
            <a:r>
              <a:rPr lang="es-MX" altLang="es-MX" sz="2800" b="1" dirty="0" smtClean="0"/>
              <a:t>historicidad y control.</a:t>
            </a:r>
            <a:r>
              <a:rPr lang="es-MX" altLang="es-MX" sz="2800" dirty="0" smtClean="0"/>
              <a:t> </a:t>
            </a:r>
          </a:p>
          <a:p>
            <a:pPr marL="0" indent="0" algn="just">
              <a:buFontTx/>
              <a:buNone/>
              <a:defRPr/>
            </a:pPr>
            <a:endParaRPr lang="es-MX" altLang="es-MX" sz="2800" dirty="0" smtClean="0"/>
          </a:p>
          <a:p>
            <a:pPr algn="just">
              <a:defRPr/>
            </a:pPr>
            <a:r>
              <a:rPr lang="es-MX" altLang="es-MX" sz="2800" dirty="0" smtClean="0"/>
              <a:t>Las </a:t>
            </a:r>
            <a:r>
              <a:rPr lang="es-MX" altLang="es-MX" sz="2800" b="1" dirty="0" smtClean="0"/>
              <a:t>tipificaciones recíprocas </a:t>
            </a:r>
            <a:r>
              <a:rPr lang="es-MX" altLang="es-MX" sz="2800" dirty="0" smtClean="0"/>
              <a:t>de acciones </a:t>
            </a:r>
            <a:r>
              <a:rPr lang="es-MX" altLang="es-MX" sz="2800" b="1" dirty="0" smtClean="0"/>
              <a:t>se construyen en el curso de una historia de la cual son producto.</a:t>
            </a:r>
          </a:p>
          <a:p>
            <a:pPr algn="just">
              <a:defRPr/>
            </a:pPr>
            <a:endParaRPr lang="es-MX" altLang="es-MX" sz="2800" b="1" dirty="0" smtClean="0"/>
          </a:p>
          <a:p>
            <a:pPr algn="just">
              <a:defRPr/>
            </a:pPr>
            <a:r>
              <a:rPr lang="es-MX" altLang="es-MX" sz="2800" dirty="0" smtClean="0"/>
              <a:t>Una </a:t>
            </a:r>
            <a:r>
              <a:rPr lang="es-MX" altLang="es-MX" sz="2800" b="1" dirty="0" smtClean="0"/>
              <a:t>colección de acciones tipificadas </a:t>
            </a:r>
            <a:r>
              <a:rPr lang="es-MX" altLang="es-MX" sz="2800" dirty="0" smtClean="0"/>
              <a:t>recíprocamente,  cada una </a:t>
            </a:r>
            <a:r>
              <a:rPr lang="es-MX" altLang="es-MX" sz="2800" b="1" dirty="0" smtClean="0"/>
              <a:t>habitualizará en papeles o roles</a:t>
            </a:r>
            <a:r>
              <a:rPr lang="es-MX" altLang="es-MX" sz="2800" dirty="0" smtClean="0"/>
              <a:t> darán inicio a la Institucionalización.</a:t>
            </a:r>
            <a:endParaRPr lang="es-MX" alt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388596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altLang="es-MX" cap="small" dirty="0" smtClean="0"/>
              <a:t> </a:t>
            </a:r>
            <a:r>
              <a:rPr lang="es-MX" altLang="es-MX" b="1" cap="small" dirty="0" smtClean="0"/>
              <a:t>Habituación</a:t>
            </a:r>
          </a:p>
        </p:txBody>
      </p:sp>
      <p:sp>
        <p:nvSpPr>
          <p:cNvPr id="17411" name="Marcador de contenido 2"/>
          <p:cNvSpPr>
            <a:spLocks noGrp="1"/>
          </p:cNvSpPr>
          <p:nvPr>
            <p:ph idx="1"/>
          </p:nvPr>
        </p:nvSpPr>
        <p:spPr>
          <a:xfrm>
            <a:off x="609600" y="1308295"/>
            <a:ext cx="11362006" cy="4817869"/>
          </a:xfrm>
        </p:spPr>
        <p:txBody>
          <a:bodyPr/>
          <a:lstStyle/>
          <a:p>
            <a:pPr algn="just">
              <a:defRPr/>
            </a:pPr>
            <a:r>
              <a:rPr lang="es-MX" altLang="es-MX" dirty="0" smtClean="0"/>
              <a:t>Es todo acto que se repite una y otra vez crea una pauta que luego puede reproducirse de igual forma que se aprende de forma inmediata y se sigue ejecutando</a:t>
            </a:r>
            <a:r>
              <a:rPr lang="es-MX" altLang="es-MX" dirty="0" smtClean="0"/>
              <a:t>.</a:t>
            </a:r>
            <a:r>
              <a:rPr lang="es-MX" altLang="es-MX" dirty="0"/>
              <a:t> </a:t>
            </a:r>
            <a:endParaRPr lang="es-MX" altLang="es-MX" dirty="0" smtClean="0"/>
          </a:p>
          <a:p>
            <a:pPr algn="just">
              <a:defRPr/>
            </a:pPr>
            <a:r>
              <a:rPr lang="es-MX" altLang="es-MX" dirty="0" smtClean="0"/>
              <a:t>Provee </a:t>
            </a:r>
            <a:r>
              <a:rPr lang="es-MX" altLang="es-MX" dirty="0"/>
              <a:t>el rumbo y la especialización  de la actividad que faltan en el equipo biológico del hombre.</a:t>
            </a:r>
          </a:p>
          <a:p>
            <a:pPr marL="0" indent="0" algn="just">
              <a:buNone/>
              <a:defRPr/>
            </a:pPr>
            <a:endParaRPr lang="es-MX" altLang="es-MX" dirty="0"/>
          </a:p>
          <a:p>
            <a:pPr algn="just">
              <a:defRPr/>
            </a:pPr>
            <a:r>
              <a:rPr lang="es-MX" dirty="0"/>
              <a:t>Todas las acciones que se repiten una o más veces tienden habituarse, como las acciones observadas por otro dan la </a:t>
            </a:r>
            <a:r>
              <a:rPr lang="es-MX" b="1" dirty="0"/>
              <a:t>tipificación.</a:t>
            </a:r>
          </a:p>
          <a:p>
            <a:pPr algn="just" eaLnBrk="1" hangingPunct="1"/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78271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b="1" dirty="0" smtClean="0"/>
              <a:t>Tipificación-Situación Social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831936"/>
          </a:xfrm>
        </p:spPr>
        <p:txBody>
          <a:bodyPr/>
          <a:lstStyle/>
          <a:p>
            <a:pPr algn="just">
              <a:defRPr/>
            </a:pPr>
            <a:r>
              <a:rPr lang="es-MX" sz="3600" b="1" dirty="0" smtClean="0"/>
              <a:t>Historicidad:</a:t>
            </a:r>
            <a:r>
              <a:rPr lang="es-MX" sz="3600" dirty="0" smtClean="0"/>
              <a:t> da pauta a la tipificación recíproca de su comportamiento, objetividad, lo que significa que las </a:t>
            </a:r>
            <a:r>
              <a:rPr lang="es-MX" sz="3600" b="1" dirty="0" smtClean="0"/>
              <a:t>instituciones </a:t>
            </a:r>
            <a:r>
              <a:rPr lang="es-MX" sz="3600" dirty="0" smtClean="0"/>
              <a:t> que se han creado se experimentan como existentes debida a una realidad propia, la cual se presenta al individuo como un hecho externo y coercitivo. </a:t>
            </a:r>
          </a:p>
          <a:p>
            <a:pPr marL="0" indent="0" algn="ctr">
              <a:buNone/>
              <a:defRPr/>
            </a:pPr>
            <a:endParaRPr lang="es-MX" sz="3600" b="1" dirty="0" smtClean="0"/>
          </a:p>
          <a:p>
            <a:pPr marL="0" indent="0" algn="ctr">
              <a:buNone/>
              <a:defRPr/>
            </a:pPr>
            <a:r>
              <a:rPr lang="es-MX" sz="3600" b="1" dirty="0" smtClean="0"/>
              <a:t>Mundo </a:t>
            </a:r>
            <a:r>
              <a:rPr lang="es-MX" sz="3600" b="1" dirty="0" smtClean="0"/>
              <a:t>Institucional-Realidad objetiva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189123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altLang="es-MX" b="1" cap="small" dirty="0" smtClean="0"/>
              <a:t>3 Formas de la Habituación</a:t>
            </a:r>
            <a:endParaRPr lang="es-MX" b="1" dirty="0"/>
          </a:p>
        </p:txBody>
      </p:sp>
      <p:sp>
        <p:nvSpPr>
          <p:cNvPr id="20483" name="Marcador de contenido 2"/>
          <p:cNvSpPr>
            <a:spLocks noGrp="1"/>
          </p:cNvSpPr>
          <p:nvPr>
            <p:ph idx="1"/>
          </p:nvPr>
        </p:nvSpPr>
        <p:spPr>
          <a:xfrm>
            <a:off x="609600" y="1600201"/>
            <a:ext cx="5186289" cy="4525963"/>
          </a:xfrm>
        </p:spPr>
        <p:txBody>
          <a:bodyPr/>
          <a:lstStyle/>
          <a:p>
            <a:pPr algn="just"/>
            <a:r>
              <a:rPr lang="es-MX" altLang="es-MX" b="1" smtClean="0"/>
              <a:t>Estructura </a:t>
            </a:r>
            <a:r>
              <a:rPr lang="es-MX" altLang="es-MX" b="1" dirty="0" smtClean="0"/>
              <a:t>biográfica coherente:</a:t>
            </a:r>
            <a:r>
              <a:rPr lang="es-MX" altLang="es-MX" dirty="0" smtClean="0"/>
              <a:t> Se  da con la reflexión sobre los momentos sucesivos de su experiencia, a medida que se comparte sus significados y su integración biográfica con otros.</a:t>
            </a:r>
          </a:p>
          <a:p>
            <a:pPr algn="just"/>
            <a:endParaRPr lang="es-MX" altLang="es-MX" dirty="0" smtClean="0"/>
          </a:p>
        </p:txBody>
      </p:sp>
      <p:sp>
        <p:nvSpPr>
          <p:cNvPr id="3" name="Rectángulo 2"/>
          <p:cNvSpPr/>
          <p:nvPr/>
        </p:nvSpPr>
        <p:spPr>
          <a:xfrm>
            <a:off x="6147582" y="1968529"/>
            <a:ext cx="56130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dirty="0"/>
              <a:t> </a:t>
            </a:r>
            <a:r>
              <a:rPr lang="es-MX" dirty="0" smtClean="0"/>
              <a:t>                                                </a:t>
            </a:r>
            <a:r>
              <a:rPr lang="es-MX" sz="3600" dirty="0" smtClean="0"/>
              <a:t>Objetiva</a:t>
            </a:r>
          </a:p>
          <a:p>
            <a:pPr>
              <a:defRPr/>
            </a:pPr>
            <a:endParaRPr lang="es-MX" sz="3600" dirty="0"/>
          </a:p>
          <a:p>
            <a:pPr>
              <a:defRPr/>
            </a:pPr>
            <a:r>
              <a:rPr lang="es-MX" sz="3600" dirty="0"/>
              <a:t>La realidad </a:t>
            </a:r>
            <a:endParaRPr lang="es-MX" sz="3600" dirty="0" smtClean="0"/>
          </a:p>
          <a:p>
            <a:pPr>
              <a:defRPr/>
            </a:pPr>
            <a:r>
              <a:rPr lang="es-MX" sz="3600" dirty="0" smtClean="0"/>
              <a:t>social  </a:t>
            </a:r>
          </a:p>
          <a:p>
            <a:pPr algn="r">
              <a:defRPr/>
            </a:pPr>
            <a:r>
              <a:rPr lang="es-MX" sz="3600" dirty="0" smtClean="0"/>
              <a:t>                                                                                     </a:t>
            </a:r>
            <a:r>
              <a:rPr lang="es-MX" sz="3200" dirty="0" smtClean="0"/>
              <a:t>Subjetiva</a:t>
            </a:r>
            <a:endParaRPr lang="es-MX" dirty="0"/>
          </a:p>
        </p:txBody>
      </p:sp>
      <p:sp>
        <p:nvSpPr>
          <p:cNvPr id="5" name="Abrir llave 4"/>
          <p:cNvSpPr/>
          <p:nvPr/>
        </p:nvSpPr>
        <p:spPr>
          <a:xfrm>
            <a:off x="8954086" y="2495768"/>
            <a:ext cx="371475" cy="2537206"/>
          </a:xfrm>
          <a:prstGeom prst="lef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096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57" y="333375"/>
            <a:ext cx="11868443" cy="5792788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es-MX" b="1" dirty="0" smtClean="0"/>
              <a:t>2. Internalización </a:t>
            </a:r>
          </a:p>
          <a:p>
            <a:pPr marL="0" indent="0" algn="just">
              <a:buNone/>
              <a:defRPr/>
            </a:pPr>
            <a:r>
              <a:rPr lang="es-MX" b="1" dirty="0" smtClean="0"/>
              <a:t>Se da en dos dialécticas:</a:t>
            </a:r>
            <a:endParaRPr lang="es-MX" b="1" dirty="0" smtClean="0"/>
          </a:p>
          <a:p>
            <a:pPr algn="just">
              <a:defRPr/>
            </a:pPr>
            <a:r>
              <a:rPr lang="es-MX" dirty="0" smtClean="0"/>
              <a:t>La aprehensión o interpretación inmediata de un acontecimiento objetivo en cuanto se expresa su significado</a:t>
            </a:r>
          </a:p>
          <a:p>
            <a:pPr algn="just">
              <a:defRPr/>
            </a:pPr>
            <a:r>
              <a:rPr lang="es-MX" dirty="0" smtClean="0"/>
              <a:t>En consecuencia se vuelve subjetivamente significativos para mi, en cuanto veo los procesos significativos del otro</a:t>
            </a:r>
            <a:r>
              <a:rPr lang="es-MX" dirty="0" smtClean="0"/>
              <a:t>.</a:t>
            </a:r>
          </a:p>
          <a:p>
            <a:pPr marL="0" indent="0" algn="just">
              <a:buNone/>
              <a:defRPr/>
            </a:pPr>
            <a:r>
              <a:rPr lang="es-MX" dirty="0" smtClean="0"/>
              <a:t>Es decir:</a:t>
            </a:r>
            <a:endParaRPr lang="es-MX" dirty="0" smtClean="0"/>
          </a:p>
          <a:p>
            <a:pPr algn="just"/>
            <a:r>
              <a:rPr lang="es-MX" altLang="es-MX" dirty="0" smtClean="0"/>
              <a:t>Constituye </a:t>
            </a:r>
            <a:r>
              <a:rPr lang="es-MX" altLang="es-MX" b="1" dirty="0" smtClean="0"/>
              <a:t>la base primero </a:t>
            </a:r>
            <a:r>
              <a:rPr lang="es-MX" altLang="es-MX" dirty="0" smtClean="0"/>
              <a:t>para la </a:t>
            </a:r>
            <a:r>
              <a:rPr lang="es-MX" altLang="es-MX" dirty="0" smtClean="0">
                <a:solidFill>
                  <a:srgbClr val="002060"/>
                </a:solidFill>
              </a:rPr>
              <a:t>comprensión de los propios semejantes.</a:t>
            </a:r>
          </a:p>
          <a:p>
            <a:pPr algn="just"/>
            <a:r>
              <a:rPr lang="es-MX" altLang="es-MX" dirty="0" smtClean="0"/>
              <a:t>En segundo lugar para </a:t>
            </a:r>
            <a:r>
              <a:rPr lang="es-MX" altLang="es-MX" dirty="0" smtClean="0">
                <a:solidFill>
                  <a:srgbClr val="002060"/>
                </a:solidFill>
              </a:rPr>
              <a:t>la aprehensión del mundo en cuanto a la realidad social significativa y social. </a:t>
            </a:r>
          </a:p>
          <a:p>
            <a:pPr algn="just">
              <a:defRPr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5116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1" cap="small" dirty="0" smtClean="0"/>
              <a:t>3. Significación</a:t>
            </a:r>
            <a:endParaRPr lang="es-MX" b="1" cap="small" dirty="0"/>
          </a:p>
        </p:txBody>
      </p:sp>
      <p:sp>
        <p:nvSpPr>
          <p:cNvPr id="23555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altLang="es-MX" dirty="0" smtClean="0"/>
              <a:t>Es la congruencia total entre los dos significantes el mío y el del otro y el conocimiento recíproco entre ambos.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91" b="89831" l="10000" r="943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3174499"/>
            <a:ext cx="4706516" cy="295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4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pPr eaLnBrk="1" hangingPunct="1"/>
            <a:r>
              <a:rPr lang="es-MX" altLang="es-MX" b="1" dirty="0" smtClean="0"/>
              <a:t>Sedimentación </a:t>
            </a:r>
          </a:p>
        </p:txBody>
      </p:sp>
      <p:sp>
        <p:nvSpPr>
          <p:cNvPr id="25603" name="Marcador de contenido 2"/>
          <p:cNvSpPr>
            <a:spLocks noGrp="1"/>
          </p:cNvSpPr>
          <p:nvPr>
            <p:ph idx="1"/>
          </p:nvPr>
        </p:nvSpPr>
        <p:spPr>
          <a:xfrm>
            <a:off x="225083" y="1143000"/>
            <a:ext cx="11690252" cy="4962378"/>
          </a:xfrm>
        </p:spPr>
        <p:txBody>
          <a:bodyPr/>
          <a:lstStyle/>
          <a:p>
            <a:pPr algn="just" eaLnBrk="1" hangingPunct="1"/>
            <a:r>
              <a:rPr lang="es-MX" altLang="es-MX" sz="2800" dirty="0" smtClean="0"/>
              <a:t>La </a:t>
            </a:r>
            <a:r>
              <a:rPr lang="es-MX" altLang="es-MX" sz="2800" b="1" dirty="0" smtClean="0"/>
              <a:t>sedimentación intersubjetiva </a:t>
            </a:r>
            <a:r>
              <a:rPr lang="es-MX" altLang="es-MX" sz="2800" dirty="0" smtClean="0"/>
              <a:t>puede llamarse </a:t>
            </a:r>
            <a:r>
              <a:rPr lang="es-MX" altLang="es-MX" sz="2800" b="1" dirty="0" smtClean="0"/>
              <a:t>social</a:t>
            </a:r>
            <a:r>
              <a:rPr lang="es-MX" altLang="es-MX" sz="2800" dirty="0" smtClean="0"/>
              <a:t> solo cuando se ha </a:t>
            </a:r>
            <a:r>
              <a:rPr lang="es-MX" altLang="es-MX" sz="2800" b="1" dirty="0" smtClean="0"/>
              <a:t>objetivizado</a:t>
            </a:r>
            <a:r>
              <a:rPr lang="es-MX" altLang="es-MX" sz="2800" dirty="0" smtClean="0"/>
              <a:t> en cualquier </a:t>
            </a:r>
            <a:r>
              <a:rPr lang="es-MX" altLang="es-MX" sz="2800" b="1" dirty="0" smtClean="0">
                <a:solidFill>
                  <a:srgbClr val="002060"/>
                </a:solidFill>
              </a:rPr>
              <a:t>sistema de signos o cuando las objetivaciones son reiteradas de las experiencias compartidas (generación-generación</a:t>
            </a:r>
            <a:r>
              <a:rPr lang="es-MX" altLang="es-MX" sz="2800" b="1" dirty="0" smtClean="0">
                <a:solidFill>
                  <a:srgbClr val="002060"/>
                </a:solidFill>
              </a:rPr>
              <a:t>).</a:t>
            </a:r>
          </a:p>
          <a:p>
            <a:pPr algn="just">
              <a:defRPr/>
            </a:pPr>
            <a:r>
              <a:rPr lang="es-MX" altLang="es-MX" sz="2800" dirty="0"/>
              <a:t>El </a:t>
            </a:r>
            <a:r>
              <a:rPr lang="es-MX" altLang="es-MX" sz="2800" b="1" dirty="0"/>
              <a:t>lenguaje</a:t>
            </a:r>
            <a:r>
              <a:rPr lang="es-MX" altLang="es-MX" sz="2800" dirty="0"/>
              <a:t> objetiva las experiencias compartidas y las hace accesibles a todos los que pertenecen a la misma comunidad lingüística, convirtiéndose en base e instrumento colectivo de conocimiento.</a:t>
            </a:r>
          </a:p>
          <a:p>
            <a:pPr algn="just">
              <a:defRPr/>
            </a:pPr>
            <a:r>
              <a:rPr lang="es-MX" altLang="es-MX" sz="2800" dirty="0" smtClean="0"/>
              <a:t>Aporta </a:t>
            </a:r>
            <a:r>
              <a:rPr lang="es-MX" altLang="es-MX" sz="2800" dirty="0"/>
              <a:t>los medios para objetivizar nuevas experiencias al conocimiento ya existente, siendo este el medio más importante para transmitir </a:t>
            </a:r>
            <a:r>
              <a:rPr lang="es-MX" altLang="es-MX" sz="2800" b="1" dirty="0">
                <a:solidFill>
                  <a:schemeClr val="accent6">
                    <a:lumMod val="75000"/>
                  </a:schemeClr>
                </a:solidFill>
              </a:rPr>
              <a:t>las sedimentaciones</a:t>
            </a:r>
            <a:r>
              <a:rPr lang="es-MX" altLang="es-MX" sz="2800" dirty="0"/>
              <a:t>.</a:t>
            </a:r>
          </a:p>
          <a:p>
            <a:pPr algn="just" eaLnBrk="1" hangingPunct="1"/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52109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725" y="2753244"/>
            <a:ext cx="3699804" cy="3596210"/>
          </a:xfrm>
          <a:prstGeom prst="rect">
            <a:avLst/>
          </a:prstGeom>
        </p:spPr>
      </p:pic>
      <p:sp>
        <p:nvSpPr>
          <p:cNvPr id="27650" name="Título 1"/>
          <p:cNvSpPr>
            <a:spLocks noGrp="1"/>
          </p:cNvSpPr>
          <p:nvPr>
            <p:ph type="title"/>
          </p:nvPr>
        </p:nvSpPr>
        <p:spPr>
          <a:xfrm>
            <a:off x="568789" y="292101"/>
            <a:ext cx="5775740" cy="5026025"/>
          </a:xfrm>
        </p:spPr>
        <p:txBody>
          <a:bodyPr/>
          <a:lstStyle/>
          <a:p>
            <a:pPr algn="l" eaLnBrk="1" hangingPunct="1"/>
            <a:r>
              <a:rPr lang="es-MX" altLang="es-MX" sz="4000" dirty="0">
                <a:solidFill>
                  <a:srgbClr val="002060"/>
                </a:solidFill>
              </a:rPr>
              <a:t>La objetivación </a:t>
            </a:r>
            <a:r>
              <a:rPr lang="es-MX" altLang="es-MX" sz="4000" dirty="0" smtClean="0">
                <a:solidFill>
                  <a:srgbClr val="002060"/>
                </a:solidFill>
              </a:rPr>
              <a:t/>
            </a:r>
            <a:br>
              <a:rPr lang="es-MX" altLang="es-MX" sz="4000" dirty="0" smtClean="0">
                <a:solidFill>
                  <a:srgbClr val="002060"/>
                </a:solidFill>
              </a:rPr>
            </a:br>
            <a:r>
              <a:rPr lang="es-MX" altLang="es-MX" sz="4000" dirty="0" smtClean="0"/>
              <a:t>Se da por la  </a:t>
            </a:r>
            <a:r>
              <a:rPr lang="es-MX" altLang="es-MX" sz="4000" dirty="0"/>
              <a:t>experiencia del </a:t>
            </a:r>
            <a:r>
              <a:rPr lang="es-MX" altLang="es-MX" sz="4000" dirty="0">
                <a:solidFill>
                  <a:srgbClr val="002060"/>
                </a:solidFill>
              </a:rPr>
              <a:t>lenguaje-conocimiento</a:t>
            </a:r>
            <a:r>
              <a:rPr lang="es-MX" altLang="es-MX" sz="4000" dirty="0"/>
              <a:t> </a:t>
            </a:r>
            <a:br>
              <a:rPr lang="es-MX" altLang="es-MX" sz="4000" dirty="0"/>
            </a:br>
            <a:r>
              <a:rPr lang="es-MX" altLang="es-MX" sz="4000" dirty="0" smtClean="0"/>
              <a:t>permite </a:t>
            </a:r>
            <a:r>
              <a:rPr lang="es-MX" altLang="es-MX" sz="4000" dirty="0"/>
              <a:t>la incorporación a </a:t>
            </a:r>
            <a:r>
              <a:rPr lang="es-MX" altLang="es-MX" sz="4000" dirty="0">
                <a:solidFill>
                  <a:srgbClr val="002060"/>
                </a:solidFill>
              </a:rPr>
              <a:t>la instrucción de la moral</a:t>
            </a:r>
          </a:p>
        </p:txBody>
      </p:sp>
      <p:sp>
        <p:nvSpPr>
          <p:cNvPr id="27651" name="Marcador de contenido 2"/>
          <p:cNvSpPr>
            <a:spLocks noGrp="1"/>
          </p:cNvSpPr>
          <p:nvPr>
            <p:ph idx="1"/>
          </p:nvPr>
        </p:nvSpPr>
        <p:spPr>
          <a:xfrm>
            <a:off x="6780627" y="292101"/>
            <a:ext cx="5120641" cy="5292773"/>
          </a:xfrm>
        </p:spPr>
        <p:txBody>
          <a:bodyPr/>
          <a:lstStyle/>
          <a:p>
            <a:pPr marL="0" indent="0" algn="r" eaLnBrk="1" hangingPunct="1">
              <a:buNone/>
            </a:pPr>
            <a:r>
              <a:rPr lang="es-MX" altLang="es-MX" sz="3600" dirty="0" smtClean="0">
                <a:solidFill>
                  <a:srgbClr val="002060"/>
                </a:solidFill>
              </a:rPr>
              <a:t>Los significados objetivizados </a:t>
            </a:r>
            <a:r>
              <a:rPr lang="es-MX" altLang="es-MX" sz="3600" dirty="0" smtClean="0"/>
              <a:t> de la actividad institucional se conciben como un </a:t>
            </a:r>
            <a:r>
              <a:rPr lang="es-MX" altLang="es-MX" sz="3600" b="1" dirty="0" smtClean="0">
                <a:solidFill>
                  <a:srgbClr val="FF0000"/>
                </a:solidFill>
              </a:rPr>
              <a:t>“conocimiento” que requiere de un aparato social.</a:t>
            </a:r>
          </a:p>
        </p:txBody>
      </p:sp>
    </p:spTree>
    <p:extLst>
      <p:ext uri="{BB962C8B-B14F-4D97-AF65-F5344CB8AC3E}">
        <p14:creationId xmlns:p14="http://schemas.microsoft.com/office/powerpoint/2010/main" val="22379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2739" y="316797"/>
            <a:ext cx="8229600" cy="1143000"/>
          </a:xfrm>
        </p:spPr>
        <p:txBody>
          <a:bodyPr/>
          <a:lstStyle/>
          <a:p>
            <a:pPr algn="l"/>
            <a:r>
              <a:rPr lang="es-MX" cap="small" dirty="0" smtClean="0"/>
              <a:t>Temática</a:t>
            </a:r>
            <a:endParaRPr lang="es-MX" cap="small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235" y="1117879"/>
            <a:ext cx="4107765" cy="5184447"/>
          </a:xfrm>
        </p:spPr>
      </p:pic>
      <p:sp>
        <p:nvSpPr>
          <p:cNvPr id="4" name="Rectangle 110"/>
          <p:cNvSpPr txBox="1">
            <a:spLocks noChangeArrowheads="1"/>
          </p:cNvSpPr>
          <p:nvPr/>
        </p:nvSpPr>
        <p:spPr bwMode="auto">
          <a:xfrm>
            <a:off x="2288345" y="1713143"/>
            <a:ext cx="5594736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defRPr/>
            </a:pPr>
            <a:r>
              <a:rPr lang="es-UY" altLang="es-MX" sz="3600" b="1" cap="small" dirty="0">
                <a:solidFill>
                  <a:schemeClr val="tx1"/>
                </a:solidFill>
              </a:rPr>
              <a:t>La Sociedad como realidad objetiva</a:t>
            </a:r>
          </a:p>
          <a:p>
            <a:pPr algn="l" eaLnBrk="1" hangingPunct="1">
              <a:defRPr/>
            </a:pPr>
            <a:r>
              <a:rPr lang="es-UY" altLang="es-MX" sz="3600" b="1" dirty="0"/>
              <a:t>Berger  y  Luckman</a:t>
            </a:r>
            <a:endParaRPr lang="es-ES" altLang="es-MX" sz="3600" b="1" dirty="0"/>
          </a:p>
          <a:p>
            <a:pPr algn="l" eaLnBrk="1" hangingPunct="1">
              <a:defRPr/>
            </a:pPr>
            <a:endParaRPr lang="es-ES" altLang="es-MX" sz="3600" b="1" cap="small" dirty="0">
              <a:solidFill>
                <a:schemeClr val="tx1"/>
              </a:solidFill>
            </a:endParaRPr>
          </a:p>
        </p:txBody>
      </p:sp>
      <p:sp>
        <p:nvSpPr>
          <p:cNvPr id="5" name="Rectangle 122"/>
          <p:cNvSpPr>
            <a:spLocks noChangeArrowheads="1"/>
          </p:cNvSpPr>
          <p:nvPr/>
        </p:nvSpPr>
        <p:spPr bwMode="auto">
          <a:xfrm>
            <a:off x="1524000" y="3873575"/>
            <a:ext cx="763284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UY" altLang="es-MX" sz="2800" b="1" dirty="0"/>
              <a:t>Profesora: Magdalena Velázquez </a:t>
            </a:r>
            <a:r>
              <a:rPr lang="es-UY" altLang="es-MX" sz="2800" b="1" dirty="0" err="1"/>
              <a:t>Velázquez</a:t>
            </a:r>
            <a:endParaRPr lang="es-ES" altLang="es-MX" sz="2800" b="1" dirty="0"/>
          </a:p>
        </p:txBody>
      </p:sp>
      <p:sp>
        <p:nvSpPr>
          <p:cNvPr id="7" name="Rectangle 122"/>
          <p:cNvSpPr>
            <a:spLocks noChangeArrowheads="1"/>
          </p:cNvSpPr>
          <p:nvPr/>
        </p:nvSpPr>
        <p:spPr bwMode="auto">
          <a:xfrm>
            <a:off x="1052186" y="5087950"/>
            <a:ext cx="835145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UY" altLang="es-MX" cap="small" dirty="0"/>
              <a:t>Material Didáctico Únicamente Proyectable,2015</a:t>
            </a:r>
            <a:endParaRPr lang="es-ES" altLang="es-MX" cap="small" dirty="0"/>
          </a:p>
        </p:txBody>
      </p:sp>
    </p:spTree>
    <p:extLst>
      <p:ext uri="{BB962C8B-B14F-4D97-AF65-F5344CB8AC3E}">
        <p14:creationId xmlns:p14="http://schemas.microsoft.com/office/powerpoint/2010/main" val="23078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85" y="1336749"/>
            <a:ext cx="3840478" cy="36080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82" name="Título 1"/>
          <p:cNvSpPr>
            <a:spLocks noGrp="1"/>
          </p:cNvSpPr>
          <p:nvPr>
            <p:ph type="title"/>
          </p:nvPr>
        </p:nvSpPr>
        <p:spPr>
          <a:xfrm>
            <a:off x="609600" y="98474"/>
            <a:ext cx="10972800" cy="576775"/>
          </a:xfrm>
        </p:spPr>
        <p:txBody>
          <a:bodyPr/>
          <a:lstStyle/>
          <a:p>
            <a:pPr eaLnBrk="1" hangingPunct="1">
              <a:defRPr/>
            </a:pPr>
            <a:r>
              <a:rPr lang="es-MX" altLang="es-MX" b="1" cap="small" dirty="0" smtClean="0"/>
              <a:t>Roles</a:t>
            </a:r>
          </a:p>
        </p:txBody>
      </p:sp>
      <p:sp>
        <p:nvSpPr>
          <p:cNvPr id="28675" name="Marcador de contenido 2"/>
          <p:cNvSpPr>
            <a:spLocks noGrp="1"/>
          </p:cNvSpPr>
          <p:nvPr>
            <p:ph idx="1"/>
          </p:nvPr>
        </p:nvSpPr>
        <p:spPr>
          <a:xfrm>
            <a:off x="196949" y="675249"/>
            <a:ext cx="7413673" cy="5239898"/>
          </a:xfrm>
        </p:spPr>
        <p:txBody>
          <a:bodyPr/>
          <a:lstStyle/>
          <a:p>
            <a:pPr algn="just" eaLnBrk="1" hangingPunct="1"/>
            <a:r>
              <a:rPr lang="es-MX" altLang="es-MX" sz="2400" dirty="0" smtClean="0"/>
              <a:t>El actor se identifica con las tipificaciones de comportamiento objetivizadas socialmente.</a:t>
            </a:r>
          </a:p>
          <a:p>
            <a:pPr algn="just" eaLnBrk="1" hangingPunct="1"/>
            <a:r>
              <a:rPr lang="es-MX" altLang="es-MX" sz="2400" dirty="0" smtClean="0"/>
              <a:t>Son tipos de actores en diferentes contextos</a:t>
            </a:r>
          </a:p>
          <a:p>
            <a:pPr algn="just" eaLnBrk="1" hangingPunct="1"/>
            <a:r>
              <a:rPr lang="es-MX" altLang="es-MX" sz="2400" b="1" dirty="0" smtClean="0"/>
              <a:t>Las instituciones encarnan en la experiencia individual por medio de los roles lingüísticamente constituyen al mundo objetivizado</a:t>
            </a:r>
            <a:r>
              <a:rPr lang="es-MX" altLang="es-MX" sz="2400" b="1" dirty="0" smtClean="0"/>
              <a:t>.</a:t>
            </a:r>
          </a:p>
          <a:p>
            <a:pPr algn="just">
              <a:defRPr/>
            </a:pPr>
            <a:r>
              <a:rPr lang="es-MX" sz="2400" dirty="0"/>
              <a:t>Reside en el proceso de habituación y la objetivación que el origen de las instituciones.</a:t>
            </a:r>
          </a:p>
          <a:p>
            <a:pPr algn="just">
              <a:defRPr/>
            </a:pPr>
            <a:r>
              <a:rPr lang="es-MX" sz="2400" dirty="0" smtClean="0"/>
              <a:t>Los </a:t>
            </a:r>
            <a:r>
              <a:rPr lang="es-MX" sz="2400" dirty="0"/>
              <a:t>actores encarnan los “roles” y actualizan la obra representándola en cada escenario.</a:t>
            </a:r>
            <a:endParaRPr lang="es-MX" altLang="es-MX" sz="2400" dirty="0" smtClean="0"/>
          </a:p>
        </p:txBody>
      </p:sp>
    </p:spTree>
    <p:extLst>
      <p:ext uri="{BB962C8B-B14F-4D97-AF65-F5344CB8AC3E}">
        <p14:creationId xmlns:p14="http://schemas.microsoft.com/office/powerpoint/2010/main" val="3760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Marcador de contenido 2"/>
          <p:cNvSpPr>
            <a:spLocks noGrp="1"/>
          </p:cNvSpPr>
          <p:nvPr>
            <p:ph idx="1"/>
          </p:nvPr>
        </p:nvSpPr>
        <p:spPr>
          <a:xfrm>
            <a:off x="393895" y="188912"/>
            <a:ext cx="11549576" cy="6199361"/>
          </a:xfrm>
        </p:spPr>
        <p:txBody>
          <a:bodyPr/>
          <a:lstStyle/>
          <a:p>
            <a:pPr algn="just" eaLnBrk="1" hangingPunct="1">
              <a:defRPr/>
            </a:pPr>
            <a:r>
              <a:rPr lang="es-MX" dirty="0" smtClean="0"/>
              <a:t>Para acumular conocimiento de “roles” específicos una sociedad debe de organizarse para que se concentren en sus especialidades.</a:t>
            </a:r>
          </a:p>
          <a:p>
            <a:pPr marL="0" indent="0" eaLnBrk="1" hangingPunct="1">
              <a:buNone/>
              <a:defRPr/>
            </a:pPr>
            <a:endParaRPr lang="es-MX" dirty="0" smtClean="0"/>
          </a:p>
          <a:p>
            <a:pPr algn="just" eaLnBrk="1" hangingPunct="1">
              <a:defRPr/>
            </a:pPr>
            <a:r>
              <a:rPr lang="es-MX" dirty="0" smtClean="0"/>
              <a:t>Los </a:t>
            </a:r>
            <a:r>
              <a:rPr lang="es-MX" dirty="0" smtClean="0"/>
              <a:t>“roles” y el conocimiento aparecen como representaciones y mediaciones institucionales.</a:t>
            </a:r>
          </a:p>
          <a:p>
            <a:pPr marL="0" indent="0" algn="just">
              <a:buNone/>
              <a:defRPr/>
            </a:pPr>
            <a:r>
              <a:rPr lang="es-MX" dirty="0" smtClean="0"/>
              <a:t>Roles- </a:t>
            </a:r>
            <a:r>
              <a:rPr lang="es-MX" dirty="0" smtClean="0"/>
              <a:t>conciencia</a:t>
            </a:r>
          </a:p>
          <a:p>
            <a:pPr marL="0" indent="0" algn="just">
              <a:buNone/>
              <a:defRPr/>
            </a:pPr>
            <a:r>
              <a:rPr lang="es-MX" dirty="0" smtClean="0"/>
              <a:t>                        </a:t>
            </a:r>
          </a:p>
          <a:p>
            <a:pPr marL="0" indent="0" algn="ctr">
              <a:buNone/>
              <a:defRPr/>
            </a:pPr>
            <a:r>
              <a:rPr lang="es-MX" dirty="0"/>
              <a:t> </a:t>
            </a:r>
            <a:r>
              <a:rPr lang="es-MX" dirty="0" smtClean="0"/>
              <a:t>                  </a:t>
            </a:r>
            <a:r>
              <a:rPr lang="es-MX" dirty="0" smtClean="0"/>
              <a:t>Actividad </a:t>
            </a:r>
            <a:r>
              <a:rPr lang="es-MX" dirty="0" smtClean="0"/>
              <a:t>social</a:t>
            </a:r>
          </a:p>
          <a:p>
            <a:pPr marL="0" indent="0" algn="ctr">
              <a:buNone/>
              <a:defRPr/>
            </a:pPr>
            <a:endParaRPr lang="es-MX" dirty="0" smtClean="0"/>
          </a:p>
          <a:p>
            <a:pPr marL="0" indent="0">
              <a:buNone/>
              <a:defRPr/>
            </a:pPr>
            <a:r>
              <a:rPr lang="es-MX" dirty="0" smtClean="0"/>
              <a:t>Roles-Institucional</a:t>
            </a:r>
            <a:endParaRPr lang="es-MX" dirty="0" smtClean="0"/>
          </a:p>
          <a:p>
            <a:pPr eaLnBrk="1" hangingPunct="1">
              <a:defRPr/>
            </a:pPr>
            <a:endParaRPr lang="es-MX" altLang="es-MX" dirty="0" smtClean="0"/>
          </a:p>
        </p:txBody>
      </p:sp>
      <p:sp>
        <p:nvSpPr>
          <p:cNvPr id="2" name="Flecha izquierda, derecha y arriba 1"/>
          <p:cNvSpPr/>
          <p:nvPr/>
        </p:nvSpPr>
        <p:spPr>
          <a:xfrm rot="5400000">
            <a:off x="3125630" y="3764458"/>
            <a:ext cx="1520849" cy="1973139"/>
          </a:xfrm>
          <a:prstGeom prst="leftRightUp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721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Marcador de contenido"/>
          <p:cNvSpPr>
            <a:spLocks noGrp="1"/>
          </p:cNvSpPr>
          <p:nvPr>
            <p:ph idx="1"/>
          </p:nvPr>
        </p:nvSpPr>
        <p:spPr>
          <a:xfrm>
            <a:off x="182879" y="404813"/>
            <a:ext cx="11662117" cy="572135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" altLang="es-MX" b="1" dirty="0" smtClean="0"/>
              <a:t>Socialización</a:t>
            </a:r>
            <a:r>
              <a:rPr lang="es-ES" altLang="es-MX" dirty="0" smtClean="0"/>
              <a:t> tiene como objetivo conseguir la simetría </a:t>
            </a:r>
          </a:p>
          <a:p>
            <a:pPr marL="0" indent="0" algn="just">
              <a:buNone/>
              <a:defRPr/>
            </a:pPr>
            <a:endParaRPr lang="es-MX" altLang="es-MX" b="1" dirty="0" smtClean="0"/>
          </a:p>
          <a:p>
            <a:pPr marL="0" indent="0">
              <a:buNone/>
              <a:defRPr/>
            </a:pPr>
            <a:r>
              <a:rPr lang="es-ES" altLang="es-MX" b="1" cap="small" dirty="0"/>
              <a:t>R</a:t>
            </a:r>
            <a:r>
              <a:rPr lang="es-ES" altLang="es-MX" b="1" cap="small" dirty="0" smtClean="0"/>
              <a:t>ealidad subjetiva     </a:t>
            </a:r>
            <a:r>
              <a:rPr lang="es-ES" altLang="es-MX" b="1" cap="small" dirty="0" smtClean="0"/>
              <a:t>                    </a:t>
            </a:r>
            <a:r>
              <a:rPr lang="es-ES" altLang="es-MX" cap="small" dirty="0" smtClean="0"/>
              <a:t>     </a:t>
            </a:r>
            <a:r>
              <a:rPr lang="es-ES" altLang="es-MX" b="1" cap="small" dirty="0" smtClean="0"/>
              <a:t>Realidad objetiva </a:t>
            </a:r>
            <a:r>
              <a:rPr lang="es-ES" altLang="es-MX" cap="small" dirty="0" smtClean="0"/>
              <a:t> </a:t>
            </a:r>
          </a:p>
          <a:p>
            <a:pPr marL="0" indent="0">
              <a:buNone/>
              <a:defRPr/>
            </a:pPr>
            <a:r>
              <a:rPr lang="es-ES" altLang="es-MX" cap="small" dirty="0" smtClean="0"/>
              <a:t>                   </a:t>
            </a:r>
          </a:p>
          <a:p>
            <a:pPr marL="0" indent="0">
              <a:buNone/>
              <a:defRPr/>
            </a:pPr>
            <a:endParaRPr lang="es-ES" altLang="es-MX" dirty="0"/>
          </a:p>
          <a:p>
            <a:pPr marL="0" indent="0">
              <a:buNone/>
              <a:defRPr/>
            </a:pPr>
            <a:r>
              <a:rPr lang="es-ES" altLang="es-MX" cap="small" dirty="0" smtClean="0"/>
              <a:t>                              </a:t>
            </a:r>
            <a:r>
              <a:rPr lang="es-ES" altLang="es-MX" cap="small" dirty="0" smtClean="0"/>
              <a:t>           </a:t>
            </a:r>
            <a:r>
              <a:rPr lang="es-ES" altLang="es-MX" b="1" cap="small" dirty="0" smtClean="0"/>
              <a:t>Sociedad</a:t>
            </a:r>
            <a:endParaRPr lang="es-ES" altLang="es-MX" b="1" cap="small" dirty="0" smtClean="0"/>
          </a:p>
        </p:txBody>
      </p:sp>
      <p:sp>
        <p:nvSpPr>
          <p:cNvPr id="3" name="Flecha izquierda, derecha y arriba 2"/>
          <p:cNvSpPr/>
          <p:nvPr/>
        </p:nvSpPr>
        <p:spPr>
          <a:xfrm rot="10800000">
            <a:off x="4394174" y="1890639"/>
            <a:ext cx="2570295" cy="1203289"/>
          </a:xfrm>
          <a:prstGeom prst="leftRightUpArrow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pic>
        <p:nvPicPr>
          <p:cNvPr id="34820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44" t="64352" r="-8464" b="-238"/>
          <a:stretch>
            <a:fillRect/>
          </a:stretch>
        </p:blipFill>
        <p:spPr bwMode="auto">
          <a:xfrm>
            <a:off x="1102336" y="2495549"/>
            <a:ext cx="2372384" cy="1865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423" y="2116014"/>
            <a:ext cx="260032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1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7778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b="1" cap="small" dirty="0" smtClean="0"/>
              <a:t>Dos son los procesos básicos</a:t>
            </a:r>
            <a:endParaRPr lang="es-MX" b="1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7625" y="1125539"/>
            <a:ext cx="11310424" cy="5000625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s-ES" b="1" dirty="0" smtClean="0"/>
              <a:t>Institucionalización: </a:t>
            </a:r>
            <a:r>
              <a:rPr lang="es-ES" dirty="0" smtClean="0"/>
              <a:t>Se produce cuando los hábitos necesarios para la interacción humana adquieren un carácter permanente, independientemente de los individuos concretos.</a:t>
            </a:r>
          </a:p>
          <a:p>
            <a:pPr marL="0" indent="0" algn="just">
              <a:buNone/>
              <a:defRPr/>
            </a:pPr>
            <a:endParaRPr lang="es-ES" dirty="0" smtClean="0"/>
          </a:p>
          <a:p>
            <a:pPr marL="0" indent="0" algn="just">
              <a:buNone/>
              <a:defRPr/>
            </a:pPr>
            <a:r>
              <a:rPr lang="es-ES" dirty="0" smtClean="0"/>
              <a:t>“Habrá institucionalización siempre que se produzca una </a:t>
            </a:r>
            <a:r>
              <a:rPr lang="es-ES" b="1" dirty="0" smtClean="0"/>
              <a:t>tipificación recíproca</a:t>
            </a:r>
            <a:r>
              <a:rPr lang="es-ES" dirty="0" smtClean="0"/>
              <a:t> después de las acciones, devenidas habituales, de un determinado tipo de actores”.</a:t>
            </a:r>
          </a:p>
          <a:p>
            <a:pPr marL="0" indent="0" algn="just">
              <a:buNone/>
              <a:defRPr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165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905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b="1" cap="small" dirty="0" smtClean="0"/>
              <a:t>Legitimación</a:t>
            </a:r>
            <a:endParaRPr lang="es-MX" b="1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5677" y="981076"/>
            <a:ext cx="6062597" cy="5218113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" sz="2800" dirty="0" smtClean="0"/>
              <a:t>Se realiza a través de los </a:t>
            </a:r>
            <a:r>
              <a:rPr lang="es-ES" sz="2800" b="1" dirty="0" smtClean="0"/>
              <a:t>universos simbólicos.</a:t>
            </a:r>
          </a:p>
          <a:p>
            <a:pPr algn="just">
              <a:defRPr/>
            </a:pPr>
            <a:r>
              <a:rPr lang="es-ES" sz="2800" dirty="0" smtClean="0"/>
              <a:t>Las teorías que  integra diversos ámbitos de </a:t>
            </a:r>
            <a:r>
              <a:rPr lang="es-ES" sz="2800" b="1" dirty="0" smtClean="0"/>
              <a:t>significación </a:t>
            </a:r>
            <a:r>
              <a:rPr lang="es-ES" sz="2800" dirty="0" smtClean="0"/>
              <a:t>y que engloba el orden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institucional en una totalidad simbólica</a:t>
            </a:r>
            <a:r>
              <a:rPr lang="es-ES" sz="2800" dirty="0" smtClean="0"/>
              <a:t>, en donde hay un objetivo que puede dar una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explicación y justificación de ese orden.</a:t>
            </a:r>
          </a:p>
          <a:p>
            <a:pPr marL="0" indent="0" algn="just">
              <a:buNone/>
              <a:defRPr/>
            </a:pPr>
            <a:r>
              <a:rPr lang="es-ES" sz="2800" dirty="0" smtClean="0"/>
              <a:t>De manera que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cobre sentido e impida el terror o el caos de la ausencia de un orden estable y conocido.</a:t>
            </a:r>
            <a:endParaRPr lang="es-MX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676373" y="1212265"/>
            <a:ext cx="49728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sz="2800" dirty="0"/>
              <a:t>Tiene elementos tanto </a:t>
            </a:r>
            <a:r>
              <a:rPr lang="es-MX" sz="2800" b="1" dirty="0">
                <a:solidFill>
                  <a:schemeClr val="accent6">
                    <a:lumMod val="75000"/>
                  </a:schemeClr>
                </a:solidFill>
              </a:rPr>
              <a:t>cognitivos como </a:t>
            </a:r>
            <a:r>
              <a:rPr lang="es-MX" sz="2800" b="1" dirty="0" smtClean="0">
                <a:solidFill>
                  <a:schemeClr val="accent6">
                    <a:lumMod val="75000"/>
                  </a:schemeClr>
                </a:solidFill>
              </a:rPr>
              <a:t>normativos.</a:t>
            </a:r>
          </a:p>
          <a:p>
            <a:pPr algn="just">
              <a:defRPr/>
            </a:pPr>
            <a:endParaRPr lang="es-MX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es-MX" sz="2800" dirty="0"/>
              <a:t>No solo es cuestión de </a:t>
            </a:r>
            <a:r>
              <a:rPr lang="es-MX" sz="2800" b="1" dirty="0">
                <a:solidFill>
                  <a:schemeClr val="accent6">
                    <a:lumMod val="75000"/>
                  </a:schemeClr>
                </a:solidFill>
              </a:rPr>
              <a:t>valores</a:t>
            </a:r>
            <a:r>
              <a:rPr lang="es-MX" sz="2800" dirty="0"/>
              <a:t> sino que también implica </a:t>
            </a:r>
            <a:r>
              <a:rPr lang="es-MX" sz="2800" b="1" dirty="0">
                <a:solidFill>
                  <a:schemeClr val="accent6">
                    <a:lumMod val="75000"/>
                  </a:schemeClr>
                </a:solidFill>
              </a:rPr>
              <a:t>un conocimiento</a:t>
            </a:r>
            <a:r>
              <a:rPr lang="es-MX" sz="28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just">
              <a:defRPr/>
            </a:pPr>
            <a:endParaRPr lang="es-MX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es-MX" sz="2800" dirty="0"/>
              <a:t>Ligados a los</a:t>
            </a:r>
            <a:r>
              <a:rPr lang="es-MX" sz="2800" b="1" dirty="0">
                <a:solidFill>
                  <a:schemeClr val="accent6">
                    <a:lumMod val="75000"/>
                  </a:schemeClr>
                </a:solidFill>
              </a:rPr>
              <a:t> roles </a:t>
            </a:r>
            <a:r>
              <a:rPr lang="es-MX" sz="2800" dirty="0"/>
              <a:t>que definen tanto </a:t>
            </a:r>
            <a:r>
              <a:rPr lang="es-MX" sz="2800" b="1" dirty="0">
                <a:solidFill>
                  <a:schemeClr val="accent6">
                    <a:lumMod val="75000"/>
                  </a:schemeClr>
                </a:solidFill>
              </a:rPr>
              <a:t>“buenas” como las “malas” acciones dentro de la estructura.</a:t>
            </a:r>
            <a:endParaRPr lang="es-MX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7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497" y="1527800"/>
            <a:ext cx="2453640" cy="2621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2203450" y="412750"/>
            <a:ext cx="17251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4000" b="1"/>
              <a:t>Pareja</a:t>
            </a:r>
            <a:endParaRPr lang="es-MX" altLang="es-MX" sz="4000" b="1"/>
          </a:p>
        </p:txBody>
      </p:sp>
      <p:pic>
        <p:nvPicPr>
          <p:cNvPr id="19" name="18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1"/>
          <a:stretch/>
        </p:blipFill>
        <p:spPr>
          <a:xfrm>
            <a:off x="5591944" y="406720"/>
            <a:ext cx="2358876" cy="2111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19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204" y="2852936"/>
            <a:ext cx="3528392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503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706437"/>
          </a:xfrm>
        </p:spPr>
        <p:txBody>
          <a:bodyPr/>
          <a:lstStyle/>
          <a:p>
            <a:pPr>
              <a:defRPr/>
            </a:pPr>
            <a:r>
              <a:rPr lang="es-ES" b="1" cap="small" dirty="0" smtClean="0"/>
              <a:t>Conservadores y Liberales</a:t>
            </a:r>
            <a:endParaRPr lang="es-MX" b="1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70050" y="1187450"/>
            <a:ext cx="3970338" cy="60325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  <a:defRPr/>
            </a:pPr>
            <a:r>
              <a:rPr lang="es-ES" sz="4600" b="1" dirty="0"/>
              <a:t>Sexualidad</a:t>
            </a:r>
          </a:p>
          <a:p>
            <a:pPr algn="ctr">
              <a:defRPr/>
            </a:pPr>
            <a:endParaRPr lang="es-ES" dirty="0"/>
          </a:p>
          <a:p>
            <a:pPr algn="ctr">
              <a:defRPr/>
            </a:pP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1815658"/>
            <a:ext cx="3352800" cy="39395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268760"/>
            <a:ext cx="1584960" cy="1851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553" y="3804270"/>
            <a:ext cx="2072640" cy="1409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1268760"/>
            <a:ext cx="214669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087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5619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b="1" cap="small" dirty="0" smtClean="0"/>
              <a:t>Reificación</a:t>
            </a:r>
            <a:endParaRPr lang="es-MX" b="1" cap="small" dirty="0"/>
          </a:p>
        </p:txBody>
      </p:sp>
      <p:sp>
        <p:nvSpPr>
          <p:cNvPr id="40963" name="2 Marcador de contenido"/>
          <p:cNvSpPr>
            <a:spLocks noGrp="1"/>
          </p:cNvSpPr>
          <p:nvPr>
            <p:ph idx="1"/>
          </p:nvPr>
        </p:nvSpPr>
        <p:spPr>
          <a:xfrm>
            <a:off x="323558" y="981075"/>
            <a:ext cx="6453024" cy="5543550"/>
          </a:xfrm>
        </p:spPr>
        <p:txBody>
          <a:bodyPr/>
          <a:lstStyle/>
          <a:p>
            <a:pPr algn="just"/>
            <a:r>
              <a:rPr lang="es-ES" altLang="es-MX" sz="2800" dirty="0" smtClean="0"/>
              <a:t>Que es la aprehensión de los fenómenos humanos como si fuesen cosas, es decir, en términos no humanos o quizá supra-humanos.</a:t>
            </a:r>
          </a:p>
          <a:p>
            <a:pPr algn="just"/>
            <a:r>
              <a:rPr lang="es-ES" altLang="es-MX" sz="2800" dirty="0" smtClean="0"/>
              <a:t>La </a:t>
            </a:r>
            <a:r>
              <a:rPr lang="es-ES" altLang="es-MX" sz="2800" b="1" dirty="0" smtClean="0"/>
              <a:t>realidad social </a:t>
            </a:r>
            <a:r>
              <a:rPr lang="es-ES" altLang="es-MX" sz="2800" dirty="0" smtClean="0"/>
              <a:t> se presenta así, no como producto de la acción humana, sino como “natural”, inevitable e implacable, como una sociedad posible.</a:t>
            </a:r>
          </a:p>
          <a:p>
            <a:pPr algn="just"/>
            <a:r>
              <a:rPr lang="es-ES" altLang="es-MX" sz="2800" dirty="0" smtClean="0"/>
              <a:t>Mecanismo de preservar esta situación son la mitología, la filosofía, la teología y la ciencia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052153" y="1105042"/>
            <a:ext cx="48772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800" dirty="0"/>
              <a:t>Contribuye a mantener el orden eficazmente y alejar la perspectiva del caos, es decir, es “necesaria” para la </a:t>
            </a:r>
            <a:r>
              <a:rPr lang="es-ES" sz="2800" b="1" dirty="0"/>
              <a:t>vida ordenada, con sentido, y no constituye como tal una patología.</a:t>
            </a:r>
          </a:p>
          <a:p>
            <a:pPr algn="just">
              <a:defRPr/>
            </a:pPr>
            <a:endParaRPr lang="es-ES" sz="2800" b="1" dirty="0"/>
          </a:p>
          <a:p>
            <a:pPr algn="just">
              <a:defRPr/>
            </a:pPr>
            <a:r>
              <a:rPr lang="es-ES" sz="2800" dirty="0"/>
              <a:t>Ej.: es la religión, </a:t>
            </a:r>
            <a:r>
              <a:rPr lang="es-ES" sz="2800" dirty="0" smtClean="0"/>
              <a:t>que </a:t>
            </a:r>
            <a:r>
              <a:rPr lang="es-ES" sz="2800" dirty="0" smtClean="0">
                <a:solidFill>
                  <a:srgbClr val="FF0000"/>
                </a:solidFill>
              </a:rPr>
              <a:t>reifica </a:t>
            </a:r>
            <a:r>
              <a:rPr lang="es-ES" sz="2800" dirty="0"/>
              <a:t>como sagrado un determinado </a:t>
            </a:r>
            <a:r>
              <a:rPr lang="es-ES" sz="2800" b="1" dirty="0"/>
              <a:t>universo simbólico.</a:t>
            </a:r>
          </a:p>
        </p:txBody>
      </p:sp>
    </p:spTree>
    <p:extLst>
      <p:ext uri="{BB962C8B-B14F-4D97-AF65-F5344CB8AC3E}">
        <p14:creationId xmlns:p14="http://schemas.microsoft.com/office/powerpoint/2010/main" val="40289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10972800" cy="1143000"/>
          </a:xfrm>
        </p:spPr>
        <p:txBody>
          <a:bodyPr/>
          <a:lstStyle/>
          <a:p>
            <a:r>
              <a:rPr lang="es-ES" altLang="es-MX" b="1" dirty="0" smtClean="0"/>
              <a:t>Niveles de Legitimación</a:t>
            </a:r>
            <a:endParaRPr lang="es-MX" altLang="es-MX" b="1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6345" y="1279852"/>
            <a:ext cx="4768241" cy="5271261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s-ES" sz="2400" b="1" dirty="0" smtClean="0"/>
              <a:t>1er Nivel es el incipiente:</a:t>
            </a:r>
            <a:r>
              <a:rPr lang="es-ES" sz="2400" dirty="0" smtClean="0"/>
              <a:t> transmite </a:t>
            </a:r>
            <a:r>
              <a:rPr lang="es-ES" sz="2400" dirty="0"/>
              <a:t>un sistema de objetivaciones lingüísticas de la experiencia </a:t>
            </a:r>
            <a:r>
              <a:rPr lang="es-ES" sz="2400" dirty="0" smtClean="0"/>
              <a:t>humana, descansa </a:t>
            </a:r>
            <a:r>
              <a:rPr lang="es-ES" sz="2400" dirty="0"/>
              <a:t>todas las teorías subsiguientes y, recíprocamente, el que deben alcanzar si han de llegar </a:t>
            </a:r>
            <a:r>
              <a:rPr lang="es-ES" sz="2400" b="1" dirty="0">
                <a:solidFill>
                  <a:srgbClr val="7030A0"/>
                </a:solidFill>
              </a:rPr>
              <a:t>a incorporarse a la tradición</a:t>
            </a:r>
            <a:r>
              <a:rPr lang="es-ES" sz="2400" dirty="0"/>
              <a:t>.</a:t>
            </a:r>
            <a:endParaRPr lang="es-MX" sz="2400" dirty="0"/>
          </a:p>
          <a:p>
            <a:pPr>
              <a:defRPr/>
            </a:pPr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5298508" y="1417638"/>
            <a:ext cx="65469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400" b="1" dirty="0" smtClean="0"/>
              <a:t>2do </a:t>
            </a:r>
            <a:r>
              <a:rPr lang="es-ES" sz="2400" b="1" dirty="0"/>
              <a:t>nivel de legitimación </a:t>
            </a:r>
            <a:r>
              <a:rPr lang="es-ES" sz="2400" dirty="0"/>
              <a:t>contiene proposiciones </a:t>
            </a:r>
            <a:r>
              <a:rPr lang="es-ES" sz="2400" b="1" dirty="0">
                <a:solidFill>
                  <a:srgbClr val="7030A0"/>
                </a:solidFill>
              </a:rPr>
              <a:t>teóricas en forma rudimentaria</a:t>
            </a:r>
            <a:r>
              <a:rPr lang="es-ES" sz="2400" dirty="0" smtClean="0"/>
              <a:t>.</a:t>
            </a:r>
          </a:p>
          <a:p>
            <a:pPr algn="just">
              <a:defRPr/>
            </a:pPr>
            <a:endParaRPr lang="es-ES" sz="240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 </a:t>
            </a:r>
            <a:r>
              <a:rPr lang="es-ES" sz="2400" dirty="0" smtClean="0"/>
              <a:t>Hay </a:t>
            </a:r>
            <a:r>
              <a:rPr lang="es-ES" sz="2400" dirty="0"/>
              <a:t>diversos </a:t>
            </a:r>
            <a:r>
              <a:rPr lang="es-ES" sz="2400" dirty="0">
                <a:solidFill>
                  <a:srgbClr val="7030A0"/>
                </a:solidFill>
              </a:rPr>
              <a:t>esquemas explicativos </a:t>
            </a:r>
            <a:r>
              <a:rPr lang="es-ES" sz="2400" dirty="0"/>
              <a:t>que se refieren a </a:t>
            </a:r>
            <a:r>
              <a:rPr lang="es-ES" sz="2400" dirty="0">
                <a:solidFill>
                  <a:srgbClr val="7030A0"/>
                </a:solidFill>
              </a:rPr>
              <a:t>grupos de significados objetivos. </a:t>
            </a:r>
          </a:p>
          <a:p>
            <a:pPr algn="just">
              <a:defRPr/>
            </a:pPr>
            <a:endParaRPr lang="es-MX" sz="2400" dirty="0"/>
          </a:p>
          <a:p>
            <a:pPr algn="just">
              <a:defRPr/>
            </a:pPr>
            <a:r>
              <a:rPr lang="es-ES" sz="2400" dirty="0"/>
              <a:t>En este nivel son comunes </a:t>
            </a:r>
            <a:r>
              <a:rPr lang="es-ES" sz="2400" b="1" dirty="0">
                <a:solidFill>
                  <a:srgbClr val="7030A0"/>
                </a:solidFill>
              </a:rPr>
              <a:t>los proverbios, las máximas morales y las sentencias </a:t>
            </a:r>
            <a:r>
              <a:rPr lang="es-ES" sz="2400" b="1" dirty="0"/>
              <a:t>(</a:t>
            </a:r>
            <a:r>
              <a:rPr lang="es-ES" sz="2400" dirty="0"/>
              <a:t>las leyendas y cuentos populares, que suelen transmitirse en forma poética).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31702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7891" y="382719"/>
            <a:ext cx="5173250" cy="550545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  <a:defRPr/>
            </a:pPr>
            <a:r>
              <a:rPr lang="es-ES" sz="2800" b="1" dirty="0"/>
              <a:t>3</a:t>
            </a:r>
            <a:r>
              <a:rPr lang="es-ES" sz="2800" b="1" dirty="0" smtClean="0"/>
              <a:t>er </a:t>
            </a:r>
            <a:r>
              <a:rPr lang="es-ES" sz="2800" b="1" dirty="0"/>
              <a:t>nivel de </a:t>
            </a:r>
            <a:r>
              <a:rPr lang="es-ES" sz="2800" b="1" dirty="0" smtClean="0"/>
              <a:t>legitimación</a:t>
            </a:r>
          </a:p>
          <a:p>
            <a:pPr algn="just">
              <a:defRPr/>
            </a:pPr>
            <a:r>
              <a:rPr lang="es-ES" sz="2800" b="1" dirty="0" smtClean="0"/>
              <a:t> </a:t>
            </a:r>
            <a:r>
              <a:rPr lang="es-ES" sz="2800" dirty="0" smtClean="0"/>
              <a:t>Contiene </a:t>
            </a:r>
            <a:r>
              <a:rPr lang="es-ES" sz="2800" b="1" dirty="0">
                <a:solidFill>
                  <a:srgbClr val="7030A0"/>
                </a:solidFill>
              </a:rPr>
              <a:t>teorías explícitas </a:t>
            </a:r>
            <a:r>
              <a:rPr lang="es-ES" sz="2800" dirty="0"/>
              <a:t>por las que un sector institucional se legitima en términos de un cuerpo de conocimiento diferenciado. </a:t>
            </a:r>
            <a:endParaRPr lang="es-MX" sz="2800" dirty="0"/>
          </a:p>
          <a:p>
            <a:pPr marL="0" indent="0" algn="just">
              <a:buNone/>
              <a:defRPr/>
            </a:pPr>
            <a:endParaRPr lang="es-MX" sz="2800" dirty="0"/>
          </a:p>
          <a:p>
            <a:pPr algn="just">
              <a:defRPr/>
            </a:pPr>
            <a:r>
              <a:rPr lang="es-ES" sz="2800" dirty="0"/>
              <a:t>En razón de su complejidad y diferenciación, suelen encomendarse a personal especializado que las transmite mediante procedimientos formalizados de iniciación</a:t>
            </a:r>
            <a:r>
              <a:rPr lang="es-ES" sz="2800" dirty="0" smtClean="0"/>
              <a:t>.</a:t>
            </a:r>
          </a:p>
          <a:p>
            <a:pPr marL="0" indent="0" algn="just">
              <a:buNone/>
              <a:defRPr/>
            </a:pPr>
            <a:endParaRPr lang="es-ES" sz="2800" dirty="0" smtClean="0"/>
          </a:p>
          <a:p>
            <a:pPr algn="just">
              <a:defRPr/>
            </a:pPr>
            <a:r>
              <a:rPr lang="es-ES" sz="2800" dirty="0" smtClean="0"/>
              <a:t> </a:t>
            </a:r>
            <a:r>
              <a:rPr lang="es-MX" sz="2800" dirty="0" smtClean="0"/>
              <a:t>Las teorías ya establecidas del conocimiento</a:t>
            </a:r>
            <a:endParaRPr lang="es-MX" sz="2800" dirty="0"/>
          </a:p>
          <a:p>
            <a:pPr marL="0" indent="0" algn="just">
              <a:buNone/>
              <a:defRPr/>
            </a:pPr>
            <a:endParaRPr lang="es-MX" dirty="0"/>
          </a:p>
          <a:p>
            <a:pPr marL="0" indent="0">
              <a:buNone/>
              <a:defRPr/>
            </a:pPr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5536505" y="194828"/>
            <a:ext cx="64008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400" b="1" dirty="0" smtClean="0"/>
              <a:t>4to </a:t>
            </a:r>
            <a:r>
              <a:rPr lang="es-ES" sz="2400" b="1" dirty="0"/>
              <a:t>nivel de legitimación</a:t>
            </a:r>
            <a:r>
              <a:rPr lang="es-ES" sz="2400" dirty="0"/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es-ES" sz="2400" dirty="0" smtClean="0"/>
              <a:t>Lo integra la teoría con las </a:t>
            </a:r>
            <a:r>
              <a:rPr lang="es-ES" sz="2400" dirty="0"/>
              <a:t>zonas de significado diferentes y </a:t>
            </a:r>
            <a:r>
              <a:rPr lang="es-ES" sz="2400" dirty="0" smtClean="0"/>
              <a:t>abarcando </a:t>
            </a:r>
            <a:r>
              <a:rPr lang="es-ES" sz="2400" dirty="0"/>
              <a:t>el orden institucional en una totalidad simbólica</a:t>
            </a:r>
            <a:r>
              <a:rPr lang="es-MX" sz="2400" dirty="0" smtClean="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altLang="es-MX" sz="2400" dirty="0" smtClean="0"/>
              <a:t>Es la matriz de </a:t>
            </a:r>
            <a:r>
              <a:rPr lang="es-MX" altLang="es-MX" sz="2400" b="1" dirty="0" smtClean="0"/>
              <a:t>todos los significados objetivizados socialmente y subjetivamente.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altLang="es-MX" sz="2400" dirty="0" smtClean="0"/>
              <a:t>Se</a:t>
            </a:r>
            <a:r>
              <a:rPr lang="es-MX" altLang="es-MX" sz="2400" dirty="0" smtClean="0"/>
              <a:t> cristaliza con los procesos de </a:t>
            </a:r>
            <a:r>
              <a:rPr lang="es-MX" altLang="es-MX" sz="2400" b="1" dirty="0" smtClean="0"/>
              <a:t>sedimentación y acumulación del conocimiento.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altLang="es-MX" sz="2400" dirty="0" smtClean="0"/>
              <a:t>Todos los universos construidos socialmente cambian porque son productos históricos de la actividad humana, y el cambio es producido por las acciones concretas de los seres humanos.</a:t>
            </a:r>
          </a:p>
          <a:p>
            <a:endParaRPr lang="es-MX" altLang="es-MX" dirty="0" smtClean="0"/>
          </a:p>
          <a:p>
            <a:pPr algn="just"/>
            <a:endParaRPr lang="es-MX" altLang="es-MX" dirty="0" smtClean="0"/>
          </a:p>
          <a:p>
            <a:pPr algn="just">
              <a:defRPr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180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792088"/>
          </a:xfrm>
        </p:spPr>
        <p:txBody>
          <a:bodyPr/>
          <a:lstStyle/>
          <a:p>
            <a:r>
              <a:rPr lang="es-MX" sz="4000" cap="small" dirty="0"/>
              <a:t>Guión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5760" y="980729"/>
            <a:ext cx="11479237" cy="5215773"/>
          </a:xfrm>
        </p:spPr>
        <p:txBody>
          <a:bodyPr/>
          <a:lstStyle/>
          <a:p>
            <a:pPr algn="just"/>
            <a:r>
              <a:rPr lang="es-MX" sz="2400" dirty="0"/>
              <a:t>El presente material contiene  información clara y sintetizada </a:t>
            </a:r>
            <a:r>
              <a:rPr lang="es-MX" sz="2400" dirty="0" smtClean="0"/>
              <a:t>del capítulo 2 del Libro:  </a:t>
            </a:r>
            <a:r>
              <a:rPr lang="es-MX" sz="2400" b="1" dirty="0"/>
              <a:t>La Construcción Social de la Realidad de Berger y Luckman</a:t>
            </a:r>
            <a:r>
              <a:rPr lang="es-MX" sz="2400" b="1" dirty="0" smtClean="0"/>
              <a:t>. Algunas acotaciones Alfred </a:t>
            </a:r>
            <a:r>
              <a:rPr lang="es-MX" sz="2400" b="1" dirty="0" err="1" smtClean="0"/>
              <a:t>Schuzt</a:t>
            </a:r>
            <a:r>
              <a:rPr lang="es-MX" sz="2400" b="1" dirty="0" smtClean="0"/>
              <a:t>.</a:t>
            </a:r>
            <a:endParaRPr lang="es-MX" sz="2400" b="1" dirty="0"/>
          </a:p>
          <a:p>
            <a:pPr algn="just"/>
            <a:r>
              <a:rPr lang="es-MX" sz="2400" dirty="0"/>
              <a:t>Un tema </a:t>
            </a:r>
            <a:r>
              <a:rPr lang="es-MX" sz="2400" dirty="0" smtClean="0"/>
              <a:t>que es abordado </a:t>
            </a:r>
            <a:r>
              <a:rPr lang="es-MX" sz="2400" dirty="0"/>
              <a:t>en la unidad </a:t>
            </a:r>
            <a:r>
              <a:rPr lang="es-MX" sz="2400" dirty="0" smtClean="0"/>
              <a:t>I, </a:t>
            </a:r>
            <a:r>
              <a:rPr lang="es-MX" sz="2400" dirty="0"/>
              <a:t>el cual les permite a los alumnos identificar la construcción del mundo social en el </a:t>
            </a:r>
            <a:r>
              <a:rPr lang="es-MX" sz="2400" dirty="0" smtClean="0"/>
              <a:t>que interactúan a través de la sociología </a:t>
            </a:r>
            <a:r>
              <a:rPr lang="es-MX" sz="2400" dirty="0"/>
              <a:t>fenomenológica </a:t>
            </a:r>
            <a:r>
              <a:rPr lang="es-MX" sz="2400" dirty="0" smtClean="0"/>
              <a:t>que da pauta para </a:t>
            </a:r>
            <a:r>
              <a:rPr lang="es-MX" sz="2400" dirty="0"/>
              <a:t>la comprensión de las diferentes problemáticas del México de hoy y el mundo.</a:t>
            </a:r>
          </a:p>
          <a:p>
            <a:pPr algn="just"/>
            <a:r>
              <a:rPr lang="es-MX" sz="2400" dirty="0"/>
              <a:t>Al analizar los términos cómo la formación de las Instituciones y </a:t>
            </a:r>
            <a:r>
              <a:rPr lang="es-MX" sz="2400" dirty="0" smtClean="0"/>
              <a:t>las legitimaciones, y los términos como la reificación, la sedimentación, las tipificaciones invitan </a:t>
            </a:r>
            <a:r>
              <a:rPr lang="es-MX" sz="2400" dirty="0"/>
              <a:t>al estudiante a reflexionar, analizar y reflexionar interrogantes de su contexto social actual y prepararlos para la asimilar de diferente manera los temas de la segunda unidad.</a:t>
            </a:r>
          </a:p>
          <a:p>
            <a:pPr algn="just"/>
            <a:r>
              <a:rPr lang="es-MX" sz="2400" dirty="0"/>
              <a:t>En los acetatos </a:t>
            </a:r>
            <a:r>
              <a:rPr lang="es-MX" sz="2400" dirty="0" smtClean="0"/>
              <a:t>se pueden trabajar con hipervínculos si se desea solo hablar de un tema en especial.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66488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38827" y="1268413"/>
            <a:ext cx="10897643" cy="4857750"/>
          </a:xfrm>
        </p:spPr>
        <p:txBody>
          <a:bodyPr/>
          <a:lstStyle/>
          <a:p>
            <a:pPr marL="0" indent="0">
              <a:buNone/>
              <a:defRPr/>
            </a:pPr>
            <a:endParaRPr lang="es-MX" dirty="0"/>
          </a:p>
          <a:p>
            <a:pPr>
              <a:defRPr/>
            </a:pPr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4401878" y="333376"/>
            <a:ext cx="28119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3600" cap="small" dirty="0" smtClean="0"/>
              <a:t>Bibliografía</a:t>
            </a:r>
            <a:endParaRPr lang="es-MX" sz="3600" cap="small" dirty="0"/>
          </a:p>
        </p:txBody>
      </p:sp>
      <p:sp>
        <p:nvSpPr>
          <p:cNvPr id="4" name="Rectángulo 3"/>
          <p:cNvSpPr/>
          <p:nvPr/>
        </p:nvSpPr>
        <p:spPr>
          <a:xfrm>
            <a:off x="638827" y="1180731"/>
            <a:ext cx="106345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800" cap="small" dirty="0" smtClean="0"/>
              <a:t>Berger. L. P. y Luckman, T. (2011) La Construcción Social de </a:t>
            </a:r>
          </a:p>
          <a:p>
            <a:pPr algn="just">
              <a:defRPr/>
            </a:pPr>
            <a:r>
              <a:rPr lang="es-ES" sz="2800" cap="small" dirty="0"/>
              <a:t> </a:t>
            </a:r>
            <a:r>
              <a:rPr lang="es-ES" sz="2800" cap="small" dirty="0" smtClean="0"/>
              <a:t>             la Realidad. Buenos  Aires: </a:t>
            </a:r>
            <a:r>
              <a:rPr lang="es-ES" sz="2800" cap="small" dirty="0" err="1" smtClean="0"/>
              <a:t>Amorrortu</a:t>
            </a:r>
            <a:r>
              <a:rPr lang="es-ES" sz="2800" cap="small" dirty="0" smtClean="0"/>
              <a:t>.</a:t>
            </a:r>
          </a:p>
          <a:p>
            <a:pPr algn="just">
              <a:defRPr/>
            </a:pPr>
            <a:endParaRPr lang="es-ES" sz="2800" cap="small" dirty="0" smtClean="0"/>
          </a:p>
          <a:p>
            <a:pPr algn="just">
              <a:defRPr/>
            </a:pPr>
            <a:r>
              <a:rPr lang="es-MX" sz="2800" cap="small" dirty="0"/>
              <a:t>Schutz, </a:t>
            </a:r>
            <a:r>
              <a:rPr lang="es-MX" sz="2800" cap="small" dirty="0" smtClean="0"/>
              <a:t>A. </a:t>
            </a:r>
            <a:r>
              <a:rPr lang="es-MX" sz="2800" cap="small" dirty="0"/>
              <a:t>(1971): </a:t>
            </a:r>
            <a:r>
              <a:rPr lang="es-MX" sz="2800" i="1" cap="small" dirty="0"/>
              <a:t>Estudios sobre Teoría Social</a:t>
            </a:r>
            <a:r>
              <a:rPr lang="es-MX" sz="2800" cap="small" dirty="0"/>
              <a:t>, Buenos </a:t>
            </a:r>
            <a:endParaRPr lang="es-MX" sz="2800" cap="small" dirty="0" smtClean="0"/>
          </a:p>
          <a:p>
            <a:pPr algn="just">
              <a:defRPr/>
            </a:pPr>
            <a:r>
              <a:rPr lang="es-MX" sz="2800" cap="small" dirty="0"/>
              <a:t> </a:t>
            </a:r>
            <a:r>
              <a:rPr lang="es-MX" sz="2800" cap="small" dirty="0" smtClean="0"/>
              <a:t>            Aires: </a:t>
            </a:r>
            <a:r>
              <a:rPr lang="es-MX" sz="2800" cap="small" dirty="0" err="1" smtClean="0"/>
              <a:t>Amorrortu</a:t>
            </a:r>
            <a:endParaRPr lang="es-MX" sz="2800" cap="small" dirty="0"/>
          </a:p>
        </p:txBody>
      </p:sp>
    </p:spTree>
    <p:extLst>
      <p:ext uri="{BB962C8B-B14F-4D97-AF65-F5344CB8AC3E}">
        <p14:creationId xmlns:p14="http://schemas.microsoft.com/office/powerpoint/2010/main" val="65937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288" y="188914"/>
            <a:ext cx="8229600" cy="981075"/>
          </a:xfrm>
        </p:spPr>
        <p:txBody>
          <a:bodyPr/>
          <a:lstStyle/>
          <a:p>
            <a:pPr eaLnBrk="1" hangingPunct="1">
              <a:defRPr/>
            </a:pPr>
            <a:r>
              <a:rPr lang="es-MX" altLang="es-MX" b="1" cap="small" dirty="0" smtClean="0">
                <a:solidFill>
                  <a:schemeClr val="tx1"/>
                </a:solidFill>
              </a:rPr>
              <a:t>Guión</a:t>
            </a:r>
            <a:endParaRPr lang="es-MX" altLang="es-MX" b="1" cap="small" dirty="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21501" y="1169989"/>
            <a:ext cx="5615836" cy="45259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s-MX" altLang="es-MX" sz="2400" b="1" dirty="0" smtClean="0">
                <a:solidFill>
                  <a:schemeClr val="accent2">
                    <a:lumMod val="50000"/>
                  </a:schemeClr>
                </a:solidFill>
              </a:rPr>
              <a:t>Institucionalización</a:t>
            </a:r>
          </a:p>
          <a:p>
            <a:pPr eaLnBrk="1" hangingPunct="1">
              <a:defRPr/>
            </a:pPr>
            <a:r>
              <a:rPr lang="es-MX" altLang="es-MX" sz="2400" dirty="0" smtClean="0">
                <a:hlinkClick r:id="rId2" action="ppaction://hlinksldjump"/>
              </a:rPr>
              <a:t>Organismo y </a:t>
            </a:r>
            <a:r>
              <a:rPr lang="es-MX" altLang="es-MX" sz="2400" dirty="0" smtClean="0">
                <a:hlinkClick r:id="rId2" action="ppaction://hlinksldjump"/>
              </a:rPr>
              <a:t>actividad </a:t>
            </a:r>
            <a:r>
              <a:rPr lang="es-MX" altLang="es-MX" sz="2400" dirty="0" smtClean="0"/>
              <a:t>(acetato 5)</a:t>
            </a:r>
            <a:endParaRPr lang="es-MX" altLang="es-MX" sz="2400" dirty="0" smtClean="0"/>
          </a:p>
          <a:p>
            <a:pPr>
              <a:defRPr/>
            </a:pPr>
            <a:r>
              <a:rPr lang="es-MX" altLang="es-MX" sz="2400" dirty="0" smtClean="0">
                <a:hlinkClick r:id="rId3" action="ppaction://hlinksldjump"/>
              </a:rPr>
              <a:t>Orígenes de la </a:t>
            </a:r>
            <a:r>
              <a:rPr lang="es-MX" altLang="es-MX" sz="2400" dirty="0" smtClean="0">
                <a:hlinkClick r:id="rId3" action="ppaction://hlinksldjump"/>
              </a:rPr>
              <a:t>institucionalización</a:t>
            </a:r>
            <a:r>
              <a:rPr lang="es-MX" altLang="es-MX" sz="2400" dirty="0" smtClean="0"/>
              <a:t> </a:t>
            </a:r>
            <a:r>
              <a:rPr lang="es-MX" altLang="es-MX" sz="2400" dirty="0"/>
              <a:t>(acetato </a:t>
            </a:r>
            <a:r>
              <a:rPr lang="es-MX" altLang="es-MX" sz="2400" dirty="0" smtClean="0"/>
              <a:t>10)</a:t>
            </a:r>
          </a:p>
          <a:p>
            <a:pPr>
              <a:defRPr/>
            </a:pPr>
            <a:r>
              <a:rPr lang="es-MX" altLang="es-MX" sz="2400" dirty="0" smtClean="0">
                <a:hlinkClick r:id="rId4" action="ppaction://hlinksldjump"/>
              </a:rPr>
              <a:t>Habitualización</a:t>
            </a:r>
            <a:r>
              <a:rPr lang="es-MX" altLang="es-MX" sz="2400" dirty="0" smtClean="0"/>
              <a:t> </a:t>
            </a:r>
            <a:r>
              <a:rPr lang="es-MX" altLang="es-MX" sz="2400" dirty="0"/>
              <a:t>(acetato </a:t>
            </a:r>
            <a:r>
              <a:rPr lang="es-MX" altLang="es-MX" sz="2400" dirty="0" smtClean="0"/>
              <a:t>13)</a:t>
            </a:r>
          </a:p>
          <a:p>
            <a:pPr>
              <a:defRPr/>
            </a:pPr>
            <a:r>
              <a:rPr lang="es-MX" altLang="es-MX" sz="2400" dirty="0" smtClean="0">
                <a:hlinkClick r:id="rId5" action="ppaction://hlinksldjump"/>
              </a:rPr>
              <a:t>Tipificación</a:t>
            </a:r>
            <a:r>
              <a:rPr lang="es-MX" altLang="es-MX" sz="2400" dirty="0" smtClean="0"/>
              <a:t> </a:t>
            </a:r>
            <a:r>
              <a:rPr lang="es-MX" altLang="es-MX" sz="2400" dirty="0"/>
              <a:t>(acetato </a:t>
            </a:r>
            <a:r>
              <a:rPr lang="es-MX" altLang="es-MX" sz="2400" dirty="0" smtClean="0"/>
              <a:t>14)</a:t>
            </a:r>
          </a:p>
          <a:p>
            <a:pPr>
              <a:defRPr/>
            </a:pPr>
            <a:r>
              <a:rPr lang="es-MX" altLang="es-MX" sz="2400" dirty="0" smtClean="0">
                <a:hlinkClick r:id="rId6" action="ppaction://hlinksldjump"/>
              </a:rPr>
              <a:t>Internalización</a:t>
            </a:r>
            <a:r>
              <a:rPr lang="es-MX" altLang="es-MX" sz="2400" dirty="0" smtClean="0"/>
              <a:t> </a:t>
            </a:r>
            <a:r>
              <a:rPr lang="es-MX" altLang="es-MX" sz="2400" dirty="0"/>
              <a:t>(acetato </a:t>
            </a:r>
            <a:r>
              <a:rPr lang="es-MX" altLang="es-MX" sz="2400" dirty="0" smtClean="0"/>
              <a:t>16)</a:t>
            </a:r>
          </a:p>
          <a:p>
            <a:pPr>
              <a:defRPr/>
            </a:pPr>
            <a:r>
              <a:rPr lang="es-MX" altLang="es-MX" sz="2400" dirty="0" smtClean="0">
                <a:hlinkClick r:id="rId7" action="ppaction://hlinksldjump"/>
              </a:rPr>
              <a:t>Significación</a:t>
            </a:r>
            <a:r>
              <a:rPr lang="es-MX" altLang="es-MX" sz="2400" dirty="0" smtClean="0"/>
              <a:t> </a:t>
            </a:r>
            <a:r>
              <a:rPr lang="es-MX" altLang="es-MX" sz="2400" dirty="0"/>
              <a:t>(acetato </a:t>
            </a:r>
            <a:r>
              <a:rPr lang="es-MX" altLang="es-MX" sz="2400" dirty="0" smtClean="0"/>
              <a:t>17)</a:t>
            </a:r>
          </a:p>
          <a:p>
            <a:pPr>
              <a:defRPr/>
            </a:pPr>
            <a:r>
              <a:rPr lang="es-MX" altLang="es-MX" sz="2400" dirty="0" smtClean="0">
                <a:hlinkClick r:id="rId8" action="ppaction://hlinksldjump"/>
              </a:rPr>
              <a:t>Sedimentación</a:t>
            </a:r>
            <a:r>
              <a:rPr lang="es-MX" altLang="es-MX" sz="2400" dirty="0" smtClean="0"/>
              <a:t> </a:t>
            </a:r>
            <a:r>
              <a:rPr lang="es-MX" altLang="es-MX" sz="2400" dirty="0"/>
              <a:t>(acetato </a:t>
            </a:r>
            <a:r>
              <a:rPr lang="es-MX" altLang="es-MX" sz="2400" dirty="0" smtClean="0"/>
              <a:t>18)</a:t>
            </a:r>
          </a:p>
          <a:p>
            <a:pPr>
              <a:defRPr/>
            </a:pPr>
            <a:r>
              <a:rPr lang="es-MX" altLang="es-MX" sz="2400" dirty="0" smtClean="0">
                <a:hlinkClick r:id="rId9" action="ppaction://hlinksldjump"/>
              </a:rPr>
              <a:t>Roles</a:t>
            </a:r>
            <a:r>
              <a:rPr lang="es-MX" altLang="es-MX" sz="2400" dirty="0" smtClean="0"/>
              <a:t> </a:t>
            </a:r>
            <a:r>
              <a:rPr lang="es-MX" altLang="es-MX" sz="2400" dirty="0"/>
              <a:t>(acetato </a:t>
            </a:r>
            <a:r>
              <a:rPr lang="es-MX" altLang="es-MX" sz="2400" dirty="0" smtClean="0"/>
              <a:t>20)</a:t>
            </a:r>
            <a:endParaRPr lang="es-MX" altLang="es-MX" sz="2400" dirty="0"/>
          </a:p>
          <a:p>
            <a:pPr eaLnBrk="1" hangingPunct="1">
              <a:defRPr/>
            </a:pPr>
            <a:endParaRPr lang="es-MX" altLang="es-MX" sz="2400" dirty="0" smtClean="0"/>
          </a:p>
        </p:txBody>
      </p:sp>
      <p:sp>
        <p:nvSpPr>
          <p:cNvPr id="2" name="Rectángulo 1"/>
          <p:cNvSpPr/>
          <p:nvPr/>
        </p:nvSpPr>
        <p:spPr>
          <a:xfrm>
            <a:off x="5937338" y="1447811"/>
            <a:ext cx="54112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800" b="1" cap="small" dirty="0" smtClean="0"/>
              <a:t>Legitimación</a:t>
            </a:r>
          </a:p>
          <a:p>
            <a:pPr>
              <a:defRPr/>
            </a:pPr>
            <a:r>
              <a:rPr lang="es-MX" altLang="es-MX" sz="2800" cap="small" dirty="0" smtClean="0">
                <a:hlinkClick r:id="rId10" action="ppaction://hlinksldjump"/>
              </a:rPr>
              <a:t>Definición</a:t>
            </a:r>
            <a:r>
              <a:rPr lang="es-MX" altLang="es-MX" sz="2800" cap="small" dirty="0" smtClean="0"/>
              <a:t> </a:t>
            </a:r>
            <a:r>
              <a:rPr lang="es-MX" altLang="es-MX" sz="2800" dirty="0" smtClean="0"/>
              <a:t>(acetato 24)</a:t>
            </a:r>
          </a:p>
          <a:p>
            <a:pPr>
              <a:defRPr/>
            </a:pPr>
            <a:r>
              <a:rPr lang="es-MX" altLang="es-MX" sz="2800" dirty="0" smtClean="0">
                <a:hlinkClick r:id="rId11" action="ppaction://hlinksldjump"/>
              </a:rPr>
              <a:t>Reificación</a:t>
            </a:r>
            <a:r>
              <a:rPr lang="es-MX" altLang="es-MX" sz="2800" dirty="0" smtClean="0"/>
              <a:t> </a:t>
            </a:r>
            <a:r>
              <a:rPr lang="es-MX" altLang="es-MX" sz="2800" dirty="0"/>
              <a:t>(acetato </a:t>
            </a:r>
            <a:r>
              <a:rPr lang="es-MX" altLang="es-MX" sz="2800" dirty="0" smtClean="0"/>
              <a:t>27)</a:t>
            </a:r>
            <a:endParaRPr lang="es-MX" altLang="es-MX" sz="2800" dirty="0"/>
          </a:p>
          <a:p>
            <a:pPr>
              <a:defRPr/>
            </a:pPr>
            <a:r>
              <a:rPr lang="es-MX" sz="2800" dirty="0" smtClean="0">
                <a:hlinkClick r:id="rId11" action="ppaction://hlinksldjump"/>
              </a:rPr>
              <a:t>Los </a:t>
            </a:r>
            <a:r>
              <a:rPr lang="es-MX" sz="2800" dirty="0">
                <a:hlinkClick r:id="rId11" action="ppaction://hlinksldjump"/>
              </a:rPr>
              <a:t>niveles de la </a:t>
            </a:r>
            <a:r>
              <a:rPr lang="es-MX" sz="2800" dirty="0" smtClean="0">
                <a:hlinkClick r:id="rId11" action="ppaction://hlinksldjump"/>
              </a:rPr>
              <a:t>legitimación</a:t>
            </a:r>
            <a:endParaRPr lang="es-MX" sz="2800" dirty="0" smtClean="0"/>
          </a:p>
          <a:p>
            <a:pPr>
              <a:defRPr/>
            </a:pPr>
            <a:r>
              <a:rPr lang="es-MX" altLang="es-MX" sz="2800" dirty="0"/>
              <a:t>(acetato </a:t>
            </a:r>
            <a:r>
              <a:rPr lang="es-MX" altLang="es-MX" sz="2800" dirty="0" smtClean="0"/>
              <a:t>28)</a:t>
            </a:r>
            <a:endParaRPr lang="es-MX" sz="2800" dirty="0"/>
          </a:p>
          <a:p>
            <a:pPr>
              <a:defRPr/>
            </a:pPr>
            <a:r>
              <a:rPr lang="es-MX" sz="2800" dirty="0" smtClean="0">
                <a:hlinkClick r:id="rId12" action="ppaction://hlinksldjump"/>
              </a:rPr>
              <a:t>Bibliografía</a:t>
            </a:r>
            <a:r>
              <a:rPr lang="es-MX" sz="2800" dirty="0" smtClean="0"/>
              <a:t> </a:t>
            </a:r>
            <a:r>
              <a:rPr lang="es-MX" altLang="es-MX" sz="2800" dirty="0"/>
              <a:t>(acetato </a:t>
            </a:r>
            <a:r>
              <a:rPr lang="es-MX" altLang="es-MX" sz="2800" dirty="0" smtClean="0"/>
              <a:t>30)</a:t>
            </a:r>
            <a:endParaRPr lang="es-MX" altLang="es-MX" sz="2800" dirty="0"/>
          </a:p>
          <a:p>
            <a:pPr>
              <a:defRPr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92911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altLang="es-MX" cap="small" dirty="0" smtClean="0">
                <a:solidFill>
                  <a:schemeClr val="accent6">
                    <a:lumMod val="50000"/>
                  </a:schemeClr>
                </a:solidFill>
              </a:rPr>
              <a:t>Organismo y actividad</a:t>
            </a: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80" y="1448345"/>
            <a:ext cx="6288257" cy="4910252"/>
          </a:xfrm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00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284" y="2671750"/>
            <a:ext cx="4074857" cy="341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9317" y="260351"/>
            <a:ext cx="7638757" cy="5824599"/>
          </a:xfrm>
        </p:spPr>
        <p:txBody>
          <a:bodyPr/>
          <a:lstStyle/>
          <a:p>
            <a:pPr algn="just" eaLnBrk="1" hangingPunct="1">
              <a:defRPr/>
            </a:pPr>
            <a:r>
              <a:rPr lang="es-MX" dirty="0"/>
              <a:t>El </a:t>
            </a:r>
            <a:r>
              <a:rPr lang="es-MX" b="1" dirty="0"/>
              <a:t>hombre</a:t>
            </a:r>
            <a:r>
              <a:rPr lang="es-MX" dirty="0"/>
              <a:t> ocupa una posición peculiar dentro del reino animal. A diferencia de los demás mamíferos superiores, </a:t>
            </a:r>
            <a:r>
              <a:rPr lang="es-MX" b="1" dirty="0"/>
              <a:t>no posee ambiente específico de su especie firmemente estructurado </a:t>
            </a:r>
            <a:r>
              <a:rPr lang="es-MX" dirty="0"/>
              <a:t>por la organización de sus propios instintos.</a:t>
            </a:r>
          </a:p>
          <a:p>
            <a:pPr marL="0" indent="0" algn="just">
              <a:buNone/>
              <a:defRPr/>
            </a:pPr>
            <a:endParaRPr lang="es-MX" dirty="0"/>
          </a:p>
          <a:p>
            <a:pPr algn="just" eaLnBrk="1" hangingPunct="1">
              <a:defRPr/>
            </a:pPr>
            <a:r>
              <a:rPr lang="es-MX" dirty="0"/>
              <a:t>Las relaciones del hombre son su </a:t>
            </a:r>
            <a:r>
              <a:rPr lang="es-MX" b="1" dirty="0"/>
              <a:t>ambiente se caracterizan por su apertura al mundo.</a:t>
            </a:r>
          </a:p>
        </p:txBody>
      </p:sp>
    </p:spTree>
    <p:extLst>
      <p:ext uri="{BB962C8B-B14F-4D97-AF65-F5344CB8AC3E}">
        <p14:creationId xmlns:p14="http://schemas.microsoft.com/office/powerpoint/2010/main" val="261394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489" y="531106"/>
            <a:ext cx="2618160" cy="55172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58" y="3877651"/>
            <a:ext cx="1289520" cy="2506307"/>
          </a:xfrm>
          <a:prstGeom prst="rect">
            <a:avLst/>
          </a:prstGeom>
        </p:spPr>
      </p:pic>
      <p:sp>
        <p:nvSpPr>
          <p:cNvPr id="7170" name="Marcador de contenido 2"/>
          <p:cNvSpPr>
            <a:spLocks noGrp="1"/>
          </p:cNvSpPr>
          <p:nvPr>
            <p:ph idx="1"/>
          </p:nvPr>
        </p:nvSpPr>
        <p:spPr>
          <a:xfrm>
            <a:off x="1477107" y="525787"/>
            <a:ext cx="8939372" cy="5800725"/>
          </a:xfrm>
        </p:spPr>
        <p:txBody>
          <a:bodyPr/>
          <a:lstStyle/>
          <a:p>
            <a:pPr algn="just" eaLnBrk="1" hangingPunct="1"/>
            <a:r>
              <a:rPr lang="es-MX" altLang="es-MX" dirty="0"/>
              <a:t>El </a:t>
            </a:r>
            <a:r>
              <a:rPr lang="es-MX" altLang="es-MX" b="1" dirty="0"/>
              <a:t>organismo humano </a:t>
            </a:r>
            <a:r>
              <a:rPr lang="es-MX" altLang="es-MX" dirty="0"/>
              <a:t>está dotado por su constitución interna a un campo de </a:t>
            </a:r>
            <a:r>
              <a:rPr lang="es-MX" altLang="es-MX" b="1" dirty="0"/>
              <a:t>actividades muy amplio,</a:t>
            </a:r>
            <a:r>
              <a:rPr lang="es-MX" altLang="es-MX" dirty="0"/>
              <a:t> variado y se diversifica constantemente.</a:t>
            </a:r>
          </a:p>
          <a:p>
            <a:pPr algn="just" eaLnBrk="1" hangingPunct="1"/>
            <a:endParaRPr lang="es-MX" altLang="es-MX" dirty="0"/>
          </a:p>
          <a:p>
            <a:pPr algn="just" eaLnBrk="1" hangingPunct="1"/>
            <a:r>
              <a:rPr lang="es-MX" altLang="es-MX" dirty="0"/>
              <a:t>El </a:t>
            </a:r>
            <a:r>
              <a:rPr lang="es-MX" altLang="es-MX" b="1" dirty="0"/>
              <a:t>ser humano </a:t>
            </a:r>
            <a:r>
              <a:rPr lang="es-MX" altLang="es-MX" dirty="0"/>
              <a:t>se interrelaciona no sólo con un ambiente </a:t>
            </a:r>
            <a:r>
              <a:rPr lang="es-MX" altLang="es-MX" b="1" dirty="0"/>
              <a:t>natural </a:t>
            </a:r>
            <a:r>
              <a:rPr lang="es-MX" altLang="es-MX" b="1" dirty="0" smtClean="0"/>
              <a:t>determinado.</a:t>
            </a:r>
          </a:p>
          <a:p>
            <a:pPr algn="just" eaLnBrk="1" hangingPunct="1"/>
            <a:r>
              <a:rPr lang="es-MX" altLang="es-MX" b="1" dirty="0" smtClean="0"/>
              <a:t>Con </a:t>
            </a:r>
            <a:r>
              <a:rPr lang="es-MX" altLang="es-MX" b="1" dirty="0"/>
              <a:t>orden cultural y social específico mediatizado para él por los otros significantes.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7" y="191629"/>
            <a:ext cx="1503784" cy="250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24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643" y="3756074"/>
            <a:ext cx="7348765" cy="2844726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9289" y="260351"/>
            <a:ext cx="8435975" cy="3744714"/>
          </a:xfrm>
        </p:spPr>
        <p:txBody>
          <a:bodyPr>
            <a:normAutofit fontScale="77500" lnSpcReduction="20000"/>
          </a:bodyPr>
          <a:lstStyle/>
          <a:p>
            <a:pPr algn="just" eaLnBrk="1" hangingPunct="1">
              <a:defRPr/>
            </a:pPr>
            <a:r>
              <a:rPr lang="es-MX" dirty="0"/>
              <a:t>La humanidad es variable desde el punto de vista </a:t>
            </a:r>
            <a:r>
              <a:rPr lang="es-MX" b="1" dirty="0"/>
              <a:t>socio-cultural.</a:t>
            </a:r>
          </a:p>
          <a:p>
            <a:pPr marL="0" indent="0" algn="just">
              <a:buNone/>
              <a:defRPr/>
            </a:pPr>
            <a:endParaRPr lang="es-MX" b="1" dirty="0"/>
          </a:p>
          <a:p>
            <a:pPr algn="just" eaLnBrk="1" hangingPunct="1">
              <a:defRPr/>
            </a:pPr>
            <a:r>
              <a:rPr lang="es-MX" dirty="0"/>
              <a:t>No hay naturaleza humana en el sentido de un sustrato establecido biológicamente que determine la variabilidad de las </a:t>
            </a:r>
            <a:r>
              <a:rPr lang="es-MX" b="1" dirty="0"/>
              <a:t>formaciones socioculturales</a:t>
            </a:r>
            <a:r>
              <a:rPr lang="es-MX" dirty="0"/>
              <a:t>.</a:t>
            </a:r>
          </a:p>
          <a:p>
            <a:pPr marL="0" indent="0" algn="just">
              <a:buNone/>
              <a:defRPr/>
            </a:pPr>
            <a:endParaRPr lang="es-MX" dirty="0"/>
          </a:p>
          <a:p>
            <a:pPr algn="just" eaLnBrk="1" hangingPunct="1">
              <a:defRPr/>
            </a:pPr>
            <a:r>
              <a:rPr lang="es-MX" dirty="0"/>
              <a:t>La forma específica  dentro de la cual se </a:t>
            </a:r>
            <a:r>
              <a:rPr lang="es-MX" b="1" dirty="0"/>
              <a:t>moldea esta humanidad esta dada por las formaciones socioculturales.</a:t>
            </a:r>
          </a:p>
        </p:txBody>
      </p:sp>
    </p:spTree>
    <p:extLst>
      <p:ext uri="{BB962C8B-B14F-4D97-AF65-F5344CB8AC3E}">
        <p14:creationId xmlns:p14="http://schemas.microsoft.com/office/powerpoint/2010/main" val="233880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8978" y="333375"/>
            <a:ext cx="5809957" cy="5360988"/>
          </a:xfrm>
        </p:spPr>
        <p:txBody>
          <a:bodyPr/>
          <a:lstStyle/>
          <a:p>
            <a:pPr algn="just" eaLnBrk="1" hangingPunct="1">
              <a:defRPr/>
            </a:pPr>
            <a:r>
              <a:rPr lang="es-MX" dirty="0" smtClean="0"/>
              <a:t>El período en que el organismo humano se desarrolla hacia su plenitud en interrelación con su ambiente, es también aquel en que se forma el </a:t>
            </a:r>
            <a:r>
              <a:rPr lang="es-MX" b="1" dirty="0" smtClean="0"/>
              <a:t>yo humano.</a:t>
            </a:r>
          </a:p>
          <a:p>
            <a:pPr marL="0" indent="0" algn="just">
              <a:buNone/>
              <a:defRPr/>
            </a:pPr>
            <a:endParaRPr lang="es-MX" b="1" dirty="0" smtClean="0"/>
          </a:p>
          <a:p>
            <a:pPr algn="just" eaLnBrk="1" hangingPunct="1">
              <a:defRPr/>
            </a:pPr>
            <a:r>
              <a:rPr lang="es-MX" b="1" dirty="0" smtClean="0"/>
              <a:t>Formación del yo </a:t>
            </a:r>
            <a:r>
              <a:rPr lang="es-MX" dirty="0" smtClean="0"/>
              <a:t>se da en relación permanente con </a:t>
            </a:r>
            <a:r>
              <a:rPr lang="es-MX" b="1" dirty="0" smtClean="0"/>
              <a:t>el desarrollo del organismo y con el proceso social.</a:t>
            </a:r>
          </a:p>
          <a:p>
            <a:pPr marL="0" indent="0" algn="just">
              <a:buNone/>
              <a:defRPr/>
            </a:pPr>
            <a:r>
              <a:rPr lang="es-MX" b="1" dirty="0"/>
              <a:t> </a:t>
            </a:r>
            <a:r>
              <a:rPr lang="es-MX" b="1" dirty="0" smtClean="0"/>
              <a:t>         </a:t>
            </a:r>
            <a:endParaRPr lang="es-MX" b="1" dirty="0"/>
          </a:p>
        </p:txBody>
      </p:sp>
      <p:sp>
        <p:nvSpPr>
          <p:cNvPr id="2" name="Rectángulo 1"/>
          <p:cNvSpPr/>
          <p:nvPr/>
        </p:nvSpPr>
        <p:spPr>
          <a:xfrm>
            <a:off x="6991642" y="1524895"/>
            <a:ext cx="488148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800" b="1" dirty="0"/>
              <a:t>Organismo                 Yo humano</a:t>
            </a:r>
          </a:p>
          <a:p>
            <a:pPr>
              <a:defRPr/>
            </a:pPr>
            <a:endParaRPr lang="es-MX" sz="2800" b="1" dirty="0"/>
          </a:p>
          <a:p>
            <a:pPr algn="ctr">
              <a:defRPr/>
            </a:pPr>
            <a:r>
              <a:rPr lang="es-MX" sz="2800" b="1" dirty="0" smtClean="0"/>
              <a:t>       La </a:t>
            </a:r>
            <a:r>
              <a:rPr lang="es-MX" sz="2800" b="1" dirty="0"/>
              <a:t>experiencia externalización de significados subjetivos.</a:t>
            </a:r>
          </a:p>
          <a:p>
            <a:pPr algn="ctr">
              <a:defRPr/>
            </a:pPr>
            <a:endParaRPr lang="es-MX" sz="2800" b="1" dirty="0"/>
          </a:p>
          <a:p>
            <a:pPr>
              <a:defRPr/>
            </a:pPr>
            <a:r>
              <a:rPr lang="es-MX" sz="2800" b="1" dirty="0"/>
              <a:t>    </a:t>
            </a:r>
          </a:p>
        </p:txBody>
      </p:sp>
      <p:sp>
        <p:nvSpPr>
          <p:cNvPr id="4" name="Flecha izquierda, derecha y arriba 3"/>
          <p:cNvSpPr/>
          <p:nvPr/>
        </p:nvSpPr>
        <p:spPr>
          <a:xfrm rot="10800000">
            <a:off x="9098330" y="1793217"/>
            <a:ext cx="1331913" cy="790575"/>
          </a:xfrm>
          <a:prstGeom prst="leftRightUpArrow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0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1705</Words>
  <Application>Microsoft Office PowerPoint</Application>
  <PresentationFormat>Panorámica</PresentationFormat>
  <Paragraphs>176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3" baseType="lpstr">
      <vt:lpstr>Arial</vt:lpstr>
      <vt:lpstr>Calibri</vt:lpstr>
      <vt:lpstr>220</vt:lpstr>
      <vt:lpstr>Nombre de la Asignatura:   Socialización y Contexto  Clave: L20B06 </vt:lpstr>
      <vt:lpstr>Temática</vt:lpstr>
      <vt:lpstr>Guión</vt:lpstr>
      <vt:lpstr>Guión</vt:lpstr>
      <vt:lpstr>Organismo y actividad</vt:lpstr>
      <vt:lpstr>Presentación de PowerPoint</vt:lpstr>
      <vt:lpstr>Presentación de PowerPoint</vt:lpstr>
      <vt:lpstr>Presentación de PowerPoint</vt:lpstr>
      <vt:lpstr>Presentación de PowerPoint</vt:lpstr>
      <vt:lpstr>Orígenes de la Institucionalización</vt:lpstr>
      <vt:lpstr>Presentación de PowerPoint</vt:lpstr>
      <vt:lpstr>Presentación de PowerPoint</vt:lpstr>
      <vt:lpstr> Habituación</vt:lpstr>
      <vt:lpstr>Tipificación-Situación Social</vt:lpstr>
      <vt:lpstr>3 Formas de la Habituación</vt:lpstr>
      <vt:lpstr>Presentación de PowerPoint</vt:lpstr>
      <vt:lpstr>3. Significación</vt:lpstr>
      <vt:lpstr>Sedimentación </vt:lpstr>
      <vt:lpstr>La objetivación  Se da por la  experiencia del lenguaje-conocimiento  permite la incorporación a la instrucción de la moral</vt:lpstr>
      <vt:lpstr>Roles</vt:lpstr>
      <vt:lpstr>Presentación de PowerPoint</vt:lpstr>
      <vt:lpstr>Presentación de PowerPoint</vt:lpstr>
      <vt:lpstr>Dos son los procesos básicos</vt:lpstr>
      <vt:lpstr>Legitimación</vt:lpstr>
      <vt:lpstr>Presentación de PowerPoint</vt:lpstr>
      <vt:lpstr>Conservadores y Liberales</vt:lpstr>
      <vt:lpstr>Reificación</vt:lpstr>
      <vt:lpstr>Niveles de Legitimación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Magdalena Velázquez Velázquez</dc:creator>
  <cp:lastModifiedBy>Magdalena Velázquez Velázquez</cp:lastModifiedBy>
  <cp:revision>14</cp:revision>
  <dcterms:created xsi:type="dcterms:W3CDTF">2015-09-29T18:45:34Z</dcterms:created>
  <dcterms:modified xsi:type="dcterms:W3CDTF">2015-09-29T20:51:48Z</dcterms:modified>
</cp:coreProperties>
</file>