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40"/>
  </p:notesMasterIdLst>
  <p:sldIdLst>
    <p:sldId id="256" r:id="rId2"/>
    <p:sldId id="257" r:id="rId3"/>
    <p:sldId id="258" r:id="rId4"/>
    <p:sldId id="259" r:id="rId5"/>
    <p:sldId id="260" r:id="rId6"/>
    <p:sldId id="272" r:id="rId7"/>
    <p:sldId id="261" r:id="rId8"/>
    <p:sldId id="266" r:id="rId9"/>
    <p:sldId id="267" r:id="rId10"/>
    <p:sldId id="268" r:id="rId11"/>
    <p:sldId id="269" r:id="rId12"/>
    <p:sldId id="270" r:id="rId13"/>
    <p:sldId id="271" r:id="rId14"/>
    <p:sldId id="274" r:id="rId15"/>
    <p:sldId id="275" r:id="rId16"/>
    <p:sldId id="277" r:id="rId17"/>
    <p:sldId id="279" r:id="rId18"/>
    <p:sldId id="280" r:id="rId19"/>
    <p:sldId id="263" r:id="rId20"/>
    <p:sldId id="264" r:id="rId21"/>
    <p:sldId id="265" r:id="rId22"/>
    <p:sldId id="281" r:id="rId23"/>
    <p:sldId id="282" r:id="rId24"/>
    <p:sldId id="283" r:id="rId25"/>
    <p:sldId id="284" r:id="rId26"/>
    <p:sldId id="285" r:id="rId27"/>
    <p:sldId id="286" r:id="rId28"/>
    <p:sldId id="287" r:id="rId29"/>
    <p:sldId id="288" r:id="rId30"/>
    <p:sldId id="289" r:id="rId31"/>
    <p:sldId id="291" r:id="rId32"/>
    <p:sldId id="294" r:id="rId33"/>
    <p:sldId id="295" r:id="rId34"/>
    <p:sldId id="292" r:id="rId35"/>
    <p:sldId id="290" r:id="rId36"/>
    <p:sldId id="296" r:id="rId37"/>
    <p:sldId id="299" r:id="rId38"/>
    <p:sldId id="297"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48" y="972"/>
      </p:cViewPr>
      <p:guideLst>
        <p:guide orient="horz" pos="2160"/>
        <p:guide pos="3840"/>
      </p:guideLst>
    </p:cSldViewPr>
  </p:slideViewPr>
  <p:notesTextViewPr>
    <p:cViewPr>
      <p:scale>
        <a:sx n="1" d="1"/>
        <a:sy n="1" d="1"/>
      </p:scale>
      <p:origin x="0" y="0"/>
    </p:cViewPr>
  </p:notesTextViewPr>
  <p:sorterViewPr>
    <p:cViewPr>
      <p:scale>
        <a:sx n="66" d="100"/>
        <a:sy n="66" d="100"/>
      </p:scale>
      <p:origin x="0" y="24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s-MX" dirty="0"/>
              <a:t>"EN ESTA PARTE ESTUDIAMOS LOS </a:t>
            </a:r>
            <a:r>
              <a:rPr lang="es-MX" dirty="0" smtClean="0"/>
              <a:t>MÉTODOS </a:t>
            </a:r>
            <a:r>
              <a:rPr lang="es-MX" dirty="0"/>
              <a:t>APLICABLES AL CONOCIMIENTO Y LA </a:t>
            </a:r>
            <a:r>
              <a:rPr lang="es-MX" dirty="0" smtClean="0"/>
              <a:t>EVALUACIÓN </a:t>
            </a:r>
            <a:r>
              <a:rPr lang="es-MX" dirty="0"/>
              <a:t>DEL FUTURO DE UNA EMPRESA"</a:t>
            </a:r>
          </a:p>
        </c:rich>
      </c:tx>
      <c:layout>
        <c:manualLayout>
          <c:xMode val="edge"/>
          <c:yMode val="edge"/>
          <c:x val="0.11593108455207979"/>
          <c:y val="6.0051729600143749E-3"/>
        </c:manualLayout>
      </c:layout>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s-MX"/>
        </a:p>
      </c:txPr>
    </c:title>
    <c:autoTitleDeleted val="0"/>
    <c:plotArea>
      <c:layout/>
      <c:pieChart>
        <c:varyColors val="1"/>
        <c:ser>
          <c:idx val="0"/>
          <c:order val="0"/>
          <c:tx>
            <c:strRef>
              <c:f>Hoja1!$B$1</c:f>
              <c:strCache>
                <c:ptCount val="1"/>
                <c:pt idx="0">
                  <c:v>"EN ESTA PARTE ESTUDIAMOS LOS METODOS APLICABLES AL CONOCIMIENTO Y LA EVALUACION DEL FUTURO DE UNA EMPRESA"</c:v>
                </c:pt>
              </c:strCache>
            </c:strRef>
          </c:tx>
          <c:dPt>
            <c:idx val="0"/>
            <c:bubble3D val="0"/>
            <c:spPr>
              <a:gradFill rotWithShape="1">
                <a:gsLst>
                  <a:gs pos="0">
                    <a:schemeClr val="accent1">
                      <a:tint val="100000"/>
                      <a:shade val="85000"/>
                      <a:satMod val="100000"/>
                      <a:lumMod val="100000"/>
                    </a:schemeClr>
                  </a:gs>
                  <a:gs pos="100000">
                    <a:schemeClr val="accent1">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rgbClr r="0" g="0" b="0">
                    <a:shade val="35000"/>
                    <a:satMod val="160000"/>
                  </a:scrgbClr>
                </a:contourClr>
              </a:sp3d>
            </c:spPr>
          </c:dPt>
          <c:dPt>
            <c:idx val="1"/>
            <c:bubble3D val="0"/>
            <c:spPr>
              <a:gradFill rotWithShape="1">
                <a:gsLst>
                  <a:gs pos="0">
                    <a:schemeClr val="accent2">
                      <a:tint val="100000"/>
                      <a:shade val="85000"/>
                      <a:satMod val="100000"/>
                      <a:lumMod val="100000"/>
                    </a:schemeClr>
                  </a:gs>
                  <a:gs pos="100000">
                    <a:schemeClr val="accent2">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rgbClr r="0" g="0" b="0">
                    <a:shade val="35000"/>
                    <a:satMod val="160000"/>
                  </a:scrgbClr>
                </a:contourClr>
              </a:sp3d>
            </c:spPr>
          </c:dPt>
          <c:dPt>
            <c:idx val="2"/>
            <c:bubble3D val="0"/>
            <c:spPr>
              <a:gradFill rotWithShape="1">
                <a:gsLst>
                  <a:gs pos="0">
                    <a:schemeClr val="accent3">
                      <a:tint val="100000"/>
                      <a:shade val="85000"/>
                      <a:satMod val="100000"/>
                      <a:lumMod val="100000"/>
                    </a:schemeClr>
                  </a:gs>
                  <a:gs pos="100000">
                    <a:schemeClr val="accent3">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rgbClr r="0" g="0" b="0">
                    <a:shade val="35000"/>
                    <a:satMod val="160000"/>
                  </a:scrgbClr>
                </a:contourClr>
              </a:sp3d>
            </c:spPr>
          </c:dPt>
          <c:dLbls>
            <c:dLbl>
              <c:idx val="0"/>
              <c:layout>
                <c:manualLayout>
                  <c:x val="-0.20260184344825272"/>
                  <c:y val="9.3175350956785974E-2"/>
                </c:manualLayout>
              </c:layout>
              <c:tx>
                <c:rich>
                  <a:bodyPr/>
                  <a:lstStyle/>
                  <a:p>
                    <a:fld id="{4A5947D3-ED54-47BB-BB66-1B41FFD64805}" type="CATEGORYNAME">
                      <a:rPr lang="en-US"/>
                      <a:pPr/>
                      <a:t>[NOMBRE DE CATEGORÍA]</a:t>
                    </a:fld>
                    <a:r>
                      <a:rPr lang="en-US" baseline="0" dirty="0"/>
                      <a:t>
</a:t>
                    </a:r>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manualLayout>
                  <c:x val="6.7539486003239261E-3"/>
                  <c:y val="-0.13175176096574526"/>
                </c:manualLayout>
              </c:layout>
              <c:tx>
                <c:rich>
                  <a:bodyPr/>
                  <a:lstStyle/>
                  <a:p>
                    <a:fld id="{01AA6189-46D5-4DDD-9627-0F8BFD43C591}" type="CATEGORYNAME">
                      <a:rPr lang="en-US"/>
                      <a:pPr/>
                      <a:t>[NOMBRE DE CATEGORÍA]</a:t>
                    </a:fld>
                    <a:r>
                      <a:rPr lang="en-US" baseline="0" dirty="0"/>
                      <a:t>
</a:t>
                    </a:r>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2"/>
              <c:layout>
                <c:manualLayout>
                  <c:x val="0.20952680790219075"/>
                  <c:y val="0.15024501420909037"/>
                </c:manualLayout>
              </c:layout>
              <c:tx>
                <c:rich>
                  <a:bodyPr rot="0" spcFirstLastPara="1" vertOverflow="ellipsis" vert="horz" wrap="square" lIns="38100" tIns="19050" rIns="38100" bIns="19050" anchor="ctr" anchorCtr="1">
                    <a:noAutofit/>
                  </a:bodyPr>
                  <a:lstStyle/>
                  <a:p>
                    <a:pPr>
                      <a:defRPr sz="1280" b="1" i="0" u="none" strike="noStrike" kern="1200" baseline="0">
                        <a:solidFill>
                          <a:schemeClr val="tx1">
                            <a:lumMod val="75000"/>
                            <a:lumOff val="25000"/>
                          </a:schemeClr>
                        </a:solidFill>
                        <a:latin typeface="Century Gothic" panose="020B0502020202020204" pitchFamily="34" charset="0"/>
                        <a:ea typeface="+mn-ea"/>
                        <a:cs typeface="+mn-cs"/>
                      </a:defRPr>
                    </a:pPr>
                    <a:fld id="{8D8A1730-8C24-4C92-A2A7-6E25B608965D}" type="CATEGORYNAME">
                      <a:rPr lang="es-MX" sz="1280" b="1" i="0" baseline="0">
                        <a:solidFill>
                          <a:schemeClr val="tx1">
                            <a:lumMod val="75000"/>
                            <a:lumOff val="25000"/>
                          </a:schemeClr>
                        </a:solidFill>
                        <a:latin typeface="Century Gothic" panose="020B0502020202020204" pitchFamily="34" charset="0"/>
                      </a:rPr>
                      <a:pPr>
                        <a:defRPr sz="1280" b="1">
                          <a:solidFill>
                            <a:schemeClr val="tx1">
                              <a:lumMod val="75000"/>
                              <a:lumOff val="25000"/>
                            </a:schemeClr>
                          </a:solidFill>
                          <a:latin typeface="Century Gothic" panose="020B0502020202020204" pitchFamily="34" charset="0"/>
                        </a:defRPr>
                      </a:pPr>
                      <a:t>[NOMBRE DE CATEGORÍA]</a:t>
                    </a:fld>
                    <a:r>
                      <a:rPr lang="es-MX" sz="1280" b="1" i="0" baseline="0" dirty="0">
                        <a:solidFill>
                          <a:schemeClr val="tx1">
                            <a:lumMod val="75000"/>
                            <a:lumOff val="25000"/>
                          </a:schemeClr>
                        </a:solidFill>
                        <a:latin typeface="Century Gothic" panose="020B0502020202020204" pitchFamily="34" charset="0"/>
                      </a:rPr>
                      <a:t>
</a:t>
                    </a:r>
                  </a:p>
                </c:rich>
              </c:tx>
              <c:spPr>
                <a:noFill/>
                <a:ln>
                  <a:noFill/>
                </a:ln>
                <a:effectLst/>
              </c:spPr>
              <c:txPr>
                <a:bodyPr rot="0" spcFirstLastPara="1" vertOverflow="ellipsis" vert="horz" wrap="square" lIns="38100" tIns="19050" rIns="38100" bIns="19050" anchor="ctr" anchorCtr="1">
                  <a:noAutofit/>
                </a:bodyPr>
                <a:lstStyle/>
                <a:p>
                  <a:pPr>
                    <a:defRPr sz="1280" b="1" i="0" u="none" strike="noStrike" kern="1200" baseline="0">
                      <a:solidFill>
                        <a:schemeClr val="tx1">
                          <a:lumMod val="75000"/>
                          <a:lumOff val="25000"/>
                        </a:schemeClr>
                      </a:solidFill>
                      <a:latin typeface="Century Gothic" panose="020B0502020202020204" pitchFamily="34" charset="0"/>
                      <a:ea typeface="+mn-ea"/>
                      <a:cs typeface="+mn-cs"/>
                    </a:defRPr>
                  </a:pPr>
                  <a:endParaRPr lang="es-MX"/>
                </a:p>
              </c:txPr>
              <c:dLblPos val="bestFit"/>
              <c:showLegendKey val="0"/>
              <c:showVal val="0"/>
              <c:showCatName val="1"/>
              <c:showSerName val="0"/>
              <c:showPercent val="1"/>
              <c:showBubbleSize val="0"/>
              <c:extLst>
                <c:ext xmlns:c15="http://schemas.microsoft.com/office/drawing/2012/chart" uri="{CE6537A1-D6FC-4f65-9D91-7224C49458BB}">
                  <c15:layout>
                    <c:manualLayout>
                      <c:w val="0.19375475681622573"/>
                      <c:h val="0.16478766088926836"/>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280" b="1" i="0" u="none" strike="noStrike" kern="1200" baseline="0">
                    <a:solidFill>
                      <a:schemeClr val="tx1">
                        <a:lumMod val="75000"/>
                        <a:lumOff val="25000"/>
                      </a:schemeClr>
                    </a:solidFill>
                    <a:latin typeface="Century Gothic" panose="020B0502020202020204" pitchFamily="34" charset="0"/>
                    <a:ea typeface="+mn-ea"/>
                    <a:cs typeface="+mn-cs"/>
                  </a:defRPr>
                </a:pPr>
                <a:endParaRPr lang="es-MX"/>
              </a:p>
            </c:txPr>
            <c:dLblPos val="inEnd"/>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Hoja1!$A$2:$A$4</c:f>
              <c:strCache>
                <c:ptCount val="3"/>
                <c:pt idx="0">
                  <c:v>PLANEACION (EVALUACION DEL FUTURO)</c:v>
                </c:pt>
                <c:pt idx="1">
                  <c:v>ANALISIS (EVALUACION DEL PASADO)</c:v>
                </c:pt>
                <c:pt idx="2">
                  <c:v>CONTROL (COMPARAR LA EVALUACION PASADA Y FUTURA Y CORREGIR DESVIACIONES</c:v>
                </c:pt>
              </c:strCache>
            </c:strRef>
          </c:cat>
          <c:val>
            <c:numRef>
              <c:f>Hoja1!$B$2:$B$4</c:f>
              <c:numCache>
                <c:formatCode>General</c:formatCode>
                <c:ptCount val="3"/>
                <c:pt idx="0">
                  <c:v>3</c:v>
                </c:pt>
                <c:pt idx="1">
                  <c:v>3</c:v>
                </c:pt>
                <c:pt idx="2">
                  <c:v>3</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zero"/>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419601-B6D5-4A71-BE26-D8DFE6741C74}"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EE546D94-E69B-4B24-AC58-8CA9A5843EBD}">
      <dgm:prSet phldrT="[Texto]"/>
      <dgm:spPr/>
      <dgm:t>
        <a:bodyPr/>
        <a:lstStyle/>
        <a:p>
          <a:pPr algn="l"/>
          <a:r>
            <a:rPr lang="es-MX" b="1" dirty="0" smtClean="0"/>
            <a:t>VENTAS                                                                                  $146,296.30</a:t>
          </a:r>
          <a:endParaRPr lang="es-MX" b="1" dirty="0"/>
        </a:p>
      </dgm:t>
    </dgm:pt>
    <dgm:pt modelId="{28A94FDC-8A61-4023-A87F-EC8F005A62C2}" type="parTrans" cxnId="{87B76D1A-2889-4EA4-ABF2-C03F9B7D2AD3}">
      <dgm:prSet/>
      <dgm:spPr/>
      <dgm:t>
        <a:bodyPr/>
        <a:lstStyle/>
        <a:p>
          <a:endParaRPr lang="es-MX"/>
        </a:p>
      </dgm:t>
    </dgm:pt>
    <dgm:pt modelId="{2795D1EB-F90C-4687-A57C-E08E590A4274}" type="sibTrans" cxnId="{87B76D1A-2889-4EA4-ABF2-C03F9B7D2AD3}">
      <dgm:prSet/>
      <dgm:spPr/>
      <dgm:t>
        <a:bodyPr/>
        <a:lstStyle/>
        <a:p>
          <a:endParaRPr lang="es-MX"/>
        </a:p>
      </dgm:t>
    </dgm:pt>
    <dgm:pt modelId="{AC87736A-E1D4-4D16-99A9-CB7154B471DD}">
      <dgm:prSet phldrT="[Texto]"/>
      <dgm:spPr/>
      <dgm:t>
        <a:bodyPr/>
        <a:lstStyle/>
        <a:p>
          <a:pPr algn="l"/>
          <a:r>
            <a:rPr lang="es-MX" b="1" dirty="0" smtClean="0"/>
            <a:t>COSTOS VARIABLES  (46%)                                   </a:t>
          </a:r>
          <a:r>
            <a:rPr lang="es-MX" dirty="0" smtClean="0"/>
            <a:t>	                 </a:t>
          </a:r>
          <a:r>
            <a:rPr lang="es-MX" b="1" u="sng" dirty="0" smtClean="0"/>
            <a:t>$67,296.30</a:t>
          </a:r>
          <a:endParaRPr lang="es-MX" b="1" u="sng" dirty="0"/>
        </a:p>
      </dgm:t>
    </dgm:pt>
    <dgm:pt modelId="{BB464C8F-B916-429F-BB16-A31C4DD03594}" type="parTrans" cxnId="{B325F363-FCAD-42E9-818D-12FE053D3668}">
      <dgm:prSet/>
      <dgm:spPr/>
      <dgm:t>
        <a:bodyPr/>
        <a:lstStyle/>
        <a:p>
          <a:endParaRPr lang="es-MX"/>
        </a:p>
      </dgm:t>
    </dgm:pt>
    <dgm:pt modelId="{A553DB58-CC59-444A-B5AC-73F1F106AA79}" type="sibTrans" cxnId="{B325F363-FCAD-42E9-818D-12FE053D3668}">
      <dgm:prSet/>
      <dgm:spPr/>
      <dgm:t>
        <a:bodyPr/>
        <a:lstStyle/>
        <a:p>
          <a:endParaRPr lang="es-MX"/>
        </a:p>
      </dgm:t>
    </dgm:pt>
    <dgm:pt modelId="{0E2B3371-40E6-4155-A9EB-894849F76057}">
      <dgm:prSet phldrT="[Texto]" custT="1"/>
      <dgm:spPr/>
      <dgm:t>
        <a:bodyPr/>
        <a:lstStyle/>
        <a:p>
          <a:pPr algn="l"/>
          <a:r>
            <a:rPr lang="es-MX" sz="1600" dirty="0" smtClean="0"/>
            <a:t> </a:t>
          </a:r>
          <a:r>
            <a:rPr lang="es-MX" sz="2400" dirty="0" smtClean="0"/>
            <a:t>UTILIDAD MARGINAL</a:t>
          </a:r>
          <a:r>
            <a:rPr lang="es-MX" sz="1600" dirty="0" smtClean="0"/>
            <a:t/>
          </a:r>
          <a:br>
            <a:rPr lang="es-MX" sz="1600" dirty="0" smtClean="0"/>
          </a:br>
          <a:endParaRPr lang="es-MX" sz="1600" dirty="0"/>
        </a:p>
      </dgm:t>
    </dgm:pt>
    <dgm:pt modelId="{59B4A952-41FE-48B6-AFB1-D9C7588EC3F2}" type="parTrans" cxnId="{4DFCD71F-36B4-49E1-B41E-13280CB59317}">
      <dgm:prSet/>
      <dgm:spPr/>
      <dgm:t>
        <a:bodyPr/>
        <a:lstStyle/>
        <a:p>
          <a:endParaRPr lang="es-MX"/>
        </a:p>
      </dgm:t>
    </dgm:pt>
    <dgm:pt modelId="{BBC0A2B6-9728-46E2-B658-30EE82C2D19D}" type="sibTrans" cxnId="{4DFCD71F-36B4-49E1-B41E-13280CB59317}">
      <dgm:prSet/>
      <dgm:spPr/>
      <dgm:t>
        <a:bodyPr/>
        <a:lstStyle/>
        <a:p>
          <a:endParaRPr lang="es-MX"/>
        </a:p>
      </dgm:t>
    </dgm:pt>
    <dgm:pt modelId="{F5D93770-831B-4950-B608-26583F1453DD}">
      <dgm:prSet phldrT="[Texto]" custT="1"/>
      <dgm:spPr/>
      <dgm:t>
        <a:bodyPr/>
        <a:lstStyle/>
        <a:p>
          <a:r>
            <a:rPr lang="es-MX" sz="2800" dirty="0" smtClean="0"/>
            <a:t>           $79,000.00</a:t>
          </a:r>
          <a:endParaRPr lang="es-MX" sz="2800" dirty="0"/>
        </a:p>
      </dgm:t>
    </dgm:pt>
    <dgm:pt modelId="{F74F6307-CA73-424A-8C74-A736CDE38E5C}" type="parTrans" cxnId="{9A037AEB-25CE-41DF-8211-B82165A12600}">
      <dgm:prSet/>
      <dgm:spPr/>
      <dgm:t>
        <a:bodyPr/>
        <a:lstStyle/>
        <a:p>
          <a:endParaRPr lang="es-MX"/>
        </a:p>
      </dgm:t>
    </dgm:pt>
    <dgm:pt modelId="{BBAF1752-2468-4820-8CD4-674E01D0BAA1}" type="sibTrans" cxnId="{9A037AEB-25CE-41DF-8211-B82165A12600}">
      <dgm:prSet/>
      <dgm:spPr/>
      <dgm:t>
        <a:bodyPr/>
        <a:lstStyle/>
        <a:p>
          <a:endParaRPr lang="es-MX"/>
        </a:p>
      </dgm:t>
    </dgm:pt>
    <dgm:pt modelId="{78DA00B2-4738-4416-8AAE-0F7D9F9B64A2}">
      <dgm:prSet phldrT="[Texto]" custT="1"/>
      <dgm:spPr/>
      <dgm:t>
        <a:bodyPr/>
        <a:lstStyle/>
        <a:p>
          <a:pPr algn="l"/>
          <a:r>
            <a:rPr lang="es-MX" sz="2500" dirty="0" smtClean="0"/>
            <a:t>UTILIDAD NETA                                                                   </a:t>
          </a:r>
          <a:r>
            <a:rPr lang="es-MX" sz="2800" u="sng" dirty="0" smtClean="0">
              <a:effectLst>
                <a:outerShdw blurRad="38100" dist="38100" dir="2700000" algn="tl">
                  <a:srgbClr val="000000">
                    <a:alpha val="43137"/>
                  </a:srgbClr>
                </a:outerShdw>
              </a:effectLst>
            </a:rPr>
            <a:t>$20,000.00 </a:t>
          </a:r>
          <a:endParaRPr lang="es-MX" sz="2500" u="sng" dirty="0">
            <a:effectLst>
              <a:outerShdw blurRad="38100" dist="38100" dir="2700000" algn="tl">
                <a:srgbClr val="000000">
                  <a:alpha val="43137"/>
                </a:srgbClr>
              </a:outerShdw>
            </a:effectLst>
          </a:endParaRPr>
        </a:p>
      </dgm:t>
    </dgm:pt>
    <dgm:pt modelId="{51C1D234-6C4B-4ECD-A031-EDF96E4E4185}" type="parTrans" cxnId="{1EA62540-9142-4C2B-9878-98EEC880BD43}">
      <dgm:prSet/>
      <dgm:spPr/>
      <dgm:t>
        <a:bodyPr/>
        <a:lstStyle/>
        <a:p>
          <a:endParaRPr lang="es-MX"/>
        </a:p>
      </dgm:t>
    </dgm:pt>
    <dgm:pt modelId="{D23ED89B-E268-468C-B511-2E3BA59AA482}" type="sibTrans" cxnId="{1EA62540-9142-4C2B-9878-98EEC880BD43}">
      <dgm:prSet/>
      <dgm:spPr/>
      <dgm:t>
        <a:bodyPr/>
        <a:lstStyle/>
        <a:p>
          <a:endParaRPr lang="es-MX"/>
        </a:p>
      </dgm:t>
    </dgm:pt>
    <dgm:pt modelId="{9AFCD513-DF5A-4BC6-B624-D35745910D9F}">
      <dgm:prSet phldrT="[Texto]"/>
      <dgm:spPr/>
      <dgm:t>
        <a:bodyPr/>
        <a:lstStyle/>
        <a:p>
          <a:pPr algn="l"/>
          <a:r>
            <a:rPr lang="es-MX" b="1" dirty="0" smtClean="0"/>
            <a:t>COSTOS FIJOS                                                                        </a:t>
          </a:r>
          <a:r>
            <a:rPr lang="es-MX" b="1" u="sng" dirty="0" smtClean="0"/>
            <a:t>$ 59,000.00</a:t>
          </a:r>
          <a:endParaRPr lang="es-MX" b="1" u="sng" dirty="0"/>
        </a:p>
      </dgm:t>
    </dgm:pt>
    <dgm:pt modelId="{A76F29F0-F4CF-4F9D-8903-6DA8FDDE7DC6}" type="parTrans" cxnId="{44D5214C-710C-4D0C-97BB-F270F42F2A1F}">
      <dgm:prSet/>
      <dgm:spPr/>
      <dgm:t>
        <a:bodyPr/>
        <a:lstStyle/>
        <a:p>
          <a:endParaRPr lang="es-MX"/>
        </a:p>
      </dgm:t>
    </dgm:pt>
    <dgm:pt modelId="{16302371-E23E-4209-A7FC-C21B58C69CA3}" type="sibTrans" cxnId="{44D5214C-710C-4D0C-97BB-F270F42F2A1F}">
      <dgm:prSet/>
      <dgm:spPr/>
      <dgm:t>
        <a:bodyPr/>
        <a:lstStyle/>
        <a:p>
          <a:endParaRPr lang="es-MX"/>
        </a:p>
      </dgm:t>
    </dgm:pt>
    <dgm:pt modelId="{BC8C8E75-8166-4A34-A8B3-AF7E3E7A0232}" type="pres">
      <dgm:prSet presAssocID="{2B419601-B6D5-4A71-BE26-D8DFE6741C74}" presName="Name0" presStyleCnt="0">
        <dgm:presLayoutVars>
          <dgm:dir/>
          <dgm:animLvl val="lvl"/>
          <dgm:resizeHandles val="exact"/>
        </dgm:presLayoutVars>
      </dgm:prSet>
      <dgm:spPr/>
      <dgm:t>
        <a:bodyPr/>
        <a:lstStyle/>
        <a:p>
          <a:endParaRPr lang="es-MX"/>
        </a:p>
      </dgm:t>
    </dgm:pt>
    <dgm:pt modelId="{2EC0BEB1-2061-4CF7-A08F-EBC0A013796F}" type="pres">
      <dgm:prSet presAssocID="{9AFCD513-DF5A-4BC6-B624-D35745910D9F}" presName="boxAndChildren" presStyleCnt="0"/>
      <dgm:spPr/>
    </dgm:pt>
    <dgm:pt modelId="{E666A022-4961-41E5-AC14-3FC60B502007}" type="pres">
      <dgm:prSet presAssocID="{9AFCD513-DF5A-4BC6-B624-D35745910D9F}" presName="parentTextBox" presStyleLbl="node1" presStyleIdx="0" presStyleCnt="3"/>
      <dgm:spPr/>
      <dgm:t>
        <a:bodyPr/>
        <a:lstStyle/>
        <a:p>
          <a:endParaRPr lang="es-MX"/>
        </a:p>
      </dgm:t>
    </dgm:pt>
    <dgm:pt modelId="{8065D5A5-2994-46CE-8600-DF516F50B2C2}" type="pres">
      <dgm:prSet presAssocID="{9AFCD513-DF5A-4BC6-B624-D35745910D9F}" presName="entireBox" presStyleLbl="node1" presStyleIdx="0" presStyleCnt="3"/>
      <dgm:spPr/>
      <dgm:t>
        <a:bodyPr/>
        <a:lstStyle/>
        <a:p>
          <a:endParaRPr lang="es-MX"/>
        </a:p>
      </dgm:t>
    </dgm:pt>
    <dgm:pt modelId="{6E76565E-A733-4673-A4C4-938DA88731A1}" type="pres">
      <dgm:prSet presAssocID="{9AFCD513-DF5A-4BC6-B624-D35745910D9F}" presName="descendantBox" presStyleCnt="0"/>
      <dgm:spPr/>
    </dgm:pt>
    <dgm:pt modelId="{7C47FC7D-9561-419B-BB74-1E596ACECED1}" type="pres">
      <dgm:prSet presAssocID="{78DA00B2-4738-4416-8AAE-0F7D9F9B64A2}" presName="childTextBox" presStyleLbl="fgAccFollowNode1" presStyleIdx="0" presStyleCnt="3" custLinFactNeighborY="-4201">
        <dgm:presLayoutVars>
          <dgm:bulletEnabled val="1"/>
        </dgm:presLayoutVars>
      </dgm:prSet>
      <dgm:spPr/>
      <dgm:t>
        <a:bodyPr/>
        <a:lstStyle/>
        <a:p>
          <a:endParaRPr lang="es-MX"/>
        </a:p>
      </dgm:t>
    </dgm:pt>
    <dgm:pt modelId="{FB84A06F-1E36-47F9-A1BF-D70FD7B0D279}" type="pres">
      <dgm:prSet presAssocID="{A553DB58-CC59-444A-B5AC-73F1F106AA79}" presName="sp" presStyleCnt="0"/>
      <dgm:spPr/>
    </dgm:pt>
    <dgm:pt modelId="{EF07D38B-8D3A-42A8-89AD-17752981BC40}" type="pres">
      <dgm:prSet presAssocID="{AC87736A-E1D4-4D16-99A9-CB7154B471DD}" presName="arrowAndChildren" presStyleCnt="0"/>
      <dgm:spPr/>
    </dgm:pt>
    <dgm:pt modelId="{4221B4F7-EFA3-4E01-8999-C237950743D6}" type="pres">
      <dgm:prSet presAssocID="{AC87736A-E1D4-4D16-99A9-CB7154B471DD}" presName="parentTextArrow" presStyleLbl="node1" presStyleIdx="0" presStyleCnt="3"/>
      <dgm:spPr/>
      <dgm:t>
        <a:bodyPr/>
        <a:lstStyle/>
        <a:p>
          <a:endParaRPr lang="es-MX"/>
        </a:p>
      </dgm:t>
    </dgm:pt>
    <dgm:pt modelId="{BD81E1B7-BDDA-4277-B47B-94F86388CBB0}" type="pres">
      <dgm:prSet presAssocID="{AC87736A-E1D4-4D16-99A9-CB7154B471DD}" presName="arrow" presStyleLbl="node1" presStyleIdx="1" presStyleCnt="3"/>
      <dgm:spPr/>
      <dgm:t>
        <a:bodyPr/>
        <a:lstStyle/>
        <a:p>
          <a:endParaRPr lang="es-MX"/>
        </a:p>
      </dgm:t>
    </dgm:pt>
    <dgm:pt modelId="{79BF6065-ACC0-42E6-9DCE-96EC8140EE34}" type="pres">
      <dgm:prSet presAssocID="{AC87736A-E1D4-4D16-99A9-CB7154B471DD}" presName="descendantArrow" presStyleCnt="0"/>
      <dgm:spPr/>
    </dgm:pt>
    <dgm:pt modelId="{7A1E157A-2387-47A8-941E-99C3F47EE5C4}" type="pres">
      <dgm:prSet presAssocID="{0E2B3371-40E6-4155-A9EB-894849F76057}" presName="childTextArrow" presStyleLbl="fgAccFollowNode1" presStyleIdx="1" presStyleCnt="3">
        <dgm:presLayoutVars>
          <dgm:bulletEnabled val="1"/>
        </dgm:presLayoutVars>
      </dgm:prSet>
      <dgm:spPr/>
      <dgm:t>
        <a:bodyPr/>
        <a:lstStyle/>
        <a:p>
          <a:endParaRPr lang="es-MX"/>
        </a:p>
      </dgm:t>
    </dgm:pt>
    <dgm:pt modelId="{FF412C56-5C57-41EB-B995-5A6172C4B493}" type="pres">
      <dgm:prSet presAssocID="{F5D93770-831B-4950-B608-26583F1453DD}" presName="childTextArrow" presStyleLbl="fgAccFollowNode1" presStyleIdx="2" presStyleCnt="3">
        <dgm:presLayoutVars>
          <dgm:bulletEnabled val="1"/>
        </dgm:presLayoutVars>
      </dgm:prSet>
      <dgm:spPr/>
      <dgm:t>
        <a:bodyPr/>
        <a:lstStyle/>
        <a:p>
          <a:endParaRPr lang="es-MX"/>
        </a:p>
      </dgm:t>
    </dgm:pt>
    <dgm:pt modelId="{88B7ABD3-554D-4E9D-ABAA-C8A9B51A7130}" type="pres">
      <dgm:prSet presAssocID="{2795D1EB-F90C-4687-A57C-E08E590A4274}" presName="sp" presStyleCnt="0"/>
      <dgm:spPr/>
    </dgm:pt>
    <dgm:pt modelId="{C7FB6E59-B0B3-4769-AF11-673530A21173}" type="pres">
      <dgm:prSet presAssocID="{EE546D94-E69B-4B24-AC58-8CA9A5843EBD}" presName="arrowAndChildren" presStyleCnt="0"/>
      <dgm:spPr/>
    </dgm:pt>
    <dgm:pt modelId="{A9EE7CB6-3BE2-437E-9632-2AE5939A73FE}" type="pres">
      <dgm:prSet presAssocID="{EE546D94-E69B-4B24-AC58-8CA9A5843EBD}" presName="parentTextArrow" presStyleLbl="node1" presStyleIdx="2" presStyleCnt="3"/>
      <dgm:spPr/>
      <dgm:t>
        <a:bodyPr/>
        <a:lstStyle/>
        <a:p>
          <a:endParaRPr lang="es-MX"/>
        </a:p>
      </dgm:t>
    </dgm:pt>
  </dgm:ptLst>
  <dgm:cxnLst>
    <dgm:cxn modelId="{5DD5C26D-ACF7-4B56-A146-BFF0A42D2376}" type="presOf" srcId="{EE546D94-E69B-4B24-AC58-8CA9A5843EBD}" destId="{A9EE7CB6-3BE2-437E-9632-2AE5939A73FE}" srcOrd="0" destOrd="0" presId="urn:microsoft.com/office/officeart/2005/8/layout/process4"/>
    <dgm:cxn modelId="{427FC39E-CD47-4784-9D53-964D2BE8AA34}" type="presOf" srcId="{0E2B3371-40E6-4155-A9EB-894849F76057}" destId="{7A1E157A-2387-47A8-941E-99C3F47EE5C4}" srcOrd="0" destOrd="0" presId="urn:microsoft.com/office/officeart/2005/8/layout/process4"/>
    <dgm:cxn modelId="{B325F363-FCAD-42E9-818D-12FE053D3668}" srcId="{2B419601-B6D5-4A71-BE26-D8DFE6741C74}" destId="{AC87736A-E1D4-4D16-99A9-CB7154B471DD}" srcOrd="1" destOrd="0" parTransId="{BB464C8F-B916-429F-BB16-A31C4DD03594}" sibTransId="{A553DB58-CC59-444A-B5AC-73F1F106AA79}"/>
    <dgm:cxn modelId="{279E1E36-5643-498A-93D8-5E4250664701}" type="presOf" srcId="{78DA00B2-4738-4416-8AAE-0F7D9F9B64A2}" destId="{7C47FC7D-9561-419B-BB74-1E596ACECED1}" srcOrd="0" destOrd="0" presId="urn:microsoft.com/office/officeart/2005/8/layout/process4"/>
    <dgm:cxn modelId="{32FF0A13-FB4F-4848-B98F-1C7A9A630355}" type="presOf" srcId="{AC87736A-E1D4-4D16-99A9-CB7154B471DD}" destId="{BD81E1B7-BDDA-4277-B47B-94F86388CBB0}" srcOrd="1" destOrd="0" presId="urn:microsoft.com/office/officeart/2005/8/layout/process4"/>
    <dgm:cxn modelId="{44D5214C-710C-4D0C-97BB-F270F42F2A1F}" srcId="{2B419601-B6D5-4A71-BE26-D8DFE6741C74}" destId="{9AFCD513-DF5A-4BC6-B624-D35745910D9F}" srcOrd="2" destOrd="0" parTransId="{A76F29F0-F4CF-4F9D-8903-6DA8FDDE7DC6}" sibTransId="{16302371-E23E-4209-A7FC-C21B58C69CA3}"/>
    <dgm:cxn modelId="{EA57E5ED-110B-47F8-9900-21D159E284A8}" type="presOf" srcId="{F5D93770-831B-4950-B608-26583F1453DD}" destId="{FF412C56-5C57-41EB-B995-5A6172C4B493}" srcOrd="0" destOrd="0" presId="urn:microsoft.com/office/officeart/2005/8/layout/process4"/>
    <dgm:cxn modelId="{9A037AEB-25CE-41DF-8211-B82165A12600}" srcId="{AC87736A-E1D4-4D16-99A9-CB7154B471DD}" destId="{F5D93770-831B-4950-B608-26583F1453DD}" srcOrd="1" destOrd="0" parTransId="{F74F6307-CA73-424A-8C74-A736CDE38E5C}" sibTransId="{BBAF1752-2468-4820-8CD4-674E01D0BAA1}"/>
    <dgm:cxn modelId="{87B76D1A-2889-4EA4-ABF2-C03F9B7D2AD3}" srcId="{2B419601-B6D5-4A71-BE26-D8DFE6741C74}" destId="{EE546D94-E69B-4B24-AC58-8CA9A5843EBD}" srcOrd="0" destOrd="0" parTransId="{28A94FDC-8A61-4023-A87F-EC8F005A62C2}" sibTransId="{2795D1EB-F90C-4687-A57C-E08E590A4274}"/>
    <dgm:cxn modelId="{F6C1B676-7E68-408B-8279-797F9E0A9E88}" type="presOf" srcId="{2B419601-B6D5-4A71-BE26-D8DFE6741C74}" destId="{BC8C8E75-8166-4A34-A8B3-AF7E3E7A0232}" srcOrd="0" destOrd="0" presId="urn:microsoft.com/office/officeart/2005/8/layout/process4"/>
    <dgm:cxn modelId="{1EA62540-9142-4C2B-9878-98EEC880BD43}" srcId="{9AFCD513-DF5A-4BC6-B624-D35745910D9F}" destId="{78DA00B2-4738-4416-8AAE-0F7D9F9B64A2}" srcOrd="0" destOrd="0" parTransId="{51C1D234-6C4B-4ECD-A031-EDF96E4E4185}" sibTransId="{D23ED89B-E268-468C-B511-2E3BA59AA482}"/>
    <dgm:cxn modelId="{5DED715F-66AB-4612-BD47-E8C6E4837FF3}" type="presOf" srcId="{9AFCD513-DF5A-4BC6-B624-D35745910D9F}" destId="{8065D5A5-2994-46CE-8600-DF516F50B2C2}" srcOrd="1" destOrd="0" presId="urn:microsoft.com/office/officeart/2005/8/layout/process4"/>
    <dgm:cxn modelId="{4DFCD71F-36B4-49E1-B41E-13280CB59317}" srcId="{AC87736A-E1D4-4D16-99A9-CB7154B471DD}" destId="{0E2B3371-40E6-4155-A9EB-894849F76057}" srcOrd="0" destOrd="0" parTransId="{59B4A952-41FE-48B6-AFB1-D9C7588EC3F2}" sibTransId="{BBC0A2B6-9728-46E2-B658-30EE82C2D19D}"/>
    <dgm:cxn modelId="{D742A81A-6A72-42AE-BA1F-1D54A46F7126}" type="presOf" srcId="{AC87736A-E1D4-4D16-99A9-CB7154B471DD}" destId="{4221B4F7-EFA3-4E01-8999-C237950743D6}" srcOrd="0" destOrd="0" presId="urn:microsoft.com/office/officeart/2005/8/layout/process4"/>
    <dgm:cxn modelId="{D4B6CA26-5326-4043-82AB-22E88A0E65DE}" type="presOf" srcId="{9AFCD513-DF5A-4BC6-B624-D35745910D9F}" destId="{E666A022-4961-41E5-AC14-3FC60B502007}" srcOrd="0" destOrd="0" presId="urn:microsoft.com/office/officeart/2005/8/layout/process4"/>
    <dgm:cxn modelId="{533F8315-513C-48E4-ADFB-8D701DC7720B}" type="presParOf" srcId="{BC8C8E75-8166-4A34-A8B3-AF7E3E7A0232}" destId="{2EC0BEB1-2061-4CF7-A08F-EBC0A013796F}" srcOrd="0" destOrd="0" presId="urn:microsoft.com/office/officeart/2005/8/layout/process4"/>
    <dgm:cxn modelId="{C74AB9B7-93B3-4A18-9517-C8BAD0F3101E}" type="presParOf" srcId="{2EC0BEB1-2061-4CF7-A08F-EBC0A013796F}" destId="{E666A022-4961-41E5-AC14-3FC60B502007}" srcOrd="0" destOrd="0" presId="urn:microsoft.com/office/officeart/2005/8/layout/process4"/>
    <dgm:cxn modelId="{400EE2E8-2648-4029-9D5D-64E5A055D445}" type="presParOf" srcId="{2EC0BEB1-2061-4CF7-A08F-EBC0A013796F}" destId="{8065D5A5-2994-46CE-8600-DF516F50B2C2}" srcOrd="1" destOrd="0" presId="urn:microsoft.com/office/officeart/2005/8/layout/process4"/>
    <dgm:cxn modelId="{C3A073B4-F164-47AA-96DD-7C3DB8A1AF25}" type="presParOf" srcId="{2EC0BEB1-2061-4CF7-A08F-EBC0A013796F}" destId="{6E76565E-A733-4673-A4C4-938DA88731A1}" srcOrd="2" destOrd="0" presId="urn:microsoft.com/office/officeart/2005/8/layout/process4"/>
    <dgm:cxn modelId="{0C0D710D-344C-4E6D-BA85-5667A265DF57}" type="presParOf" srcId="{6E76565E-A733-4673-A4C4-938DA88731A1}" destId="{7C47FC7D-9561-419B-BB74-1E596ACECED1}" srcOrd="0" destOrd="0" presId="urn:microsoft.com/office/officeart/2005/8/layout/process4"/>
    <dgm:cxn modelId="{5D11689E-6CBC-4496-AE67-E162253F66D6}" type="presParOf" srcId="{BC8C8E75-8166-4A34-A8B3-AF7E3E7A0232}" destId="{FB84A06F-1E36-47F9-A1BF-D70FD7B0D279}" srcOrd="1" destOrd="0" presId="urn:microsoft.com/office/officeart/2005/8/layout/process4"/>
    <dgm:cxn modelId="{714AB943-8F74-4EC1-95A1-EE3D5EDE65AD}" type="presParOf" srcId="{BC8C8E75-8166-4A34-A8B3-AF7E3E7A0232}" destId="{EF07D38B-8D3A-42A8-89AD-17752981BC40}" srcOrd="2" destOrd="0" presId="urn:microsoft.com/office/officeart/2005/8/layout/process4"/>
    <dgm:cxn modelId="{08261BE4-203B-4208-8619-2F08ABC57EFB}" type="presParOf" srcId="{EF07D38B-8D3A-42A8-89AD-17752981BC40}" destId="{4221B4F7-EFA3-4E01-8999-C237950743D6}" srcOrd="0" destOrd="0" presId="urn:microsoft.com/office/officeart/2005/8/layout/process4"/>
    <dgm:cxn modelId="{57215998-BFE2-41DE-8764-365598831519}" type="presParOf" srcId="{EF07D38B-8D3A-42A8-89AD-17752981BC40}" destId="{BD81E1B7-BDDA-4277-B47B-94F86388CBB0}" srcOrd="1" destOrd="0" presId="urn:microsoft.com/office/officeart/2005/8/layout/process4"/>
    <dgm:cxn modelId="{7D481E1F-30E0-4938-91B8-A35B931D793C}" type="presParOf" srcId="{EF07D38B-8D3A-42A8-89AD-17752981BC40}" destId="{79BF6065-ACC0-42E6-9DCE-96EC8140EE34}" srcOrd="2" destOrd="0" presId="urn:microsoft.com/office/officeart/2005/8/layout/process4"/>
    <dgm:cxn modelId="{55157168-3582-480F-8632-5C698E68CAB3}" type="presParOf" srcId="{79BF6065-ACC0-42E6-9DCE-96EC8140EE34}" destId="{7A1E157A-2387-47A8-941E-99C3F47EE5C4}" srcOrd="0" destOrd="0" presId="urn:microsoft.com/office/officeart/2005/8/layout/process4"/>
    <dgm:cxn modelId="{C241C871-D76C-43A5-A322-200DA188A088}" type="presParOf" srcId="{79BF6065-ACC0-42E6-9DCE-96EC8140EE34}" destId="{FF412C56-5C57-41EB-B995-5A6172C4B493}" srcOrd="1" destOrd="0" presId="urn:microsoft.com/office/officeart/2005/8/layout/process4"/>
    <dgm:cxn modelId="{7AF395E8-DF48-45C5-9DCE-6DEB8C0BFF50}" type="presParOf" srcId="{BC8C8E75-8166-4A34-A8B3-AF7E3E7A0232}" destId="{88B7ABD3-554D-4E9D-ABAA-C8A9B51A7130}" srcOrd="3" destOrd="0" presId="urn:microsoft.com/office/officeart/2005/8/layout/process4"/>
    <dgm:cxn modelId="{C92B9858-4A31-47DB-B69D-F202758B5A94}" type="presParOf" srcId="{BC8C8E75-8166-4A34-A8B3-AF7E3E7A0232}" destId="{C7FB6E59-B0B3-4769-AF11-673530A21173}" srcOrd="4" destOrd="0" presId="urn:microsoft.com/office/officeart/2005/8/layout/process4"/>
    <dgm:cxn modelId="{C8DA1150-1D91-4F4B-B930-AF4F6EA224AF}" type="presParOf" srcId="{C7FB6E59-B0B3-4769-AF11-673530A21173}" destId="{A9EE7CB6-3BE2-437E-9632-2AE5939A73F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419601-B6D5-4A71-BE26-D8DFE6741C74}"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EE546D94-E69B-4B24-AC58-8CA9A5843EBD}">
      <dgm:prSet phldrT="[Texto]"/>
      <dgm:spPr/>
      <dgm:t>
        <a:bodyPr/>
        <a:lstStyle/>
        <a:p>
          <a:pPr algn="l"/>
          <a:r>
            <a:rPr lang="es-MX" b="1" dirty="0" smtClean="0"/>
            <a:t>VENTAS                                                                                  $300,000.00</a:t>
          </a:r>
          <a:endParaRPr lang="es-MX" b="1" dirty="0"/>
        </a:p>
      </dgm:t>
    </dgm:pt>
    <dgm:pt modelId="{28A94FDC-8A61-4023-A87F-EC8F005A62C2}" type="parTrans" cxnId="{87B76D1A-2889-4EA4-ABF2-C03F9B7D2AD3}">
      <dgm:prSet/>
      <dgm:spPr/>
      <dgm:t>
        <a:bodyPr/>
        <a:lstStyle/>
        <a:p>
          <a:endParaRPr lang="es-MX"/>
        </a:p>
      </dgm:t>
    </dgm:pt>
    <dgm:pt modelId="{2795D1EB-F90C-4687-A57C-E08E590A4274}" type="sibTrans" cxnId="{87B76D1A-2889-4EA4-ABF2-C03F9B7D2AD3}">
      <dgm:prSet/>
      <dgm:spPr/>
      <dgm:t>
        <a:bodyPr/>
        <a:lstStyle/>
        <a:p>
          <a:endParaRPr lang="es-MX"/>
        </a:p>
      </dgm:t>
    </dgm:pt>
    <dgm:pt modelId="{AC87736A-E1D4-4D16-99A9-CB7154B471DD}">
      <dgm:prSet phldrT="[Texto]"/>
      <dgm:spPr/>
      <dgm:t>
        <a:bodyPr/>
        <a:lstStyle/>
        <a:p>
          <a:pPr algn="l"/>
          <a:r>
            <a:rPr lang="es-MX" b="1" dirty="0" smtClean="0"/>
            <a:t>COSTOS VARIABLES  (46%)                                   </a:t>
          </a:r>
          <a:r>
            <a:rPr lang="es-MX" dirty="0" smtClean="0"/>
            <a:t>	 	   </a:t>
          </a:r>
          <a:r>
            <a:rPr lang="es-MX" b="1" u="sng" dirty="0" smtClean="0"/>
            <a:t>$138,000.00</a:t>
          </a:r>
          <a:endParaRPr lang="es-MX" b="1" u="sng" dirty="0"/>
        </a:p>
      </dgm:t>
    </dgm:pt>
    <dgm:pt modelId="{BB464C8F-B916-429F-BB16-A31C4DD03594}" type="parTrans" cxnId="{B325F363-FCAD-42E9-818D-12FE053D3668}">
      <dgm:prSet/>
      <dgm:spPr/>
      <dgm:t>
        <a:bodyPr/>
        <a:lstStyle/>
        <a:p>
          <a:endParaRPr lang="es-MX"/>
        </a:p>
      </dgm:t>
    </dgm:pt>
    <dgm:pt modelId="{A553DB58-CC59-444A-B5AC-73F1F106AA79}" type="sibTrans" cxnId="{B325F363-FCAD-42E9-818D-12FE053D3668}">
      <dgm:prSet/>
      <dgm:spPr/>
      <dgm:t>
        <a:bodyPr/>
        <a:lstStyle/>
        <a:p>
          <a:endParaRPr lang="es-MX"/>
        </a:p>
      </dgm:t>
    </dgm:pt>
    <dgm:pt modelId="{0E2B3371-40E6-4155-A9EB-894849F76057}">
      <dgm:prSet phldrT="[Texto]" custT="1"/>
      <dgm:spPr/>
      <dgm:t>
        <a:bodyPr/>
        <a:lstStyle/>
        <a:p>
          <a:pPr algn="l"/>
          <a:r>
            <a:rPr lang="es-MX" sz="1600" dirty="0" smtClean="0"/>
            <a:t> </a:t>
          </a:r>
          <a:r>
            <a:rPr lang="es-MX" sz="2400" dirty="0" smtClean="0"/>
            <a:t>UTILIDAD MARGINAL</a:t>
          </a:r>
          <a:r>
            <a:rPr lang="es-MX" sz="1600" dirty="0" smtClean="0"/>
            <a:t/>
          </a:r>
          <a:br>
            <a:rPr lang="es-MX" sz="1600" dirty="0" smtClean="0"/>
          </a:br>
          <a:endParaRPr lang="es-MX" sz="1600" dirty="0"/>
        </a:p>
      </dgm:t>
    </dgm:pt>
    <dgm:pt modelId="{59B4A952-41FE-48B6-AFB1-D9C7588EC3F2}" type="parTrans" cxnId="{4DFCD71F-36B4-49E1-B41E-13280CB59317}">
      <dgm:prSet/>
      <dgm:spPr/>
      <dgm:t>
        <a:bodyPr/>
        <a:lstStyle/>
        <a:p>
          <a:endParaRPr lang="es-MX"/>
        </a:p>
      </dgm:t>
    </dgm:pt>
    <dgm:pt modelId="{BBC0A2B6-9728-46E2-B658-30EE82C2D19D}" type="sibTrans" cxnId="{4DFCD71F-36B4-49E1-B41E-13280CB59317}">
      <dgm:prSet/>
      <dgm:spPr/>
      <dgm:t>
        <a:bodyPr/>
        <a:lstStyle/>
        <a:p>
          <a:endParaRPr lang="es-MX"/>
        </a:p>
      </dgm:t>
    </dgm:pt>
    <dgm:pt modelId="{F5D93770-831B-4950-B608-26583F1453DD}">
      <dgm:prSet phldrT="[Texto]" custT="1"/>
      <dgm:spPr/>
      <dgm:t>
        <a:bodyPr/>
        <a:lstStyle/>
        <a:p>
          <a:r>
            <a:rPr lang="es-MX" sz="2800" dirty="0" smtClean="0"/>
            <a:t>           $162,000.00</a:t>
          </a:r>
          <a:endParaRPr lang="es-MX" sz="2800" dirty="0"/>
        </a:p>
      </dgm:t>
    </dgm:pt>
    <dgm:pt modelId="{F74F6307-CA73-424A-8C74-A736CDE38E5C}" type="parTrans" cxnId="{9A037AEB-25CE-41DF-8211-B82165A12600}">
      <dgm:prSet/>
      <dgm:spPr/>
      <dgm:t>
        <a:bodyPr/>
        <a:lstStyle/>
        <a:p>
          <a:endParaRPr lang="es-MX"/>
        </a:p>
      </dgm:t>
    </dgm:pt>
    <dgm:pt modelId="{BBAF1752-2468-4820-8CD4-674E01D0BAA1}" type="sibTrans" cxnId="{9A037AEB-25CE-41DF-8211-B82165A12600}">
      <dgm:prSet/>
      <dgm:spPr/>
      <dgm:t>
        <a:bodyPr/>
        <a:lstStyle/>
        <a:p>
          <a:endParaRPr lang="es-MX"/>
        </a:p>
      </dgm:t>
    </dgm:pt>
    <dgm:pt modelId="{78DA00B2-4738-4416-8AAE-0F7D9F9B64A2}">
      <dgm:prSet phldrT="[Texto]" custT="1"/>
      <dgm:spPr/>
      <dgm:t>
        <a:bodyPr/>
        <a:lstStyle/>
        <a:p>
          <a:pPr algn="l"/>
          <a:r>
            <a:rPr lang="es-MX" sz="2500" dirty="0" smtClean="0"/>
            <a:t>UTILIDAD NETA                                                                </a:t>
          </a:r>
          <a:r>
            <a:rPr lang="es-MX" sz="2800" u="sng" dirty="0" smtClean="0">
              <a:effectLst>
                <a:outerShdw blurRad="38100" dist="38100" dir="2700000" algn="tl">
                  <a:srgbClr val="000000">
                    <a:alpha val="43137"/>
                  </a:srgbClr>
                </a:outerShdw>
              </a:effectLst>
            </a:rPr>
            <a:t>$103,000.00 </a:t>
          </a:r>
          <a:endParaRPr lang="es-MX" sz="2500" u="sng" dirty="0">
            <a:effectLst>
              <a:outerShdw blurRad="38100" dist="38100" dir="2700000" algn="tl">
                <a:srgbClr val="000000">
                  <a:alpha val="43137"/>
                </a:srgbClr>
              </a:outerShdw>
            </a:effectLst>
          </a:endParaRPr>
        </a:p>
      </dgm:t>
    </dgm:pt>
    <dgm:pt modelId="{51C1D234-6C4B-4ECD-A031-EDF96E4E4185}" type="parTrans" cxnId="{1EA62540-9142-4C2B-9878-98EEC880BD43}">
      <dgm:prSet/>
      <dgm:spPr/>
      <dgm:t>
        <a:bodyPr/>
        <a:lstStyle/>
        <a:p>
          <a:endParaRPr lang="es-MX"/>
        </a:p>
      </dgm:t>
    </dgm:pt>
    <dgm:pt modelId="{D23ED89B-E268-468C-B511-2E3BA59AA482}" type="sibTrans" cxnId="{1EA62540-9142-4C2B-9878-98EEC880BD43}">
      <dgm:prSet/>
      <dgm:spPr/>
      <dgm:t>
        <a:bodyPr/>
        <a:lstStyle/>
        <a:p>
          <a:endParaRPr lang="es-MX"/>
        </a:p>
      </dgm:t>
    </dgm:pt>
    <dgm:pt modelId="{9AFCD513-DF5A-4BC6-B624-D35745910D9F}">
      <dgm:prSet phldrT="[Texto]"/>
      <dgm:spPr/>
      <dgm:t>
        <a:bodyPr/>
        <a:lstStyle/>
        <a:p>
          <a:pPr algn="l"/>
          <a:r>
            <a:rPr lang="es-MX" b="1" dirty="0" smtClean="0"/>
            <a:t>COSTOS FIJOS                                                                         </a:t>
          </a:r>
          <a:r>
            <a:rPr lang="es-MX" b="1" u="sng" dirty="0" smtClean="0"/>
            <a:t>$ 59,000.00</a:t>
          </a:r>
          <a:endParaRPr lang="es-MX" b="1" u="sng" dirty="0"/>
        </a:p>
      </dgm:t>
    </dgm:pt>
    <dgm:pt modelId="{A76F29F0-F4CF-4F9D-8903-6DA8FDDE7DC6}" type="parTrans" cxnId="{44D5214C-710C-4D0C-97BB-F270F42F2A1F}">
      <dgm:prSet/>
      <dgm:spPr/>
      <dgm:t>
        <a:bodyPr/>
        <a:lstStyle/>
        <a:p>
          <a:endParaRPr lang="es-MX"/>
        </a:p>
      </dgm:t>
    </dgm:pt>
    <dgm:pt modelId="{16302371-E23E-4209-A7FC-C21B58C69CA3}" type="sibTrans" cxnId="{44D5214C-710C-4D0C-97BB-F270F42F2A1F}">
      <dgm:prSet/>
      <dgm:spPr/>
      <dgm:t>
        <a:bodyPr/>
        <a:lstStyle/>
        <a:p>
          <a:endParaRPr lang="es-MX"/>
        </a:p>
      </dgm:t>
    </dgm:pt>
    <dgm:pt modelId="{BC8C8E75-8166-4A34-A8B3-AF7E3E7A0232}" type="pres">
      <dgm:prSet presAssocID="{2B419601-B6D5-4A71-BE26-D8DFE6741C74}" presName="Name0" presStyleCnt="0">
        <dgm:presLayoutVars>
          <dgm:dir/>
          <dgm:animLvl val="lvl"/>
          <dgm:resizeHandles val="exact"/>
        </dgm:presLayoutVars>
      </dgm:prSet>
      <dgm:spPr/>
      <dgm:t>
        <a:bodyPr/>
        <a:lstStyle/>
        <a:p>
          <a:endParaRPr lang="es-MX"/>
        </a:p>
      </dgm:t>
    </dgm:pt>
    <dgm:pt modelId="{2EC0BEB1-2061-4CF7-A08F-EBC0A013796F}" type="pres">
      <dgm:prSet presAssocID="{9AFCD513-DF5A-4BC6-B624-D35745910D9F}" presName="boxAndChildren" presStyleCnt="0"/>
      <dgm:spPr/>
    </dgm:pt>
    <dgm:pt modelId="{E666A022-4961-41E5-AC14-3FC60B502007}" type="pres">
      <dgm:prSet presAssocID="{9AFCD513-DF5A-4BC6-B624-D35745910D9F}" presName="parentTextBox" presStyleLbl="node1" presStyleIdx="0" presStyleCnt="3"/>
      <dgm:spPr/>
      <dgm:t>
        <a:bodyPr/>
        <a:lstStyle/>
        <a:p>
          <a:endParaRPr lang="es-MX"/>
        </a:p>
      </dgm:t>
    </dgm:pt>
    <dgm:pt modelId="{8065D5A5-2994-46CE-8600-DF516F50B2C2}" type="pres">
      <dgm:prSet presAssocID="{9AFCD513-DF5A-4BC6-B624-D35745910D9F}" presName="entireBox" presStyleLbl="node1" presStyleIdx="0" presStyleCnt="3"/>
      <dgm:spPr/>
      <dgm:t>
        <a:bodyPr/>
        <a:lstStyle/>
        <a:p>
          <a:endParaRPr lang="es-MX"/>
        </a:p>
      </dgm:t>
    </dgm:pt>
    <dgm:pt modelId="{6E76565E-A733-4673-A4C4-938DA88731A1}" type="pres">
      <dgm:prSet presAssocID="{9AFCD513-DF5A-4BC6-B624-D35745910D9F}" presName="descendantBox" presStyleCnt="0"/>
      <dgm:spPr/>
    </dgm:pt>
    <dgm:pt modelId="{7C47FC7D-9561-419B-BB74-1E596ACECED1}" type="pres">
      <dgm:prSet presAssocID="{78DA00B2-4738-4416-8AAE-0F7D9F9B64A2}" presName="childTextBox" presStyleLbl="fgAccFollowNode1" presStyleIdx="0" presStyleCnt="3" custLinFactNeighborY="-4201">
        <dgm:presLayoutVars>
          <dgm:bulletEnabled val="1"/>
        </dgm:presLayoutVars>
      </dgm:prSet>
      <dgm:spPr/>
      <dgm:t>
        <a:bodyPr/>
        <a:lstStyle/>
        <a:p>
          <a:endParaRPr lang="es-MX"/>
        </a:p>
      </dgm:t>
    </dgm:pt>
    <dgm:pt modelId="{FB84A06F-1E36-47F9-A1BF-D70FD7B0D279}" type="pres">
      <dgm:prSet presAssocID="{A553DB58-CC59-444A-B5AC-73F1F106AA79}" presName="sp" presStyleCnt="0"/>
      <dgm:spPr/>
    </dgm:pt>
    <dgm:pt modelId="{EF07D38B-8D3A-42A8-89AD-17752981BC40}" type="pres">
      <dgm:prSet presAssocID="{AC87736A-E1D4-4D16-99A9-CB7154B471DD}" presName="arrowAndChildren" presStyleCnt="0"/>
      <dgm:spPr/>
    </dgm:pt>
    <dgm:pt modelId="{4221B4F7-EFA3-4E01-8999-C237950743D6}" type="pres">
      <dgm:prSet presAssocID="{AC87736A-E1D4-4D16-99A9-CB7154B471DD}" presName="parentTextArrow" presStyleLbl="node1" presStyleIdx="0" presStyleCnt="3"/>
      <dgm:spPr/>
      <dgm:t>
        <a:bodyPr/>
        <a:lstStyle/>
        <a:p>
          <a:endParaRPr lang="es-MX"/>
        </a:p>
      </dgm:t>
    </dgm:pt>
    <dgm:pt modelId="{BD81E1B7-BDDA-4277-B47B-94F86388CBB0}" type="pres">
      <dgm:prSet presAssocID="{AC87736A-E1D4-4D16-99A9-CB7154B471DD}" presName="arrow" presStyleLbl="node1" presStyleIdx="1" presStyleCnt="3"/>
      <dgm:spPr/>
      <dgm:t>
        <a:bodyPr/>
        <a:lstStyle/>
        <a:p>
          <a:endParaRPr lang="es-MX"/>
        </a:p>
      </dgm:t>
    </dgm:pt>
    <dgm:pt modelId="{79BF6065-ACC0-42E6-9DCE-96EC8140EE34}" type="pres">
      <dgm:prSet presAssocID="{AC87736A-E1D4-4D16-99A9-CB7154B471DD}" presName="descendantArrow" presStyleCnt="0"/>
      <dgm:spPr/>
    </dgm:pt>
    <dgm:pt modelId="{7A1E157A-2387-47A8-941E-99C3F47EE5C4}" type="pres">
      <dgm:prSet presAssocID="{0E2B3371-40E6-4155-A9EB-894849F76057}" presName="childTextArrow" presStyleLbl="fgAccFollowNode1" presStyleIdx="1" presStyleCnt="3">
        <dgm:presLayoutVars>
          <dgm:bulletEnabled val="1"/>
        </dgm:presLayoutVars>
      </dgm:prSet>
      <dgm:spPr/>
      <dgm:t>
        <a:bodyPr/>
        <a:lstStyle/>
        <a:p>
          <a:endParaRPr lang="es-MX"/>
        </a:p>
      </dgm:t>
    </dgm:pt>
    <dgm:pt modelId="{FF412C56-5C57-41EB-B995-5A6172C4B493}" type="pres">
      <dgm:prSet presAssocID="{F5D93770-831B-4950-B608-26583F1453DD}" presName="childTextArrow" presStyleLbl="fgAccFollowNode1" presStyleIdx="2" presStyleCnt="3">
        <dgm:presLayoutVars>
          <dgm:bulletEnabled val="1"/>
        </dgm:presLayoutVars>
      </dgm:prSet>
      <dgm:spPr/>
      <dgm:t>
        <a:bodyPr/>
        <a:lstStyle/>
        <a:p>
          <a:endParaRPr lang="es-MX"/>
        </a:p>
      </dgm:t>
    </dgm:pt>
    <dgm:pt modelId="{88B7ABD3-554D-4E9D-ABAA-C8A9B51A7130}" type="pres">
      <dgm:prSet presAssocID="{2795D1EB-F90C-4687-A57C-E08E590A4274}" presName="sp" presStyleCnt="0"/>
      <dgm:spPr/>
    </dgm:pt>
    <dgm:pt modelId="{C7FB6E59-B0B3-4769-AF11-673530A21173}" type="pres">
      <dgm:prSet presAssocID="{EE546D94-E69B-4B24-AC58-8CA9A5843EBD}" presName="arrowAndChildren" presStyleCnt="0"/>
      <dgm:spPr/>
    </dgm:pt>
    <dgm:pt modelId="{A9EE7CB6-3BE2-437E-9632-2AE5939A73FE}" type="pres">
      <dgm:prSet presAssocID="{EE546D94-E69B-4B24-AC58-8CA9A5843EBD}" presName="parentTextArrow" presStyleLbl="node1" presStyleIdx="2" presStyleCnt="3"/>
      <dgm:spPr/>
      <dgm:t>
        <a:bodyPr/>
        <a:lstStyle/>
        <a:p>
          <a:endParaRPr lang="es-MX"/>
        </a:p>
      </dgm:t>
    </dgm:pt>
  </dgm:ptLst>
  <dgm:cxnLst>
    <dgm:cxn modelId="{BFD851E4-1412-418D-96B6-06DE13FE57A7}" type="presOf" srcId="{AC87736A-E1D4-4D16-99A9-CB7154B471DD}" destId="{BD81E1B7-BDDA-4277-B47B-94F86388CBB0}" srcOrd="1" destOrd="0" presId="urn:microsoft.com/office/officeart/2005/8/layout/process4"/>
    <dgm:cxn modelId="{0F1A2636-5B29-488A-B865-5195B5D34983}" type="presOf" srcId="{0E2B3371-40E6-4155-A9EB-894849F76057}" destId="{7A1E157A-2387-47A8-941E-99C3F47EE5C4}" srcOrd="0" destOrd="0" presId="urn:microsoft.com/office/officeart/2005/8/layout/process4"/>
    <dgm:cxn modelId="{B325F363-FCAD-42E9-818D-12FE053D3668}" srcId="{2B419601-B6D5-4A71-BE26-D8DFE6741C74}" destId="{AC87736A-E1D4-4D16-99A9-CB7154B471DD}" srcOrd="1" destOrd="0" parTransId="{BB464C8F-B916-429F-BB16-A31C4DD03594}" sibTransId="{A553DB58-CC59-444A-B5AC-73F1F106AA79}"/>
    <dgm:cxn modelId="{7AED022D-35F6-4A5F-907F-739E089892EE}" type="presOf" srcId="{9AFCD513-DF5A-4BC6-B624-D35745910D9F}" destId="{E666A022-4961-41E5-AC14-3FC60B502007}" srcOrd="0" destOrd="0" presId="urn:microsoft.com/office/officeart/2005/8/layout/process4"/>
    <dgm:cxn modelId="{44D5214C-710C-4D0C-97BB-F270F42F2A1F}" srcId="{2B419601-B6D5-4A71-BE26-D8DFE6741C74}" destId="{9AFCD513-DF5A-4BC6-B624-D35745910D9F}" srcOrd="2" destOrd="0" parTransId="{A76F29F0-F4CF-4F9D-8903-6DA8FDDE7DC6}" sibTransId="{16302371-E23E-4209-A7FC-C21B58C69CA3}"/>
    <dgm:cxn modelId="{9581CB9A-A6D9-4556-A699-F54D41990A7D}" type="presOf" srcId="{EE546D94-E69B-4B24-AC58-8CA9A5843EBD}" destId="{A9EE7CB6-3BE2-437E-9632-2AE5939A73FE}" srcOrd="0" destOrd="0" presId="urn:microsoft.com/office/officeart/2005/8/layout/process4"/>
    <dgm:cxn modelId="{9A037AEB-25CE-41DF-8211-B82165A12600}" srcId="{AC87736A-E1D4-4D16-99A9-CB7154B471DD}" destId="{F5D93770-831B-4950-B608-26583F1453DD}" srcOrd="1" destOrd="0" parTransId="{F74F6307-CA73-424A-8C74-A736CDE38E5C}" sibTransId="{BBAF1752-2468-4820-8CD4-674E01D0BAA1}"/>
    <dgm:cxn modelId="{87B76D1A-2889-4EA4-ABF2-C03F9B7D2AD3}" srcId="{2B419601-B6D5-4A71-BE26-D8DFE6741C74}" destId="{EE546D94-E69B-4B24-AC58-8CA9A5843EBD}" srcOrd="0" destOrd="0" parTransId="{28A94FDC-8A61-4023-A87F-EC8F005A62C2}" sibTransId="{2795D1EB-F90C-4687-A57C-E08E590A4274}"/>
    <dgm:cxn modelId="{CC24527E-C4FD-49A0-84FF-4807EE652BB2}" type="presOf" srcId="{78DA00B2-4738-4416-8AAE-0F7D9F9B64A2}" destId="{7C47FC7D-9561-419B-BB74-1E596ACECED1}" srcOrd="0" destOrd="0" presId="urn:microsoft.com/office/officeart/2005/8/layout/process4"/>
    <dgm:cxn modelId="{1FEDE453-9134-4582-B76F-E0AB63C84423}" type="presOf" srcId="{AC87736A-E1D4-4D16-99A9-CB7154B471DD}" destId="{4221B4F7-EFA3-4E01-8999-C237950743D6}" srcOrd="0" destOrd="0" presId="urn:microsoft.com/office/officeart/2005/8/layout/process4"/>
    <dgm:cxn modelId="{1EA62540-9142-4C2B-9878-98EEC880BD43}" srcId="{9AFCD513-DF5A-4BC6-B624-D35745910D9F}" destId="{78DA00B2-4738-4416-8AAE-0F7D9F9B64A2}" srcOrd="0" destOrd="0" parTransId="{51C1D234-6C4B-4ECD-A031-EDF96E4E4185}" sibTransId="{D23ED89B-E268-468C-B511-2E3BA59AA482}"/>
    <dgm:cxn modelId="{1AE1C523-29BD-41EA-A1AE-DE757A8535A8}" type="presOf" srcId="{F5D93770-831B-4950-B608-26583F1453DD}" destId="{FF412C56-5C57-41EB-B995-5A6172C4B493}" srcOrd="0" destOrd="0" presId="urn:microsoft.com/office/officeart/2005/8/layout/process4"/>
    <dgm:cxn modelId="{B4883F6F-CCEC-4F84-AF70-B0DE55EC521B}" type="presOf" srcId="{9AFCD513-DF5A-4BC6-B624-D35745910D9F}" destId="{8065D5A5-2994-46CE-8600-DF516F50B2C2}" srcOrd="1" destOrd="0" presId="urn:microsoft.com/office/officeart/2005/8/layout/process4"/>
    <dgm:cxn modelId="{4DFCD71F-36B4-49E1-B41E-13280CB59317}" srcId="{AC87736A-E1D4-4D16-99A9-CB7154B471DD}" destId="{0E2B3371-40E6-4155-A9EB-894849F76057}" srcOrd="0" destOrd="0" parTransId="{59B4A952-41FE-48B6-AFB1-D9C7588EC3F2}" sibTransId="{BBC0A2B6-9728-46E2-B658-30EE82C2D19D}"/>
    <dgm:cxn modelId="{15F40DF8-8F0A-4B57-A16E-368291772128}" type="presOf" srcId="{2B419601-B6D5-4A71-BE26-D8DFE6741C74}" destId="{BC8C8E75-8166-4A34-A8B3-AF7E3E7A0232}" srcOrd="0" destOrd="0" presId="urn:microsoft.com/office/officeart/2005/8/layout/process4"/>
    <dgm:cxn modelId="{20CB6A46-6D3B-4B4A-8724-66432ECC9045}" type="presParOf" srcId="{BC8C8E75-8166-4A34-A8B3-AF7E3E7A0232}" destId="{2EC0BEB1-2061-4CF7-A08F-EBC0A013796F}" srcOrd="0" destOrd="0" presId="urn:microsoft.com/office/officeart/2005/8/layout/process4"/>
    <dgm:cxn modelId="{B7EAC078-1D12-49D0-92AF-05BE3C778FE2}" type="presParOf" srcId="{2EC0BEB1-2061-4CF7-A08F-EBC0A013796F}" destId="{E666A022-4961-41E5-AC14-3FC60B502007}" srcOrd="0" destOrd="0" presId="urn:microsoft.com/office/officeart/2005/8/layout/process4"/>
    <dgm:cxn modelId="{44ACB0E4-C9E4-4228-9875-7D32FDC80C0E}" type="presParOf" srcId="{2EC0BEB1-2061-4CF7-A08F-EBC0A013796F}" destId="{8065D5A5-2994-46CE-8600-DF516F50B2C2}" srcOrd="1" destOrd="0" presId="urn:microsoft.com/office/officeart/2005/8/layout/process4"/>
    <dgm:cxn modelId="{31188CDC-35DB-40DD-B11A-89024BC4C2FA}" type="presParOf" srcId="{2EC0BEB1-2061-4CF7-A08F-EBC0A013796F}" destId="{6E76565E-A733-4673-A4C4-938DA88731A1}" srcOrd="2" destOrd="0" presId="urn:microsoft.com/office/officeart/2005/8/layout/process4"/>
    <dgm:cxn modelId="{6E42484A-2AED-45DF-9073-BE6EC1563B6A}" type="presParOf" srcId="{6E76565E-A733-4673-A4C4-938DA88731A1}" destId="{7C47FC7D-9561-419B-BB74-1E596ACECED1}" srcOrd="0" destOrd="0" presId="urn:microsoft.com/office/officeart/2005/8/layout/process4"/>
    <dgm:cxn modelId="{78162CD7-7A25-4F7E-8753-5D790C4A29E7}" type="presParOf" srcId="{BC8C8E75-8166-4A34-A8B3-AF7E3E7A0232}" destId="{FB84A06F-1E36-47F9-A1BF-D70FD7B0D279}" srcOrd="1" destOrd="0" presId="urn:microsoft.com/office/officeart/2005/8/layout/process4"/>
    <dgm:cxn modelId="{445E8EB7-BA06-4D88-9157-1272B15433F6}" type="presParOf" srcId="{BC8C8E75-8166-4A34-A8B3-AF7E3E7A0232}" destId="{EF07D38B-8D3A-42A8-89AD-17752981BC40}" srcOrd="2" destOrd="0" presId="urn:microsoft.com/office/officeart/2005/8/layout/process4"/>
    <dgm:cxn modelId="{E06DF338-E0AE-4872-8BBC-540808EA2FC0}" type="presParOf" srcId="{EF07D38B-8D3A-42A8-89AD-17752981BC40}" destId="{4221B4F7-EFA3-4E01-8999-C237950743D6}" srcOrd="0" destOrd="0" presId="urn:microsoft.com/office/officeart/2005/8/layout/process4"/>
    <dgm:cxn modelId="{2EED9F99-4703-4B34-994E-B83BDBC5CAE8}" type="presParOf" srcId="{EF07D38B-8D3A-42A8-89AD-17752981BC40}" destId="{BD81E1B7-BDDA-4277-B47B-94F86388CBB0}" srcOrd="1" destOrd="0" presId="urn:microsoft.com/office/officeart/2005/8/layout/process4"/>
    <dgm:cxn modelId="{25439E35-032D-4E6F-8CA0-09AAC9B4C0C2}" type="presParOf" srcId="{EF07D38B-8D3A-42A8-89AD-17752981BC40}" destId="{79BF6065-ACC0-42E6-9DCE-96EC8140EE34}" srcOrd="2" destOrd="0" presId="urn:microsoft.com/office/officeart/2005/8/layout/process4"/>
    <dgm:cxn modelId="{2B2C2FE8-359C-4299-A9C3-17CA703AAA85}" type="presParOf" srcId="{79BF6065-ACC0-42E6-9DCE-96EC8140EE34}" destId="{7A1E157A-2387-47A8-941E-99C3F47EE5C4}" srcOrd="0" destOrd="0" presId="urn:microsoft.com/office/officeart/2005/8/layout/process4"/>
    <dgm:cxn modelId="{FBBF1448-90E2-4017-8B5B-93F99168110D}" type="presParOf" srcId="{79BF6065-ACC0-42E6-9DCE-96EC8140EE34}" destId="{FF412C56-5C57-41EB-B995-5A6172C4B493}" srcOrd="1" destOrd="0" presId="urn:microsoft.com/office/officeart/2005/8/layout/process4"/>
    <dgm:cxn modelId="{C5FEB9E4-3291-4030-A1C1-95E500DA406C}" type="presParOf" srcId="{BC8C8E75-8166-4A34-A8B3-AF7E3E7A0232}" destId="{88B7ABD3-554D-4E9D-ABAA-C8A9B51A7130}" srcOrd="3" destOrd="0" presId="urn:microsoft.com/office/officeart/2005/8/layout/process4"/>
    <dgm:cxn modelId="{FC01A1BC-3D29-4ED3-8859-A79FE5BE7C31}" type="presParOf" srcId="{BC8C8E75-8166-4A34-A8B3-AF7E3E7A0232}" destId="{C7FB6E59-B0B3-4769-AF11-673530A21173}" srcOrd="4" destOrd="0" presId="urn:microsoft.com/office/officeart/2005/8/layout/process4"/>
    <dgm:cxn modelId="{28D24532-DA7B-43C5-B037-B35B445FC420}" type="presParOf" srcId="{C7FB6E59-B0B3-4769-AF11-673530A21173}" destId="{A9EE7CB6-3BE2-437E-9632-2AE5939A73F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419601-B6D5-4A71-BE26-D8DFE6741C74}"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EE546D94-E69B-4B24-AC58-8CA9A5843EBD}">
      <dgm:prSet phldrT="[Texto]"/>
      <dgm:spPr/>
      <dgm:t>
        <a:bodyPr/>
        <a:lstStyle/>
        <a:p>
          <a:pPr algn="l"/>
          <a:r>
            <a:rPr lang="es-MX" b="1" dirty="0" smtClean="0"/>
            <a:t>VENTAS                                                                                  $270,000.00</a:t>
          </a:r>
          <a:endParaRPr lang="es-MX" b="1" dirty="0"/>
        </a:p>
      </dgm:t>
    </dgm:pt>
    <dgm:pt modelId="{28A94FDC-8A61-4023-A87F-EC8F005A62C2}" type="parTrans" cxnId="{87B76D1A-2889-4EA4-ABF2-C03F9B7D2AD3}">
      <dgm:prSet/>
      <dgm:spPr/>
      <dgm:t>
        <a:bodyPr/>
        <a:lstStyle/>
        <a:p>
          <a:endParaRPr lang="es-MX"/>
        </a:p>
      </dgm:t>
    </dgm:pt>
    <dgm:pt modelId="{2795D1EB-F90C-4687-A57C-E08E590A4274}" type="sibTrans" cxnId="{87B76D1A-2889-4EA4-ABF2-C03F9B7D2AD3}">
      <dgm:prSet/>
      <dgm:spPr/>
      <dgm:t>
        <a:bodyPr/>
        <a:lstStyle/>
        <a:p>
          <a:endParaRPr lang="es-MX"/>
        </a:p>
      </dgm:t>
    </dgm:pt>
    <dgm:pt modelId="{AC87736A-E1D4-4D16-99A9-CB7154B471DD}">
      <dgm:prSet phldrT="[Texto]"/>
      <dgm:spPr/>
      <dgm:t>
        <a:bodyPr/>
        <a:lstStyle/>
        <a:p>
          <a:pPr algn="l"/>
          <a:r>
            <a:rPr lang="es-MX" b="1" dirty="0" smtClean="0"/>
            <a:t>COSTOS VARIABLES  (51%)                                   </a:t>
          </a:r>
          <a:r>
            <a:rPr lang="es-MX" dirty="0" smtClean="0"/>
            <a:t>	 	   </a:t>
          </a:r>
          <a:r>
            <a:rPr lang="es-MX" b="1" u="sng" dirty="0" smtClean="0"/>
            <a:t>$137,700.00</a:t>
          </a:r>
          <a:endParaRPr lang="es-MX" b="1" u="sng" dirty="0"/>
        </a:p>
      </dgm:t>
    </dgm:pt>
    <dgm:pt modelId="{BB464C8F-B916-429F-BB16-A31C4DD03594}" type="parTrans" cxnId="{B325F363-FCAD-42E9-818D-12FE053D3668}">
      <dgm:prSet/>
      <dgm:spPr/>
      <dgm:t>
        <a:bodyPr/>
        <a:lstStyle/>
        <a:p>
          <a:endParaRPr lang="es-MX"/>
        </a:p>
      </dgm:t>
    </dgm:pt>
    <dgm:pt modelId="{A553DB58-CC59-444A-B5AC-73F1F106AA79}" type="sibTrans" cxnId="{B325F363-FCAD-42E9-818D-12FE053D3668}">
      <dgm:prSet/>
      <dgm:spPr/>
      <dgm:t>
        <a:bodyPr/>
        <a:lstStyle/>
        <a:p>
          <a:endParaRPr lang="es-MX"/>
        </a:p>
      </dgm:t>
    </dgm:pt>
    <dgm:pt modelId="{0E2B3371-40E6-4155-A9EB-894849F76057}">
      <dgm:prSet phldrT="[Texto]" custT="1"/>
      <dgm:spPr/>
      <dgm:t>
        <a:bodyPr/>
        <a:lstStyle/>
        <a:p>
          <a:pPr algn="l"/>
          <a:r>
            <a:rPr lang="es-MX" sz="1600" dirty="0" smtClean="0"/>
            <a:t> </a:t>
          </a:r>
          <a:r>
            <a:rPr lang="es-MX" sz="2400" dirty="0" smtClean="0"/>
            <a:t>UTILIDAD MARGINAL</a:t>
          </a:r>
          <a:r>
            <a:rPr lang="es-MX" sz="1600" dirty="0" smtClean="0"/>
            <a:t/>
          </a:r>
          <a:br>
            <a:rPr lang="es-MX" sz="1600" dirty="0" smtClean="0"/>
          </a:br>
          <a:endParaRPr lang="es-MX" sz="1600" dirty="0"/>
        </a:p>
      </dgm:t>
    </dgm:pt>
    <dgm:pt modelId="{59B4A952-41FE-48B6-AFB1-D9C7588EC3F2}" type="parTrans" cxnId="{4DFCD71F-36B4-49E1-B41E-13280CB59317}">
      <dgm:prSet/>
      <dgm:spPr/>
      <dgm:t>
        <a:bodyPr/>
        <a:lstStyle/>
        <a:p>
          <a:endParaRPr lang="es-MX"/>
        </a:p>
      </dgm:t>
    </dgm:pt>
    <dgm:pt modelId="{BBC0A2B6-9728-46E2-B658-30EE82C2D19D}" type="sibTrans" cxnId="{4DFCD71F-36B4-49E1-B41E-13280CB59317}">
      <dgm:prSet/>
      <dgm:spPr/>
      <dgm:t>
        <a:bodyPr/>
        <a:lstStyle/>
        <a:p>
          <a:endParaRPr lang="es-MX"/>
        </a:p>
      </dgm:t>
    </dgm:pt>
    <dgm:pt modelId="{F5D93770-831B-4950-B608-26583F1453DD}">
      <dgm:prSet phldrT="[Texto]" custT="1"/>
      <dgm:spPr/>
      <dgm:t>
        <a:bodyPr/>
        <a:lstStyle/>
        <a:p>
          <a:r>
            <a:rPr lang="es-MX" sz="2800" dirty="0" smtClean="0"/>
            <a:t>           $132,300.00</a:t>
          </a:r>
          <a:endParaRPr lang="es-MX" sz="2800" dirty="0"/>
        </a:p>
      </dgm:t>
    </dgm:pt>
    <dgm:pt modelId="{F74F6307-CA73-424A-8C74-A736CDE38E5C}" type="parTrans" cxnId="{9A037AEB-25CE-41DF-8211-B82165A12600}">
      <dgm:prSet/>
      <dgm:spPr/>
      <dgm:t>
        <a:bodyPr/>
        <a:lstStyle/>
        <a:p>
          <a:endParaRPr lang="es-MX"/>
        </a:p>
      </dgm:t>
    </dgm:pt>
    <dgm:pt modelId="{BBAF1752-2468-4820-8CD4-674E01D0BAA1}" type="sibTrans" cxnId="{9A037AEB-25CE-41DF-8211-B82165A12600}">
      <dgm:prSet/>
      <dgm:spPr/>
      <dgm:t>
        <a:bodyPr/>
        <a:lstStyle/>
        <a:p>
          <a:endParaRPr lang="es-MX"/>
        </a:p>
      </dgm:t>
    </dgm:pt>
    <dgm:pt modelId="{78DA00B2-4738-4416-8AAE-0F7D9F9B64A2}">
      <dgm:prSet phldrT="[Texto]" custT="1"/>
      <dgm:spPr/>
      <dgm:t>
        <a:bodyPr/>
        <a:lstStyle/>
        <a:p>
          <a:pPr algn="l"/>
          <a:r>
            <a:rPr lang="es-MX" sz="2500" dirty="0" smtClean="0"/>
            <a:t>UTILIDAD NETA                                                                  </a:t>
          </a:r>
          <a:r>
            <a:rPr lang="es-MX" sz="2800" dirty="0" smtClean="0"/>
            <a:t> </a:t>
          </a:r>
          <a:r>
            <a:rPr lang="es-MX" sz="2800" u="sng" dirty="0" smtClean="0">
              <a:effectLst>
                <a:outerShdw blurRad="38100" dist="38100" dir="2700000" algn="tl">
                  <a:srgbClr val="000000">
                    <a:alpha val="43137"/>
                  </a:srgbClr>
                </a:outerShdw>
              </a:effectLst>
            </a:rPr>
            <a:t>$73,300.00 </a:t>
          </a:r>
          <a:endParaRPr lang="es-MX" sz="2500" u="sng" dirty="0">
            <a:effectLst>
              <a:outerShdw blurRad="38100" dist="38100" dir="2700000" algn="tl">
                <a:srgbClr val="000000">
                  <a:alpha val="43137"/>
                </a:srgbClr>
              </a:outerShdw>
            </a:effectLst>
          </a:endParaRPr>
        </a:p>
      </dgm:t>
    </dgm:pt>
    <dgm:pt modelId="{51C1D234-6C4B-4ECD-A031-EDF96E4E4185}" type="parTrans" cxnId="{1EA62540-9142-4C2B-9878-98EEC880BD43}">
      <dgm:prSet/>
      <dgm:spPr/>
      <dgm:t>
        <a:bodyPr/>
        <a:lstStyle/>
        <a:p>
          <a:endParaRPr lang="es-MX"/>
        </a:p>
      </dgm:t>
    </dgm:pt>
    <dgm:pt modelId="{D23ED89B-E268-468C-B511-2E3BA59AA482}" type="sibTrans" cxnId="{1EA62540-9142-4C2B-9878-98EEC880BD43}">
      <dgm:prSet/>
      <dgm:spPr/>
      <dgm:t>
        <a:bodyPr/>
        <a:lstStyle/>
        <a:p>
          <a:endParaRPr lang="es-MX"/>
        </a:p>
      </dgm:t>
    </dgm:pt>
    <dgm:pt modelId="{9AFCD513-DF5A-4BC6-B624-D35745910D9F}">
      <dgm:prSet phldrT="[Texto]"/>
      <dgm:spPr/>
      <dgm:t>
        <a:bodyPr/>
        <a:lstStyle/>
        <a:p>
          <a:pPr algn="l"/>
          <a:r>
            <a:rPr lang="es-MX" b="1" dirty="0" smtClean="0"/>
            <a:t>COSTOS FIJOS                                                                         </a:t>
          </a:r>
          <a:r>
            <a:rPr lang="es-MX" b="1" u="sng" dirty="0" smtClean="0"/>
            <a:t>$ 59,000.00</a:t>
          </a:r>
          <a:endParaRPr lang="es-MX" b="1" u="sng" dirty="0"/>
        </a:p>
      </dgm:t>
    </dgm:pt>
    <dgm:pt modelId="{A76F29F0-F4CF-4F9D-8903-6DA8FDDE7DC6}" type="parTrans" cxnId="{44D5214C-710C-4D0C-97BB-F270F42F2A1F}">
      <dgm:prSet/>
      <dgm:spPr/>
      <dgm:t>
        <a:bodyPr/>
        <a:lstStyle/>
        <a:p>
          <a:endParaRPr lang="es-MX"/>
        </a:p>
      </dgm:t>
    </dgm:pt>
    <dgm:pt modelId="{16302371-E23E-4209-A7FC-C21B58C69CA3}" type="sibTrans" cxnId="{44D5214C-710C-4D0C-97BB-F270F42F2A1F}">
      <dgm:prSet/>
      <dgm:spPr/>
      <dgm:t>
        <a:bodyPr/>
        <a:lstStyle/>
        <a:p>
          <a:endParaRPr lang="es-MX"/>
        </a:p>
      </dgm:t>
    </dgm:pt>
    <dgm:pt modelId="{BC8C8E75-8166-4A34-A8B3-AF7E3E7A0232}" type="pres">
      <dgm:prSet presAssocID="{2B419601-B6D5-4A71-BE26-D8DFE6741C74}" presName="Name0" presStyleCnt="0">
        <dgm:presLayoutVars>
          <dgm:dir/>
          <dgm:animLvl val="lvl"/>
          <dgm:resizeHandles val="exact"/>
        </dgm:presLayoutVars>
      </dgm:prSet>
      <dgm:spPr/>
      <dgm:t>
        <a:bodyPr/>
        <a:lstStyle/>
        <a:p>
          <a:endParaRPr lang="es-MX"/>
        </a:p>
      </dgm:t>
    </dgm:pt>
    <dgm:pt modelId="{2EC0BEB1-2061-4CF7-A08F-EBC0A013796F}" type="pres">
      <dgm:prSet presAssocID="{9AFCD513-DF5A-4BC6-B624-D35745910D9F}" presName="boxAndChildren" presStyleCnt="0"/>
      <dgm:spPr/>
    </dgm:pt>
    <dgm:pt modelId="{E666A022-4961-41E5-AC14-3FC60B502007}" type="pres">
      <dgm:prSet presAssocID="{9AFCD513-DF5A-4BC6-B624-D35745910D9F}" presName="parentTextBox" presStyleLbl="node1" presStyleIdx="0" presStyleCnt="3"/>
      <dgm:spPr/>
      <dgm:t>
        <a:bodyPr/>
        <a:lstStyle/>
        <a:p>
          <a:endParaRPr lang="es-MX"/>
        </a:p>
      </dgm:t>
    </dgm:pt>
    <dgm:pt modelId="{8065D5A5-2994-46CE-8600-DF516F50B2C2}" type="pres">
      <dgm:prSet presAssocID="{9AFCD513-DF5A-4BC6-B624-D35745910D9F}" presName="entireBox" presStyleLbl="node1" presStyleIdx="0" presStyleCnt="3"/>
      <dgm:spPr/>
      <dgm:t>
        <a:bodyPr/>
        <a:lstStyle/>
        <a:p>
          <a:endParaRPr lang="es-MX"/>
        </a:p>
      </dgm:t>
    </dgm:pt>
    <dgm:pt modelId="{6E76565E-A733-4673-A4C4-938DA88731A1}" type="pres">
      <dgm:prSet presAssocID="{9AFCD513-DF5A-4BC6-B624-D35745910D9F}" presName="descendantBox" presStyleCnt="0"/>
      <dgm:spPr/>
    </dgm:pt>
    <dgm:pt modelId="{7C47FC7D-9561-419B-BB74-1E596ACECED1}" type="pres">
      <dgm:prSet presAssocID="{78DA00B2-4738-4416-8AAE-0F7D9F9B64A2}" presName="childTextBox" presStyleLbl="fgAccFollowNode1" presStyleIdx="0" presStyleCnt="3" custLinFactNeighborY="-4201">
        <dgm:presLayoutVars>
          <dgm:bulletEnabled val="1"/>
        </dgm:presLayoutVars>
      </dgm:prSet>
      <dgm:spPr/>
      <dgm:t>
        <a:bodyPr/>
        <a:lstStyle/>
        <a:p>
          <a:endParaRPr lang="es-MX"/>
        </a:p>
      </dgm:t>
    </dgm:pt>
    <dgm:pt modelId="{FB84A06F-1E36-47F9-A1BF-D70FD7B0D279}" type="pres">
      <dgm:prSet presAssocID="{A553DB58-CC59-444A-B5AC-73F1F106AA79}" presName="sp" presStyleCnt="0"/>
      <dgm:spPr/>
    </dgm:pt>
    <dgm:pt modelId="{EF07D38B-8D3A-42A8-89AD-17752981BC40}" type="pres">
      <dgm:prSet presAssocID="{AC87736A-E1D4-4D16-99A9-CB7154B471DD}" presName="arrowAndChildren" presStyleCnt="0"/>
      <dgm:spPr/>
    </dgm:pt>
    <dgm:pt modelId="{4221B4F7-EFA3-4E01-8999-C237950743D6}" type="pres">
      <dgm:prSet presAssocID="{AC87736A-E1D4-4D16-99A9-CB7154B471DD}" presName="parentTextArrow" presStyleLbl="node1" presStyleIdx="0" presStyleCnt="3"/>
      <dgm:spPr/>
      <dgm:t>
        <a:bodyPr/>
        <a:lstStyle/>
        <a:p>
          <a:endParaRPr lang="es-MX"/>
        </a:p>
      </dgm:t>
    </dgm:pt>
    <dgm:pt modelId="{BD81E1B7-BDDA-4277-B47B-94F86388CBB0}" type="pres">
      <dgm:prSet presAssocID="{AC87736A-E1D4-4D16-99A9-CB7154B471DD}" presName="arrow" presStyleLbl="node1" presStyleIdx="1" presStyleCnt="3"/>
      <dgm:spPr/>
      <dgm:t>
        <a:bodyPr/>
        <a:lstStyle/>
        <a:p>
          <a:endParaRPr lang="es-MX"/>
        </a:p>
      </dgm:t>
    </dgm:pt>
    <dgm:pt modelId="{79BF6065-ACC0-42E6-9DCE-96EC8140EE34}" type="pres">
      <dgm:prSet presAssocID="{AC87736A-E1D4-4D16-99A9-CB7154B471DD}" presName="descendantArrow" presStyleCnt="0"/>
      <dgm:spPr/>
    </dgm:pt>
    <dgm:pt modelId="{7A1E157A-2387-47A8-941E-99C3F47EE5C4}" type="pres">
      <dgm:prSet presAssocID="{0E2B3371-40E6-4155-A9EB-894849F76057}" presName="childTextArrow" presStyleLbl="fgAccFollowNode1" presStyleIdx="1" presStyleCnt="3">
        <dgm:presLayoutVars>
          <dgm:bulletEnabled val="1"/>
        </dgm:presLayoutVars>
      </dgm:prSet>
      <dgm:spPr/>
      <dgm:t>
        <a:bodyPr/>
        <a:lstStyle/>
        <a:p>
          <a:endParaRPr lang="es-MX"/>
        </a:p>
      </dgm:t>
    </dgm:pt>
    <dgm:pt modelId="{FF412C56-5C57-41EB-B995-5A6172C4B493}" type="pres">
      <dgm:prSet presAssocID="{F5D93770-831B-4950-B608-26583F1453DD}" presName="childTextArrow" presStyleLbl="fgAccFollowNode1" presStyleIdx="2" presStyleCnt="3">
        <dgm:presLayoutVars>
          <dgm:bulletEnabled val="1"/>
        </dgm:presLayoutVars>
      </dgm:prSet>
      <dgm:spPr/>
      <dgm:t>
        <a:bodyPr/>
        <a:lstStyle/>
        <a:p>
          <a:endParaRPr lang="es-MX"/>
        </a:p>
      </dgm:t>
    </dgm:pt>
    <dgm:pt modelId="{88B7ABD3-554D-4E9D-ABAA-C8A9B51A7130}" type="pres">
      <dgm:prSet presAssocID="{2795D1EB-F90C-4687-A57C-E08E590A4274}" presName="sp" presStyleCnt="0"/>
      <dgm:spPr/>
    </dgm:pt>
    <dgm:pt modelId="{C7FB6E59-B0B3-4769-AF11-673530A21173}" type="pres">
      <dgm:prSet presAssocID="{EE546D94-E69B-4B24-AC58-8CA9A5843EBD}" presName="arrowAndChildren" presStyleCnt="0"/>
      <dgm:spPr/>
    </dgm:pt>
    <dgm:pt modelId="{A9EE7CB6-3BE2-437E-9632-2AE5939A73FE}" type="pres">
      <dgm:prSet presAssocID="{EE546D94-E69B-4B24-AC58-8CA9A5843EBD}" presName="parentTextArrow" presStyleLbl="node1" presStyleIdx="2" presStyleCnt="3"/>
      <dgm:spPr/>
      <dgm:t>
        <a:bodyPr/>
        <a:lstStyle/>
        <a:p>
          <a:endParaRPr lang="es-MX"/>
        </a:p>
      </dgm:t>
    </dgm:pt>
  </dgm:ptLst>
  <dgm:cxnLst>
    <dgm:cxn modelId="{A6175E70-64C3-4946-A937-58219BC533E4}" type="presOf" srcId="{EE546D94-E69B-4B24-AC58-8CA9A5843EBD}" destId="{A9EE7CB6-3BE2-437E-9632-2AE5939A73FE}" srcOrd="0" destOrd="0" presId="urn:microsoft.com/office/officeart/2005/8/layout/process4"/>
    <dgm:cxn modelId="{44D5214C-710C-4D0C-97BB-F270F42F2A1F}" srcId="{2B419601-B6D5-4A71-BE26-D8DFE6741C74}" destId="{9AFCD513-DF5A-4BC6-B624-D35745910D9F}" srcOrd="2" destOrd="0" parTransId="{A76F29F0-F4CF-4F9D-8903-6DA8FDDE7DC6}" sibTransId="{16302371-E23E-4209-A7FC-C21B58C69CA3}"/>
    <dgm:cxn modelId="{B325F363-FCAD-42E9-818D-12FE053D3668}" srcId="{2B419601-B6D5-4A71-BE26-D8DFE6741C74}" destId="{AC87736A-E1D4-4D16-99A9-CB7154B471DD}" srcOrd="1" destOrd="0" parTransId="{BB464C8F-B916-429F-BB16-A31C4DD03594}" sibTransId="{A553DB58-CC59-444A-B5AC-73F1F106AA79}"/>
    <dgm:cxn modelId="{9A037AEB-25CE-41DF-8211-B82165A12600}" srcId="{AC87736A-E1D4-4D16-99A9-CB7154B471DD}" destId="{F5D93770-831B-4950-B608-26583F1453DD}" srcOrd="1" destOrd="0" parTransId="{F74F6307-CA73-424A-8C74-A736CDE38E5C}" sibTransId="{BBAF1752-2468-4820-8CD4-674E01D0BAA1}"/>
    <dgm:cxn modelId="{4DFCD71F-36B4-49E1-B41E-13280CB59317}" srcId="{AC87736A-E1D4-4D16-99A9-CB7154B471DD}" destId="{0E2B3371-40E6-4155-A9EB-894849F76057}" srcOrd="0" destOrd="0" parTransId="{59B4A952-41FE-48B6-AFB1-D9C7588EC3F2}" sibTransId="{BBC0A2B6-9728-46E2-B658-30EE82C2D19D}"/>
    <dgm:cxn modelId="{F81C8612-A470-4212-8E8A-28FB55FC22AC}" type="presOf" srcId="{78DA00B2-4738-4416-8AAE-0F7D9F9B64A2}" destId="{7C47FC7D-9561-419B-BB74-1E596ACECED1}" srcOrd="0" destOrd="0" presId="urn:microsoft.com/office/officeart/2005/8/layout/process4"/>
    <dgm:cxn modelId="{E175117E-5B82-42C3-958A-78D6EB5AC928}" type="presOf" srcId="{2B419601-B6D5-4A71-BE26-D8DFE6741C74}" destId="{BC8C8E75-8166-4A34-A8B3-AF7E3E7A0232}" srcOrd="0" destOrd="0" presId="urn:microsoft.com/office/officeart/2005/8/layout/process4"/>
    <dgm:cxn modelId="{99A5BFE6-78D1-4D05-9073-7D99C2508C0D}" type="presOf" srcId="{9AFCD513-DF5A-4BC6-B624-D35745910D9F}" destId="{E666A022-4961-41E5-AC14-3FC60B502007}" srcOrd="0" destOrd="0" presId="urn:microsoft.com/office/officeart/2005/8/layout/process4"/>
    <dgm:cxn modelId="{87B76D1A-2889-4EA4-ABF2-C03F9B7D2AD3}" srcId="{2B419601-B6D5-4A71-BE26-D8DFE6741C74}" destId="{EE546D94-E69B-4B24-AC58-8CA9A5843EBD}" srcOrd="0" destOrd="0" parTransId="{28A94FDC-8A61-4023-A87F-EC8F005A62C2}" sibTransId="{2795D1EB-F90C-4687-A57C-E08E590A4274}"/>
    <dgm:cxn modelId="{845DE890-36CA-427A-B982-A27ECB722348}" type="presOf" srcId="{AC87736A-E1D4-4D16-99A9-CB7154B471DD}" destId="{4221B4F7-EFA3-4E01-8999-C237950743D6}" srcOrd="0" destOrd="0" presId="urn:microsoft.com/office/officeart/2005/8/layout/process4"/>
    <dgm:cxn modelId="{2B3B1315-0D57-4633-B1A4-77A84C14747D}" type="presOf" srcId="{0E2B3371-40E6-4155-A9EB-894849F76057}" destId="{7A1E157A-2387-47A8-941E-99C3F47EE5C4}" srcOrd="0" destOrd="0" presId="urn:microsoft.com/office/officeart/2005/8/layout/process4"/>
    <dgm:cxn modelId="{50872CEB-3705-4303-9E4B-06AFC20F0E33}" type="presOf" srcId="{9AFCD513-DF5A-4BC6-B624-D35745910D9F}" destId="{8065D5A5-2994-46CE-8600-DF516F50B2C2}" srcOrd="1" destOrd="0" presId="urn:microsoft.com/office/officeart/2005/8/layout/process4"/>
    <dgm:cxn modelId="{74C79093-0856-4535-9320-FCF6D85BA113}" type="presOf" srcId="{F5D93770-831B-4950-B608-26583F1453DD}" destId="{FF412C56-5C57-41EB-B995-5A6172C4B493}" srcOrd="0" destOrd="0" presId="urn:microsoft.com/office/officeart/2005/8/layout/process4"/>
    <dgm:cxn modelId="{3AF7FD0A-C310-49FC-B0C3-777C5ED06CFB}" type="presOf" srcId="{AC87736A-E1D4-4D16-99A9-CB7154B471DD}" destId="{BD81E1B7-BDDA-4277-B47B-94F86388CBB0}" srcOrd="1" destOrd="0" presId="urn:microsoft.com/office/officeart/2005/8/layout/process4"/>
    <dgm:cxn modelId="{1EA62540-9142-4C2B-9878-98EEC880BD43}" srcId="{9AFCD513-DF5A-4BC6-B624-D35745910D9F}" destId="{78DA00B2-4738-4416-8AAE-0F7D9F9B64A2}" srcOrd="0" destOrd="0" parTransId="{51C1D234-6C4B-4ECD-A031-EDF96E4E4185}" sibTransId="{D23ED89B-E268-468C-B511-2E3BA59AA482}"/>
    <dgm:cxn modelId="{FB71351D-C92A-4B7E-8A38-79B66EE91401}" type="presParOf" srcId="{BC8C8E75-8166-4A34-A8B3-AF7E3E7A0232}" destId="{2EC0BEB1-2061-4CF7-A08F-EBC0A013796F}" srcOrd="0" destOrd="0" presId="urn:microsoft.com/office/officeart/2005/8/layout/process4"/>
    <dgm:cxn modelId="{E3ACD47A-486B-4630-83E6-D02F22680FE4}" type="presParOf" srcId="{2EC0BEB1-2061-4CF7-A08F-EBC0A013796F}" destId="{E666A022-4961-41E5-AC14-3FC60B502007}" srcOrd="0" destOrd="0" presId="urn:microsoft.com/office/officeart/2005/8/layout/process4"/>
    <dgm:cxn modelId="{BA534463-F24F-4673-AC27-272854848F39}" type="presParOf" srcId="{2EC0BEB1-2061-4CF7-A08F-EBC0A013796F}" destId="{8065D5A5-2994-46CE-8600-DF516F50B2C2}" srcOrd="1" destOrd="0" presId="urn:microsoft.com/office/officeart/2005/8/layout/process4"/>
    <dgm:cxn modelId="{572D0D2D-8ED5-4EED-B6F4-4ACE1C98E78D}" type="presParOf" srcId="{2EC0BEB1-2061-4CF7-A08F-EBC0A013796F}" destId="{6E76565E-A733-4673-A4C4-938DA88731A1}" srcOrd="2" destOrd="0" presId="urn:microsoft.com/office/officeart/2005/8/layout/process4"/>
    <dgm:cxn modelId="{B411D5DD-5443-44F0-8901-EA81290941AA}" type="presParOf" srcId="{6E76565E-A733-4673-A4C4-938DA88731A1}" destId="{7C47FC7D-9561-419B-BB74-1E596ACECED1}" srcOrd="0" destOrd="0" presId="urn:microsoft.com/office/officeart/2005/8/layout/process4"/>
    <dgm:cxn modelId="{2428C18B-148C-4A78-BDCD-06A3004F0517}" type="presParOf" srcId="{BC8C8E75-8166-4A34-A8B3-AF7E3E7A0232}" destId="{FB84A06F-1E36-47F9-A1BF-D70FD7B0D279}" srcOrd="1" destOrd="0" presId="urn:microsoft.com/office/officeart/2005/8/layout/process4"/>
    <dgm:cxn modelId="{B4AD80CB-6EDA-4F27-82D0-975121460A62}" type="presParOf" srcId="{BC8C8E75-8166-4A34-A8B3-AF7E3E7A0232}" destId="{EF07D38B-8D3A-42A8-89AD-17752981BC40}" srcOrd="2" destOrd="0" presId="urn:microsoft.com/office/officeart/2005/8/layout/process4"/>
    <dgm:cxn modelId="{1A3844D2-7278-49C7-868E-E6DFBA009C47}" type="presParOf" srcId="{EF07D38B-8D3A-42A8-89AD-17752981BC40}" destId="{4221B4F7-EFA3-4E01-8999-C237950743D6}" srcOrd="0" destOrd="0" presId="urn:microsoft.com/office/officeart/2005/8/layout/process4"/>
    <dgm:cxn modelId="{AEEE26C2-6F70-4939-AA65-8BFEE6C03942}" type="presParOf" srcId="{EF07D38B-8D3A-42A8-89AD-17752981BC40}" destId="{BD81E1B7-BDDA-4277-B47B-94F86388CBB0}" srcOrd="1" destOrd="0" presId="urn:microsoft.com/office/officeart/2005/8/layout/process4"/>
    <dgm:cxn modelId="{F16D92D9-9C97-4123-A9AF-463DAD72B274}" type="presParOf" srcId="{EF07D38B-8D3A-42A8-89AD-17752981BC40}" destId="{79BF6065-ACC0-42E6-9DCE-96EC8140EE34}" srcOrd="2" destOrd="0" presId="urn:microsoft.com/office/officeart/2005/8/layout/process4"/>
    <dgm:cxn modelId="{CFBA99DC-5A13-44D2-B1D3-2673D67EEF92}" type="presParOf" srcId="{79BF6065-ACC0-42E6-9DCE-96EC8140EE34}" destId="{7A1E157A-2387-47A8-941E-99C3F47EE5C4}" srcOrd="0" destOrd="0" presId="urn:microsoft.com/office/officeart/2005/8/layout/process4"/>
    <dgm:cxn modelId="{DA690750-E638-4C25-ABA8-69CFCCBDD69E}" type="presParOf" srcId="{79BF6065-ACC0-42E6-9DCE-96EC8140EE34}" destId="{FF412C56-5C57-41EB-B995-5A6172C4B493}" srcOrd="1" destOrd="0" presId="urn:microsoft.com/office/officeart/2005/8/layout/process4"/>
    <dgm:cxn modelId="{1171C028-5371-446D-9A0E-1C4057BBA03D}" type="presParOf" srcId="{BC8C8E75-8166-4A34-A8B3-AF7E3E7A0232}" destId="{88B7ABD3-554D-4E9D-ABAA-C8A9B51A7130}" srcOrd="3" destOrd="0" presId="urn:microsoft.com/office/officeart/2005/8/layout/process4"/>
    <dgm:cxn modelId="{F795AB17-2BF6-47C8-81EE-49A94EC8324E}" type="presParOf" srcId="{BC8C8E75-8166-4A34-A8B3-AF7E3E7A0232}" destId="{C7FB6E59-B0B3-4769-AF11-673530A21173}" srcOrd="4" destOrd="0" presId="urn:microsoft.com/office/officeart/2005/8/layout/process4"/>
    <dgm:cxn modelId="{9632918C-9E01-41BF-81D4-B3546060864D}" type="presParOf" srcId="{C7FB6E59-B0B3-4769-AF11-673530A21173}" destId="{A9EE7CB6-3BE2-437E-9632-2AE5939A73F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65D5A5-2994-46CE-8600-DF516F50B2C2}">
      <dsp:nvSpPr>
        <dsp:cNvPr id="0" name=""/>
        <dsp:cNvSpPr/>
      </dsp:nvSpPr>
      <dsp:spPr>
        <a:xfrm>
          <a:off x="0" y="3406931"/>
          <a:ext cx="10972800" cy="111823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COSTOS FIJOS                                                                        </a:t>
          </a:r>
          <a:r>
            <a:rPr lang="es-MX" sz="2200" b="1" u="sng" kern="1200" dirty="0" smtClean="0"/>
            <a:t>$ 59,000.00</a:t>
          </a:r>
          <a:endParaRPr lang="es-MX" sz="2200" b="1" u="sng" kern="1200" dirty="0"/>
        </a:p>
      </dsp:txBody>
      <dsp:txXfrm>
        <a:off x="0" y="3406931"/>
        <a:ext cx="10972800" cy="603844"/>
      </dsp:txXfrm>
    </dsp:sp>
    <dsp:sp modelId="{7C47FC7D-9561-419B-BB74-1E596ACECED1}">
      <dsp:nvSpPr>
        <dsp:cNvPr id="0" name=""/>
        <dsp:cNvSpPr/>
      </dsp:nvSpPr>
      <dsp:spPr>
        <a:xfrm>
          <a:off x="0" y="3966802"/>
          <a:ext cx="10972800" cy="51438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l" defTabSz="1111250">
            <a:lnSpc>
              <a:spcPct val="90000"/>
            </a:lnSpc>
            <a:spcBef>
              <a:spcPct val="0"/>
            </a:spcBef>
            <a:spcAft>
              <a:spcPct val="35000"/>
            </a:spcAft>
          </a:pPr>
          <a:r>
            <a:rPr lang="es-MX" sz="2500" kern="1200" dirty="0" smtClean="0"/>
            <a:t>UTILIDAD NETA                                                                   </a:t>
          </a:r>
          <a:r>
            <a:rPr lang="es-MX" sz="2800" u="sng" kern="1200" dirty="0" smtClean="0">
              <a:effectLst>
                <a:outerShdw blurRad="38100" dist="38100" dir="2700000" algn="tl">
                  <a:srgbClr val="000000">
                    <a:alpha val="43137"/>
                  </a:srgbClr>
                </a:outerShdw>
              </a:effectLst>
            </a:rPr>
            <a:t>$20,000.00 </a:t>
          </a:r>
          <a:endParaRPr lang="es-MX" sz="2500" u="sng" kern="1200" dirty="0">
            <a:effectLst>
              <a:outerShdw blurRad="38100" dist="38100" dir="2700000" algn="tl">
                <a:srgbClr val="000000">
                  <a:alpha val="43137"/>
                </a:srgbClr>
              </a:outerShdw>
            </a:effectLst>
          </a:endParaRPr>
        </a:p>
      </dsp:txBody>
      <dsp:txXfrm>
        <a:off x="0" y="3966802"/>
        <a:ext cx="10972800" cy="514386"/>
      </dsp:txXfrm>
    </dsp:sp>
    <dsp:sp modelId="{BD81E1B7-BDDA-4277-B47B-94F86388CBB0}">
      <dsp:nvSpPr>
        <dsp:cNvPr id="0" name=""/>
        <dsp:cNvSpPr/>
      </dsp:nvSpPr>
      <dsp:spPr>
        <a:xfrm rot="10800000">
          <a:off x="0" y="1703865"/>
          <a:ext cx="10972800" cy="1719839"/>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COSTOS VARIABLES  (46%)                                   </a:t>
          </a:r>
          <a:r>
            <a:rPr lang="es-MX" sz="2200" kern="1200" dirty="0" smtClean="0"/>
            <a:t>	                 </a:t>
          </a:r>
          <a:r>
            <a:rPr lang="es-MX" sz="2200" b="1" u="sng" kern="1200" dirty="0" smtClean="0"/>
            <a:t>$67,296.30</a:t>
          </a:r>
          <a:endParaRPr lang="es-MX" sz="2200" b="1" u="sng" kern="1200" dirty="0"/>
        </a:p>
      </dsp:txBody>
      <dsp:txXfrm rot="-10800000">
        <a:off x="0" y="1703865"/>
        <a:ext cx="10972800" cy="603663"/>
      </dsp:txXfrm>
    </dsp:sp>
    <dsp:sp modelId="{7A1E157A-2387-47A8-941E-99C3F47EE5C4}">
      <dsp:nvSpPr>
        <dsp:cNvPr id="0" name=""/>
        <dsp:cNvSpPr/>
      </dsp:nvSpPr>
      <dsp:spPr>
        <a:xfrm>
          <a:off x="0" y="2307529"/>
          <a:ext cx="5486399" cy="51423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l" defTabSz="711200">
            <a:lnSpc>
              <a:spcPct val="90000"/>
            </a:lnSpc>
            <a:spcBef>
              <a:spcPct val="0"/>
            </a:spcBef>
            <a:spcAft>
              <a:spcPct val="35000"/>
            </a:spcAft>
          </a:pPr>
          <a:r>
            <a:rPr lang="es-MX" sz="1600" kern="1200" dirty="0" smtClean="0"/>
            <a:t> </a:t>
          </a:r>
          <a:r>
            <a:rPr lang="es-MX" sz="2400" kern="1200" dirty="0" smtClean="0"/>
            <a:t>UTILIDAD MARGINAL</a:t>
          </a:r>
          <a:r>
            <a:rPr lang="es-MX" sz="1600" kern="1200" dirty="0" smtClean="0"/>
            <a:t/>
          </a:r>
          <a:br>
            <a:rPr lang="es-MX" sz="1600" kern="1200" dirty="0" smtClean="0"/>
          </a:br>
          <a:endParaRPr lang="es-MX" sz="1600" kern="1200" dirty="0"/>
        </a:p>
      </dsp:txBody>
      <dsp:txXfrm>
        <a:off x="0" y="2307529"/>
        <a:ext cx="5486399" cy="514231"/>
      </dsp:txXfrm>
    </dsp:sp>
    <dsp:sp modelId="{FF412C56-5C57-41EB-B995-5A6172C4B493}">
      <dsp:nvSpPr>
        <dsp:cNvPr id="0" name=""/>
        <dsp:cNvSpPr/>
      </dsp:nvSpPr>
      <dsp:spPr>
        <a:xfrm>
          <a:off x="5486400" y="2307529"/>
          <a:ext cx="5486399" cy="51423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a:lnSpc>
              <a:spcPct val="90000"/>
            </a:lnSpc>
            <a:spcBef>
              <a:spcPct val="0"/>
            </a:spcBef>
            <a:spcAft>
              <a:spcPct val="35000"/>
            </a:spcAft>
          </a:pPr>
          <a:r>
            <a:rPr lang="es-MX" sz="2800" kern="1200" dirty="0" smtClean="0"/>
            <a:t>           $79,000.00</a:t>
          </a:r>
          <a:endParaRPr lang="es-MX" sz="2800" kern="1200" dirty="0"/>
        </a:p>
      </dsp:txBody>
      <dsp:txXfrm>
        <a:off x="5486400" y="2307529"/>
        <a:ext cx="5486399" cy="514231"/>
      </dsp:txXfrm>
    </dsp:sp>
    <dsp:sp modelId="{A9EE7CB6-3BE2-437E-9632-2AE5939A73FE}">
      <dsp:nvSpPr>
        <dsp:cNvPr id="0" name=""/>
        <dsp:cNvSpPr/>
      </dsp:nvSpPr>
      <dsp:spPr>
        <a:xfrm rot="10800000">
          <a:off x="0" y="799"/>
          <a:ext cx="10972800" cy="1719839"/>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VENTAS                                                                                  $146,296.30</a:t>
          </a:r>
          <a:endParaRPr lang="es-MX" sz="2200" b="1" kern="1200" dirty="0"/>
        </a:p>
      </dsp:txBody>
      <dsp:txXfrm rot="10800000">
        <a:off x="0" y="799"/>
        <a:ext cx="10972800" cy="1117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65D5A5-2994-46CE-8600-DF516F50B2C2}">
      <dsp:nvSpPr>
        <dsp:cNvPr id="0" name=""/>
        <dsp:cNvSpPr/>
      </dsp:nvSpPr>
      <dsp:spPr>
        <a:xfrm>
          <a:off x="0" y="3406931"/>
          <a:ext cx="10972800" cy="111823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COSTOS FIJOS                                                                         </a:t>
          </a:r>
          <a:r>
            <a:rPr lang="es-MX" sz="2200" b="1" u="sng" kern="1200" dirty="0" smtClean="0"/>
            <a:t>$ 59,000.00</a:t>
          </a:r>
          <a:endParaRPr lang="es-MX" sz="2200" b="1" u="sng" kern="1200" dirty="0"/>
        </a:p>
      </dsp:txBody>
      <dsp:txXfrm>
        <a:off x="0" y="3406931"/>
        <a:ext cx="10972800" cy="603844"/>
      </dsp:txXfrm>
    </dsp:sp>
    <dsp:sp modelId="{7C47FC7D-9561-419B-BB74-1E596ACECED1}">
      <dsp:nvSpPr>
        <dsp:cNvPr id="0" name=""/>
        <dsp:cNvSpPr/>
      </dsp:nvSpPr>
      <dsp:spPr>
        <a:xfrm>
          <a:off x="0" y="3966802"/>
          <a:ext cx="10972800" cy="51438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l" defTabSz="1111250">
            <a:lnSpc>
              <a:spcPct val="90000"/>
            </a:lnSpc>
            <a:spcBef>
              <a:spcPct val="0"/>
            </a:spcBef>
            <a:spcAft>
              <a:spcPct val="35000"/>
            </a:spcAft>
          </a:pPr>
          <a:r>
            <a:rPr lang="es-MX" sz="2500" kern="1200" dirty="0" smtClean="0"/>
            <a:t>UTILIDAD NETA                                                                </a:t>
          </a:r>
          <a:r>
            <a:rPr lang="es-MX" sz="2800" u="sng" kern="1200" dirty="0" smtClean="0">
              <a:effectLst>
                <a:outerShdw blurRad="38100" dist="38100" dir="2700000" algn="tl">
                  <a:srgbClr val="000000">
                    <a:alpha val="43137"/>
                  </a:srgbClr>
                </a:outerShdw>
              </a:effectLst>
            </a:rPr>
            <a:t>$103,000.00 </a:t>
          </a:r>
          <a:endParaRPr lang="es-MX" sz="2500" u="sng" kern="1200" dirty="0">
            <a:effectLst>
              <a:outerShdw blurRad="38100" dist="38100" dir="2700000" algn="tl">
                <a:srgbClr val="000000">
                  <a:alpha val="43137"/>
                </a:srgbClr>
              </a:outerShdw>
            </a:effectLst>
          </a:endParaRPr>
        </a:p>
      </dsp:txBody>
      <dsp:txXfrm>
        <a:off x="0" y="3966802"/>
        <a:ext cx="10972800" cy="514386"/>
      </dsp:txXfrm>
    </dsp:sp>
    <dsp:sp modelId="{BD81E1B7-BDDA-4277-B47B-94F86388CBB0}">
      <dsp:nvSpPr>
        <dsp:cNvPr id="0" name=""/>
        <dsp:cNvSpPr/>
      </dsp:nvSpPr>
      <dsp:spPr>
        <a:xfrm rot="10800000">
          <a:off x="0" y="1703865"/>
          <a:ext cx="10972800" cy="1719839"/>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COSTOS VARIABLES  (46%)                                   </a:t>
          </a:r>
          <a:r>
            <a:rPr lang="es-MX" sz="2200" kern="1200" dirty="0" smtClean="0"/>
            <a:t>	 	   </a:t>
          </a:r>
          <a:r>
            <a:rPr lang="es-MX" sz="2200" b="1" u="sng" kern="1200" dirty="0" smtClean="0"/>
            <a:t>$138,000.00</a:t>
          </a:r>
          <a:endParaRPr lang="es-MX" sz="2200" b="1" u="sng" kern="1200" dirty="0"/>
        </a:p>
      </dsp:txBody>
      <dsp:txXfrm rot="-10800000">
        <a:off x="0" y="1703865"/>
        <a:ext cx="10972800" cy="603663"/>
      </dsp:txXfrm>
    </dsp:sp>
    <dsp:sp modelId="{7A1E157A-2387-47A8-941E-99C3F47EE5C4}">
      <dsp:nvSpPr>
        <dsp:cNvPr id="0" name=""/>
        <dsp:cNvSpPr/>
      </dsp:nvSpPr>
      <dsp:spPr>
        <a:xfrm>
          <a:off x="0" y="2307529"/>
          <a:ext cx="5486399" cy="51423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l" defTabSz="711200">
            <a:lnSpc>
              <a:spcPct val="90000"/>
            </a:lnSpc>
            <a:spcBef>
              <a:spcPct val="0"/>
            </a:spcBef>
            <a:spcAft>
              <a:spcPct val="35000"/>
            </a:spcAft>
          </a:pPr>
          <a:r>
            <a:rPr lang="es-MX" sz="1600" kern="1200" dirty="0" smtClean="0"/>
            <a:t> </a:t>
          </a:r>
          <a:r>
            <a:rPr lang="es-MX" sz="2400" kern="1200" dirty="0" smtClean="0"/>
            <a:t>UTILIDAD MARGINAL</a:t>
          </a:r>
          <a:r>
            <a:rPr lang="es-MX" sz="1600" kern="1200" dirty="0" smtClean="0"/>
            <a:t/>
          </a:r>
          <a:br>
            <a:rPr lang="es-MX" sz="1600" kern="1200" dirty="0" smtClean="0"/>
          </a:br>
          <a:endParaRPr lang="es-MX" sz="1600" kern="1200" dirty="0"/>
        </a:p>
      </dsp:txBody>
      <dsp:txXfrm>
        <a:off x="0" y="2307529"/>
        <a:ext cx="5486399" cy="514231"/>
      </dsp:txXfrm>
    </dsp:sp>
    <dsp:sp modelId="{FF412C56-5C57-41EB-B995-5A6172C4B493}">
      <dsp:nvSpPr>
        <dsp:cNvPr id="0" name=""/>
        <dsp:cNvSpPr/>
      </dsp:nvSpPr>
      <dsp:spPr>
        <a:xfrm>
          <a:off x="5486400" y="2307529"/>
          <a:ext cx="5486399" cy="51423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a:lnSpc>
              <a:spcPct val="90000"/>
            </a:lnSpc>
            <a:spcBef>
              <a:spcPct val="0"/>
            </a:spcBef>
            <a:spcAft>
              <a:spcPct val="35000"/>
            </a:spcAft>
          </a:pPr>
          <a:r>
            <a:rPr lang="es-MX" sz="2800" kern="1200" dirty="0" smtClean="0"/>
            <a:t>           $162,000.00</a:t>
          </a:r>
          <a:endParaRPr lang="es-MX" sz="2800" kern="1200" dirty="0"/>
        </a:p>
      </dsp:txBody>
      <dsp:txXfrm>
        <a:off x="5486400" y="2307529"/>
        <a:ext cx="5486399" cy="514231"/>
      </dsp:txXfrm>
    </dsp:sp>
    <dsp:sp modelId="{A9EE7CB6-3BE2-437E-9632-2AE5939A73FE}">
      <dsp:nvSpPr>
        <dsp:cNvPr id="0" name=""/>
        <dsp:cNvSpPr/>
      </dsp:nvSpPr>
      <dsp:spPr>
        <a:xfrm rot="10800000">
          <a:off x="0" y="799"/>
          <a:ext cx="10972800" cy="1719839"/>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VENTAS                                                                                  $300,000.00</a:t>
          </a:r>
          <a:endParaRPr lang="es-MX" sz="2200" b="1" kern="1200" dirty="0"/>
        </a:p>
      </dsp:txBody>
      <dsp:txXfrm rot="10800000">
        <a:off x="0" y="799"/>
        <a:ext cx="10972800" cy="1117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65D5A5-2994-46CE-8600-DF516F50B2C2}">
      <dsp:nvSpPr>
        <dsp:cNvPr id="0" name=""/>
        <dsp:cNvSpPr/>
      </dsp:nvSpPr>
      <dsp:spPr>
        <a:xfrm>
          <a:off x="0" y="3406931"/>
          <a:ext cx="10972800" cy="111823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COSTOS FIJOS                                                                         </a:t>
          </a:r>
          <a:r>
            <a:rPr lang="es-MX" sz="2200" b="1" u="sng" kern="1200" dirty="0" smtClean="0"/>
            <a:t>$ 59,000.00</a:t>
          </a:r>
          <a:endParaRPr lang="es-MX" sz="2200" b="1" u="sng" kern="1200" dirty="0"/>
        </a:p>
      </dsp:txBody>
      <dsp:txXfrm>
        <a:off x="0" y="3406931"/>
        <a:ext cx="10972800" cy="603844"/>
      </dsp:txXfrm>
    </dsp:sp>
    <dsp:sp modelId="{7C47FC7D-9561-419B-BB74-1E596ACECED1}">
      <dsp:nvSpPr>
        <dsp:cNvPr id="0" name=""/>
        <dsp:cNvSpPr/>
      </dsp:nvSpPr>
      <dsp:spPr>
        <a:xfrm>
          <a:off x="0" y="3966802"/>
          <a:ext cx="10972800" cy="51438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l" defTabSz="1111250">
            <a:lnSpc>
              <a:spcPct val="90000"/>
            </a:lnSpc>
            <a:spcBef>
              <a:spcPct val="0"/>
            </a:spcBef>
            <a:spcAft>
              <a:spcPct val="35000"/>
            </a:spcAft>
          </a:pPr>
          <a:r>
            <a:rPr lang="es-MX" sz="2500" kern="1200" dirty="0" smtClean="0"/>
            <a:t>UTILIDAD NETA                                                                  </a:t>
          </a:r>
          <a:r>
            <a:rPr lang="es-MX" sz="2800" kern="1200" dirty="0" smtClean="0"/>
            <a:t> </a:t>
          </a:r>
          <a:r>
            <a:rPr lang="es-MX" sz="2800" u="sng" kern="1200" dirty="0" smtClean="0">
              <a:effectLst>
                <a:outerShdw blurRad="38100" dist="38100" dir="2700000" algn="tl">
                  <a:srgbClr val="000000">
                    <a:alpha val="43137"/>
                  </a:srgbClr>
                </a:outerShdw>
              </a:effectLst>
            </a:rPr>
            <a:t>$73,300.00 </a:t>
          </a:r>
          <a:endParaRPr lang="es-MX" sz="2500" u="sng" kern="1200" dirty="0">
            <a:effectLst>
              <a:outerShdw blurRad="38100" dist="38100" dir="2700000" algn="tl">
                <a:srgbClr val="000000">
                  <a:alpha val="43137"/>
                </a:srgbClr>
              </a:outerShdw>
            </a:effectLst>
          </a:endParaRPr>
        </a:p>
      </dsp:txBody>
      <dsp:txXfrm>
        <a:off x="0" y="3966802"/>
        <a:ext cx="10972800" cy="514386"/>
      </dsp:txXfrm>
    </dsp:sp>
    <dsp:sp modelId="{BD81E1B7-BDDA-4277-B47B-94F86388CBB0}">
      <dsp:nvSpPr>
        <dsp:cNvPr id="0" name=""/>
        <dsp:cNvSpPr/>
      </dsp:nvSpPr>
      <dsp:spPr>
        <a:xfrm rot="10800000">
          <a:off x="0" y="1703865"/>
          <a:ext cx="10972800" cy="1719839"/>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COSTOS VARIABLES  (51%)                                   </a:t>
          </a:r>
          <a:r>
            <a:rPr lang="es-MX" sz="2200" kern="1200" dirty="0" smtClean="0"/>
            <a:t>	 	   </a:t>
          </a:r>
          <a:r>
            <a:rPr lang="es-MX" sz="2200" b="1" u="sng" kern="1200" dirty="0" smtClean="0"/>
            <a:t>$137,700.00</a:t>
          </a:r>
          <a:endParaRPr lang="es-MX" sz="2200" b="1" u="sng" kern="1200" dirty="0"/>
        </a:p>
      </dsp:txBody>
      <dsp:txXfrm rot="-10800000">
        <a:off x="0" y="1703865"/>
        <a:ext cx="10972800" cy="603663"/>
      </dsp:txXfrm>
    </dsp:sp>
    <dsp:sp modelId="{7A1E157A-2387-47A8-941E-99C3F47EE5C4}">
      <dsp:nvSpPr>
        <dsp:cNvPr id="0" name=""/>
        <dsp:cNvSpPr/>
      </dsp:nvSpPr>
      <dsp:spPr>
        <a:xfrm>
          <a:off x="0" y="2307529"/>
          <a:ext cx="5486399" cy="51423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l" defTabSz="711200">
            <a:lnSpc>
              <a:spcPct val="90000"/>
            </a:lnSpc>
            <a:spcBef>
              <a:spcPct val="0"/>
            </a:spcBef>
            <a:spcAft>
              <a:spcPct val="35000"/>
            </a:spcAft>
          </a:pPr>
          <a:r>
            <a:rPr lang="es-MX" sz="1600" kern="1200" dirty="0" smtClean="0"/>
            <a:t> </a:t>
          </a:r>
          <a:r>
            <a:rPr lang="es-MX" sz="2400" kern="1200" dirty="0" smtClean="0"/>
            <a:t>UTILIDAD MARGINAL</a:t>
          </a:r>
          <a:r>
            <a:rPr lang="es-MX" sz="1600" kern="1200" dirty="0" smtClean="0"/>
            <a:t/>
          </a:r>
          <a:br>
            <a:rPr lang="es-MX" sz="1600" kern="1200" dirty="0" smtClean="0"/>
          </a:br>
          <a:endParaRPr lang="es-MX" sz="1600" kern="1200" dirty="0"/>
        </a:p>
      </dsp:txBody>
      <dsp:txXfrm>
        <a:off x="0" y="2307529"/>
        <a:ext cx="5486399" cy="514231"/>
      </dsp:txXfrm>
    </dsp:sp>
    <dsp:sp modelId="{FF412C56-5C57-41EB-B995-5A6172C4B493}">
      <dsp:nvSpPr>
        <dsp:cNvPr id="0" name=""/>
        <dsp:cNvSpPr/>
      </dsp:nvSpPr>
      <dsp:spPr>
        <a:xfrm>
          <a:off x="5486400" y="2307529"/>
          <a:ext cx="5486399" cy="51423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a:lnSpc>
              <a:spcPct val="90000"/>
            </a:lnSpc>
            <a:spcBef>
              <a:spcPct val="0"/>
            </a:spcBef>
            <a:spcAft>
              <a:spcPct val="35000"/>
            </a:spcAft>
          </a:pPr>
          <a:r>
            <a:rPr lang="es-MX" sz="2800" kern="1200" dirty="0" smtClean="0"/>
            <a:t>           $132,300.00</a:t>
          </a:r>
          <a:endParaRPr lang="es-MX" sz="2800" kern="1200" dirty="0"/>
        </a:p>
      </dsp:txBody>
      <dsp:txXfrm>
        <a:off x="5486400" y="2307529"/>
        <a:ext cx="5486399" cy="514231"/>
      </dsp:txXfrm>
    </dsp:sp>
    <dsp:sp modelId="{A9EE7CB6-3BE2-437E-9632-2AE5939A73FE}">
      <dsp:nvSpPr>
        <dsp:cNvPr id="0" name=""/>
        <dsp:cNvSpPr/>
      </dsp:nvSpPr>
      <dsp:spPr>
        <a:xfrm rot="10800000">
          <a:off x="0" y="799"/>
          <a:ext cx="10972800" cy="1719839"/>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b="1" kern="1200" dirty="0" smtClean="0"/>
            <a:t>VENTAS                                                                                  $270,000.00</a:t>
          </a:r>
          <a:endParaRPr lang="es-MX" sz="2200" b="1" kern="1200" dirty="0"/>
        </a:p>
      </dsp:txBody>
      <dsp:txXfrm rot="10800000">
        <a:off x="0" y="799"/>
        <a:ext cx="10972800" cy="11175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1FCC73-D025-4A2A-BEA1-46DBD3E4562A}" type="datetimeFigureOut">
              <a:rPr lang="es-MX" smtClean="0"/>
              <a:t>28/09/2015</a:t>
            </a:fld>
            <a:endParaRPr lang="es-MX" dirty="0"/>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4EBDD4-4D3D-44B3-B0C5-C4A2958ED52F}" type="slidenum">
              <a:rPr lang="es-MX" smtClean="0"/>
              <a:t>‹Nº›</a:t>
            </a:fld>
            <a:endParaRPr lang="es-MX" dirty="0"/>
          </a:p>
        </p:txBody>
      </p:sp>
    </p:spTree>
    <p:extLst>
      <p:ext uri="{BB962C8B-B14F-4D97-AF65-F5344CB8AC3E}">
        <p14:creationId xmlns:p14="http://schemas.microsoft.com/office/powerpoint/2010/main" val="1535281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344EBDD4-4D3D-44B3-B0C5-C4A2958ED52F}" type="slidenum">
              <a:rPr lang="es-MX" smtClean="0"/>
              <a:t>1</a:t>
            </a:fld>
            <a:endParaRPr lang="es-MX" dirty="0"/>
          </a:p>
        </p:txBody>
      </p:sp>
    </p:spTree>
    <p:extLst>
      <p:ext uri="{BB962C8B-B14F-4D97-AF65-F5344CB8AC3E}">
        <p14:creationId xmlns:p14="http://schemas.microsoft.com/office/powerpoint/2010/main" val="127123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A78F45-B334-4CC1-A140-684A0B056C86}" type="slidenum">
              <a:rPr lang="en-US"/>
              <a:pPr/>
              <a:t>14</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3968592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6960FBAD-AD30-4B87-96FB-3F1A76E0B71B}" type="datetime1">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CB9172-C21E-409D-874D-1882D331D076}" type="datetime1">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A76052-04CA-43FC-914C-8B0B22FA6E15}" type="datetime1">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EA24AC1-C219-4F53-86FD-ADFECFCF95EA}" type="datetime1">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DE21F52-01A2-4703-A788-B48F68E22F25}" type="datetime1">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BC29191-A6A9-4CFA-9FB9-5C7AEE86FFC1}" type="datetime1">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Haga clic para modificar el estilo de texto del patrón</a:t>
            </a:r>
          </a:p>
        </p:txBody>
      </p:sp>
      <p:sp>
        <p:nvSpPr>
          <p:cNvPr id="6" name="Content Placeholder 5"/>
          <p:cNvSpPr>
            <a:spLocks noGrp="1"/>
          </p:cNvSpPr>
          <p:nvPr>
            <p:ph sz="quarter" idx="4"/>
          </p:nvPr>
        </p:nvSpPr>
        <p:spPr>
          <a:xfrm>
            <a:off x="599088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71BEFB2-AC82-4E17-B46F-0DA77CD0325F}" type="datetime1">
              <a:rPr lang="en-US" smtClean="0"/>
              <a:t>9/28/2015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28B7097-06F8-405C-A24E-A8403F8B8F0B}" type="datetime1">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5B3B45-D442-422F-986C-63BC78B3481B}" type="datetime1">
              <a:rPr lang="en-US" smtClean="0"/>
              <a:t>9/28/2015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3D85789-A209-4A09-B51B-F08273005DDC}" type="datetime1">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C603C8A-168E-40FB-B5A7-1983769B51D0}" type="datetime1">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pPr/>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1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F3A0AA4-1493-409F-8E22-76854831D438}" type="datetime1">
              <a:rPr lang="en-US" smtClean="0"/>
              <a:t>9/28/2015</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 y="4734910"/>
            <a:ext cx="7772400" cy="2123090"/>
          </a:xfrm>
        </p:spPr>
        <p:txBody>
          <a:bodyPr>
            <a:noAutofit/>
          </a:bodyPr>
          <a:lstStyle/>
          <a:p>
            <a:pPr algn="ctr"/>
            <a:r>
              <a:rPr lang="es-MX" sz="2000" dirty="0" smtClean="0">
                <a:solidFill>
                  <a:schemeClr val="accent6">
                    <a:lumMod val="50000"/>
                  </a:schemeClr>
                </a:solidFill>
                <a:latin typeface="Berlin Sans FB" panose="020E0602020502020306" pitchFamily="34" charset="0"/>
              </a:rPr>
              <a:t/>
            </a:r>
            <a:br>
              <a:rPr lang="es-MX" sz="2000" dirty="0" smtClean="0">
                <a:solidFill>
                  <a:schemeClr val="accent6">
                    <a:lumMod val="50000"/>
                  </a:schemeClr>
                </a:solidFill>
                <a:latin typeface="Berlin Sans FB" panose="020E0602020502020306" pitchFamily="34" charset="0"/>
              </a:rPr>
            </a:br>
            <a:r>
              <a:rPr lang="es-MX" sz="2000" dirty="0" smtClean="0">
                <a:solidFill>
                  <a:srgbClr val="002060"/>
                </a:solidFill>
                <a:latin typeface="Berlin Sans FB" panose="020E0602020502020306" pitchFamily="34" charset="0"/>
              </a:rPr>
              <a:t>UNIVERSIDAD </a:t>
            </a:r>
            <a:r>
              <a:rPr lang="es-MX" sz="2000" dirty="0">
                <a:solidFill>
                  <a:srgbClr val="002060"/>
                </a:solidFill>
                <a:latin typeface="Berlin Sans FB" panose="020E0602020502020306" pitchFamily="34" charset="0"/>
              </a:rPr>
              <a:t>AUTÓNOMA DEL ESTADO DE MÉXICO</a:t>
            </a:r>
            <a:br>
              <a:rPr lang="es-MX" sz="2000" dirty="0">
                <a:solidFill>
                  <a:srgbClr val="002060"/>
                </a:solidFill>
                <a:latin typeface="Berlin Sans FB" panose="020E0602020502020306" pitchFamily="34" charset="0"/>
              </a:rPr>
            </a:br>
            <a:r>
              <a:rPr lang="es-MX" sz="2000" dirty="0">
                <a:solidFill>
                  <a:srgbClr val="002060"/>
                </a:solidFill>
                <a:latin typeface="Berlin Sans FB" panose="020E0602020502020306" pitchFamily="34" charset="0"/>
              </a:rPr>
              <a:t>Facultad de Turismo y Gastronomía</a:t>
            </a:r>
            <a:br>
              <a:rPr lang="es-MX" sz="2000" dirty="0">
                <a:solidFill>
                  <a:srgbClr val="002060"/>
                </a:solidFill>
                <a:latin typeface="Berlin Sans FB" panose="020E0602020502020306" pitchFamily="34" charset="0"/>
              </a:rPr>
            </a:br>
            <a:r>
              <a:rPr lang="es-MX" sz="2000" dirty="0">
                <a:solidFill>
                  <a:srgbClr val="002060"/>
                </a:solidFill>
                <a:latin typeface="Berlin Sans FB" panose="020E0602020502020306" pitchFamily="34" charset="0"/>
              </a:rPr>
              <a:t>Licenciatura en </a:t>
            </a:r>
            <a:r>
              <a:rPr lang="es-MX" sz="2000" dirty="0" smtClean="0">
                <a:solidFill>
                  <a:srgbClr val="002060"/>
                </a:solidFill>
                <a:latin typeface="Berlin Sans FB" panose="020E0602020502020306" pitchFamily="34" charset="0"/>
              </a:rPr>
              <a:t>Turismo</a:t>
            </a:r>
            <a:r>
              <a:rPr lang="es-MX" sz="2000" dirty="0" smtClean="0">
                <a:solidFill>
                  <a:schemeClr val="accent6">
                    <a:lumMod val="50000"/>
                  </a:schemeClr>
                </a:solidFill>
                <a:latin typeface="Berlin Sans FB" panose="020E0602020502020306" pitchFamily="34" charset="0"/>
              </a:rPr>
              <a:t/>
            </a:r>
            <a:br>
              <a:rPr lang="es-MX" sz="2000" dirty="0" smtClean="0">
                <a:solidFill>
                  <a:schemeClr val="accent6">
                    <a:lumMod val="50000"/>
                  </a:schemeClr>
                </a:solidFill>
                <a:latin typeface="Berlin Sans FB" panose="020E0602020502020306" pitchFamily="34" charset="0"/>
              </a:rPr>
            </a:br>
            <a:r>
              <a:rPr lang="es-MX" sz="2000" dirty="0" smtClean="0">
                <a:solidFill>
                  <a:schemeClr val="accent6">
                    <a:lumMod val="50000"/>
                  </a:schemeClr>
                </a:solidFill>
                <a:latin typeface="Berlin Sans FB" panose="020E0602020502020306" pitchFamily="34" charset="0"/>
              </a:rPr>
              <a:t/>
            </a:r>
            <a:br>
              <a:rPr lang="es-MX" sz="2000" dirty="0" smtClean="0">
                <a:solidFill>
                  <a:schemeClr val="accent6">
                    <a:lumMod val="50000"/>
                  </a:schemeClr>
                </a:solidFill>
                <a:latin typeface="Berlin Sans FB" panose="020E0602020502020306" pitchFamily="34" charset="0"/>
              </a:rPr>
            </a:br>
            <a:r>
              <a:rPr lang="es-MX" sz="2000" dirty="0" smtClean="0">
                <a:solidFill>
                  <a:srgbClr val="FF0000"/>
                </a:solidFill>
                <a:latin typeface="Berlin Sans FB" panose="020E0602020502020306" pitchFamily="34" charset="0"/>
              </a:rPr>
              <a:t>Unidad </a:t>
            </a:r>
            <a:r>
              <a:rPr lang="es-MX" sz="2000" dirty="0">
                <a:solidFill>
                  <a:srgbClr val="FF0000"/>
                </a:solidFill>
                <a:latin typeface="Berlin Sans FB" panose="020E0602020502020306" pitchFamily="34" charset="0"/>
              </a:rPr>
              <a:t>de Aprendizaje:</a:t>
            </a:r>
            <a:br>
              <a:rPr lang="es-MX" sz="2000" dirty="0">
                <a:solidFill>
                  <a:srgbClr val="FF0000"/>
                </a:solidFill>
                <a:latin typeface="Berlin Sans FB" panose="020E0602020502020306" pitchFamily="34" charset="0"/>
              </a:rPr>
            </a:br>
            <a:r>
              <a:rPr lang="es-MX" sz="2000" dirty="0">
                <a:solidFill>
                  <a:srgbClr val="FF0000"/>
                </a:solidFill>
                <a:latin typeface="Berlin Sans FB" panose="020E0602020502020306" pitchFamily="34" charset="0"/>
              </a:rPr>
              <a:t>Finanzas</a:t>
            </a:r>
            <a:br>
              <a:rPr lang="es-MX" sz="2000" dirty="0">
                <a:solidFill>
                  <a:srgbClr val="FF0000"/>
                </a:solidFill>
                <a:latin typeface="Berlin Sans FB" panose="020E0602020502020306" pitchFamily="34" charset="0"/>
              </a:rPr>
            </a:br>
            <a:r>
              <a:rPr lang="es-MX" sz="1800" dirty="0" smtClean="0">
                <a:solidFill>
                  <a:schemeClr val="accent6">
                    <a:lumMod val="50000"/>
                  </a:schemeClr>
                </a:solidFill>
                <a:latin typeface="Berlin Sans FB" panose="020E0602020502020306" pitchFamily="34" charset="0"/>
              </a:rPr>
              <a:t/>
            </a:r>
            <a:br>
              <a:rPr lang="es-MX" sz="1800" dirty="0" smtClean="0">
                <a:solidFill>
                  <a:schemeClr val="accent6">
                    <a:lumMod val="50000"/>
                  </a:schemeClr>
                </a:solidFill>
                <a:latin typeface="Berlin Sans FB" panose="020E0602020502020306" pitchFamily="34" charset="0"/>
              </a:rPr>
            </a:br>
            <a:r>
              <a:rPr lang="es-MX" sz="2800" dirty="0">
                <a:solidFill>
                  <a:srgbClr val="FF0000"/>
                </a:solidFill>
                <a:latin typeface="Berlin Sans FB" panose="020E0602020502020306" pitchFamily="34" charset="0"/>
              </a:rPr>
              <a:t>Tema: </a:t>
            </a:r>
            <a:r>
              <a:rPr lang="es-MX" sz="2800" dirty="0" smtClean="0">
                <a:solidFill>
                  <a:srgbClr val="FF0000"/>
                </a:solidFill>
                <a:latin typeface="Berlin Sans FB" panose="020E0602020502020306" pitchFamily="34" charset="0"/>
              </a:rPr>
              <a:t>PLANEACIÓN </a:t>
            </a:r>
            <a:r>
              <a:rPr lang="es-MX" sz="2800" dirty="0">
                <a:solidFill>
                  <a:srgbClr val="FF0000"/>
                </a:solidFill>
                <a:latin typeface="Berlin Sans FB" panose="020E0602020502020306" pitchFamily="34" charset="0"/>
              </a:rPr>
              <a:t>Financiera</a:t>
            </a:r>
            <a:r>
              <a:rPr lang="es-MX" sz="2000" dirty="0">
                <a:solidFill>
                  <a:schemeClr val="accent6">
                    <a:lumMod val="50000"/>
                  </a:schemeClr>
                </a:solidFill>
                <a:latin typeface="Berlin Sans FB" panose="020E0602020502020306" pitchFamily="34" charset="0"/>
              </a:rPr>
              <a:t/>
            </a:r>
            <a:br>
              <a:rPr lang="es-MX" sz="2000" dirty="0">
                <a:solidFill>
                  <a:schemeClr val="accent6">
                    <a:lumMod val="50000"/>
                  </a:schemeClr>
                </a:solidFill>
                <a:latin typeface="Berlin Sans FB" panose="020E0602020502020306" pitchFamily="34" charset="0"/>
              </a:rPr>
            </a:br>
            <a:endParaRPr lang="es-ES" sz="1800" dirty="0"/>
          </a:p>
        </p:txBody>
      </p:sp>
      <p:sp>
        <p:nvSpPr>
          <p:cNvPr id="3" name="Subtítulo 2"/>
          <p:cNvSpPr>
            <a:spLocks noGrp="1"/>
          </p:cNvSpPr>
          <p:nvPr>
            <p:ph type="subTitle" idx="1"/>
          </p:nvPr>
        </p:nvSpPr>
        <p:spPr/>
        <p:txBody>
          <a:bodyPr>
            <a:noAutofit/>
          </a:bodyPr>
          <a:lstStyle/>
          <a:p>
            <a:pPr algn="ctr"/>
            <a:r>
              <a:rPr lang="es-MX" dirty="0">
                <a:latin typeface="Berlin Sans FB" panose="020E0602020502020306" pitchFamily="34" charset="0"/>
              </a:rPr>
              <a:t>Autor:</a:t>
            </a:r>
            <a:br>
              <a:rPr lang="es-MX" dirty="0">
                <a:latin typeface="Berlin Sans FB" panose="020E0602020502020306" pitchFamily="34" charset="0"/>
              </a:rPr>
            </a:br>
            <a:r>
              <a:rPr lang="es-MX" dirty="0">
                <a:latin typeface="Berlin Sans FB" panose="020E0602020502020306" pitchFamily="34" charset="0"/>
              </a:rPr>
              <a:t>M. en A. María de Lourdes Escalona González</a:t>
            </a:r>
          </a:p>
          <a:p>
            <a:pPr algn="ctr"/>
            <a:endParaRPr lang="es-MX" dirty="0">
              <a:latin typeface="Berlin Sans FB" panose="020E0602020502020306" pitchFamily="34" charset="0"/>
            </a:endParaRPr>
          </a:p>
          <a:p>
            <a:pPr algn="ctr"/>
            <a:r>
              <a:rPr lang="es-MX" dirty="0">
                <a:latin typeface="Berlin Sans FB" panose="020E0602020502020306" pitchFamily="34" charset="0"/>
              </a:rPr>
              <a:t>Septiembre </a:t>
            </a:r>
            <a:r>
              <a:rPr lang="es-MX" dirty="0" smtClean="0">
                <a:latin typeface="Berlin Sans FB" panose="020E0602020502020306" pitchFamily="34" charset="0"/>
              </a:rPr>
              <a:t>2015</a:t>
            </a:r>
            <a:r>
              <a:rPr lang="es-MX" dirty="0">
                <a:latin typeface="Berlin Sans FB" panose="020E0602020502020306" pitchFamily="34" charset="0"/>
              </a:rPr>
              <a:t/>
            </a:r>
            <a:br>
              <a:rPr lang="es-MX" dirty="0">
                <a:latin typeface="Berlin Sans FB" panose="020E0602020502020306" pitchFamily="34" charset="0"/>
              </a:rPr>
            </a:br>
            <a:endParaRPr lang="es-ES" dirty="0"/>
          </a:p>
        </p:txBody>
      </p:sp>
      <p:pic>
        <p:nvPicPr>
          <p:cNvPr id="4"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249" y="5229454"/>
            <a:ext cx="998482" cy="924404"/>
          </a:xfrm>
          <a:prstGeom prst="rect">
            <a:avLst/>
          </a:prstGeom>
          <a:ln>
            <a:noFill/>
          </a:ln>
          <a:effectLst>
            <a:outerShdw blurRad="292100" dist="139700" dir="2700000" algn="tl" rotWithShape="0">
              <a:srgbClr val="333333">
                <a:alpha val="65000"/>
              </a:srgbClr>
            </a:outerShdw>
          </a:effectLst>
        </p:spPr>
      </p:pic>
      <p:pic>
        <p:nvPicPr>
          <p:cNvPr id="5" name="5 Imagen" descr="Descripción: ESC_FACB"/>
          <p:cNvPicPr/>
          <p:nvPr/>
        </p:nvPicPr>
        <p:blipFill>
          <a:blip r:embed="rId4" cstate="print"/>
          <a:srcRect/>
          <a:stretch>
            <a:fillRect/>
          </a:stretch>
        </p:blipFill>
        <p:spPr bwMode="auto">
          <a:xfrm>
            <a:off x="7338606" y="5229454"/>
            <a:ext cx="964567" cy="9244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91641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nSpc>
                <a:spcPct val="150000"/>
              </a:lnSpc>
            </a:pPr>
            <a:r>
              <a:rPr lang="es-MX" sz="2400" dirty="0" smtClean="0"/>
              <a:t>La fijación de objetivos, está estrechamente ligada con el estilo de empresa en la resolución de problemas, destacando tres tipos de empresa.</a:t>
            </a:r>
          </a:p>
          <a:p>
            <a:pPr marL="514350" indent="-514350">
              <a:buFont typeface="+mj-lt"/>
              <a:buAutoNum type="arabicPeriod"/>
            </a:pPr>
            <a:r>
              <a:rPr lang="es-MX" sz="2400" dirty="0" smtClean="0"/>
              <a:t>Las reactivas </a:t>
            </a:r>
          </a:p>
          <a:p>
            <a:pPr marL="514350" indent="-514350">
              <a:buFont typeface="+mj-lt"/>
              <a:buAutoNum type="arabicPeriod"/>
            </a:pPr>
            <a:r>
              <a:rPr lang="es-MX" sz="2400" dirty="0" smtClean="0"/>
              <a:t>Las planeadoras</a:t>
            </a:r>
          </a:p>
          <a:p>
            <a:pPr marL="514350" indent="-514350">
              <a:buFont typeface="+mj-lt"/>
              <a:buAutoNum type="arabicPeriod"/>
            </a:pPr>
            <a:r>
              <a:rPr lang="es-MX" sz="2400" dirty="0" smtClean="0"/>
              <a:t>Las emprendedoras</a:t>
            </a:r>
          </a:p>
          <a:p>
            <a:pPr marL="514350" indent="-51435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5757" y="3633850"/>
            <a:ext cx="5958444" cy="210780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7768" y="253588"/>
            <a:ext cx="2192792" cy="2115539"/>
          </a:xfrm>
          <a:prstGeom prst="rect">
            <a:avLst/>
          </a:prstGeom>
        </p:spPr>
      </p:pic>
      <p:sp>
        <p:nvSpPr>
          <p:cNvPr id="2" name="Marcador de número de diapositiva 1"/>
          <p:cNvSpPr>
            <a:spLocks noGrp="1"/>
          </p:cNvSpPr>
          <p:nvPr>
            <p:ph type="sldNum" sz="quarter" idx="12"/>
          </p:nvPr>
        </p:nvSpPr>
        <p:spPr/>
        <p:txBody>
          <a:bodyPr/>
          <a:lstStyle/>
          <a:p>
            <a:fld id="{4FAB73BC-B049-4115-A692-8D63A059BFB8}"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7143" y="3303700"/>
            <a:ext cx="10972800" cy="3407155"/>
          </a:xfrm>
        </p:spPr>
        <p:txBody>
          <a:bodyPr/>
          <a:lstStyle/>
          <a:p>
            <a:pPr algn="just">
              <a:lnSpc>
                <a:spcPct val="150000"/>
              </a:lnSpc>
            </a:pPr>
            <a:r>
              <a:rPr lang="es-MX" sz="2400" b="1" dirty="0" smtClean="0">
                <a:solidFill>
                  <a:srgbClr val="C00000"/>
                </a:solidFill>
              </a:rPr>
              <a:t>Empresas reactivas: </a:t>
            </a:r>
            <a:r>
              <a:rPr lang="es-MX" sz="2400" dirty="0" smtClean="0"/>
              <a:t>Son aquellas que esperan a que se presenten los problemas en vez de proveerlos.</a:t>
            </a:r>
          </a:p>
          <a:p>
            <a:pPr algn="just">
              <a:lnSpc>
                <a:spcPct val="150000"/>
              </a:lnSpc>
            </a:pPr>
            <a:r>
              <a:rPr lang="es-MX" sz="2400" b="1" dirty="0" smtClean="0">
                <a:solidFill>
                  <a:srgbClr val="00B050"/>
                </a:solidFill>
              </a:rPr>
              <a:t>Empresas planeadoras: </a:t>
            </a:r>
            <a:r>
              <a:rPr lang="es-MX" sz="2400" dirty="0" smtClean="0"/>
              <a:t>Son las que se anticipan a los problemas. </a:t>
            </a:r>
          </a:p>
          <a:p>
            <a:pPr algn="just">
              <a:lnSpc>
                <a:spcPct val="150000"/>
              </a:lnSpc>
            </a:pPr>
            <a:r>
              <a:rPr lang="es-MX" sz="2400" b="1" dirty="0" smtClean="0">
                <a:solidFill>
                  <a:srgbClr val="FF3399"/>
                </a:solidFill>
              </a:rPr>
              <a:t>Empresas emprendedoras:  </a:t>
            </a:r>
            <a:r>
              <a:rPr lang="es-MX" sz="2400" dirty="0" smtClean="0"/>
              <a:t>son aquellas que prevén los problemas y las oportunidades.</a:t>
            </a:r>
            <a:endParaRPr lang="es-MX" sz="2400" b="1" dirty="0" smtClean="0"/>
          </a:p>
          <a:p>
            <a:pPr>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143" y="1393"/>
            <a:ext cx="8432800" cy="2921000"/>
          </a:xfrm>
          <a:prstGeom prst="rect">
            <a:avLst/>
          </a:prstGeom>
        </p:spPr>
      </p:pic>
      <p:sp>
        <p:nvSpPr>
          <p:cNvPr id="2" name="Marcador de número de diapositiva 1"/>
          <p:cNvSpPr>
            <a:spLocks noGrp="1"/>
          </p:cNvSpPr>
          <p:nvPr>
            <p:ph type="sldNum" sz="quarter" idx="12"/>
          </p:nvPr>
        </p:nvSpPr>
        <p:spPr/>
        <p:txBody>
          <a:bodyPr/>
          <a:lstStyle/>
          <a:p>
            <a:fld id="{4FAB73BC-B049-4115-A692-8D63A059BFB8}"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50"/>
                </a:solidFill>
              </a:rPr>
              <a:t>Control financiero</a:t>
            </a:r>
            <a:endParaRPr lang="es-MX" dirty="0">
              <a:solidFill>
                <a:srgbClr val="00B050"/>
              </a:solidFill>
            </a:endParaRPr>
          </a:p>
        </p:txBody>
      </p:sp>
      <p:sp>
        <p:nvSpPr>
          <p:cNvPr id="3" name="2 Marcador de contenido"/>
          <p:cNvSpPr>
            <a:spLocks noGrp="1"/>
          </p:cNvSpPr>
          <p:nvPr>
            <p:ph idx="1"/>
          </p:nvPr>
        </p:nvSpPr>
        <p:spPr/>
        <p:txBody>
          <a:bodyPr/>
          <a:lstStyle/>
          <a:p>
            <a:pPr marL="0" indent="0" algn="just">
              <a:lnSpc>
                <a:spcPct val="150000"/>
              </a:lnSpc>
              <a:buNone/>
            </a:pPr>
            <a:r>
              <a:rPr lang="es-MX" sz="2400" b="1" dirty="0" smtClean="0"/>
              <a:t>Si planear es tomar decisiones, el control es evaluar las decisiones, incluyendo las de no hacer nada, una vez que se han tomado.</a:t>
            </a:r>
            <a:endParaRPr lang="es-MX" sz="24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0156" y="3773087"/>
            <a:ext cx="3987140" cy="2333679"/>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solidFill>
              </a:rPr>
              <a:t>Fases del control financiero</a:t>
            </a:r>
            <a:endParaRPr lang="es-MX" dirty="0">
              <a:solidFill>
                <a:schemeClr val="accent1"/>
              </a:solidFill>
            </a:endParaRPr>
          </a:p>
        </p:txBody>
      </p:sp>
      <p:sp>
        <p:nvSpPr>
          <p:cNvPr id="3" name="2 Marcador de contenido"/>
          <p:cNvSpPr>
            <a:spLocks noGrp="1"/>
          </p:cNvSpPr>
          <p:nvPr>
            <p:ph idx="1"/>
          </p:nvPr>
        </p:nvSpPr>
        <p:spPr>
          <a:xfrm>
            <a:off x="1024128" y="3129148"/>
            <a:ext cx="9720073" cy="3141023"/>
          </a:xfrm>
        </p:spPr>
        <p:txBody>
          <a:bodyPr>
            <a:normAutofit/>
          </a:bodyPr>
          <a:lstStyle/>
          <a:p>
            <a:pPr marL="514350" indent="-514350" algn="just">
              <a:buFont typeface="+mj-lt"/>
              <a:buAutoNum type="alphaLcParenR"/>
            </a:pPr>
            <a:r>
              <a:rPr lang="es-MX" sz="2400" dirty="0" smtClean="0"/>
              <a:t>Pronosticar los resultados de las decisiones, en forma de medidas de rendimiento.</a:t>
            </a:r>
          </a:p>
          <a:p>
            <a:pPr marL="514350" indent="-514350" algn="just">
              <a:buFont typeface="+mj-lt"/>
              <a:buAutoNum type="alphaLcParenR"/>
            </a:pPr>
            <a:r>
              <a:rPr lang="es-MX" sz="2400" dirty="0" smtClean="0"/>
              <a:t>Reunir la información sobre el rendimiento real.</a:t>
            </a:r>
          </a:p>
          <a:p>
            <a:pPr marL="514350" indent="-514350" algn="just">
              <a:buFont typeface="+mj-lt"/>
              <a:buAutoNum type="alphaLcParenR"/>
            </a:pPr>
            <a:r>
              <a:rPr lang="es-MX" sz="2400" dirty="0" smtClean="0"/>
              <a:t>Comparar el rendimiento real con el pronosticado.</a:t>
            </a:r>
          </a:p>
          <a:p>
            <a:pPr marL="514350" indent="-514350" algn="just">
              <a:buFont typeface="+mj-lt"/>
              <a:buAutoNum type="alphaLcParenR"/>
            </a:pPr>
            <a:r>
              <a:rPr lang="es-MX" sz="2400" dirty="0" smtClean="0"/>
              <a:t>Cuando se descubre que una decisión es deficiente, se busca el procedimiento que la causó y corrigen sus consecuencias hasta donde es posible.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0424" y="585216"/>
            <a:ext cx="3975100" cy="2352963"/>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p:txBody>
          <a:bodyPr/>
          <a:lstStyle/>
          <a:p>
            <a:r>
              <a:rPr lang="es-MX" dirty="0" smtClean="0"/>
              <a:t>MÉTODO </a:t>
            </a:r>
            <a:r>
              <a:rPr lang="es-MX" dirty="0" smtClean="0"/>
              <a:t>DEL PUNTO DE EQUILIBRIO</a:t>
            </a:r>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841756" y="640052"/>
            <a:ext cx="10753195" cy="3918300"/>
          </a:xfrm>
        </p:spPr>
        <p:txBody>
          <a:bodyPr>
            <a:normAutofit/>
          </a:bodyPr>
          <a:lstStyle/>
          <a:p>
            <a:pPr algn="just">
              <a:lnSpc>
                <a:spcPct val="150000"/>
              </a:lnSpc>
              <a:buFont typeface="Arial" pitchFamily="34" charset="0"/>
              <a:buChar char="ᴥ"/>
            </a:pPr>
            <a:r>
              <a:rPr lang="es-MX" sz="2400" dirty="0" smtClean="0">
                <a:cs typeface="Arial" pitchFamily="34" charset="0"/>
              </a:rPr>
              <a:t>El metodo del punto de equilibrio o punto crítico en terminos financieros, consiste en </a:t>
            </a:r>
            <a:r>
              <a:rPr lang="es-MX" sz="2400" dirty="0" smtClean="0">
                <a:cs typeface="Arial" pitchFamily="34" charset="0"/>
              </a:rPr>
              <a:t>predeterminar </a:t>
            </a:r>
            <a:r>
              <a:rPr lang="es-MX" sz="2400" dirty="0" smtClean="0">
                <a:cs typeface="Arial" pitchFamily="34" charset="0"/>
              </a:rPr>
              <a:t>un importe en el cual la empresa no sufra perdidas ni obtenga utilidades, es decir, el punto en donde las ventas son iguales a los costos y a los gastos.</a:t>
            </a:r>
          </a:p>
          <a:p>
            <a:pPr algn="just">
              <a:lnSpc>
                <a:spcPct val="150000"/>
              </a:lnSpc>
              <a:buFont typeface="Arial" pitchFamily="34" charset="0"/>
              <a:buChar char="ᴥ"/>
            </a:pPr>
            <a:r>
              <a:rPr lang="es-MX" sz="2400" dirty="0" smtClean="0"/>
              <a:t>En este sentido, el punto de equilibrio, viene a ser aquella cifra que la empresa debe vender para no perder ni ganar.</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2165" y="3889045"/>
            <a:ext cx="7572375" cy="2381250"/>
          </a:xfrm>
          <a:prstGeom prst="rect">
            <a:avLst/>
          </a:prstGeom>
        </p:spPr>
      </p:pic>
      <p:sp>
        <p:nvSpPr>
          <p:cNvPr id="4" name="Marcador de número de diapositiva 3"/>
          <p:cNvSpPr>
            <a:spLocks noGrp="1"/>
          </p:cNvSpPr>
          <p:nvPr>
            <p:ph type="sldNum" sz="quarter" idx="12"/>
          </p:nvPr>
        </p:nvSpPr>
        <p:spPr/>
        <p:txBody>
          <a:bodyPr/>
          <a:lstStyle/>
          <a:p>
            <a:fld id="{4FAB73BC-B049-4115-A692-8D63A059BFB8}" type="slidenum">
              <a:rPr lang="en-US" smtClean="0"/>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cap="none" dirty="0" smtClean="0"/>
              <a:t/>
            </a:r>
            <a:br>
              <a:rPr lang="es-MX" sz="3200" cap="none" dirty="0" smtClean="0"/>
            </a:br>
            <a:r>
              <a:rPr lang="es-MX" sz="3600" cap="none" dirty="0" smtClean="0">
                <a:solidFill>
                  <a:srgbClr val="C00000"/>
                </a:solidFill>
              </a:rPr>
              <a:t>Para obtener esta cifra es necesario reclasificar los costos y los gastos del estado de resultados de la empresa en :</a:t>
            </a:r>
            <a:r>
              <a:rPr lang="es-MX" sz="3200" dirty="0">
                <a:solidFill>
                  <a:srgbClr val="C00000"/>
                </a:solidFill>
              </a:rPr>
              <a:t/>
            </a:r>
            <a:br>
              <a:rPr lang="es-MX" sz="3200" dirty="0">
                <a:solidFill>
                  <a:srgbClr val="C00000"/>
                </a:solidFill>
              </a:rPr>
            </a:br>
            <a:endParaRPr lang="es-MX" sz="3200" dirty="0">
              <a:solidFill>
                <a:srgbClr val="C00000"/>
              </a:solidFill>
            </a:endParaRPr>
          </a:p>
        </p:txBody>
      </p:sp>
      <p:sp>
        <p:nvSpPr>
          <p:cNvPr id="3" name="2 Marcador de contenido"/>
          <p:cNvSpPr>
            <a:spLocks noGrp="1"/>
          </p:cNvSpPr>
          <p:nvPr>
            <p:ph idx="1"/>
          </p:nvPr>
        </p:nvSpPr>
        <p:spPr/>
        <p:txBody>
          <a:bodyPr>
            <a:normAutofit/>
          </a:bodyPr>
          <a:lstStyle/>
          <a:p>
            <a:pPr>
              <a:lnSpc>
                <a:spcPct val="150000"/>
              </a:lnSpc>
            </a:pPr>
            <a:r>
              <a:rPr lang="es-MX" sz="2400" b="1" dirty="0" smtClean="0"/>
              <a:t>A) Costos fijos:</a:t>
            </a:r>
            <a:r>
              <a:rPr lang="es-MX" sz="2400" dirty="0" smtClean="0"/>
              <a:t> </a:t>
            </a:r>
            <a:r>
              <a:rPr lang="es-MX" sz="2400" dirty="0" smtClean="0">
                <a:solidFill>
                  <a:srgbClr val="00B050"/>
                </a:solidFill>
              </a:rPr>
              <a:t>son los que tienen una relación directa con el factor, por ejemplo: las amortizaciones, sueldos, servicios de luz, teléfono, renta, etc.</a:t>
            </a:r>
          </a:p>
          <a:p>
            <a:pPr>
              <a:lnSpc>
                <a:spcPct val="150000"/>
              </a:lnSpc>
            </a:pPr>
            <a:r>
              <a:rPr lang="es-MX" sz="2400" b="1" dirty="0" smtClean="0"/>
              <a:t>B) Costos variables</a:t>
            </a:r>
            <a:r>
              <a:rPr lang="es-MX" sz="2400" dirty="0" smtClean="0"/>
              <a:t>: </a:t>
            </a:r>
            <a:r>
              <a:rPr lang="es-MX" sz="2400" dirty="0" smtClean="0">
                <a:solidFill>
                  <a:srgbClr val="7030A0"/>
                </a:solidFill>
              </a:rPr>
              <a:t>son aquellos que dependen directamente de las ventas, es decir, cuando hay ventas, estos se producen, tal es el caso del costo de ventas, las comisiones sobre ventas, el importe causado sobre las ventas o ingresos, los gastos de empaque y embrague.</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NOTA:</a:t>
            </a:r>
            <a:endParaRPr lang="es-MX" dirty="0"/>
          </a:p>
        </p:txBody>
      </p:sp>
      <p:sp>
        <p:nvSpPr>
          <p:cNvPr id="3" name="2 Marcador de contenido"/>
          <p:cNvSpPr>
            <a:spLocks noGrp="1"/>
          </p:cNvSpPr>
          <p:nvPr>
            <p:ph idx="1"/>
          </p:nvPr>
        </p:nvSpPr>
        <p:spPr>
          <a:xfrm>
            <a:off x="1024128" y="3497282"/>
            <a:ext cx="9720073" cy="2487881"/>
          </a:xfrm>
        </p:spPr>
        <p:txBody>
          <a:bodyPr>
            <a:normAutofit/>
          </a:bodyPr>
          <a:lstStyle/>
          <a:p>
            <a:pPr>
              <a:lnSpc>
                <a:spcPct val="150000"/>
              </a:lnSpc>
            </a:pPr>
            <a:r>
              <a:rPr lang="es-MX" sz="2400" dirty="0" smtClean="0">
                <a:solidFill>
                  <a:srgbClr val="3333FF"/>
                </a:solidFill>
              </a:rPr>
              <a:t>El procedimiento de punto de equilibrio, es que nos reporta datos anticipados, además de ser un procedimiento flexible, que en general se acomoda a las necesidades de cada empresa, de esta manera es aplicable a empresas que trabajan con una o varias líneas de ventas.</a:t>
            </a:r>
            <a:endParaRPr lang="es-MX" sz="2400" dirty="0">
              <a:solidFill>
                <a:srgbClr val="3333FF"/>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6741" y="585216"/>
            <a:ext cx="4169800" cy="2681502"/>
          </a:xfrm>
          <a:prstGeom prst="rect">
            <a:avLst/>
          </a:prstGeom>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FORMULA</a:t>
            </a:r>
            <a:endParaRPr lang="es-MX" dirty="0"/>
          </a:p>
        </p:txBody>
      </p:sp>
      <p:sp>
        <p:nvSpPr>
          <p:cNvPr id="3" name="2 Marcador de contenido"/>
          <p:cNvSpPr>
            <a:spLocks noGrp="1"/>
          </p:cNvSpPr>
          <p:nvPr>
            <p:ph idx="1"/>
          </p:nvPr>
        </p:nvSpPr>
        <p:spPr/>
        <p:txBody>
          <a:bodyPr/>
          <a:lstStyle/>
          <a:p>
            <a:r>
              <a:rPr lang="es-MX" sz="2400" dirty="0" smtClean="0">
                <a:solidFill>
                  <a:srgbClr val="FF0000"/>
                </a:solidFill>
              </a:rPr>
              <a:t>La formula aplicable, para determinar la cifra que la empresa debe vender para no perder ni ganar, es la siguiente:</a:t>
            </a:r>
          </a:p>
          <a:p>
            <a:pPr>
              <a:buNone/>
            </a:pPr>
            <a:endParaRPr lang="es-MX" sz="2400" dirty="0" smtClean="0"/>
          </a:p>
          <a:p>
            <a:pPr>
              <a:buNone/>
            </a:pPr>
            <a:r>
              <a:rPr lang="es-MX" dirty="0" smtClean="0"/>
              <a:t>	</a:t>
            </a:r>
          </a:p>
          <a:p>
            <a:pPr>
              <a:buNone/>
            </a:pPr>
            <a:endParaRPr lang="es-MX" dirty="0" smtClean="0"/>
          </a:p>
        </p:txBody>
      </p:sp>
      <p:sp>
        <p:nvSpPr>
          <p:cNvPr id="102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53403" y="3420217"/>
            <a:ext cx="6441744" cy="860023"/>
          </a:xfrm>
          <a:prstGeom prst="rect">
            <a:avLst/>
          </a:prstGeom>
          <a:noFill/>
        </p:spPr>
      </p:pic>
      <p:sp>
        <p:nvSpPr>
          <p:cNvPr id="1028"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667535" y="4810835"/>
            <a:ext cx="2519149" cy="1211129"/>
          </a:xfrm>
          <a:prstGeom prst="rect">
            <a:avLst/>
          </a:prstGeom>
          <a:noFill/>
        </p:spPr>
      </p:pic>
      <p:sp>
        <p:nvSpPr>
          <p:cNvPr id="4" name="Marcador de número de diapositiva 3"/>
          <p:cNvSpPr>
            <a:spLocks noGrp="1"/>
          </p:cNvSpPr>
          <p:nvPr>
            <p:ph type="sldNum" sz="quarter" idx="12"/>
          </p:nvPr>
        </p:nvSpPr>
        <p:spPr/>
        <p:txBody>
          <a:bodyPr/>
          <a:lstStyle/>
          <a:p>
            <a:fld id="{4FAB73BC-B049-4115-A692-8D63A059BFB8}"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 1</a:t>
            </a:r>
            <a:endParaRPr lang="es-ES" dirty="0"/>
          </a:p>
        </p:txBody>
      </p:sp>
      <p:sp>
        <p:nvSpPr>
          <p:cNvPr id="3" name="Marcador de contenido 2"/>
          <p:cNvSpPr>
            <a:spLocks noGrp="1"/>
          </p:cNvSpPr>
          <p:nvPr>
            <p:ph idx="1"/>
          </p:nvPr>
        </p:nvSpPr>
        <p:spPr>
          <a:xfrm>
            <a:off x="1024128" y="2286000"/>
            <a:ext cx="9720073" cy="3857223"/>
          </a:xfrm>
        </p:spPr>
        <p:txBody>
          <a:bodyPr>
            <a:normAutofit lnSpcReduction="10000"/>
          </a:bodyPr>
          <a:lstStyle/>
          <a:p>
            <a:r>
              <a:rPr lang="es-ES" dirty="0" smtClean="0">
                <a:solidFill>
                  <a:srgbClr val="C00000"/>
                </a:solidFill>
              </a:rPr>
              <a:t>Conservera Puebla, S.A., vendió en el año 2014 la cantidad de $200,000.00.</a:t>
            </a:r>
          </a:p>
          <a:p>
            <a:r>
              <a:rPr lang="es-ES" dirty="0" smtClean="0">
                <a:solidFill>
                  <a:srgbClr val="C00000"/>
                </a:solidFill>
              </a:rPr>
              <a:t>Una vez que se procedió a reclasificar los costos y gastos del estado de perdidas y ganancias, se determino que los costos fijos ascendieron a $59,000.00 y que los costos variables sumaron $92,000.00 ¿Cuál será el punto critico para el año 2015?</a:t>
            </a:r>
          </a:p>
          <a:p>
            <a:pPr algn="ctr"/>
            <a:r>
              <a:rPr lang="es-ES" dirty="0" smtClean="0"/>
              <a:t>Datos:</a:t>
            </a:r>
          </a:p>
          <a:p>
            <a:pPr algn="ctr"/>
            <a:r>
              <a:rPr lang="es-ES" dirty="0" smtClean="0"/>
              <a:t>Costos fijos=</a:t>
            </a:r>
            <a:r>
              <a:rPr lang="es-ES" dirty="0"/>
              <a:t> $59,000.00 </a:t>
            </a:r>
            <a:endParaRPr lang="es-ES" dirty="0" smtClean="0"/>
          </a:p>
          <a:p>
            <a:pPr algn="ctr"/>
            <a:r>
              <a:rPr lang="es-ES" dirty="0" smtClean="0"/>
              <a:t>Costos variables= $92,000.00</a:t>
            </a:r>
          </a:p>
          <a:p>
            <a:pPr algn="ctr"/>
            <a:r>
              <a:rPr lang="es-ES" dirty="0" smtClean="0"/>
              <a:t>Ventas=$200,000.00</a:t>
            </a:r>
          </a:p>
          <a:p>
            <a:pPr algn="ctr"/>
            <a:r>
              <a:rPr lang="es-ES" dirty="0" smtClean="0"/>
              <a:t>IPE= X</a:t>
            </a:r>
            <a:endParaRPr lang="es-ES"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19</a:t>
            </a:fld>
            <a:endParaRPr lang="en-US" dirty="0"/>
          </a:p>
        </p:txBody>
      </p:sp>
    </p:spTree>
    <p:extLst>
      <p:ext uri="{BB962C8B-B14F-4D97-AF65-F5344CB8AC3E}">
        <p14:creationId xmlns:p14="http://schemas.microsoft.com/office/powerpoint/2010/main" val="530468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709586258"/>
              </p:ext>
            </p:extLst>
          </p:nvPr>
        </p:nvGraphicFramePr>
        <p:xfrm>
          <a:off x="528711" y="126174"/>
          <a:ext cx="11282289" cy="6344530"/>
        </p:xfrm>
        <a:graphic>
          <a:graphicData uri="http://schemas.openxmlformats.org/drawingml/2006/chart">
            <c:chart xmlns:c="http://schemas.openxmlformats.org/drawingml/2006/chart" xmlns:r="http://schemas.openxmlformats.org/officeDocument/2006/relationships" r:id="rId2"/>
          </a:graphicData>
        </a:graphic>
      </p:graphicFrame>
      <p:sp>
        <p:nvSpPr>
          <p:cNvPr id="2" name="Marcador de número de diapositiva 1"/>
          <p:cNvSpPr>
            <a:spLocks noGrp="1"/>
          </p:cNvSpPr>
          <p:nvPr>
            <p:ph type="sldNum" sz="quarter" idx="12"/>
          </p:nvPr>
        </p:nvSpPr>
        <p:spPr/>
        <p:txBody>
          <a:bodyPr/>
          <a:lstStyle/>
          <a:p>
            <a:fld id="{4FAB73BC-B049-4115-A692-8D63A059BFB8}" type="slidenum">
              <a:rPr lang="en-US" smtClean="0"/>
              <a:pPr/>
              <a:t>2</a:t>
            </a:fld>
            <a:endParaRPr lang="en-US" dirty="0"/>
          </a:p>
        </p:txBody>
      </p:sp>
    </p:spTree>
    <p:extLst>
      <p:ext uri="{BB962C8B-B14F-4D97-AF65-F5344CB8AC3E}">
        <p14:creationId xmlns:p14="http://schemas.microsoft.com/office/powerpoint/2010/main" val="204470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024128" y="721217"/>
                <a:ext cx="9720073" cy="5588143"/>
              </a:xfrm>
            </p:spPr>
            <p:txBody>
              <a:bodyPr/>
              <a:lstStyle/>
              <a:p>
                <a14:m>
                  <m:oMath xmlns:m="http://schemas.openxmlformats.org/officeDocument/2006/math">
                    <m:r>
                      <a:rPr lang="es-ES" sz="4800" i="1" smtClean="0">
                        <a:latin typeface="Cambria Math" panose="02040503050406030204" pitchFamily="18" charset="0"/>
                      </a:rPr>
                      <m:t>𝑋</m:t>
                    </m:r>
                    <m:r>
                      <a:rPr lang="es-ES" sz="4800" i="1" smtClean="0">
                        <a:latin typeface="Cambria Math" panose="02040503050406030204" pitchFamily="18" charset="0"/>
                      </a:rPr>
                      <m:t>=</m:t>
                    </m:r>
                    <m:f>
                      <m:fPr>
                        <m:ctrlPr>
                          <a:rPr lang="es-ES" sz="4800" i="1">
                            <a:latin typeface="Cambria Math" panose="02040503050406030204" pitchFamily="18" charset="0"/>
                          </a:rPr>
                        </m:ctrlPr>
                      </m:fPr>
                      <m:num>
                        <m:r>
                          <a:rPr lang="es-ES" sz="4800" i="1">
                            <a:latin typeface="Cambria Math" panose="02040503050406030204" pitchFamily="18" charset="0"/>
                          </a:rPr>
                          <m:t>𝐶𝐹</m:t>
                        </m:r>
                      </m:num>
                      <m:den>
                        <m:r>
                          <a:rPr lang="es-ES" sz="4800" i="1">
                            <a:latin typeface="Cambria Math" panose="02040503050406030204" pitchFamily="18" charset="0"/>
                          </a:rPr>
                          <m:t>1− </m:t>
                        </m:r>
                        <m:f>
                          <m:fPr>
                            <m:ctrlPr>
                              <a:rPr lang="es-ES" sz="4800" i="1">
                                <a:latin typeface="Cambria Math" panose="02040503050406030204" pitchFamily="18" charset="0"/>
                              </a:rPr>
                            </m:ctrlPr>
                          </m:fPr>
                          <m:num>
                            <m:r>
                              <a:rPr lang="es-ES" sz="4800" i="1">
                                <a:latin typeface="Cambria Math" panose="02040503050406030204" pitchFamily="18" charset="0"/>
                              </a:rPr>
                              <m:t>𝐶𝑉</m:t>
                            </m:r>
                          </m:num>
                          <m:den>
                            <m:r>
                              <a:rPr lang="es-ES" sz="4800" i="1">
                                <a:latin typeface="Cambria Math" panose="02040503050406030204" pitchFamily="18" charset="0"/>
                              </a:rPr>
                              <m:t>𝑉</m:t>
                            </m:r>
                          </m:den>
                        </m:f>
                      </m:den>
                    </m:f>
                    <m:r>
                      <a:rPr lang="es-ES" sz="4800" b="0" i="1" smtClean="0">
                        <a:latin typeface="Cambria Math" panose="02040503050406030204" pitchFamily="18" charset="0"/>
                      </a:rPr>
                      <m:t>                        </m:t>
                    </m:r>
                    <m:r>
                      <a:rPr lang="es-ES" sz="4800" i="1">
                        <a:latin typeface="Cambria Math" panose="02040503050406030204" pitchFamily="18" charset="0"/>
                      </a:rPr>
                      <m:t>𝑋</m:t>
                    </m:r>
                    <m:r>
                      <a:rPr lang="es-ES" sz="4800" i="1">
                        <a:latin typeface="Cambria Math" panose="02040503050406030204" pitchFamily="18" charset="0"/>
                      </a:rPr>
                      <m:t>=</m:t>
                    </m:r>
                    <m:f>
                      <m:fPr>
                        <m:ctrlPr>
                          <a:rPr lang="es-ES" sz="4800" i="1">
                            <a:latin typeface="Cambria Math" panose="02040503050406030204" pitchFamily="18" charset="0"/>
                          </a:rPr>
                        </m:ctrlPr>
                      </m:fPr>
                      <m:num>
                        <m:r>
                          <a:rPr lang="es-ES" sz="4800" b="0" i="1" smtClean="0">
                            <a:latin typeface="Cambria Math" panose="02040503050406030204" pitchFamily="18" charset="0"/>
                          </a:rPr>
                          <m:t>59,000</m:t>
                        </m:r>
                      </m:num>
                      <m:den>
                        <m:r>
                          <a:rPr lang="es-ES" sz="4800" i="1">
                            <a:latin typeface="Cambria Math" panose="02040503050406030204" pitchFamily="18" charset="0"/>
                          </a:rPr>
                          <m:t>1− </m:t>
                        </m:r>
                        <m:f>
                          <m:fPr>
                            <m:ctrlPr>
                              <a:rPr lang="es-ES" sz="4800" i="1">
                                <a:latin typeface="Cambria Math" panose="02040503050406030204" pitchFamily="18" charset="0"/>
                              </a:rPr>
                            </m:ctrlPr>
                          </m:fPr>
                          <m:num>
                            <m:r>
                              <a:rPr lang="es-ES" sz="4800" b="0" i="1" smtClean="0">
                                <a:latin typeface="Cambria Math" panose="02040503050406030204" pitchFamily="18" charset="0"/>
                              </a:rPr>
                              <m:t>92,000</m:t>
                            </m:r>
                          </m:num>
                          <m:den>
                            <m:r>
                              <a:rPr lang="es-ES" sz="4800" b="0" i="1" smtClean="0">
                                <a:latin typeface="Cambria Math" panose="02040503050406030204" pitchFamily="18" charset="0"/>
                              </a:rPr>
                              <m:t>200,000</m:t>
                            </m:r>
                          </m:den>
                        </m:f>
                      </m:den>
                    </m:f>
                  </m:oMath>
                </a14:m>
                <a:endParaRPr lang="es-ES" dirty="0" smtClean="0"/>
              </a:p>
              <a:p>
                <a:endParaRPr lang="es-ES" dirty="0" smtClean="0"/>
              </a:p>
              <a:p>
                <a:endParaRPr lang="es-ES" sz="3600" dirty="0" smtClean="0"/>
              </a:p>
              <a:p>
                <a14:m>
                  <m:oMath xmlns:m="http://schemas.openxmlformats.org/officeDocument/2006/math">
                    <m:r>
                      <a:rPr lang="es-ES" sz="4800" i="1">
                        <a:latin typeface="Cambria Math" panose="02040503050406030204" pitchFamily="18" charset="0"/>
                      </a:rPr>
                      <m:t>𝑋</m:t>
                    </m:r>
                    <m:r>
                      <a:rPr lang="es-ES" sz="4800" i="1">
                        <a:latin typeface="Cambria Math" panose="02040503050406030204" pitchFamily="18" charset="0"/>
                      </a:rPr>
                      <m:t>=</m:t>
                    </m:r>
                    <m:f>
                      <m:fPr>
                        <m:ctrlPr>
                          <a:rPr lang="es-ES" sz="4800" i="1">
                            <a:latin typeface="Cambria Math" panose="02040503050406030204" pitchFamily="18" charset="0"/>
                          </a:rPr>
                        </m:ctrlPr>
                      </m:fPr>
                      <m:num>
                        <m:r>
                          <a:rPr lang="es-ES" sz="4800" i="1">
                            <a:latin typeface="Cambria Math" panose="02040503050406030204" pitchFamily="18" charset="0"/>
                          </a:rPr>
                          <m:t>59,000</m:t>
                        </m:r>
                      </m:num>
                      <m:den>
                        <m:r>
                          <a:rPr lang="es-ES" sz="4800" i="1">
                            <a:latin typeface="Cambria Math" panose="02040503050406030204" pitchFamily="18" charset="0"/>
                          </a:rPr>
                          <m:t>1− </m:t>
                        </m:r>
                        <m:r>
                          <a:rPr lang="es-ES" sz="4800" b="0" i="1" smtClean="0">
                            <a:latin typeface="Cambria Math" panose="02040503050406030204" pitchFamily="18" charset="0"/>
                          </a:rPr>
                          <m:t>.46</m:t>
                        </m:r>
                      </m:den>
                    </m:f>
                    <m:r>
                      <a:rPr lang="es-ES" sz="4800" b="0" i="1" smtClean="0">
                        <a:latin typeface="Cambria Math" panose="02040503050406030204" pitchFamily="18" charset="0"/>
                      </a:rPr>
                      <m:t>                       </m:t>
                    </m:r>
                    <m:r>
                      <a:rPr lang="es-ES" sz="4800" i="1">
                        <a:latin typeface="Cambria Math" panose="02040503050406030204" pitchFamily="18" charset="0"/>
                      </a:rPr>
                      <m:t>𝑋</m:t>
                    </m:r>
                    <m:r>
                      <a:rPr lang="es-ES" sz="4800" i="1">
                        <a:latin typeface="Cambria Math" panose="02040503050406030204" pitchFamily="18" charset="0"/>
                      </a:rPr>
                      <m:t>=</m:t>
                    </m:r>
                    <m:f>
                      <m:fPr>
                        <m:ctrlPr>
                          <a:rPr lang="es-ES" sz="4800" i="1">
                            <a:latin typeface="Cambria Math" panose="02040503050406030204" pitchFamily="18" charset="0"/>
                          </a:rPr>
                        </m:ctrlPr>
                      </m:fPr>
                      <m:num>
                        <m:r>
                          <a:rPr lang="es-ES" sz="4800" i="1">
                            <a:latin typeface="Cambria Math" panose="02040503050406030204" pitchFamily="18" charset="0"/>
                          </a:rPr>
                          <m:t>59,000</m:t>
                        </m:r>
                      </m:num>
                      <m:den>
                        <m:r>
                          <a:rPr lang="es-ES" sz="4800" b="0" i="1" smtClean="0">
                            <a:latin typeface="Cambria Math" panose="02040503050406030204" pitchFamily="18" charset="0"/>
                          </a:rPr>
                          <m:t>.54</m:t>
                        </m:r>
                      </m:den>
                    </m:f>
                  </m:oMath>
                </a14:m>
                <a:endParaRPr lang="es-ES" sz="3600" dirty="0" smtClean="0"/>
              </a:p>
              <a:p>
                <a:endParaRPr lang="es-ES" dirty="0" smtClean="0"/>
              </a:p>
              <a:p>
                <a:endParaRPr lang="es-ES" dirty="0" smtClean="0"/>
              </a:p>
              <a:p>
                <a:pPr algn="ctr"/>
                <a:r>
                  <a:rPr lang="es-ES" sz="6000" dirty="0" smtClean="0"/>
                  <a:t>X= 109,259.00</a:t>
                </a:r>
                <a:endParaRPr lang="es-ES" sz="60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024128" y="721217"/>
                <a:ext cx="9720073" cy="5588143"/>
              </a:xfrm>
              <a:blipFill rotWithShape="0">
                <a:blip r:embed="rId2"/>
                <a:stretch>
                  <a:fillRect b="-6979"/>
                </a:stretch>
              </a:blipFill>
            </p:spPr>
            <p:txBody>
              <a:bodyPr/>
              <a:lstStyle/>
              <a:p>
                <a:r>
                  <a:rPr lang="es-ES" dirty="0">
                    <a:noFill/>
                  </a:rPr>
                  <a:t> </a:t>
                </a:r>
              </a:p>
            </p:txBody>
          </p:sp>
        </mc:Fallback>
      </mc:AlternateContent>
      <p:cxnSp>
        <p:nvCxnSpPr>
          <p:cNvPr id="5" name="Conector recto de flecha 4"/>
          <p:cNvCxnSpPr/>
          <p:nvPr/>
        </p:nvCxnSpPr>
        <p:spPr>
          <a:xfrm flipV="1">
            <a:off x="4288665" y="1403796"/>
            <a:ext cx="1957589" cy="3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flipH="1">
            <a:off x="3165231" y="1997612"/>
            <a:ext cx="4951827" cy="886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flipV="1">
            <a:off x="4426998" y="3778891"/>
            <a:ext cx="1957589" cy="3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Marcador de número de diapositiva 1"/>
          <p:cNvSpPr>
            <a:spLocks noGrp="1"/>
          </p:cNvSpPr>
          <p:nvPr>
            <p:ph type="sldNum" sz="quarter" idx="12"/>
          </p:nvPr>
        </p:nvSpPr>
        <p:spPr/>
        <p:txBody>
          <a:bodyPr/>
          <a:lstStyle/>
          <a:p>
            <a:fld id="{4FAB73BC-B049-4115-A692-8D63A059BFB8}" type="slidenum">
              <a:rPr lang="en-US" smtClean="0"/>
              <a:pPr/>
              <a:t>20</a:t>
            </a:fld>
            <a:endParaRPr lang="en-US" dirty="0"/>
          </a:p>
        </p:txBody>
      </p:sp>
    </p:spTree>
    <p:extLst>
      <p:ext uri="{BB962C8B-B14F-4D97-AF65-F5344CB8AC3E}">
        <p14:creationId xmlns:p14="http://schemas.microsoft.com/office/powerpoint/2010/main" val="32231964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4128" y="872197"/>
            <a:ext cx="9720073" cy="5437163"/>
          </a:xfrm>
        </p:spPr>
        <p:txBody>
          <a:bodyPr>
            <a:normAutofit lnSpcReduction="10000"/>
          </a:bodyPr>
          <a:lstStyle/>
          <a:p>
            <a:r>
              <a:rPr lang="es-ES" dirty="0" smtClean="0"/>
              <a:t>POR LO TANTO, LA EMPRESA CONSERVERA DE PUEBLA, S.A., NECESITA VENDER EN 2015 LA CANTIDAD DE $109,256.00 PARA NO PERDER NI GANAR.</a:t>
            </a:r>
          </a:p>
          <a:p>
            <a:endParaRPr lang="es-ES" dirty="0"/>
          </a:p>
          <a:p>
            <a:r>
              <a:rPr lang="es-ES" dirty="0" smtClean="0"/>
              <a:t>COMPROBACION:</a:t>
            </a:r>
          </a:p>
          <a:p>
            <a:endParaRPr lang="es-ES" dirty="0"/>
          </a:p>
          <a:p>
            <a:r>
              <a:rPr lang="es-ES" dirty="0" smtClean="0"/>
              <a:t>VENTAS:                                $109,259</a:t>
            </a:r>
          </a:p>
          <a:p>
            <a:r>
              <a:rPr lang="es-ES" dirty="0" smtClean="0"/>
              <a:t>MENOS:    </a:t>
            </a:r>
          </a:p>
          <a:p>
            <a:r>
              <a:rPr lang="es-ES" dirty="0" smtClean="0"/>
              <a:t>COSTOS VARIABLES (46%)         </a:t>
            </a:r>
            <a:r>
              <a:rPr lang="es-ES" u="sng" dirty="0" smtClean="0"/>
              <a:t>50,259</a:t>
            </a:r>
          </a:p>
          <a:p>
            <a:r>
              <a:rPr lang="es-ES" dirty="0" smtClean="0"/>
              <a:t>UTILIDAD MARGINAL                $59,000</a:t>
            </a:r>
          </a:p>
          <a:p>
            <a:r>
              <a:rPr lang="es-ES" dirty="0" smtClean="0"/>
              <a:t>MENOS:</a:t>
            </a:r>
          </a:p>
          <a:p>
            <a:r>
              <a:rPr lang="es-ES" dirty="0" smtClean="0"/>
              <a:t>COSTOS FIJOS                          </a:t>
            </a:r>
            <a:r>
              <a:rPr lang="es-ES" u="sng" dirty="0" smtClean="0"/>
              <a:t>59,000</a:t>
            </a:r>
          </a:p>
          <a:p>
            <a:r>
              <a:rPr lang="es-ES" dirty="0" smtClean="0"/>
              <a:t>UTILIDAD NETA                                  $0.00</a:t>
            </a:r>
            <a:endParaRPr lang="es-ES" dirty="0"/>
          </a:p>
        </p:txBody>
      </p:sp>
      <p:sp>
        <p:nvSpPr>
          <p:cNvPr id="2" name="Marcador de número de diapositiva 1"/>
          <p:cNvSpPr>
            <a:spLocks noGrp="1"/>
          </p:cNvSpPr>
          <p:nvPr>
            <p:ph type="sldNum" sz="quarter" idx="12"/>
          </p:nvPr>
        </p:nvSpPr>
        <p:spPr/>
        <p:txBody>
          <a:bodyPr/>
          <a:lstStyle/>
          <a:p>
            <a:fld id="{4FAB73BC-B049-4115-A692-8D63A059BFB8}" type="slidenum">
              <a:rPr lang="en-US" smtClean="0"/>
              <a:pPr/>
              <a:t>21</a:t>
            </a:fld>
            <a:endParaRPr lang="en-US" dirty="0"/>
          </a:p>
        </p:txBody>
      </p:sp>
    </p:spTree>
    <p:extLst>
      <p:ext uri="{BB962C8B-B14F-4D97-AF65-F5344CB8AC3E}">
        <p14:creationId xmlns:p14="http://schemas.microsoft.com/office/powerpoint/2010/main" val="2264638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solidFill>
                  <a:srgbClr val="7030A0"/>
                </a:solidFill>
              </a:rPr>
              <a:t>Aplicaciones</a:t>
            </a:r>
            <a:r>
              <a:rPr lang="es-MX" dirty="0" smtClean="0"/>
              <a:t> </a:t>
            </a:r>
            <a:endParaRPr lang="es-MX" dirty="0"/>
          </a:p>
        </p:txBody>
      </p:sp>
      <p:sp>
        <p:nvSpPr>
          <p:cNvPr id="3" name="2 Marcador de contenido"/>
          <p:cNvSpPr>
            <a:spLocks noGrp="1"/>
          </p:cNvSpPr>
          <p:nvPr>
            <p:ph idx="1"/>
          </p:nvPr>
        </p:nvSpPr>
        <p:spPr/>
        <p:txBody>
          <a:bodyPr/>
          <a:lstStyle/>
          <a:p>
            <a:pPr algn="just">
              <a:lnSpc>
                <a:spcPct val="150000"/>
              </a:lnSpc>
            </a:pPr>
            <a:r>
              <a:rPr lang="es-MX" sz="2400" dirty="0" smtClean="0"/>
              <a:t>Lo anterior nos puede servir de basa para determinar el importe de las ventas que requiere la empresa para obtener una utilidad determinada mediante la siguiente fórmula:</a:t>
            </a:r>
          </a:p>
          <a:p>
            <a:pPr algn="ctr">
              <a:buNone/>
            </a:pPr>
            <a:endParaRPr lang="es-MX" dirty="0"/>
          </a:p>
          <a:p>
            <a:pPr algn="ctr">
              <a:buNone/>
            </a:pPr>
            <a:endParaRPr lang="es-MX" dirty="0"/>
          </a:p>
        </p:txBody>
      </p:sp>
      <p:sp>
        <p:nvSpPr>
          <p:cNvPr id="1026" name="Rectangle 2"/>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27" name="Rectangle 3"/>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30" name="Rectangle 6"/>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33" name="Rectangle 9"/>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36" name="Rectangle 12"/>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8" name="Rectangle 14"/>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39" name="Rectangle 15"/>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42" name="Rectangle 18"/>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 name="Rectangle 20"/>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1043" name="Picture 1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24522" y="4617132"/>
            <a:ext cx="5335181" cy="936104"/>
          </a:xfrm>
          <a:prstGeom prst="rect">
            <a:avLst/>
          </a:prstGeom>
          <a:noFill/>
        </p:spPr>
      </p:pic>
      <p:sp>
        <p:nvSpPr>
          <p:cNvPr id="1045" name="Rectangle 21"/>
          <p:cNvSpPr>
            <a:spLocks noChangeArrowheads="1"/>
          </p:cNvSpPr>
          <p:nvPr/>
        </p:nvSpPr>
        <p:spPr bwMode="auto">
          <a:xfrm>
            <a:off x="0" y="758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7" name="Rectangle 23"/>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1048" name="Rectangle 24"/>
          <p:cNvSpPr>
            <a:spLocks noChangeArrowheads="1"/>
          </p:cNvSpPr>
          <p:nvPr/>
        </p:nvSpPr>
        <p:spPr bwMode="auto">
          <a:xfrm>
            <a:off x="0" y="7487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sp>
        <p:nvSpPr>
          <p:cNvPr id="30" name="29 Flecha derecha"/>
          <p:cNvSpPr/>
          <p:nvPr/>
        </p:nvSpPr>
        <p:spPr>
          <a:xfrm>
            <a:off x="6960097" y="4756511"/>
            <a:ext cx="144016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52" name="Rectangle 28"/>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1051" name="Picture 2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995528" y="4648499"/>
            <a:ext cx="1947097" cy="936105"/>
          </a:xfrm>
          <a:prstGeom prst="rect">
            <a:avLst/>
          </a:prstGeom>
          <a:noFill/>
        </p:spPr>
      </p:pic>
      <p:sp>
        <p:nvSpPr>
          <p:cNvPr id="1053" name="Rectangle 29"/>
          <p:cNvSpPr>
            <a:spLocks noChangeArrowheads="1"/>
          </p:cNvSpPr>
          <p:nvPr/>
        </p:nvSpPr>
        <p:spPr bwMode="auto">
          <a:xfrm>
            <a:off x="0" y="7487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2 </a:t>
            </a:r>
            <a:endParaRPr lang="es-MX" dirty="0"/>
          </a:p>
        </p:txBody>
      </p:sp>
      <p:sp>
        <p:nvSpPr>
          <p:cNvPr id="3" name="2 Marcador de contenido"/>
          <p:cNvSpPr>
            <a:spLocks noGrp="1"/>
          </p:cNvSpPr>
          <p:nvPr>
            <p:ph idx="1"/>
          </p:nvPr>
        </p:nvSpPr>
        <p:spPr/>
        <p:txBody>
          <a:bodyPr>
            <a:normAutofit/>
          </a:bodyPr>
          <a:lstStyle/>
          <a:p>
            <a:pPr algn="just">
              <a:lnSpc>
                <a:spcPct val="150000"/>
              </a:lnSpc>
            </a:pPr>
            <a:r>
              <a:rPr lang="es-MX" sz="2400" dirty="0" smtClean="0">
                <a:solidFill>
                  <a:schemeClr val="accent2">
                    <a:lumMod val="75000"/>
                  </a:schemeClr>
                </a:solidFill>
              </a:rPr>
              <a:t>Si la empresa Conservera de Puebla, S.A., con ventas de $200,000.00 en el año 2014, costos fijos de $59, 000.00 y costos variables de $ 92,000.00, desea obtener una utilidad de $20,000.00 en el año 2015. ¿Cuánto necesita vender en dicho año para obtener tal utilidad? </a:t>
            </a:r>
            <a:endParaRPr lang="es-MX" sz="2400" dirty="0" smtClean="0">
              <a:solidFill>
                <a:schemeClr val="accent2">
                  <a:lumMod val="75000"/>
                </a:schemeClr>
              </a:solidFill>
            </a:endParaRPr>
          </a:p>
          <a:p>
            <a:pPr algn="just">
              <a:lnSpc>
                <a:spcPct val="150000"/>
              </a:lnSpc>
            </a:pPr>
            <a:r>
              <a:rPr lang="es-MX" sz="2400" dirty="0" smtClean="0">
                <a:solidFill>
                  <a:schemeClr val="accent2">
                    <a:lumMod val="75000"/>
                  </a:schemeClr>
                </a:solidFill>
              </a:rPr>
              <a:t>           </a:t>
            </a:r>
            <a:endParaRPr lang="es-MX" sz="2400" dirty="0">
              <a:solidFill>
                <a:schemeClr val="accent2">
                  <a:lumMod val="75000"/>
                </a:schemeClr>
              </a:solidFill>
            </a:endParaRP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Datos </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351456979"/>
              </p:ext>
            </p:extLst>
          </p:nvPr>
        </p:nvGraphicFramePr>
        <p:xfrm>
          <a:off x="609600" y="1600200"/>
          <a:ext cx="10972800" cy="1854200"/>
        </p:xfrm>
        <a:graphic>
          <a:graphicData uri="http://schemas.openxmlformats.org/drawingml/2006/table">
            <a:tbl>
              <a:tblPr firstRow="1" bandRow="1">
                <a:tableStyleId>{5C22544A-7EE6-4342-B048-85BDC9FD1C3A}</a:tableStyleId>
              </a:tblPr>
              <a:tblGrid>
                <a:gridCol w="5486400"/>
                <a:gridCol w="5486400"/>
              </a:tblGrid>
              <a:tr h="370840">
                <a:tc>
                  <a:txBody>
                    <a:bodyPr/>
                    <a:lstStyle/>
                    <a:p>
                      <a:r>
                        <a:rPr lang="es-MX" dirty="0" smtClean="0"/>
                        <a:t>Costos</a:t>
                      </a:r>
                      <a:r>
                        <a:rPr lang="es-MX" baseline="0" dirty="0" smtClean="0"/>
                        <a:t>  Fijos  </a:t>
                      </a:r>
                      <a:endParaRPr lang="es-MX" dirty="0"/>
                    </a:p>
                  </a:txBody>
                  <a:tcPr marL="121920" marR="121920"/>
                </a:tc>
                <a:tc>
                  <a:txBody>
                    <a:bodyPr/>
                    <a:lstStyle/>
                    <a:p>
                      <a:r>
                        <a:rPr lang="es-MX" dirty="0" smtClean="0"/>
                        <a:t>$ 59,000.00</a:t>
                      </a:r>
                    </a:p>
                  </a:txBody>
                  <a:tcPr marL="121920" marR="121920"/>
                </a:tc>
              </a:tr>
              <a:tr h="370840">
                <a:tc>
                  <a:txBody>
                    <a:bodyPr/>
                    <a:lstStyle/>
                    <a:p>
                      <a:r>
                        <a:rPr lang="es-MX" dirty="0" smtClean="0"/>
                        <a:t>Costos Variables </a:t>
                      </a:r>
                      <a:endParaRPr lang="es-MX" dirty="0"/>
                    </a:p>
                  </a:txBody>
                  <a:tcPr marL="121920" marR="121920"/>
                </a:tc>
                <a:tc>
                  <a:txBody>
                    <a:bodyPr/>
                    <a:lstStyle/>
                    <a:p>
                      <a:r>
                        <a:rPr lang="es-MX" dirty="0" smtClean="0"/>
                        <a:t>$ 92,000.00</a:t>
                      </a:r>
                      <a:endParaRPr lang="es-MX" dirty="0"/>
                    </a:p>
                  </a:txBody>
                  <a:tcPr marL="121920" marR="121920"/>
                </a:tc>
              </a:tr>
              <a:tr h="370840">
                <a:tc>
                  <a:txBody>
                    <a:bodyPr/>
                    <a:lstStyle/>
                    <a:p>
                      <a:r>
                        <a:rPr lang="es-MX" dirty="0" smtClean="0"/>
                        <a:t>Ventas en 2014</a:t>
                      </a:r>
                      <a:endParaRPr lang="es-MX" dirty="0"/>
                    </a:p>
                  </a:txBody>
                  <a:tcPr marL="121920" marR="121920"/>
                </a:tc>
                <a:tc>
                  <a:txBody>
                    <a:bodyPr/>
                    <a:lstStyle/>
                    <a:p>
                      <a:r>
                        <a:rPr lang="es-MX" dirty="0" smtClean="0"/>
                        <a:t>$ 200,000.00</a:t>
                      </a:r>
                      <a:endParaRPr lang="es-MX" dirty="0"/>
                    </a:p>
                  </a:txBody>
                  <a:tcPr marL="121920" marR="121920"/>
                </a:tc>
              </a:tr>
              <a:tr h="370840">
                <a:tc>
                  <a:txBody>
                    <a:bodyPr/>
                    <a:lstStyle/>
                    <a:p>
                      <a:r>
                        <a:rPr lang="es-MX" dirty="0" smtClean="0"/>
                        <a:t>Utilidad</a:t>
                      </a:r>
                      <a:r>
                        <a:rPr lang="es-MX" baseline="0" dirty="0" smtClean="0"/>
                        <a:t> deseada en 2015</a:t>
                      </a:r>
                      <a:endParaRPr lang="es-MX" dirty="0"/>
                    </a:p>
                  </a:txBody>
                  <a:tcPr marL="121920" marR="121920"/>
                </a:tc>
                <a:tc>
                  <a:txBody>
                    <a:bodyPr/>
                    <a:lstStyle/>
                    <a:p>
                      <a:r>
                        <a:rPr lang="es-MX" dirty="0" smtClean="0"/>
                        <a:t>$ 20,000.00</a:t>
                      </a:r>
                      <a:endParaRPr lang="es-MX" dirty="0"/>
                    </a:p>
                  </a:txBody>
                  <a:tcPr marL="121920" marR="121920"/>
                </a:tc>
              </a:tr>
              <a:tr h="370840">
                <a:tc>
                  <a:txBody>
                    <a:bodyPr/>
                    <a:lstStyle/>
                    <a:p>
                      <a:r>
                        <a:rPr lang="es-MX" dirty="0" smtClean="0"/>
                        <a:t>Ventas Necesarias</a:t>
                      </a:r>
                      <a:r>
                        <a:rPr lang="es-MX" baseline="0" dirty="0" smtClean="0"/>
                        <a:t> en 2015</a:t>
                      </a:r>
                      <a:endParaRPr lang="es-MX" dirty="0"/>
                    </a:p>
                  </a:txBody>
                  <a:tcPr marL="121920" marR="121920"/>
                </a:tc>
                <a:tc>
                  <a:txBody>
                    <a:bodyPr/>
                    <a:lstStyle/>
                    <a:p>
                      <a:r>
                        <a:rPr lang="es-MX" dirty="0" smtClean="0"/>
                        <a:t>X</a:t>
                      </a:r>
                      <a:endParaRPr lang="es-MX" dirty="0"/>
                    </a:p>
                  </a:txBody>
                  <a:tcPr marL="121920" marR="121920"/>
                </a:tc>
              </a:tr>
            </a:tbl>
          </a:graphicData>
        </a:graphic>
      </p:graphicFrame>
      <p:pic>
        <p:nvPicPr>
          <p:cNvPr id="7" name="Picture 2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788749" y="4108863"/>
            <a:ext cx="2190829" cy="1238338"/>
          </a:xfrm>
          <a:prstGeom prst="rect">
            <a:avLst/>
          </a:prstGeom>
          <a:noFill/>
        </p:spPr>
      </p:pic>
      <p:sp>
        <p:nvSpPr>
          <p:cNvPr id="3" name="Marcador de número de diapositiva 2"/>
          <p:cNvSpPr>
            <a:spLocks noGrp="1"/>
          </p:cNvSpPr>
          <p:nvPr>
            <p:ph type="sldNum" sz="quarter" idx="12"/>
          </p:nvPr>
        </p:nvSpPr>
        <p:spPr/>
        <p:txBody>
          <a:bodyPr/>
          <a:lstStyle/>
          <a:p>
            <a:fld id="{4FAB73BC-B049-4115-A692-8D63A059BFB8}"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2252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79776" y="1844824"/>
            <a:ext cx="3541317" cy="1008112"/>
          </a:xfrm>
          <a:prstGeom prst="rect">
            <a:avLst/>
          </a:prstGeom>
          <a:noFill/>
        </p:spPr>
      </p:pic>
      <p:sp>
        <p:nvSpPr>
          <p:cNvPr id="22531" name="Rectangle 3"/>
          <p:cNvSpPr>
            <a:spLocks noChangeArrowheads="1"/>
          </p:cNvSpPr>
          <p:nvPr/>
        </p:nvSpPr>
        <p:spPr bwMode="auto">
          <a:xfrm>
            <a:off x="0" y="7678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3" name="Rectangle 5"/>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22532"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79777" y="3212977"/>
            <a:ext cx="2592289" cy="823433"/>
          </a:xfrm>
          <a:prstGeom prst="rect">
            <a:avLst/>
          </a:prstGeom>
          <a:noFill/>
        </p:spPr>
      </p:pic>
      <p:sp>
        <p:nvSpPr>
          <p:cNvPr id="22534" name="Rectangle 6"/>
          <p:cNvSpPr>
            <a:spLocks noChangeArrowheads="1"/>
          </p:cNvSpPr>
          <p:nvPr/>
        </p:nvSpPr>
        <p:spPr bwMode="auto">
          <a:xfrm>
            <a:off x="0" y="615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22535"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79776" y="4509120"/>
            <a:ext cx="2229581" cy="792088"/>
          </a:xfrm>
          <a:prstGeom prst="rect">
            <a:avLst/>
          </a:prstGeom>
          <a:noFill/>
        </p:spPr>
      </p:pic>
      <p:sp>
        <p:nvSpPr>
          <p:cNvPr id="22537" name="Rectangle 9"/>
          <p:cNvSpPr>
            <a:spLocks noChangeArrowheads="1"/>
          </p:cNvSpPr>
          <p:nvPr/>
        </p:nvSpPr>
        <p:spPr bwMode="auto">
          <a:xfrm>
            <a:off x="0" y="615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14 Rectángulo"/>
          <p:cNvSpPr/>
          <p:nvPr/>
        </p:nvSpPr>
        <p:spPr>
          <a:xfrm>
            <a:off x="4079776" y="5517233"/>
            <a:ext cx="3168352" cy="461665"/>
          </a:xfrm>
          <a:prstGeom prst="rect">
            <a:avLst/>
          </a:prstGeom>
        </p:spPr>
        <p:txBody>
          <a:bodyPr wrap="square">
            <a:spAutoFit/>
          </a:bodyPr>
          <a:lstStyle/>
          <a:p>
            <a:r>
              <a:rPr lang="es-MX" sz="2400" b="1" dirty="0" smtClean="0"/>
              <a:t>V= </a:t>
            </a:r>
            <a:r>
              <a:rPr lang="es-MX" sz="2400" b="1" dirty="0"/>
              <a:t>$ 146, 296.30</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00773" y="2470068"/>
            <a:ext cx="8369254" cy="4023360"/>
          </a:xfrm>
        </p:spPr>
        <p:txBody>
          <a:bodyPr>
            <a:normAutofit/>
          </a:bodyPr>
          <a:lstStyle/>
          <a:p>
            <a:pPr algn="just">
              <a:lnSpc>
                <a:spcPct val="150000"/>
              </a:lnSpc>
            </a:pPr>
            <a:r>
              <a:rPr lang="es-MX" sz="2400" dirty="0" smtClean="0"/>
              <a:t>Por consiguiente, empresa Conservera de Puebla, S.A., necesita vender en 2015 la cantidad de $146,296.30, para obtener una utilidad de $ 20,000.00. </a:t>
            </a:r>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4529" y="3823856"/>
            <a:ext cx="4404261" cy="256863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873" y="0"/>
            <a:ext cx="2428504" cy="2428504"/>
          </a:xfrm>
          <a:prstGeom prst="rect">
            <a:avLst/>
          </a:prstGeom>
        </p:spPr>
      </p:pic>
      <p:sp>
        <p:nvSpPr>
          <p:cNvPr id="2" name="Marcador de número de diapositiva 1"/>
          <p:cNvSpPr>
            <a:spLocks noGrp="1"/>
          </p:cNvSpPr>
          <p:nvPr>
            <p:ph type="sldNum" sz="quarter" idx="12"/>
          </p:nvPr>
        </p:nvSpPr>
        <p:spPr/>
        <p:txBody>
          <a:bodyPr/>
          <a:lstStyle/>
          <a:p>
            <a:fld id="{4FAB73BC-B049-4115-A692-8D63A059BFB8}"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Comprobación </a:t>
            </a:r>
            <a:endParaRPr lang="es-MX"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898148762"/>
              </p:ext>
            </p:extLst>
          </p:nvPr>
        </p:nvGraphicFramePr>
        <p:xfrm>
          <a:off x="609600" y="1600201"/>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CuadroTexto"/>
          <p:cNvSpPr txBox="1"/>
          <p:nvPr/>
        </p:nvSpPr>
        <p:spPr>
          <a:xfrm>
            <a:off x="4271798" y="2708921"/>
            <a:ext cx="1344149" cy="646331"/>
          </a:xfrm>
          <a:prstGeom prst="rect">
            <a:avLst/>
          </a:prstGeom>
          <a:noFill/>
        </p:spPr>
        <p:txBody>
          <a:bodyPr wrap="square" rtlCol="0">
            <a:spAutoFit/>
          </a:bodyPr>
          <a:lstStyle/>
          <a:p>
            <a:pPr algn="ctr"/>
            <a:r>
              <a:rPr lang="es-MX" b="1" dirty="0" smtClean="0"/>
              <a:t>MENOS</a:t>
            </a:r>
          </a:p>
          <a:p>
            <a:pPr algn="ctr"/>
            <a:r>
              <a:rPr lang="es-MX" b="1" dirty="0" smtClean="0"/>
              <a:t>(-)</a:t>
            </a:r>
            <a:endParaRPr lang="es-MX" b="1" dirty="0"/>
          </a:p>
        </p:txBody>
      </p:sp>
      <p:sp>
        <p:nvSpPr>
          <p:cNvPr id="9" name="8 CuadroTexto"/>
          <p:cNvSpPr txBox="1"/>
          <p:nvPr/>
        </p:nvSpPr>
        <p:spPr>
          <a:xfrm>
            <a:off x="4175787" y="4725144"/>
            <a:ext cx="768085" cy="369332"/>
          </a:xfrm>
          <a:prstGeom prst="rect">
            <a:avLst/>
          </a:prstGeom>
          <a:noFill/>
        </p:spPr>
        <p:txBody>
          <a:bodyPr wrap="square" rtlCol="0">
            <a:spAutoFit/>
          </a:bodyPr>
          <a:lstStyle/>
          <a:p>
            <a:endParaRPr lang="es-MX" dirty="0"/>
          </a:p>
        </p:txBody>
      </p:sp>
      <p:sp>
        <p:nvSpPr>
          <p:cNvPr id="10" name="9 CuadroTexto"/>
          <p:cNvSpPr txBox="1"/>
          <p:nvPr/>
        </p:nvSpPr>
        <p:spPr>
          <a:xfrm>
            <a:off x="4271797" y="4437112"/>
            <a:ext cx="1440160" cy="923330"/>
          </a:xfrm>
          <a:prstGeom prst="rect">
            <a:avLst/>
          </a:prstGeom>
          <a:noFill/>
        </p:spPr>
        <p:txBody>
          <a:bodyPr wrap="square" rtlCol="0">
            <a:spAutoFit/>
          </a:bodyPr>
          <a:lstStyle/>
          <a:p>
            <a:pPr algn="ctr"/>
            <a:r>
              <a:rPr lang="es-MX" b="1" dirty="0" smtClean="0"/>
              <a:t>MENOS</a:t>
            </a:r>
          </a:p>
          <a:p>
            <a:pPr algn="ctr"/>
            <a:r>
              <a:rPr lang="es-MX" b="1" dirty="0" smtClean="0"/>
              <a:t>(-)</a:t>
            </a:r>
          </a:p>
          <a:p>
            <a:endParaRPr lang="es-MX" dirty="0"/>
          </a:p>
        </p:txBody>
      </p:sp>
      <p:sp>
        <p:nvSpPr>
          <p:cNvPr id="3" name="Marcador de número de diapositiva 2"/>
          <p:cNvSpPr>
            <a:spLocks noGrp="1"/>
          </p:cNvSpPr>
          <p:nvPr>
            <p:ph type="sldNum" sz="quarter" idx="12"/>
          </p:nvPr>
        </p:nvSpPr>
        <p:spPr/>
        <p:txBody>
          <a:bodyPr/>
          <a:lstStyle/>
          <a:p>
            <a:fld id="{4FAB73BC-B049-4115-A692-8D63A059BFB8}"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24128" y="1678675"/>
            <a:ext cx="9720073" cy="4630685"/>
          </a:xfrm>
        </p:spPr>
        <p:txBody>
          <a:bodyPr>
            <a:normAutofit/>
          </a:bodyPr>
          <a:lstStyle/>
          <a:p>
            <a:pPr algn="just">
              <a:lnSpc>
                <a:spcPct val="150000"/>
              </a:lnSpc>
            </a:pPr>
            <a:r>
              <a:rPr lang="es-MX" sz="2400" dirty="0" smtClean="0">
                <a:solidFill>
                  <a:srgbClr val="00B050"/>
                </a:solidFill>
              </a:rPr>
              <a:t>Asimismo, podemos determinar la utilidad que obtendría la empresa, si llegase a vender a una determinada cantidad, mediante la aplicación de la siguiente fórmula:</a:t>
            </a:r>
            <a:endParaRPr lang="es-MX" sz="2400" dirty="0">
              <a:solidFill>
                <a:srgbClr val="00B050"/>
              </a:solidFill>
            </a:endParaRPr>
          </a:p>
        </p:txBody>
      </p:sp>
      <p:sp>
        <p:nvSpPr>
          <p:cNvPr id="3686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3686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320126" y="3936296"/>
            <a:ext cx="9529595" cy="388963"/>
          </a:xfrm>
          <a:prstGeom prst="rect">
            <a:avLst/>
          </a:prstGeom>
          <a:noFill/>
        </p:spPr>
      </p:pic>
      <p:sp>
        <p:nvSpPr>
          <p:cNvPr id="36867" name="Rectangle 3"/>
          <p:cNvSpPr>
            <a:spLocks noChangeArrowheads="1"/>
          </p:cNvSpPr>
          <p:nvPr/>
        </p:nvSpPr>
        <p:spPr bwMode="auto">
          <a:xfrm>
            <a:off x="0" y="647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9"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dirty="0"/>
          </a:p>
        </p:txBody>
      </p:sp>
      <p:pic>
        <p:nvPicPr>
          <p:cNvPr id="368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37509" y="4848410"/>
            <a:ext cx="4694830" cy="484003"/>
          </a:xfrm>
          <a:prstGeom prst="rect">
            <a:avLst/>
          </a:prstGeom>
          <a:noFill/>
        </p:spPr>
      </p:pic>
      <p:sp>
        <p:nvSpPr>
          <p:cNvPr id="36870" name="Rectangle 6"/>
          <p:cNvSpPr>
            <a:spLocks noChangeArrowheads="1"/>
          </p:cNvSpPr>
          <p:nvPr/>
        </p:nvSpPr>
        <p:spPr bwMode="auto">
          <a:xfrm>
            <a:off x="0" y="647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fld id="{4FAB73BC-B049-4115-A692-8D63A059BFB8}"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3</a:t>
            </a:r>
            <a:endParaRPr lang="es-MX" dirty="0"/>
          </a:p>
        </p:txBody>
      </p:sp>
      <p:sp>
        <p:nvSpPr>
          <p:cNvPr id="3" name="2 Marcador de contenido"/>
          <p:cNvSpPr>
            <a:spLocks noGrp="1"/>
          </p:cNvSpPr>
          <p:nvPr>
            <p:ph idx="1"/>
          </p:nvPr>
        </p:nvSpPr>
        <p:spPr/>
        <p:txBody>
          <a:bodyPr>
            <a:normAutofit fontScale="92500" lnSpcReduction="10000"/>
          </a:bodyPr>
          <a:lstStyle/>
          <a:p>
            <a:pPr algn="just">
              <a:lnSpc>
                <a:spcPct val="100000"/>
              </a:lnSpc>
            </a:pPr>
            <a:r>
              <a:rPr lang="es-MX" sz="2400" dirty="0" smtClean="0">
                <a:solidFill>
                  <a:srgbClr val="00B050"/>
                </a:solidFill>
              </a:rPr>
              <a:t>Conservera de Puebla, S.A., tiene proyectado vender en el año de 2015, la cantidad de $300,000.00. ¿Cuánto obtendrá de utilidad, si el ejercicio pasado tuvo costos fijos $59,000.00 y el porciento de los costos variables es igual a 46%?</a:t>
            </a:r>
          </a:p>
          <a:p>
            <a:pPr algn="just">
              <a:lnSpc>
                <a:spcPct val="150000"/>
              </a:lnSpc>
            </a:pPr>
            <a:r>
              <a:rPr lang="es-MX" sz="2400" dirty="0" smtClean="0"/>
              <a:t>Datos:</a:t>
            </a:r>
            <a:endParaRPr lang="es-MX" sz="1900" b="1" dirty="0" smtClean="0"/>
          </a:p>
          <a:p>
            <a:pPr algn="just">
              <a:lnSpc>
                <a:spcPct val="150000"/>
              </a:lnSpc>
            </a:pPr>
            <a:r>
              <a:rPr lang="es-MX" sz="1900" b="1" dirty="0" smtClean="0"/>
              <a:t>Ventas 				$300,000.00</a:t>
            </a:r>
          </a:p>
          <a:p>
            <a:pPr algn="just">
              <a:lnSpc>
                <a:spcPct val="150000"/>
              </a:lnSpc>
            </a:pPr>
            <a:r>
              <a:rPr lang="es-MX" sz="1900" b="1" dirty="0" smtClean="0"/>
              <a:t>Costos fijos 			$59,000.00</a:t>
            </a:r>
          </a:p>
          <a:p>
            <a:pPr algn="just">
              <a:lnSpc>
                <a:spcPct val="150000"/>
              </a:lnSpc>
            </a:pPr>
            <a:r>
              <a:rPr lang="es-MX" sz="1900" b="1" dirty="0" smtClean="0"/>
              <a:t>%de costos variables		46% = 0.46</a:t>
            </a:r>
          </a:p>
          <a:p>
            <a:pPr algn="just">
              <a:lnSpc>
                <a:spcPct val="150000"/>
              </a:lnSpc>
            </a:pPr>
            <a:r>
              <a:rPr lang="es-MX" sz="1900" b="1" dirty="0" smtClean="0"/>
              <a:t>Utilidad				?</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4128" y="672436"/>
            <a:ext cx="9720072" cy="1499616"/>
          </a:xfrm>
        </p:spPr>
        <p:txBody>
          <a:bodyPr/>
          <a:lstStyle/>
          <a:p>
            <a:r>
              <a:rPr lang="es-ES" dirty="0" smtClean="0">
                <a:solidFill>
                  <a:srgbClr val="FF0000"/>
                </a:solidFill>
              </a:rPr>
              <a:t>PLANEACIÓN FINANCIERA</a:t>
            </a:r>
            <a:endParaRPr lang="es-ES" dirty="0">
              <a:solidFill>
                <a:srgbClr val="FF0000"/>
              </a:solidFill>
            </a:endParaRPr>
          </a:p>
        </p:txBody>
      </p:sp>
      <p:sp>
        <p:nvSpPr>
          <p:cNvPr id="3" name="Marcador de contenido 2"/>
          <p:cNvSpPr>
            <a:spLocks noGrp="1"/>
          </p:cNvSpPr>
          <p:nvPr>
            <p:ph idx="1"/>
          </p:nvPr>
        </p:nvSpPr>
        <p:spPr>
          <a:xfrm>
            <a:off x="1024128" y="3835803"/>
            <a:ext cx="10623921" cy="2782590"/>
          </a:xfrm>
        </p:spPr>
        <p:txBody>
          <a:bodyPr>
            <a:normAutofit/>
          </a:bodyPr>
          <a:lstStyle/>
          <a:p>
            <a:r>
              <a:rPr lang="es-ES" sz="2400" dirty="0" smtClean="0"/>
              <a:t>CONCEPTO.</a:t>
            </a:r>
          </a:p>
          <a:p>
            <a:pPr algn="ctr"/>
            <a:r>
              <a:rPr lang="es-ES" sz="2400" dirty="0" smtClean="0">
                <a:solidFill>
                  <a:srgbClr val="3333FF"/>
                </a:solidFill>
              </a:rPr>
              <a:t>“HERRAMIENTA O TECNICA QUE APLICA EL ADMINISTRADOR FINANCIERO, PARA LA EVALUACION PROYECTADA, ESTIMADA O FUTURA, DE UN ORGANISMO SOCIAL, PÚBLICO O PRIVADO”.</a:t>
            </a:r>
            <a:endParaRPr lang="es-ES" sz="2400" dirty="0">
              <a:solidFill>
                <a:srgbClr val="3333FF"/>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9219" y="363187"/>
            <a:ext cx="4445000" cy="3352800"/>
          </a:xfrm>
          <a:prstGeom prst="rect">
            <a:avLst/>
          </a:prstGeom>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3</a:t>
            </a:fld>
            <a:endParaRPr lang="en-US" dirty="0"/>
          </a:p>
        </p:txBody>
      </p:sp>
    </p:spTree>
    <p:extLst>
      <p:ext uri="{BB962C8B-B14F-4D97-AF65-F5344CB8AC3E}">
        <p14:creationId xmlns:p14="http://schemas.microsoft.com/office/powerpoint/2010/main" val="23689386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nSpc>
                <a:spcPct val="150000"/>
              </a:lnSpc>
            </a:pPr>
            <a:r>
              <a:rPr lang="es-MX" dirty="0" smtClean="0"/>
              <a:t>Utilidad = 300,000.00 – 59,000.00 + 0.46 (300,000.00)</a:t>
            </a:r>
          </a:p>
          <a:p>
            <a:pPr>
              <a:lnSpc>
                <a:spcPct val="150000"/>
              </a:lnSpc>
            </a:pPr>
            <a:r>
              <a:rPr lang="es-MX" dirty="0" smtClean="0"/>
              <a:t>Utilidad = 300,000.00 – 59,000.00 + 138,000.00</a:t>
            </a:r>
          </a:p>
          <a:p>
            <a:pPr>
              <a:lnSpc>
                <a:spcPct val="150000"/>
              </a:lnSpc>
            </a:pPr>
            <a:r>
              <a:rPr lang="es-MX" dirty="0" smtClean="0"/>
              <a:t>Utilidad = 300,000.00 – 197,000.00</a:t>
            </a:r>
          </a:p>
          <a:p>
            <a:pPr>
              <a:lnSpc>
                <a:spcPct val="150000"/>
              </a:lnSpc>
            </a:pPr>
            <a:r>
              <a:rPr lang="es-MX" b="1" u="sng" dirty="0" smtClean="0">
                <a:solidFill>
                  <a:srgbClr val="FF0000"/>
                </a:solidFill>
              </a:rPr>
              <a:t>Utilidad = 103,000.00</a:t>
            </a:r>
          </a:p>
          <a:p>
            <a:endParaRPr lang="es-MX" dirty="0"/>
          </a:p>
        </p:txBody>
      </p:sp>
      <p:pic>
        <p:nvPicPr>
          <p:cNvPr id="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05719" y="989461"/>
            <a:ext cx="6420606" cy="661918"/>
          </a:xfrm>
          <a:prstGeom prst="rect">
            <a:avLst/>
          </a:prstGeom>
          <a:noFill/>
        </p:spPr>
      </p:pic>
      <p:sp>
        <p:nvSpPr>
          <p:cNvPr id="2" name="Marcador de número de diapositiva 1"/>
          <p:cNvSpPr>
            <a:spLocks noGrp="1"/>
          </p:cNvSpPr>
          <p:nvPr>
            <p:ph type="sldNum" sz="quarter" idx="12"/>
          </p:nvPr>
        </p:nvSpPr>
        <p:spPr/>
        <p:txBody>
          <a:bodyPr/>
          <a:lstStyle/>
          <a:p>
            <a:fld id="{4FAB73BC-B049-4115-A692-8D63A059BFB8}"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comprobación</a:t>
            </a:r>
            <a:endParaRPr lang="es-MX" dirty="0"/>
          </a:p>
        </p:txBody>
      </p:sp>
      <p:sp>
        <p:nvSpPr>
          <p:cNvPr id="3" name="2 Marcador de contenido"/>
          <p:cNvSpPr>
            <a:spLocks noGrp="1"/>
          </p:cNvSpPr>
          <p:nvPr>
            <p:ph idx="1"/>
          </p:nvPr>
        </p:nvSpPr>
        <p:spPr/>
        <p:txBody>
          <a:bodyPr/>
          <a:lstStyle/>
          <a:p>
            <a:endParaRPr lang="es-MX" dirty="0"/>
          </a:p>
        </p:txBody>
      </p:sp>
      <p:graphicFrame>
        <p:nvGraphicFramePr>
          <p:cNvPr id="4" name="6 Marcador de contenido"/>
          <p:cNvGraphicFramePr>
            <a:graphicFrameLocks/>
          </p:cNvGraphicFramePr>
          <p:nvPr>
            <p:extLst>
              <p:ext uri="{D42A27DB-BD31-4B8C-83A1-F6EECF244321}">
                <p14:modId xmlns:p14="http://schemas.microsoft.com/office/powerpoint/2010/main" val="699252422"/>
              </p:ext>
            </p:extLst>
          </p:nvPr>
        </p:nvGraphicFramePr>
        <p:xfrm>
          <a:off x="609600" y="1600201"/>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4271798" y="4401243"/>
            <a:ext cx="1344149" cy="646331"/>
          </a:xfrm>
          <a:prstGeom prst="rect">
            <a:avLst/>
          </a:prstGeom>
          <a:noFill/>
        </p:spPr>
        <p:txBody>
          <a:bodyPr wrap="square" rtlCol="0">
            <a:spAutoFit/>
          </a:bodyPr>
          <a:lstStyle/>
          <a:p>
            <a:pPr algn="ctr"/>
            <a:r>
              <a:rPr lang="es-MX" b="1" dirty="0" smtClean="0"/>
              <a:t>MENOS</a:t>
            </a:r>
          </a:p>
          <a:p>
            <a:pPr algn="ctr"/>
            <a:r>
              <a:rPr lang="es-MX" b="1" dirty="0" smtClean="0"/>
              <a:t>(-)</a:t>
            </a:r>
            <a:endParaRPr lang="es-MX" b="1" dirty="0"/>
          </a:p>
        </p:txBody>
      </p:sp>
      <p:sp>
        <p:nvSpPr>
          <p:cNvPr id="8" name="7 CuadroTexto"/>
          <p:cNvSpPr txBox="1"/>
          <p:nvPr/>
        </p:nvSpPr>
        <p:spPr>
          <a:xfrm>
            <a:off x="4271798" y="2708921"/>
            <a:ext cx="1344149" cy="646331"/>
          </a:xfrm>
          <a:prstGeom prst="rect">
            <a:avLst/>
          </a:prstGeom>
          <a:noFill/>
        </p:spPr>
        <p:txBody>
          <a:bodyPr wrap="square" rtlCol="0">
            <a:spAutoFit/>
          </a:bodyPr>
          <a:lstStyle/>
          <a:p>
            <a:pPr algn="ctr"/>
            <a:r>
              <a:rPr lang="es-MX" b="1" dirty="0" smtClean="0"/>
              <a:t>MENOS</a:t>
            </a:r>
          </a:p>
          <a:p>
            <a:pPr algn="ctr"/>
            <a:r>
              <a:rPr lang="es-MX" b="1" dirty="0" smtClean="0"/>
              <a:t>(-)</a:t>
            </a:r>
            <a:endParaRPr lang="es-MX" b="1"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4</a:t>
            </a:r>
            <a:endParaRPr lang="es-MX" dirty="0"/>
          </a:p>
        </p:txBody>
      </p:sp>
      <p:sp>
        <p:nvSpPr>
          <p:cNvPr id="3" name="2 Marcador de contenido"/>
          <p:cNvSpPr>
            <a:spLocks noGrp="1"/>
          </p:cNvSpPr>
          <p:nvPr>
            <p:ph idx="1"/>
          </p:nvPr>
        </p:nvSpPr>
        <p:spPr/>
        <p:txBody>
          <a:bodyPr>
            <a:normAutofit/>
          </a:bodyPr>
          <a:lstStyle/>
          <a:p>
            <a:pPr algn="just"/>
            <a:r>
              <a:rPr lang="es-MX" dirty="0" smtClean="0">
                <a:solidFill>
                  <a:srgbClr val="0070C0"/>
                </a:solidFill>
              </a:rPr>
              <a:t>Conservera de Puebla, S.A, que vendió 200,000 artículos a $1.00 en 2014 con costos fijos de $59,000.00 y un porciento variable de 46%, desea reducir el 10% el precio de venta en 2015, con lo cual espera elevar el volumen de ventas en 50%. ¿Cuánto obtendrá de utilidad</a:t>
            </a:r>
            <a:r>
              <a:rPr lang="es-MX" sz="1900" dirty="0" smtClean="0">
                <a:solidFill>
                  <a:srgbClr val="0070C0"/>
                </a:solidFill>
              </a:rPr>
              <a:t>?</a:t>
            </a:r>
          </a:p>
          <a:p>
            <a:pPr algn="just">
              <a:lnSpc>
                <a:spcPct val="100000"/>
              </a:lnSpc>
            </a:pPr>
            <a:r>
              <a:rPr lang="es-MX" sz="1900" dirty="0" smtClean="0"/>
              <a:t>Datos:</a:t>
            </a:r>
            <a:endParaRPr lang="es-MX" sz="1900" b="1" dirty="0" smtClean="0"/>
          </a:p>
          <a:p>
            <a:pPr algn="just">
              <a:lnSpc>
                <a:spcPct val="100000"/>
              </a:lnSpc>
            </a:pPr>
            <a:r>
              <a:rPr lang="es-MX" sz="1900" b="1" dirty="0" smtClean="0"/>
              <a:t>Ventas 				(300,000 unidades a $0.90) = 270,000.00</a:t>
            </a:r>
          </a:p>
          <a:p>
            <a:pPr algn="just">
              <a:lnSpc>
                <a:spcPct val="100000"/>
              </a:lnSpc>
            </a:pPr>
            <a:r>
              <a:rPr lang="es-MX" sz="1900" b="1" dirty="0" smtClean="0"/>
              <a:t>Costos fijos 			$59,000.00</a:t>
            </a:r>
          </a:p>
          <a:p>
            <a:pPr algn="just">
              <a:lnSpc>
                <a:spcPct val="100000"/>
              </a:lnSpc>
            </a:pPr>
            <a:r>
              <a:rPr lang="es-MX" sz="1900" b="1" dirty="0" smtClean="0"/>
              <a:t>%de costos variables		0.46/0.90= 0.51</a:t>
            </a:r>
          </a:p>
          <a:p>
            <a:pPr algn="just">
              <a:lnSpc>
                <a:spcPct val="100000"/>
              </a:lnSpc>
            </a:pPr>
            <a:r>
              <a:rPr lang="es-MX" sz="1900" b="1" dirty="0" smtClean="0"/>
              <a:t>Utilidad				?</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nSpc>
                <a:spcPct val="150000"/>
              </a:lnSpc>
            </a:pPr>
            <a:r>
              <a:rPr lang="es-MX" dirty="0" smtClean="0"/>
              <a:t>Utilidad = 270,000.00 – 59,000.00 + 0.51 (270,000.00)</a:t>
            </a:r>
          </a:p>
          <a:p>
            <a:pPr>
              <a:lnSpc>
                <a:spcPct val="150000"/>
              </a:lnSpc>
            </a:pPr>
            <a:r>
              <a:rPr lang="es-MX" dirty="0" smtClean="0"/>
              <a:t>Utilidad = 270,000.00 – 59,000.00 + 137,700.00</a:t>
            </a:r>
          </a:p>
          <a:p>
            <a:pPr>
              <a:lnSpc>
                <a:spcPct val="150000"/>
              </a:lnSpc>
            </a:pPr>
            <a:r>
              <a:rPr lang="es-MX" dirty="0" smtClean="0"/>
              <a:t>Utilidad = 270,000.00 – 196,700.00</a:t>
            </a:r>
          </a:p>
          <a:p>
            <a:pPr>
              <a:lnSpc>
                <a:spcPct val="150000"/>
              </a:lnSpc>
            </a:pPr>
            <a:r>
              <a:rPr lang="es-MX" b="1" u="sng" dirty="0" smtClean="0">
                <a:solidFill>
                  <a:srgbClr val="FF0000"/>
                </a:solidFill>
              </a:rPr>
              <a:t>Utilidad = 73,300.00</a:t>
            </a:r>
          </a:p>
          <a:p>
            <a:endParaRPr lang="es-MX" dirty="0"/>
          </a:p>
        </p:txBody>
      </p:sp>
      <p:pic>
        <p:nvPicPr>
          <p:cNvPr id="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05719" y="989461"/>
            <a:ext cx="6420606" cy="661918"/>
          </a:xfrm>
          <a:prstGeom prst="rect">
            <a:avLst/>
          </a:prstGeom>
          <a:noFill/>
        </p:spPr>
      </p:pic>
      <p:sp>
        <p:nvSpPr>
          <p:cNvPr id="2" name="Marcador de número de diapositiva 1"/>
          <p:cNvSpPr>
            <a:spLocks noGrp="1"/>
          </p:cNvSpPr>
          <p:nvPr>
            <p:ph type="sldNum" sz="quarter" idx="12"/>
          </p:nvPr>
        </p:nvSpPr>
        <p:spPr/>
        <p:txBody>
          <a:bodyPr/>
          <a:lstStyle/>
          <a:p>
            <a:fld id="{4FAB73BC-B049-4115-A692-8D63A059BFB8}"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comprobación</a:t>
            </a:r>
            <a:endParaRPr lang="es-MX" dirty="0"/>
          </a:p>
        </p:txBody>
      </p:sp>
      <p:sp>
        <p:nvSpPr>
          <p:cNvPr id="3" name="2 Marcador de contenido"/>
          <p:cNvSpPr>
            <a:spLocks noGrp="1"/>
          </p:cNvSpPr>
          <p:nvPr>
            <p:ph idx="1"/>
          </p:nvPr>
        </p:nvSpPr>
        <p:spPr/>
        <p:txBody>
          <a:bodyPr/>
          <a:lstStyle/>
          <a:p>
            <a:endParaRPr lang="es-MX" dirty="0"/>
          </a:p>
        </p:txBody>
      </p:sp>
      <p:graphicFrame>
        <p:nvGraphicFramePr>
          <p:cNvPr id="4" name="6 Marcador de contenido"/>
          <p:cNvGraphicFramePr>
            <a:graphicFrameLocks/>
          </p:cNvGraphicFramePr>
          <p:nvPr>
            <p:extLst>
              <p:ext uri="{D42A27DB-BD31-4B8C-83A1-F6EECF244321}">
                <p14:modId xmlns:p14="http://schemas.microsoft.com/office/powerpoint/2010/main" val="1526553229"/>
              </p:ext>
            </p:extLst>
          </p:nvPr>
        </p:nvGraphicFramePr>
        <p:xfrm>
          <a:off x="609600" y="1600201"/>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4271798" y="4401243"/>
            <a:ext cx="1344149" cy="646331"/>
          </a:xfrm>
          <a:prstGeom prst="rect">
            <a:avLst/>
          </a:prstGeom>
          <a:noFill/>
        </p:spPr>
        <p:txBody>
          <a:bodyPr wrap="square" rtlCol="0">
            <a:spAutoFit/>
          </a:bodyPr>
          <a:lstStyle/>
          <a:p>
            <a:pPr algn="ctr"/>
            <a:r>
              <a:rPr lang="es-MX" b="1" dirty="0" smtClean="0"/>
              <a:t>MENOS</a:t>
            </a:r>
          </a:p>
          <a:p>
            <a:pPr algn="ctr"/>
            <a:r>
              <a:rPr lang="es-MX" b="1" dirty="0" smtClean="0"/>
              <a:t>(-)</a:t>
            </a:r>
            <a:endParaRPr lang="es-MX" b="1" dirty="0"/>
          </a:p>
        </p:txBody>
      </p:sp>
      <p:sp>
        <p:nvSpPr>
          <p:cNvPr id="8" name="7 CuadroTexto"/>
          <p:cNvSpPr txBox="1"/>
          <p:nvPr/>
        </p:nvSpPr>
        <p:spPr>
          <a:xfrm>
            <a:off x="4271798" y="2708921"/>
            <a:ext cx="1344149" cy="646331"/>
          </a:xfrm>
          <a:prstGeom prst="rect">
            <a:avLst/>
          </a:prstGeom>
          <a:noFill/>
        </p:spPr>
        <p:txBody>
          <a:bodyPr wrap="square" rtlCol="0">
            <a:spAutoFit/>
          </a:bodyPr>
          <a:lstStyle/>
          <a:p>
            <a:pPr algn="ctr"/>
            <a:r>
              <a:rPr lang="es-MX" b="1" dirty="0" smtClean="0"/>
              <a:t>MENOS</a:t>
            </a:r>
          </a:p>
          <a:p>
            <a:pPr algn="ctr"/>
            <a:r>
              <a:rPr lang="es-MX" b="1" dirty="0" smtClean="0"/>
              <a:t>(-)</a:t>
            </a:r>
            <a:endParaRPr lang="es-MX" b="1"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eromax_crecimiento.jpg"/>
          <p:cNvPicPr>
            <a:picLocks noChangeAspect="1"/>
          </p:cNvPicPr>
          <p:nvPr/>
        </p:nvPicPr>
        <p:blipFill>
          <a:blip r:embed="rId2" cstate="print"/>
          <a:stretch>
            <a:fillRect/>
          </a:stretch>
        </p:blipFill>
        <p:spPr>
          <a:xfrm>
            <a:off x="8886825" y="3323980"/>
            <a:ext cx="3305175" cy="3295650"/>
          </a:xfrm>
          <a:prstGeom prst="rect">
            <a:avLst/>
          </a:prstGeom>
        </p:spPr>
      </p:pic>
      <p:sp>
        <p:nvSpPr>
          <p:cNvPr id="2" name="1 Título"/>
          <p:cNvSpPr>
            <a:spLocks noGrp="1"/>
          </p:cNvSpPr>
          <p:nvPr>
            <p:ph type="title"/>
          </p:nvPr>
        </p:nvSpPr>
        <p:spPr/>
        <p:txBody>
          <a:bodyPr/>
          <a:lstStyle/>
          <a:p>
            <a:r>
              <a:rPr lang="es-MX" dirty="0" smtClean="0">
                <a:solidFill>
                  <a:srgbClr val="FF0000"/>
                </a:solidFill>
              </a:rPr>
              <a:t>Graficas del punto de equilibrio</a:t>
            </a:r>
            <a:endParaRPr lang="es-MX" dirty="0">
              <a:solidFill>
                <a:srgbClr val="FF0000"/>
              </a:solidFill>
            </a:endParaRPr>
          </a:p>
        </p:txBody>
      </p:sp>
      <p:sp>
        <p:nvSpPr>
          <p:cNvPr id="3" name="2 Marcador de contenido"/>
          <p:cNvSpPr>
            <a:spLocks noGrp="1"/>
          </p:cNvSpPr>
          <p:nvPr>
            <p:ph idx="1"/>
          </p:nvPr>
        </p:nvSpPr>
        <p:spPr>
          <a:xfrm>
            <a:off x="1024128" y="2084832"/>
            <a:ext cx="9720073" cy="4023360"/>
          </a:xfrm>
        </p:spPr>
        <p:txBody>
          <a:bodyPr>
            <a:normAutofit/>
          </a:bodyPr>
          <a:lstStyle/>
          <a:p>
            <a:pPr>
              <a:lnSpc>
                <a:spcPct val="150000"/>
              </a:lnSpc>
            </a:pPr>
            <a:r>
              <a:rPr lang="es-MX" sz="2400" dirty="0" smtClean="0">
                <a:solidFill>
                  <a:schemeClr val="accent1">
                    <a:lumMod val="75000"/>
                  </a:schemeClr>
                </a:solidFill>
              </a:rPr>
              <a:t>En ocasiones es aconsejable trazar una gráfica, que nos muestre los efectos que producen los costos sobre las ventas, así como las utilidades probables de la empresa en diferentes grados de operación. Asimismo, hay veces en que se debe hacer una grafica para cada clase de articulo que oferta la empresa, para analizar las experiencias pasadas y evitar los defectos probables del futuro.</a:t>
            </a:r>
            <a:endParaRPr lang="es-MX" sz="2400" dirty="0">
              <a:solidFill>
                <a:schemeClr val="accent1">
                  <a:lumMod val="75000"/>
                </a:schemeClr>
              </a:solidFill>
            </a:endParaRPr>
          </a:p>
        </p:txBody>
      </p:sp>
      <p:sp>
        <p:nvSpPr>
          <p:cNvPr id="5" name="Marcador de número de diapositiva 4"/>
          <p:cNvSpPr>
            <a:spLocks noGrp="1"/>
          </p:cNvSpPr>
          <p:nvPr>
            <p:ph type="sldNum" sz="quarter" idx="12"/>
          </p:nvPr>
        </p:nvSpPr>
        <p:spPr/>
        <p:txBody>
          <a:bodyPr/>
          <a:lstStyle/>
          <a:p>
            <a:fld id="{4FAB73BC-B049-4115-A692-8D63A059BFB8}"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400" dirty="0" smtClean="0"/>
              <a:t>Método para la determinación grafica del punto de equilibrio sin emplear formula</a:t>
            </a:r>
            <a:endParaRPr lang="es-MX" sz="4400" dirty="0"/>
          </a:p>
        </p:txBody>
      </p:sp>
      <p:sp>
        <p:nvSpPr>
          <p:cNvPr id="3" name="2 Marcador de contenido"/>
          <p:cNvSpPr>
            <a:spLocks noGrp="1"/>
          </p:cNvSpPr>
          <p:nvPr>
            <p:ph idx="1"/>
          </p:nvPr>
        </p:nvSpPr>
        <p:spPr/>
        <p:txBody>
          <a:bodyPr>
            <a:normAutofit fontScale="85000" lnSpcReduction="20000"/>
          </a:bodyPr>
          <a:lstStyle/>
          <a:p>
            <a:pPr marL="457200" indent="-457200">
              <a:buFont typeface="+mj-lt"/>
              <a:buAutoNum type="arabicPeriod"/>
            </a:pPr>
            <a:r>
              <a:rPr lang="es-MX" dirty="0" smtClean="0"/>
              <a:t>En el plano cartesiano (se recomienda el uso de papel milimétrico), se asignan al eje “Y” los valores y al “X” las unidades.</a:t>
            </a:r>
          </a:p>
          <a:p>
            <a:pPr marL="457200" indent="-457200">
              <a:buFont typeface="+mj-lt"/>
              <a:buAutoNum type="arabicPeriod"/>
            </a:pPr>
            <a:r>
              <a:rPr lang="es-MX" dirty="0" smtClean="0"/>
              <a:t>En el eje “X”, se marca un punto que corresponde al número de las unidades vendidas, en el eje de las “Y”, se marca otro punto que corresponde al valor de las unidades señaladas.</a:t>
            </a:r>
          </a:p>
          <a:p>
            <a:pPr marL="457200" indent="-457200">
              <a:buFont typeface="+mj-lt"/>
              <a:buAutoNum type="arabicPeriod"/>
            </a:pPr>
            <a:r>
              <a:rPr lang="es-MX" dirty="0" smtClean="0"/>
              <a:t>De ambos puntos se trazan líneas rectas que serán paralelas al eje “X” y de la “Y” (se forma un rectángulo)</a:t>
            </a:r>
          </a:p>
          <a:p>
            <a:pPr marL="457200" indent="-457200">
              <a:buFont typeface="+mj-lt"/>
              <a:buAutoNum type="arabicPeriod"/>
            </a:pPr>
            <a:r>
              <a:rPr lang="es-MX" dirty="0" smtClean="0"/>
              <a:t>Del punto donde se crucen las líneas de que habla el inciso 3, se traza un recta al origen, misma que será la recta de ventas</a:t>
            </a:r>
          </a:p>
          <a:p>
            <a:pPr marL="457200" indent="-457200">
              <a:buFont typeface="+mj-lt"/>
              <a:buAutoNum type="arabicPeriod"/>
            </a:pPr>
            <a:r>
              <a:rPr lang="es-MX" dirty="0" smtClean="0"/>
              <a:t>Por el monto de los gastos fijos, se marca un punto sobre el eje de los valores de ahí se traza una línea que será paralela a las unidades</a:t>
            </a:r>
          </a:p>
          <a:p>
            <a:pPr marL="457200" indent="-457200">
              <a:buFont typeface="+mj-lt"/>
              <a:buAutoNum type="arabicPeriod"/>
            </a:pPr>
            <a:r>
              <a:rPr lang="es-MX" dirty="0" smtClean="0"/>
              <a:t>Por el total de los gastos fijos y variables se marca un punto en el eje “Y” y de ahí se traza una recta al origen de los gastos fijos</a:t>
            </a:r>
          </a:p>
          <a:p>
            <a:pPr marL="457200" indent="-457200">
              <a:buFont typeface="+mj-lt"/>
              <a:buAutoNum type="arabicPeriod"/>
            </a:pPr>
            <a:r>
              <a:rPr lang="es-MX" dirty="0" smtClean="0"/>
              <a:t>El punto donde se crucen las líneas de ventas y la del total de gastos fijos y variables es el punto “N”, su valor y el numero de unidades se determinan de acuerdo a las escalas utilizadas.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117" y="378372"/>
            <a:ext cx="10342180" cy="6201104"/>
          </a:xfrm>
          <a:prstGeom prst="rect">
            <a:avLst/>
          </a:prstGeom>
        </p:spPr>
      </p:pic>
      <p:sp>
        <p:nvSpPr>
          <p:cNvPr id="3" name="Marcador de número de diapositiva 2"/>
          <p:cNvSpPr>
            <a:spLocks noGrp="1"/>
          </p:cNvSpPr>
          <p:nvPr>
            <p:ph type="sldNum" sz="quarter" idx="12"/>
          </p:nvPr>
        </p:nvSpPr>
        <p:spPr/>
        <p:txBody>
          <a:bodyPr/>
          <a:lstStyle/>
          <a:p>
            <a:fld id="{4FAB73BC-B049-4115-A692-8D63A059BFB8}" type="slidenum">
              <a:rPr lang="en-US" smtClean="0"/>
              <a:pPr/>
              <a:t>37</a:t>
            </a:fld>
            <a:endParaRPr lang="en-US" dirty="0"/>
          </a:p>
        </p:txBody>
      </p:sp>
    </p:spTree>
    <p:extLst>
      <p:ext uri="{BB962C8B-B14F-4D97-AF65-F5344CB8AC3E}">
        <p14:creationId xmlns:p14="http://schemas.microsoft.com/office/powerpoint/2010/main" val="1295540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bibliografía</a:t>
            </a:r>
            <a:endParaRPr lang="es-MX" dirty="0"/>
          </a:p>
        </p:txBody>
      </p:sp>
      <p:sp>
        <p:nvSpPr>
          <p:cNvPr id="3" name="2 Marcador de contenido"/>
          <p:cNvSpPr>
            <a:spLocks noGrp="1"/>
          </p:cNvSpPr>
          <p:nvPr>
            <p:ph idx="1"/>
          </p:nvPr>
        </p:nvSpPr>
        <p:spPr>
          <a:xfrm>
            <a:off x="1024128" y="2286000"/>
            <a:ext cx="5786105" cy="4023360"/>
          </a:xfrm>
        </p:spPr>
        <p:txBody>
          <a:bodyPr>
            <a:normAutofit/>
          </a:bodyPr>
          <a:lstStyle/>
          <a:p>
            <a:pPr algn="just"/>
            <a:r>
              <a:rPr lang="es-MX" sz="2400" dirty="0"/>
              <a:t>P</a:t>
            </a:r>
            <a:r>
              <a:rPr lang="es-MX" sz="2400" dirty="0" smtClean="0"/>
              <a:t>erdomo, A. </a:t>
            </a:r>
            <a:r>
              <a:rPr lang="es-MX" sz="2400" dirty="0"/>
              <a:t>(2010) </a:t>
            </a:r>
            <a:r>
              <a:rPr lang="es-MX" sz="2400" i="1" dirty="0">
                <a:solidFill>
                  <a:srgbClr val="FF0000"/>
                </a:solidFill>
              </a:rPr>
              <a:t>Elementos Básicos de Administración  Financiera. </a:t>
            </a:r>
            <a:r>
              <a:rPr lang="es-MX" sz="2400" dirty="0"/>
              <a:t>THOMSON</a:t>
            </a:r>
            <a:r>
              <a:rPr lang="es-MX" sz="2400" dirty="0" smtClean="0"/>
              <a:t>. México</a:t>
            </a:r>
            <a:endParaRPr lang="es-MX" sz="2400" dirty="0"/>
          </a:p>
          <a:p>
            <a:pPr marL="0" indent="0" algn="just">
              <a:buNone/>
            </a:pPr>
            <a:endParaRPr lang="es-MX" sz="2400" dirty="0"/>
          </a:p>
          <a:p>
            <a:pPr algn="just"/>
            <a:r>
              <a:rPr lang="es-MX" sz="2400" dirty="0"/>
              <a:t>ORTEGA</a:t>
            </a:r>
            <a:r>
              <a:rPr lang="es-MX" sz="2400" dirty="0" smtClean="0"/>
              <a:t>, A. </a:t>
            </a:r>
            <a:r>
              <a:rPr lang="es-MX" sz="2400" dirty="0"/>
              <a:t>(2010). </a:t>
            </a:r>
            <a:r>
              <a:rPr lang="es-MX" sz="2400" i="1" dirty="0">
                <a:solidFill>
                  <a:srgbClr val="00B050"/>
                </a:solidFill>
              </a:rPr>
              <a:t>Introducción a las Finanzas.</a:t>
            </a:r>
            <a:r>
              <a:rPr lang="es-MX" sz="2400" dirty="0">
                <a:solidFill>
                  <a:srgbClr val="7030A0"/>
                </a:solidFill>
              </a:rPr>
              <a:t> </a:t>
            </a:r>
            <a:r>
              <a:rPr lang="es-MX" sz="2400" dirty="0"/>
              <a:t>MC GRAW-HILL</a:t>
            </a:r>
            <a:r>
              <a:rPr lang="es-MX" sz="2400" dirty="0" smtClean="0"/>
              <a:t>. México</a:t>
            </a:r>
            <a:endParaRPr lang="es-MX" sz="2400" dirty="0"/>
          </a:p>
          <a:p>
            <a:pPr marL="0" lvl="0" indent="0" eaLnBrk="0" fontAlgn="base" hangingPunct="0">
              <a:lnSpc>
                <a:spcPct val="100000"/>
              </a:lnSpc>
              <a:spcBef>
                <a:spcPct val="0"/>
              </a:spcBef>
              <a:spcAft>
                <a:spcPct val="0"/>
              </a:spcAft>
              <a:buClrTx/>
              <a:buSzTx/>
              <a:buNone/>
            </a:pPr>
            <a:endParaRPr lang="es-MX" sz="2400" dirty="0" smtClean="0">
              <a:latin typeface="Arial" pitchFamily="34" charset="0"/>
              <a:cs typeface="Arial" pitchFamily="34" charset="0"/>
            </a:endParaRPr>
          </a:p>
          <a:p>
            <a:pPr marL="109537" lvl="0" indent="0" algn="just" eaLnBrk="0" fontAlgn="base" hangingPunct="0">
              <a:lnSpc>
                <a:spcPct val="100000"/>
              </a:lnSpc>
              <a:spcBef>
                <a:spcPts val="400"/>
              </a:spcBef>
              <a:spcAft>
                <a:spcPct val="0"/>
              </a:spcAft>
              <a:buClr>
                <a:srgbClr val="2DA2BF"/>
              </a:buClr>
              <a:buSzPct val="68000"/>
              <a:buNone/>
            </a:pPr>
            <a:r>
              <a:rPr lang="es-MX" sz="2400" dirty="0" smtClean="0">
                <a:solidFill>
                  <a:prstClr val="black"/>
                </a:solidFill>
              </a:rPr>
              <a:t>GARCIA, V. </a:t>
            </a:r>
            <a:r>
              <a:rPr lang="es-MX" sz="2400" dirty="0">
                <a:solidFill>
                  <a:prstClr val="black"/>
                </a:solidFill>
              </a:rPr>
              <a:t>(2007). </a:t>
            </a:r>
            <a:r>
              <a:rPr lang="es-MX" sz="2400" i="1" dirty="0">
                <a:solidFill>
                  <a:srgbClr val="00B0F0"/>
                </a:solidFill>
              </a:rPr>
              <a:t>Introducción a las Finanzas. </a:t>
            </a:r>
            <a:r>
              <a:rPr lang="es-MX" sz="2400" dirty="0">
                <a:solidFill>
                  <a:prstClr val="black"/>
                </a:solidFill>
              </a:rPr>
              <a:t>Editorial </a:t>
            </a:r>
            <a:r>
              <a:rPr lang="es-MX" sz="2400" dirty="0" smtClean="0">
                <a:solidFill>
                  <a:prstClr val="black"/>
                </a:solidFill>
              </a:rPr>
              <a:t>Patria. México.</a:t>
            </a:r>
            <a:endParaRPr lang="es-MX" sz="2400" dirty="0">
              <a:solidFill>
                <a:prstClr val="black"/>
              </a:solidFill>
            </a:endParaRPr>
          </a:p>
        </p:txBody>
      </p:sp>
      <p:pic>
        <p:nvPicPr>
          <p:cNvPr id="4" name="Picture 2" descr="Portada"/>
          <p:cNvPicPr>
            <a:picLocks noChangeAspect="1" noChangeArrowheads="1"/>
          </p:cNvPicPr>
          <p:nvPr/>
        </p:nvPicPr>
        <p:blipFill>
          <a:blip r:embed="rId2" cstate="print"/>
          <a:srcRect/>
          <a:stretch>
            <a:fillRect/>
          </a:stretch>
        </p:blipFill>
        <p:spPr bwMode="auto">
          <a:xfrm>
            <a:off x="7905574" y="2467110"/>
            <a:ext cx="2376264" cy="3490138"/>
          </a:xfrm>
          <a:prstGeom prst="rect">
            <a:avLst/>
          </a:prstGeom>
          <a:noFill/>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38</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solidFill>
                  <a:srgbClr val="0070C0"/>
                </a:solidFill>
              </a:rPr>
              <a:t>CARACTERÍSTICAS.</a:t>
            </a:r>
            <a:endParaRPr lang="es-MX" dirty="0">
              <a:solidFill>
                <a:srgbClr val="0070C0"/>
              </a:solidFill>
            </a:endParaRPr>
          </a:p>
        </p:txBody>
      </p:sp>
      <p:sp>
        <p:nvSpPr>
          <p:cNvPr id="3" name="Marcador de contenido 2"/>
          <p:cNvSpPr>
            <a:spLocks noGrp="1"/>
          </p:cNvSpPr>
          <p:nvPr>
            <p:ph idx="1"/>
          </p:nvPr>
        </p:nvSpPr>
        <p:spPr/>
        <p:txBody>
          <a:bodyPr/>
          <a:lstStyle/>
          <a:p>
            <a:pPr marL="0" indent="0" algn="ctr">
              <a:buNone/>
            </a:pPr>
            <a:endParaRPr lang="es-ES" dirty="0"/>
          </a:p>
          <a:p>
            <a:pPr>
              <a:buFont typeface="Wingdings" panose="05000000000000000000" pitchFamily="2" charset="2"/>
              <a:buChar char="q"/>
            </a:pPr>
            <a:r>
              <a:rPr lang="es-ES" dirty="0" smtClean="0"/>
              <a:t>ES UNA HERRAMIENTA O TECNICA FINANCIERA.</a:t>
            </a:r>
          </a:p>
          <a:p>
            <a:pPr>
              <a:buFont typeface="Wingdings" panose="05000000000000000000" pitchFamily="2" charset="2"/>
              <a:buChar char="q"/>
            </a:pPr>
            <a:r>
              <a:rPr lang="es-ES" dirty="0" smtClean="0"/>
              <a:t>APLICADA POR EL ADMINISTRADOR FINANCIERO, EL GERENTE DE FINANZAS, EL TESORERO, EL CONTADOR, ETC.</a:t>
            </a:r>
          </a:p>
          <a:p>
            <a:pPr>
              <a:buFont typeface="Wingdings" panose="05000000000000000000" pitchFamily="2" charset="2"/>
              <a:buChar char="q"/>
            </a:pPr>
            <a:r>
              <a:rPr lang="es-ES" dirty="0" smtClean="0"/>
              <a:t>EL OBJETIVO PRINCIPAL DE LA PLANEACION FINANCIERA, ES LA EVALUACIÓN FUTURA, PROYECTADA O ESTIMADA.</a:t>
            </a:r>
          </a:p>
          <a:p>
            <a:pPr>
              <a:buFont typeface="Wingdings" panose="05000000000000000000" pitchFamily="2" charset="2"/>
              <a:buChar char="q"/>
            </a:pPr>
            <a:r>
              <a:rPr lang="es-ES" dirty="0" smtClean="0"/>
              <a:t>SEA DE UNA EMPRESA PÚBLICA O PRIVADA DESDE EL PUNTO DE VISTA FINANCIERO. </a:t>
            </a:r>
            <a:endParaRPr lang="es-ES" dirty="0"/>
          </a:p>
        </p:txBody>
      </p:sp>
      <p:sp>
        <p:nvSpPr>
          <p:cNvPr id="2" name="Marcador de número de diapositiva 1"/>
          <p:cNvSpPr>
            <a:spLocks noGrp="1"/>
          </p:cNvSpPr>
          <p:nvPr>
            <p:ph type="sldNum" sz="quarter" idx="12"/>
          </p:nvPr>
        </p:nvSpPr>
        <p:spPr/>
        <p:txBody>
          <a:bodyPr/>
          <a:lstStyle/>
          <a:p>
            <a:fld id="{4FAB73BC-B049-4115-A692-8D63A059BFB8}" type="slidenum">
              <a:rPr lang="en-US" smtClean="0"/>
              <a:pPr/>
              <a:t>4</a:t>
            </a:fld>
            <a:endParaRPr lang="en-US" dirty="0"/>
          </a:p>
        </p:txBody>
      </p:sp>
    </p:spTree>
    <p:extLst>
      <p:ext uri="{BB962C8B-B14F-4D97-AF65-F5344CB8AC3E}">
        <p14:creationId xmlns:p14="http://schemas.microsoft.com/office/powerpoint/2010/main" val="534019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MÉTODOS DE PLANIFICACIÓN FINANCIERA.</a:t>
            </a:r>
            <a:endParaRPr lang="es-MX" dirty="0"/>
          </a:p>
        </p:txBody>
      </p:sp>
      <p:sp>
        <p:nvSpPr>
          <p:cNvPr id="3" name="Marcador de contenido 2"/>
          <p:cNvSpPr>
            <a:spLocks noGrp="1"/>
          </p:cNvSpPr>
          <p:nvPr>
            <p:ph idx="1"/>
          </p:nvPr>
        </p:nvSpPr>
        <p:spPr/>
        <p:txBody>
          <a:bodyPr/>
          <a:lstStyle/>
          <a:p>
            <a:r>
              <a:rPr lang="es-ES" sz="2400" dirty="0" smtClean="0"/>
              <a:t>Concepto.</a:t>
            </a:r>
          </a:p>
          <a:p>
            <a:pPr algn="ctr"/>
            <a:r>
              <a:rPr lang="es-ES" sz="2400" dirty="0" smtClean="0">
                <a:solidFill>
                  <a:srgbClr val="C00000"/>
                </a:solidFill>
              </a:rPr>
              <a:t>“ES EL ORDEN QUE SE SIGUE PARA SEPARAR,CONOCER Y PROYECTAR LOS ELEMENTOS DESCRIPTIVOS Y NUMERICOS, NECESARIOS PARA LA EVALUACIÓN FUTURA DE UNA EMPRESA.”</a:t>
            </a:r>
          </a:p>
          <a:p>
            <a:endParaRPr lang="es-ES" dirty="0"/>
          </a:p>
          <a:p>
            <a:endParaRPr lang="es-ES"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5353" y="4013860"/>
            <a:ext cx="4417621" cy="2295500"/>
          </a:xfrm>
          <a:prstGeom prst="rect">
            <a:avLst/>
          </a:prstGeom>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15119066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Clasificación</a:t>
            </a:r>
            <a:endParaRPr lang="es-MX" dirty="0"/>
          </a:p>
        </p:txBody>
      </p:sp>
      <p:sp>
        <p:nvSpPr>
          <p:cNvPr id="3" name="2 Marcador de contenido"/>
          <p:cNvSpPr>
            <a:spLocks noGrp="1"/>
          </p:cNvSpPr>
          <p:nvPr>
            <p:ph idx="1"/>
          </p:nvPr>
        </p:nvSpPr>
        <p:spPr/>
        <p:txBody>
          <a:bodyPr>
            <a:normAutofit fontScale="92500" lnSpcReduction="20000"/>
          </a:bodyPr>
          <a:lstStyle/>
          <a:p>
            <a:pPr marL="457200" indent="-457200">
              <a:buFont typeface="+mj-lt"/>
              <a:buAutoNum type="arabicPeriod"/>
            </a:pPr>
            <a:r>
              <a:rPr lang="es-MX" b="1" dirty="0" smtClean="0">
                <a:solidFill>
                  <a:srgbClr val="FF0000"/>
                </a:solidFill>
              </a:rPr>
              <a:t>Del punto de equilibrio.</a:t>
            </a:r>
          </a:p>
          <a:p>
            <a:pPr marL="457200" indent="-457200">
              <a:buFont typeface="+mj-lt"/>
              <a:buAutoNum type="arabicPeriod"/>
            </a:pPr>
            <a:r>
              <a:rPr lang="es-MX" dirty="0" smtClean="0"/>
              <a:t>De planeación de utilidades.</a:t>
            </a:r>
          </a:p>
          <a:p>
            <a:pPr marL="457200" indent="-457200">
              <a:buFont typeface="+mj-lt"/>
              <a:buAutoNum type="arabicPeriod"/>
            </a:pPr>
            <a:r>
              <a:rPr lang="es-MX" dirty="0" smtClean="0"/>
              <a:t>Del apalancamiento y riesgo de operación.</a:t>
            </a:r>
          </a:p>
          <a:p>
            <a:pPr marL="457200" indent="-457200">
              <a:buFont typeface="+mj-lt"/>
              <a:buAutoNum type="arabicPeriod"/>
            </a:pPr>
            <a:r>
              <a:rPr lang="es-MX" dirty="0" smtClean="0"/>
              <a:t>Del apalancamiento y riesgo financiero.</a:t>
            </a:r>
          </a:p>
          <a:p>
            <a:pPr marL="457200" indent="-457200">
              <a:buFont typeface="+mj-lt"/>
              <a:buAutoNum type="arabicPeriod"/>
            </a:pPr>
            <a:r>
              <a:rPr lang="es-MX" dirty="0" smtClean="0"/>
              <a:t>Del pronóstico financiero.</a:t>
            </a:r>
          </a:p>
          <a:p>
            <a:pPr marL="457200" indent="-457200">
              <a:buFont typeface="+mj-lt"/>
              <a:buAutoNum type="arabicPeriod"/>
            </a:pPr>
            <a:r>
              <a:rPr lang="es-MX" dirty="0" smtClean="0"/>
              <a:t>Del estado de origen y aplicación de fondos pro-forma.</a:t>
            </a:r>
          </a:p>
          <a:p>
            <a:pPr marL="457200" indent="-457200">
              <a:buFont typeface="+mj-lt"/>
              <a:buAutoNum type="arabicPeriod"/>
            </a:pPr>
            <a:r>
              <a:rPr lang="es-MX" dirty="0" smtClean="0"/>
              <a:t>Del </a:t>
            </a:r>
            <a:r>
              <a:rPr lang="es-MX" i="1" dirty="0" smtClean="0"/>
              <a:t>cash flow </a:t>
            </a:r>
            <a:r>
              <a:rPr lang="es-MX" dirty="0" smtClean="0"/>
              <a:t>pro-forma.</a:t>
            </a:r>
          </a:p>
          <a:p>
            <a:pPr marL="457200" indent="-457200">
              <a:buFont typeface="+mj-lt"/>
              <a:buAutoNum type="arabicPeriod"/>
            </a:pPr>
            <a:r>
              <a:rPr lang="es-MX" dirty="0" smtClean="0"/>
              <a:t>Del estado de resultados pro-forma.</a:t>
            </a:r>
          </a:p>
          <a:p>
            <a:pPr marL="457200" indent="-457200">
              <a:buFont typeface="+mj-lt"/>
              <a:buAutoNum type="arabicPeriod"/>
            </a:pPr>
            <a:r>
              <a:rPr lang="es-MX" dirty="0" smtClean="0"/>
              <a:t>Del estado de situación financiera pro-forma.</a:t>
            </a:r>
          </a:p>
          <a:p>
            <a:pPr marL="457200" indent="-457200">
              <a:buFont typeface="+mj-lt"/>
              <a:buAutoNum type="arabicPeriod"/>
            </a:pPr>
            <a:r>
              <a:rPr lang="es-MX" dirty="0" smtClean="0"/>
              <a:t>Del estado de origen y aplicación de recursos pro-forma.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0852" y="2286000"/>
            <a:ext cx="2695698" cy="3497283"/>
          </a:xfrm>
          <a:prstGeom prst="rect">
            <a:avLst/>
          </a:prstGeom>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PARTES DEL PROCESO DE PLANIFICACIÓN FINANCIERA.</a:t>
            </a:r>
            <a:endParaRPr lang="es-ES" dirty="0"/>
          </a:p>
        </p:txBody>
      </p:sp>
      <p:sp>
        <p:nvSpPr>
          <p:cNvPr id="3" name="Marcador de contenido 2"/>
          <p:cNvSpPr>
            <a:spLocks noGrp="1"/>
          </p:cNvSpPr>
          <p:nvPr>
            <p:ph idx="1"/>
          </p:nvPr>
        </p:nvSpPr>
        <p:spPr/>
        <p:txBody>
          <a:bodyPr/>
          <a:lstStyle/>
          <a:p>
            <a:pPr marL="457200" indent="-457200">
              <a:buFont typeface="+mj-lt"/>
              <a:buAutoNum type="alphaLcParenR"/>
            </a:pPr>
            <a:r>
              <a:rPr lang="es-ES" dirty="0" smtClean="0">
                <a:solidFill>
                  <a:srgbClr val="00B050"/>
                </a:solidFill>
              </a:rPr>
              <a:t>FINES: </a:t>
            </a:r>
            <a:r>
              <a:rPr lang="es-ES" dirty="0" smtClean="0"/>
              <a:t>especificar metas y objetivos.</a:t>
            </a:r>
          </a:p>
          <a:p>
            <a:pPr marL="457200" indent="-457200">
              <a:buFont typeface="+mj-lt"/>
              <a:buAutoNum type="alphaLcParenR"/>
            </a:pPr>
            <a:r>
              <a:rPr lang="es-ES" dirty="0" smtClean="0">
                <a:solidFill>
                  <a:srgbClr val="00B0F0"/>
                </a:solidFill>
              </a:rPr>
              <a:t>MEDIOS: </a:t>
            </a:r>
            <a:r>
              <a:rPr lang="es-ES" dirty="0" smtClean="0"/>
              <a:t>elegir políticas, programas, procedimientos y practicas, con las que habrán de alcanzarse los objetivos.</a:t>
            </a:r>
          </a:p>
          <a:p>
            <a:pPr marL="457200" indent="-457200">
              <a:buFont typeface="+mj-lt"/>
              <a:buAutoNum type="alphaLcParenR"/>
            </a:pPr>
            <a:r>
              <a:rPr lang="es-ES" dirty="0" smtClean="0">
                <a:solidFill>
                  <a:srgbClr val="FF0000"/>
                </a:solidFill>
              </a:rPr>
              <a:t>RECURSOS: </a:t>
            </a:r>
            <a:r>
              <a:rPr lang="es-ES" dirty="0" smtClean="0"/>
              <a:t>determinar tipos y cantidades de los recursos que se necesitan, al igual que definir como se habrán de adquirir o generar y como se habrán de asignar las actividades.</a:t>
            </a:r>
          </a:p>
          <a:p>
            <a:pPr marL="457200" indent="-457200">
              <a:buFont typeface="+mj-lt"/>
              <a:buAutoNum type="alphaLcParenR"/>
            </a:pPr>
            <a:r>
              <a:rPr lang="es-ES" dirty="0" smtClean="0">
                <a:solidFill>
                  <a:srgbClr val="7030A0"/>
                </a:solidFill>
              </a:rPr>
              <a:t>REALIZACIÓN: </a:t>
            </a:r>
            <a:r>
              <a:rPr lang="es-ES" dirty="0" smtClean="0"/>
              <a:t>delinear los procedimientos para toma de decisiones, así como la forma de organizarlos para que el plan pueda realizarse.</a:t>
            </a:r>
          </a:p>
          <a:p>
            <a:pPr marL="457200" indent="-457200">
              <a:buFont typeface="+mj-lt"/>
              <a:buAutoNum type="alphaLcParenR"/>
            </a:pPr>
            <a:r>
              <a:rPr lang="es-ES" dirty="0" smtClean="0">
                <a:solidFill>
                  <a:srgbClr val="C00000"/>
                </a:solidFill>
              </a:rPr>
              <a:t>CONTROL</a:t>
            </a:r>
            <a:r>
              <a:rPr lang="es-ES" dirty="0" smtClean="0"/>
              <a:t>: delinear un procedimiento para prever o detectar los errores o las fallas, así como para prevenirlos o corregirlos sobre una base de continuidad. </a:t>
            </a:r>
          </a:p>
          <a:p>
            <a:pPr marL="457200" indent="-457200">
              <a:buFont typeface="+mj-lt"/>
              <a:buAutoNum type="alphaLcParenR"/>
            </a:pPr>
            <a:endParaRPr lang="es-ES"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7</a:t>
            </a:fld>
            <a:endParaRPr lang="en-US" dirty="0"/>
          </a:p>
        </p:txBody>
      </p:sp>
    </p:spTree>
    <p:extLst>
      <p:ext uri="{BB962C8B-B14F-4D97-AF65-F5344CB8AC3E}">
        <p14:creationId xmlns:p14="http://schemas.microsoft.com/office/powerpoint/2010/main" val="1175983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OBJETIVOS Y METAS </a:t>
            </a:r>
            <a:endParaRPr lang="es-MX" dirty="0"/>
          </a:p>
        </p:txBody>
      </p:sp>
      <p:sp>
        <p:nvSpPr>
          <p:cNvPr id="3" name="2 Marcador de contenido"/>
          <p:cNvSpPr>
            <a:spLocks noGrp="1"/>
          </p:cNvSpPr>
          <p:nvPr>
            <p:ph idx="1"/>
          </p:nvPr>
        </p:nvSpPr>
        <p:spPr>
          <a:xfrm>
            <a:off x="1024127" y="2084832"/>
            <a:ext cx="9720073" cy="4023360"/>
          </a:xfrm>
        </p:spPr>
        <p:txBody>
          <a:bodyPr>
            <a:normAutofit/>
          </a:bodyPr>
          <a:lstStyle/>
          <a:p>
            <a:pPr marL="0" indent="0" algn="just">
              <a:lnSpc>
                <a:spcPct val="150000"/>
              </a:lnSpc>
              <a:buNone/>
            </a:pPr>
            <a:r>
              <a:rPr lang="es-MX" sz="2400" dirty="0" smtClean="0">
                <a:solidFill>
                  <a:srgbClr val="00B050"/>
                </a:solidFill>
              </a:rPr>
              <a:t>Es evidente que una empresa que no elabora planes financieros, no puede mantener una posición de progreso y rentabilidad.</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6891" y="3418194"/>
            <a:ext cx="5114544" cy="3273552"/>
          </a:xfrm>
          <a:prstGeom prst="rect">
            <a:avLst/>
          </a:prstGeom>
          <a:ln>
            <a:noFill/>
          </a:ln>
          <a:effectLst>
            <a:outerShdw blurRad="292100" dist="139700" dir="2700000" algn="tl" rotWithShape="0">
              <a:srgbClr val="333333">
                <a:alpha val="65000"/>
              </a:srgbClr>
            </a:outerShdw>
          </a:effectLst>
        </p:spPr>
      </p:pic>
      <p:sp>
        <p:nvSpPr>
          <p:cNvPr id="5" name="Marcador de número de diapositiva 4"/>
          <p:cNvSpPr>
            <a:spLocks noGrp="1"/>
          </p:cNvSpPr>
          <p:nvPr>
            <p:ph type="sldNum" sz="quarter" idx="12"/>
          </p:nvPr>
        </p:nvSpPr>
        <p:spPr/>
        <p:txBody>
          <a:bodyPr/>
          <a:lstStyle/>
          <a:p>
            <a:fld id="{4FAB73BC-B049-4115-A692-8D63A059BFB8}"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9441" y="635364"/>
            <a:ext cx="10972800" cy="4525963"/>
          </a:xfrm>
        </p:spPr>
        <p:txBody>
          <a:bodyPr>
            <a:normAutofit/>
          </a:bodyPr>
          <a:lstStyle/>
          <a:p>
            <a:pPr algn="just">
              <a:lnSpc>
                <a:spcPct val="150000"/>
              </a:lnSpc>
            </a:pPr>
            <a:r>
              <a:rPr lang="es-MX" sz="2400" dirty="0" smtClean="0"/>
              <a:t>Una empresa se dirige con éxito, mediante decisiones dictadas por el sentido común, el buen juicio y la experiencia, pero una verdadera dirección de empresas, requiere la fijación de objetivos y la conducción de las operaciones, de manera que se asegure el logro de esos objetivos, en ese sentido de cosas, no se puede dirigir sin planeación financiera. </a:t>
            </a:r>
          </a:p>
          <a:p>
            <a:endParaRPr lang="es-MX" sz="24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4930" y="3270168"/>
            <a:ext cx="60960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Marcador de número de diapositiva 3"/>
          <p:cNvSpPr>
            <a:spLocks noGrp="1"/>
          </p:cNvSpPr>
          <p:nvPr>
            <p:ph type="sldNum" sz="quarter" idx="12"/>
          </p:nvPr>
        </p:nvSpPr>
        <p:spPr/>
        <p:txBody>
          <a:bodyPr/>
          <a:lstStyle/>
          <a:p>
            <a:fld id="{4FAB73BC-B049-4115-A692-8D63A059BFB8}"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388</TotalTime>
  <Words>1792</Words>
  <Application>Microsoft Office PowerPoint</Application>
  <PresentationFormat>Panorámica</PresentationFormat>
  <Paragraphs>220</Paragraphs>
  <Slides>38</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38</vt:i4>
      </vt:variant>
    </vt:vector>
  </HeadingPairs>
  <TitlesOfParts>
    <vt:vector size="48" baseType="lpstr">
      <vt:lpstr>Arial</vt:lpstr>
      <vt:lpstr>Berlin Sans FB</vt:lpstr>
      <vt:lpstr>Calibri</vt:lpstr>
      <vt:lpstr>Cambria Math</vt:lpstr>
      <vt:lpstr>Century Gothic</vt:lpstr>
      <vt:lpstr>Tw Cen MT</vt:lpstr>
      <vt:lpstr>Tw Cen MT Condensed</vt:lpstr>
      <vt:lpstr>Wingdings</vt:lpstr>
      <vt:lpstr>Wingdings 3</vt:lpstr>
      <vt:lpstr>Integral</vt:lpstr>
      <vt:lpstr> UNIVERSIDAD AUTÓNOMA DEL ESTADO DE MÉXICO Facultad de Turismo y Gastronomía Licenciatura en Turismo  Unidad de Aprendizaje: Finanzas  Tema: PLANEACIÓN Financiera </vt:lpstr>
      <vt:lpstr>Presentación de PowerPoint</vt:lpstr>
      <vt:lpstr>PLANEACIÓN FINANCIERA</vt:lpstr>
      <vt:lpstr>CARACTERÍSTICAS.</vt:lpstr>
      <vt:lpstr>MÉTODOS DE PLANIFICACIÓN FINANCIERA.</vt:lpstr>
      <vt:lpstr>Clasificación</vt:lpstr>
      <vt:lpstr>PARTES DEL PROCESO DE PLANIFICACIÓN FINANCIERA.</vt:lpstr>
      <vt:lpstr>OBJETIVOS Y METAS </vt:lpstr>
      <vt:lpstr>Presentación de PowerPoint</vt:lpstr>
      <vt:lpstr>Presentación de PowerPoint</vt:lpstr>
      <vt:lpstr>Presentación de PowerPoint</vt:lpstr>
      <vt:lpstr>Control financiero</vt:lpstr>
      <vt:lpstr>Fases del control financiero</vt:lpstr>
      <vt:lpstr>MÉTODO DEL PUNTO DE EQUILIBRIO</vt:lpstr>
      <vt:lpstr>Presentación de PowerPoint</vt:lpstr>
      <vt:lpstr> Para obtener esta cifra es necesario reclasificar los costos y los gastos del estado de resultados de la empresa en : </vt:lpstr>
      <vt:lpstr>NOTA:</vt:lpstr>
      <vt:lpstr>FORMULA</vt:lpstr>
      <vt:lpstr>Ejemplo 1</vt:lpstr>
      <vt:lpstr>Presentación de PowerPoint</vt:lpstr>
      <vt:lpstr>Presentación de PowerPoint</vt:lpstr>
      <vt:lpstr>Aplicaciones </vt:lpstr>
      <vt:lpstr>Ejemplo 2 </vt:lpstr>
      <vt:lpstr>Datos </vt:lpstr>
      <vt:lpstr>Presentación de PowerPoint</vt:lpstr>
      <vt:lpstr>Presentación de PowerPoint</vt:lpstr>
      <vt:lpstr>Comprobación </vt:lpstr>
      <vt:lpstr>Presentación de PowerPoint</vt:lpstr>
      <vt:lpstr>Ejemplo 3</vt:lpstr>
      <vt:lpstr>Presentación de PowerPoint</vt:lpstr>
      <vt:lpstr>comprobación</vt:lpstr>
      <vt:lpstr>Ejemplo 4</vt:lpstr>
      <vt:lpstr>Presentación de PowerPoint</vt:lpstr>
      <vt:lpstr>comprobación</vt:lpstr>
      <vt:lpstr>Graficas del punto de equilibrio</vt:lpstr>
      <vt:lpstr>Método para la determinación grafica del punto de equilibrio sin emplear formula</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Tercera parte. Planeación financiera</dc:title>
  <dc:creator>Invitado</dc:creator>
  <cp:lastModifiedBy>Lulú</cp:lastModifiedBy>
  <cp:revision>33</cp:revision>
  <dcterms:created xsi:type="dcterms:W3CDTF">2015-04-08T02:17:43Z</dcterms:created>
  <dcterms:modified xsi:type="dcterms:W3CDTF">2015-09-29T02:08:04Z</dcterms:modified>
</cp:coreProperties>
</file>