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34"/>
  </p:notesMasterIdLst>
  <p:sldIdLst>
    <p:sldId id="293" r:id="rId2"/>
    <p:sldId id="292" r:id="rId3"/>
    <p:sldId id="262" r:id="rId4"/>
    <p:sldId id="256" r:id="rId5"/>
    <p:sldId id="258" r:id="rId6"/>
    <p:sldId id="260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80" r:id="rId28"/>
    <p:sldId id="281" r:id="rId29"/>
    <p:sldId id="282" r:id="rId30"/>
    <p:sldId id="283" r:id="rId31"/>
    <p:sldId id="296" r:id="rId32"/>
    <p:sldId id="295" r:id="rId3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2CFC"/>
    <a:srgbClr val="A50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4" autoAdjust="0"/>
  </p:normalViewPr>
  <p:slideViewPr>
    <p:cSldViewPr>
      <p:cViewPr varScale="1">
        <p:scale>
          <a:sx n="66" d="100"/>
          <a:sy n="66" d="100"/>
        </p:scale>
        <p:origin x="66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53DF2-1499-4409-8B41-51DCED45A7E8}" type="datetimeFigureOut">
              <a:rPr lang="es-MX" smtClean="0"/>
              <a:t>29/09/2015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52C95-4D76-48F6-B7E5-E4ADEF4BFD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3093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52C95-4D76-48F6-B7E5-E4ADEF4BFDF7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01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274F1-4450-4F38-8BA4-42A3213FE23D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8874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3BCE-5098-42F2-A40D-40FB6CF35262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523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12EAC-B2E8-4D5F-A689-5CBC89FD5E80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7825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89D00-87A8-4419-9E57-C2588B08FBE3}" type="datetime1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178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5DD2-1450-4384-BC78-94C4C4FB1D46}" type="datetime1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7209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5EAB-9A03-47A1-8EC2-F4D4A11806F3}" type="datetime1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0813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8711C-7111-44C8-A2CB-1118BDB10E6E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6709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67F8-89D9-4992-A974-28783BBD7F86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41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96D9-5BC1-4EA2-A768-FB93B2AC2B96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775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32F4C-86BC-4502-ABC7-01C043F51B20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3584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E17E-DAF1-4BFE-9790-2B568C9E4047}" type="datetime1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303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BAB4-3277-4811-8DBF-3B9EF89FAE99}" type="datetime1">
              <a:rPr lang="es-MX" smtClean="0"/>
              <a:t>29/09/2015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3510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6053F-7636-4BBA-8291-D7B95525A132}" type="datetime1">
              <a:rPr lang="es-MX" smtClean="0"/>
              <a:t>29/09/2015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19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02DBB-7439-4E93-B88A-9768F94AE754}" type="datetime1">
              <a:rPr lang="es-MX" smtClean="0"/>
              <a:t>29/09/2015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621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1089-DB9C-4AAB-B25E-E167F89F4268}" type="datetime1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7738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EF8F-47D8-431F-A834-7A9D69638A53}" type="datetime1">
              <a:rPr lang="es-MX" smtClean="0"/>
              <a:t>29/09/2015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161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F770C-F7A4-4F35-A8B0-4E3246CCFC8B}" type="datetime1">
              <a:rPr lang="es-MX" smtClean="0"/>
              <a:t>29/09/2015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B43B0DF-7513-4BCB-8727-240B7F61E67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40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619708" y="598376"/>
            <a:ext cx="7992888" cy="3755859"/>
          </a:xfrm>
        </p:spPr>
        <p:txBody>
          <a:bodyPr>
            <a:normAutofit/>
          </a:bodyPr>
          <a:lstStyle/>
          <a:p>
            <a:pPr algn="ctr"/>
            <a:r>
              <a:rPr lang="es-MX" sz="2400" b="1" dirty="0">
                <a:solidFill>
                  <a:srgbClr val="00B050"/>
                </a:solidFill>
                <a:latin typeface="Trebuchet MS" panose="020B0603020202020204"/>
              </a:rPr>
              <a:t>Universidad Autónoma del Estado de México</a:t>
            </a:r>
            <a:br>
              <a:rPr lang="es-MX" sz="2400" b="1" dirty="0">
                <a:solidFill>
                  <a:srgbClr val="00B050"/>
                </a:solidFill>
                <a:latin typeface="Trebuchet MS" panose="020B0603020202020204"/>
              </a:rPr>
            </a:br>
            <a:r>
              <a:rPr lang="es-MX" sz="2400" b="1" dirty="0">
                <a:solidFill>
                  <a:srgbClr val="00B050"/>
                </a:solidFill>
                <a:latin typeface="Trebuchet MS" panose="020B0603020202020204"/>
              </a:rPr>
              <a:t>Facultad de Contaduría y Administración</a:t>
            </a:r>
            <a:br>
              <a:rPr lang="es-MX" sz="2400" b="1" dirty="0">
                <a:solidFill>
                  <a:srgbClr val="00B050"/>
                </a:solidFill>
                <a:latin typeface="Trebuchet MS" panose="020B0603020202020204"/>
              </a:rPr>
            </a:br>
            <a:r>
              <a:rPr lang="es-MX" sz="2400" b="1" dirty="0">
                <a:solidFill>
                  <a:srgbClr val="00B050"/>
                </a:solidFill>
                <a:latin typeface="Trebuchet MS" panose="020B0603020202020204"/>
              </a:rPr>
              <a:t>Licenciatura en Contaduría</a:t>
            </a:r>
            <a:r>
              <a:rPr lang="es-MX" sz="2400" b="1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 panose="020B0603020202020204"/>
              </a:rPr>
              <a:t/>
            </a:r>
            <a:br>
              <a:rPr lang="es-MX" sz="2400" b="1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 panose="020B0603020202020204"/>
              </a:rPr>
            </a:br>
            <a:r>
              <a:rPr lang="es-MX" sz="2400" b="1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 panose="020B0603020202020204"/>
              </a:rPr>
              <a:t/>
            </a:r>
            <a:br>
              <a:rPr lang="es-MX" sz="2400" b="1" dirty="0">
                <a:solidFill>
                  <a:srgbClr val="000000">
                    <a:lumMod val="95000"/>
                    <a:lumOff val="5000"/>
                  </a:srgbClr>
                </a:solidFill>
                <a:latin typeface="Trebuchet MS" panose="020B0603020202020204"/>
              </a:rPr>
            </a:br>
            <a:r>
              <a:rPr lang="es-MX" sz="2400" b="1" dirty="0">
                <a:solidFill>
                  <a:srgbClr val="0070C0"/>
                </a:solidFill>
                <a:latin typeface="Trebuchet MS" panose="020B0603020202020204"/>
              </a:rPr>
              <a:t>Unidad de Aprendizaje</a:t>
            </a:r>
            <a:br>
              <a:rPr lang="es-MX" sz="2400" b="1" dirty="0">
                <a:solidFill>
                  <a:srgbClr val="0070C0"/>
                </a:solidFill>
                <a:latin typeface="Trebuchet MS" panose="020B0603020202020204"/>
              </a:rPr>
            </a:br>
            <a:r>
              <a:rPr lang="es-MX" sz="2400" b="1" dirty="0">
                <a:solidFill>
                  <a:srgbClr val="0070C0"/>
                </a:solidFill>
                <a:latin typeface="Trebuchet MS" panose="020B0603020202020204"/>
              </a:rPr>
              <a:t>Habilidades y Pensamiento </a:t>
            </a:r>
            <a:r>
              <a:rPr lang="es-MX" sz="2400" b="1" dirty="0" smtClean="0">
                <a:solidFill>
                  <a:srgbClr val="0070C0"/>
                </a:solidFill>
                <a:latin typeface="Trebuchet MS" panose="020B0603020202020204"/>
              </a:rPr>
              <a:t>Creativo</a:t>
            </a:r>
            <a:br>
              <a:rPr lang="es-MX" sz="2400" b="1" dirty="0" smtClean="0">
                <a:solidFill>
                  <a:srgbClr val="0070C0"/>
                </a:solidFill>
                <a:latin typeface="Trebuchet MS" panose="020B0603020202020204"/>
              </a:rPr>
            </a:br>
            <a:r>
              <a:rPr lang="es-MX" sz="2400" b="1" dirty="0">
                <a:solidFill>
                  <a:srgbClr val="0070C0"/>
                </a:solidFill>
                <a:latin typeface="Trebuchet MS" panose="020B0603020202020204"/>
              </a:rPr>
              <a:t/>
            </a:r>
            <a:br>
              <a:rPr lang="es-MX" sz="2400" b="1" dirty="0">
                <a:solidFill>
                  <a:srgbClr val="0070C0"/>
                </a:solidFill>
                <a:latin typeface="Trebuchet MS" panose="020B0603020202020204"/>
              </a:rPr>
            </a:br>
            <a:r>
              <a:rPr lang="es-MX" sz="2800" b="1" dirty="0">
                <a:solidFill>
                  <a:srgbClr val="0070C0"/>
                </a:solidFill>
                <a:latin typeface="Trebuchet MS" panose="020B0603020202020204"/>
              </a:rPr>
              <a:t>Tema</a:t>
            </a:r>
            <a:r>
              <a:rPr lang="es-MX" sz="2800" b="1" dirty="0" smtClean="0">
                <a:solidFill>
                  <a:srgbClr val="0070C0"/>
                </a:solidFill>
                <a:latin typeface="Trebuchet MS" panose="020B0603020202020204"/>
              </a:rPr>
              <a:t>:</a:t>
            </a:r>
            <a:r>
              <a:rPr lang="es-MX" sz="2800" b="1" dirty="0">
                <a:solidFill>
                  <a:srgbClr val="0070C0"/>
                </a:solidFill>
                <a:latin typeface="Trebuchet MS" panose="020B0603020202020204"/>
              </a:rPr>
              <a:t/>
            </a:r>
            <a:br>
              <a:rPr lang="es-MX" sz="2800" b="1" dirty="0">
                <a:solidFill>
                  <a:srgbClr val="0070C0"/>
                </a:solidFill>
                <a:latin typeface="Trebuchet MS" panose="020B0603020202020204"/>
              </a:rPr>
            </a:br>
            <a:r>
              <a:rPr lang="es-MX" sz="2800" b="1" dirty="0" smtClean="0">
                <a:solidFill>
                  <a:srgbClr val="0070C0"/>
                </a:solidFill>
                <a:latin typeface="Trebuchet MS" panose="020B0603020202020204"/>
              </a:rPr>
              <a:t>Solución de problemas y formas de aprender</a:t>
            </a:r>
            <a:endParaRPr lang="es-MX" sz="4800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1315926" y="4797152"/>
            <a:ext cx="6600451" cy="167595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Autor:</a:t>
            </a:r>
            <a:b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</a:br>
            <a: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M. en A. María de Lourdes </a:t>
            </a:r>
            <a:b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</a:br>
            <a: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Escalona González</a:t>
            </a:r>
            <a:b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</a:br>
            <a: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/>
            </a:r>
            <a:b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</a:br>
            <a:r>
              <a:rPr lang="es-MX" sz="2400" b="1" dirty="0" smtClean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Septiembre </a:t>
            </a:r>
            <a:r>
              <a:rPr lang="es-MX" sz="2400" b="1" dirty="0">
                <a:solidFill>
                  <a:srgbClr val="000000"/>
                </a:solidFill>
                <a:latin typeface="Century Gothic" pitchFamily="34" charset="0"/>
                <a:cs typeface="Arial" charset="0"/>
              </a:rPr>
              <a:t>2015</a:t>
            </a:r>
            <a:endParaRPr lang="es-MX" dirty="0"/>
          </a:p>
        </p:txBody>
      </p:sp>
      <p:pic>
        <p:nvPicPr>
          <p:cNvPr id="8" name="Picture 3" descr="ua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r="4962" b="4808"/>
          <a:stretch>
            <a:fillRect/>
          </a:stretch>
        </p:blipFill>
        <p:spPr bwMode="auto">
          <a:xfrm>
            <a:off x="-29028" y="0"/>
            <a:ext cx="1389088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 preferRelativeResize="0"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9" y="0"/>
            <a:ext cx="1259632" cy="1196752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05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772400" cy="4680520"/>
          </a:xfrm>
        </p:spPr>
        <p:txBody>
          <a:bodyPr>
            <a:normAutofit/>
          </a:bodyPr>
          <a:lstStyle/>
          <a:p>
            <a:pPr marL="822960" lvl="1" indent="-457200"/>
            <a:r>
              <a:rPr lang="es-ES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 </a:t>
            </a:r>
            <a:r>
              <a:rPr lang="es-ES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aprendizaje: 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ejemplo, para aprender o entender matemáticas: unos para resolver y otros para demostrar 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soluciones.</a:t>
            </a:r>
            <a:b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f) </a:t>
            </a:r>
            <a:r>
              <a:rPr lang="es-ES" sz="2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Científicos</a:t>
            </a:r>
            <a:r>
              <a:rPr lang="es-ES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planean tras un trasfondo científico, se estudia en forma y con medios científicos , y sirve para incrementar el conocimiento.</a:t>
            </a:r>
            <a:b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073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1628800"/>
            <a:ext cx="7772400" cy="3672408"/>
          </a:xfrm>
        </p:spPr>
        <p:txBody>
          <a:bodyPr>
            <a:normAutofit/>
          </a:bodyPr>
          <a:lstStyle/>
          <a:p>
            <a:pPr marL="822960" lvl="1" indent="-457200"/>
            <a:r>
              <a:rPr lang="es-ES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g) </a:t>
            </a:r>
            <a:r>
              <a:rPr lang="es-ES" sz="2800" dirty="0" smtClean="0">
                <a:solidFill>
                  <a:srgbClr val="A50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Filosóficos</a:t>
            </a:r>
            <a:r>
              <a:rPr lang="es-ES" sz="2800" dirty="0">
                <a:solidFill>
                  <a:srgbClr val="A507A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refiere a la lógica, a la epistemología o la ontología. En su planteamiento no se utilizan datos empíricos ni se estudian dentro de alguna ciencia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h) 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Artísticos</a:t>
            </a:r>
            <a:r>
              <a:rPr lang="es-ES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la expresión de los </a:t>
            </a:r>
            <a:r>
              <a:rPr lang="es-E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sentimientos.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42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30422" y="573054"/>
            <a:ext cx="4968552" cy="1143000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i) </a:t>
            </a:r>
            <a:r>
              <a:rPr lang="es-MX" dirty="0" smtClean="0">
                <a:solidFill>
                  <a:srgbClr val="FF0000"/>
                </a:solidFill>
              </a:rPr>
              <a:t>De acción: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5966"/>
            <a:ext cx="4002698" cy="266429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75" y="3758114"/>
            <a:ext cx="2752725" cy="2857500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303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j) </a:t>
            </a:r>
            <a:r>
              <a:rPr lang="es-MX" b="1" dirty="0" smtClean="0">
                <a:solidFill>
                  <a:srgbClr val="FFC000"/>
                </a:solidFill>
              </a:rPr>
              <a:t>Convergentes</a:t>
            </a:r>
            <a:endParaRPr lang="es-MX" b="1" dirty="0">
              <a:solidFill>
                <a:srgbClr val="FFC000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54356"/>
            <a:ext cx="3456384" cy="313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75" y="2454356"/>
            <a:ext cx="3197225" cy="313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35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k) </a:t>
            </a:r>
            <a:r>
              <a:rPr lang="es-MX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Analíticos relevantemente simples</a:t>
            </a:r>
            <a:endParaRPr lang="es-MX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512" y="2591594"/>
            <a:ext cx="2184400" cy="2857500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75" y="3072816"/>
            <a:ext cx="3197225" cy="1895056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91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l)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</a:rPr>
              <a:t>Complejos y extensos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56992"/>
            <a:ext cx="3312368" cy="3057128"/>
          </a:xfrm>
        </p:spPr>
      </p:pic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624" y="2132856"/>
            <a:ext cx="3506357" cy="2915456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13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m) </a:t>
            </a:r>
            <a:r>
              <a:rPr lang="es-MX" dirty="0" smtClean="0">
                <a:solidFill>
                  <a:srgbClr val="452CFC"/>
                </a:solidFill>
              </a:rPr>
              <a:t>Capciosos</a:t>
            </a:r>
            <a:endParaRPr lang="es-MX" dirty="0">
              <a:solidFill>
                <a:srgbClr val="452CFC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852936"/>
            <a:ext cx="3456384" cy="3510259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6872"/>
            <a:ext cx="4102596" cy="2736825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48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n) </a:t>
            </a:r>
            <a:r>
              <a:rPr lang="es-MX" dirty="0" smtClean="0">
                <a:solidFill>
                  <a:srgbClr val="0070C0"/>
                </a:solidFill>
              </a:rPr>
              <a:t>Estructurados o bien estructurados</a:t>
            </a:r>
            <a:endParaRPr lang="es-MX" dirty="0">
              <a:solidFill>
                <a:srgbClr val="0070C0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92896"/>
            <a:ext cx="3096344" cy="2808312"/>
          </a:xfrm>
        </p:spPr>
      </p:pic>
      <p:pic>
        <p:nvPicPr>
          <p:cNvPr id="6" name="Marcador de contenid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3674368" cy="2592288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09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o) </a:t>
            </a:r>
            <a:r>
              <a:rPr lang="es-MX" dirty="0" smtClean="0">
                <a:solidFill>
                  <a:srgbClr val="452CFC"/>
                </a:solidFill>
              </a:rPr>
              <a:t>Subjetivos  no tangibles:</a:t>
            </a:r>
            <a:endParaRPr lang="es-MX" dirty="0">
              <a:solidFill>
                <a:srgbClr val="452CFC"/>
              </a:solidFill>
            </a:endParaRP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3403798" cy="3024336"/>
          </a:xfrm>
        </p:spPr>
      </p:pic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852936"/>
            <a:ext cx="2857500" cy="3528392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043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p) </a:t>
            </a:r>
            <a:r>
              <a:rPr lang="es-MX" dirty="0" smtClean="0">
                <a:solidFill>
                  <a:srgbClr val="FF0000"/>
                </a:solidFill>
              </a:rPr>
              <a:t>Difusos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24658"/>
            <a:ext cx="2857500" cy="2552700"/>
          </a:xfrm>
        </p:spPr>
      </p:pic>
      <p:pic>
        <p:nvPicPr>
          <p:cNvPr id="8" name="Marcador de contenido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175" y="3501008"/>
            <a:ext cx="3197225" cy="2102175"/>
          </a:xfr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81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788666"/>
          </a:xfrm>
        </p:spPr>
        <p:txBody>
          <a:bodyPr/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47664" y="1916832"/>
            <a:ext cx="6591985" cy="4320480"/>
          </a:xfrm>
        </p:spPr>
        <p:txBody>
          <a:bodyPr>
            <a:noAutofit/>
          </a:bodyPr>
          <a:lstStyle/>
          <a:p>
            <a:r>
              <a:rPr lang="es-MX" sz="3200" dirty="0" smtClean="0"/>
              <a:t>1. Solución de problemas.</a:t>
            </a:r>
          </a:p>
          <a:p>
            <a:r>
              <a:rPr lang="es-MX" sz="3200" dirty="0" smtClean="0"/>
              <a:t>2. Formas de aprender.</a:t>
            </a:r>
          </a:p>
          <a:p>
            <a:r>
              <a:rPr lang="es-MX" sz="3200" dirty="0" smtClean="0"/>
              <a:t>3. Tipos de problemas.</a:t>
            </a:r>
          </a:p>
          <a:p>
            <a:r>
              <a:rPr lang="es-MX" sz="3200" dirty="0" smtClean="0"/>
              <a:t>4. Elementos de un problema estructurado.</a:t>
            </a:r>
          </a:p>
          <a:p>
            <a:r>
              <a:rPr lang="es-MX" sz="3200" dirty="0" smtClean="0"/>
              <a:t>5. Principales deficiencias en la solución de problemas.</a:t>
            </a:r>
            <a:endParaRPr lang="es-MX" sz="32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01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Elementos de un problema</a:t>
            </a:r>
            <a:endParaRPr lang="es-MX" b="1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267744" y="1905000"/>
            <a:ext cx="2874596" cy="1109777"/>
          </a:xfrm>
        </p:spPr>
        <p:txBody>
          <a:bodyPr/>
          <a:lstStyle/>
          <a:p>
            <a:r>
              <a:rPr lang="es-MX" dirty="0" smtClean="0"/>
              <a:t>Persona, causante o afectado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661161" y="1905000"/>
            <a:ext cx="2873239" cy="1242868"/>
          </a:xfrm>
        </p:spPr>
        <p:txBody>
          <a:bodyPr/>
          <a:lstStyle/>
          <a:p>
            <a:r>
              <a:rPr lang="es-MX" dirty="0" smtClean="0"/>
              <a:t>Contexto o ambiente en el que se da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99251"/>
            <a:ext cx="2857500" cy="2714625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61048"/>
            <a:ext cx="2857500" cy="201930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905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763688" y="1412776"/>
            <a:ext cx="2874596" cy="576262"/>
          </a:xfrm>
        </p:spPr>
        <p:txBody>
          <a:bodyPr/>
          <a:lstStyle/>
          <a:p>
            <a:r>
              <a:rPr lang="es-MX" dirty="0" smtClean="0"/>
              <a:t>Incógnitas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796136" y="2279082"/>
            <a:ext cx="2873239" cy="882828"/>
          </a:xfrm>
        </p:spPr>
        <p:txBody>
          <a:bodyPr/>
          <a:lstStyle/>
          <a:p>
            <a:r>
              <a:rPr lang="es-MX" dirty="0" smtClean="0"/>
              <a:t>Los datos o hechos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64586"/>
            <a:ext cx="2857500" cy="2447925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861048"/>
            <a:ext cx="2857500" cy="203835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401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5200" y="-603448"/>
            <a:ext cx="6589200" cy="72008"/>
          </a:xfrm>
        </p:spPr>
        <p:txBody>
          <a:bodyPr>
            <a:normAutofit fontScale="90000"/>
          </a:bodyPr>
          <a:lstStyle/>
          <a:p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123728" y="2288820"/>
            <a:ext cx="2874596" cy="1102080"/>
          </a:xfrm>
        </p:spPr>
        <p:txBody>
          <a:bodyPr/>
          <a:lstStyle/>
          <a:p>
            <a:r>
              <a:rPr lang="es-MX" dirty="0" smtClean="0"/>
              <a:t>Restricciones, condiciones o exigencias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661161" y="1045952"/>
            <a:ext cx="2873239" cy="1242868"/>
          </a:xfrm>
        </p:spPr>
        <p:txBody>
          <a:bodyPr/>
          <a:lstStyle/>
          <a:p>
            <a:r>
              <a:rPr lang="es-MX" dirty="0" smtClean="0"/>
              <a:t>El lenguaje ,texto, código, en que se expresa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990975"/>
            <a:ext cx="2857500" cy="2647950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904187"/>
            <a:ext cx="2857500" cy="192405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096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Los métodos, las estrategias, procedimiento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MX" dirty="0" smtClean="0"/>
              <a:t>Los limites para la solución: lo mejor y lo peor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2" y="2927350"/>
            <a:ext cx="1905000" cy="2857500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606" y="3690937"/>
            <a:ext cx="1876425" cy="1323975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861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112962" y="1412677"/>
            <a:ext cx="2874596" cy="576262"/>
          </a:xfrm>
        </p:spPr>
        <p:txBody>
          <a:bodyPr/>
          <a:lstStyle/>
          <a:p>
            <a:r>
              <a:rPr lang="es-MX" dirty="0" smtClean="0"/>
              <a:t>Las hipótesis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524368" y="2276872"/>
            <a:ext cx="2873239" cy="1098852"/>
          </a:xfrm>
        </p:spPr>
        <p:txBody>
          <a:bodyPr/>
          <a:lstStyle/>
          <a:p>
            <a:r>
              <a:rPr lang="es-MX" dirty="0" smtClean="0"/>
              <a:t>Las opciones o cursos de acción aceptables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92896"/>
            <a:ext cx="2857500" cy="2143125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107" y="4005064"/>
            <a:ext cx="2857500" cy="2143125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079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267744" y="2132856"/>
            <a:ext cx="2874596" cy="1098852"/>
          </a:xfrm>
        </p:spPr>
        <p:txBody>
          <a:bodyPr/>
          <a:lstStyle/>
          <a:p>
            <a:r>
              <a:rPr lang="es-MX" dirty="0" smtClean="0"/>
              <a:t>Los parámetros o escalas de valor para evaluar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652120" y="692696"/>
            <a:ext cx="2873239" cy="894660"/>
          </a:xfrm>
        </p:spPr>
        <p:txBody>
          <a:bodyPr/>
          <a:lstStyle/>
          <a:p>
            <a:r>
              <a:rPr lang="es-MX" dirty="0" smtClean="0"/>
              <a:t>Los resultados o solución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633787"/>
            <a:ext cx="2209800" cy="2857500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889" y="2195512"/>
            <a:ext cx="2171700" cy="1438275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408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265352" y="1412776"/>
            <a:ext cx="2874596" cy="1390112"/>
          </a:xfrm>
        </p:spPr>
        <p:txBody>
          <a:bodyPr/>
          <a:lstStyle/>
          <a:p>
            <a:r>
              <a:rPr lang="es-MX" dirty="0" smtClean="0"/>
              <a:t>Los objetivos que se persiguen a través de la solución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656154" y="1268760"/>
            <a:ext cx="2873239" cy="1530900"/>
          </a:xfrm>
        </p:spPr>
        <p:txBody>
          <a:bodyPr/>
          <a:lstStyle/>
          <a:p>
            <a:r>
              <a:rPr lang="es-MX" dirty="0" smtClean="0"/>
              <a:t>Los algoritmos o formulas que pudieron emplearse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962" y="3475037"/>
            <a:ext cx="2857500" cy="1762125"/>
          </a:xfrm>
          <a:prstGeom prst="rect">
            <a:avLst/>
          </a:prstGeom>
        </p:spPr>
      </p:pic>
      <p:pic>
        <p:nvPicPr>
          <p:cNvPr id="8" name="Marcador de contenido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256" y="2924175"/>
            <a:ext cx="2143125" cy="285750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Principales deficiencias en la solución de problemas</a:t>
            </a:r>
            <a:endParaRPr lang="es-MX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indent="-342900" algn="just">
              <a:buFont typeface="Arial" pitchFamily="34" charset="0"/>
              <a:buChar char="•"/>
            </a:pPr>
            <a:r>
              <a:rPr lang="es-E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Impulsividad: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apresurar la decisión de actuar, antes de planear o medir las consecuencias.</a:t>
            </a:r>
          </a:p>
          <a:p>
            <a:pPr indent="-342900" algn="just">
              <a:buFont typeface="Arial" pitchFamily="34" charset="0"/>
              <a:buChar char="•"/>
            </a:pPr>
            <a:r>
              <a:rPr lang="es-E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Egocentrismo: 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pensar que todo gira en torno de uno, sus deseos o temores. Creerse el centro del universo.</a:t>
            </a:r>
          </a:p>
          <a:p>
            <a:pPr indent="-342900" algn="just">
              <a:buFont typeface="Arial" pitchFamily="34" charset="0"/>
              <a:buChar char="•"/>
            </a:pPr>
            <a:r>
              <a:rPr lang="es-ES" sz="2400" b="1" dirty="0">
                <a:solidFill>
                  <a:srgbClr val="452CF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Arrogancia: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megalomanía, pedantería, despotismo. Fingir que todo lo saben y desprecia las participaciones ajenas.</a:t>
            </a:r>
          </a:p>
          <a:p>
            <a:pPr indent="-342900" algn="just">
              <a:buFont typeface="Arial" pitchFamily="34" charset="0"/>
              <a:buChar char="•"/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Prejuicios: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Generalizar en exceso, formar estereotipos, anticipar equivocadamente los juicios de la realidad influidos en forma negativa por razones de genero, etnia, de clase social, etc.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35696" y="1700808"/>
            <a:ext cx="6552728" cy="396044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Polarización: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Actitud mental que exagera la preferencia a favor o en contra de algún aspecto, sesgado o inclinado a los juicios.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Malentender las limitantes o las restricciones: </a:t>
            </a:r>
            <a:r>
              <a:rPr lang="es-E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Por lo general se agrandan y les da mayor importancia de la que tienen.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Confundir las suposiciones con hechos.</a:t>
            </a:r>
          </a:p>
          <a:p>
            <a:pPr marL="0" indent="0">
              <a:buNone/>
            </a:pP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58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88905"/>
            <a:ext cx="291881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80893"/>
            <a:ext cx="252335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http://www.moebius77.com/blog2/wp-content/uploads/2010/05/arrogan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17548"/>
            <a:ext cx="2880320" cy="284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29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34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Solución de problemas: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8010" y="1762977"/>
            <a:ext cx="7772400" cy="2890160"/>
          </a:xfrm>
        </p:spPr>
        <p:txBody>
          <a:bodyPr>
            <a:normAutofit/>
          </a:bodyPr>
          <a:lstStyle/>
          <a:p>
            <a:r>
              <a:rPr lang="es-MX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 proceso consciente, racional, que requiere esfuerzo y de naturaleza cognitivo-conductual por el que un individuo, pareja o grupo trata de identificar soluciones efectivas a problemas específicos que aparecen en la vida cotidiana.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proceso permite encontrar una variedad de soluciones efectivas e incrementar la probabilidad de seleccionar la más eficaz.</a:t>
            </a:r>
          </a:p>
          <a:p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persona se enfrenta a un problema cuando acepta una tarea pero no sabe de antemano cómo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realizarla.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2400" dirty="0"/>
          </a:p>
          <a:p>
            <a:endParaRPr lang="es-MX" dirty="0"/>
          </a:p>
        </p:txBody>
      </p:sp>
      <p:pic>
        <p:nvPicPr>
          <p:cNvPr id="4" name="Picture 2" descr="http://satyarthi-wuwei.com/wp-content/uploads/2014/06/9670826_m-e13356964091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83158"/>
            <a:ext cx="3872156" cy="177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11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589199" cy="1267544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Deficiencias, fallas y malas perspectivas de los alumnos</a:t>
            </a:r>
            <a:endParaRPr lang="es-MX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96511" y="1916832"/>
            <a:ext cx="7772400" cy="4205063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En los hábitos de lectura y la comprensión de mensajes escritos.</a:t>
            </a:r>
          </a:p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Falta de concentración para observar, explorar y operar con precisión.</a:t>
            </a:r>
          </a:p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Falta de constancia para corroborar y corregir los errores.</a:t>
            </a:r>
          </a:p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No saber controlar la impulsividad.</a:t>
            </a:r>
          </a:p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Falta de perseverancia, carácter y seguridad </a:t>
            </a:r>
            <a:r>
              <a:rPr lang="es-ES" sz="260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ES" sz="2600" smtClean="0">
                <a:latin typeface="Arial" panose="020B0604020202020204" pitchFamily="34" charset="0"/>
                <a:cs typeface="Arial" panose="020B0604020202020204" pitchFamily="34" charset="0"/>
              </a:rPr>
              <a:t>sí </a:t>
            </a: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mismos.</a:t>
            </a:r>
          </a:p>
          <a:p>
            <a:pPr marL="0" indent="0">
              <a:buNone/>
            </a:pPr>
            <a:endParaRPr lang="es-ES" sz="4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30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9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7584" y="1916832"/>
            <a:ext cx="7848872" cy="377762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Incapacidad para comunicarse e interactuar en grupo.</a:t>
            </a:r>
          </a:p>
          <a:p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Falta de habilidades del pensamiento.</a:t>
            </a:r>
          </a:p>
          <a:p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Poco liderazgo para definir y aplicar estrategias.</a:t>
            </a:r>
          </a:p>
          <a:p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Incapacidad para reconocer los problemas, sus tipos y sus elementos.</a:t>
            </a:r>
          </a:p>
          <a:p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Ausencia de conocimientos teóricos acerca de métodos y técnicas para resolver problemas.   </a:t>
            </a:r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652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Bibliografía</a:t>
            </a:r>
            <a:endParaRPr lang="es-MX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27050" indent="-457200" algn="just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SzPct val="76000"/>
            </a:pPr>
            <a:r>
              <a:rPr lang="es-ES" sz="2600" dirty="0">
                <a:solidFill>
                  <a:srgbClr val="3E3D2D"/>
                </a:solidFill>
                <a:latin typeface="High Tower Text" panose="02040502050506030303" pitchFamily="18" charset="0"/>
              </a:rPr>
              <a:t>Sánchez, </a:t>
            </a:r>
            <a:r>
              <a:rPr lang="es-ES" sz="2600" dirty="0" smtClean="0">
                <a:solidFill>
                  <a:srgbClr val="3E3D2D"/>
                </a:solidFill>
                <a:latin typeface="High Tower Text" panose="02040502050506030303" pitchFamily="18" charset="0"/>
              </a:rPr>
              <a:t>M. (2004). </a:t>
            </a:r>
            <a:r>
              <a:rPr lang="es-ES" sz="2600" b="1" i="1" dirty="0" smtClean="0">
                <a:solidFill>
                  <a:srgbClr val="00B050"/>
                </a:solidFill>
                <a:latin typeface="High Tower Text" panose="02040502050506030303" pitchFamily="18" charset="0"/>
              </a:rPr>
              <a:t>Desarrollo </a:t>
            </a:r>
            <a:r>
              <a:rPr lang="es-ES" sz="2600" b="1" i="1" dirty="0">
                <a:solidFill>
                  <a:srgbClr val="00B050"/>
                </a:solidFill>
                <a:latin typeface="High Tower Text" panose="02040502050506030303" pitchFamily="18" charset="0"/>
              </a:rPr>
              <a:t>de Habilidades del Pensamiento. </a:t>
            </a:r>
            <a:r>
              <a:rPr lang="es-ES" sz="2600" b="1" i="1" dirty="0" smtClean="0">
                <a:solidFill>
                  <a:srgbClr val="00B050"/>
                </a:solidFill>
                <a:latin typeface="High Tower Text" panose="02040502050506030303" pitchFamily="18" charset="0"/>
              </a:rPr>
              <a:t>Razonamiento Verbal y Solución de Problemas. </a:t>
            </a:r>
            <a:r>
              <a:rPr lang="es-ES" sz="2600" dirty="0">
                <a:solidFill>
                  <a:srgbClr val="3E3D2D"/>
                </a:solidFill>
                <a:latin typeface="High Tower Text" panose="02040502050506030303" pitchFamily="18" charset="0"/>
              </a:rPr>
              <a:t>Volumen y</a:t>
            </a:r>
            <a:r>
              <a:rPr lang="es-ES" sz="2600" b="1" i="1" dirty="0">
                <a:solidFill>
                  <a:srgbClr val="3E3D2D"/>
                </a:solidFill>
                <a:latin typeface="High Tower Text" panose="02040502050506030303" pitchFamily="18" charset="0"/>
              </a:rPr>
              <a:t> </a:t>
            </a:r>
            <a:r>
              <a:rPr lang="es-ES" sz="2600" dirty="0">
                <a:solidFill>
                  <a:srgbClr val="3E3D2D"/>
                </a:solidFill>
                <a:latin typeface="High Tower Text" panose="02040502050506030303" pitchFamily="18" charset="0"/>
              </a:rPr>
              <a:t>cuaderno de trabajo. Ed. Trillas, </a:t>
            </a:r>
            <a:r>
              <a:rPr lang="es-ES" sz="2600" dirty="0" smtClean="0">
                <a:solidFill>
                  <a:srgbClr val="3E3D2D"/>
                </a:solidFill>
                <a:latin typeface="High Tower Text" panose="02040502050506030303" pitchFamily="18" charset="0"/>
              </a:rPr>
              <a:t>México. </a:t>
            </a:r>
          </a:p>
          <a:p>
            <a:pPr marL="527050" indent="-457200" algn="just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SzPct val="76000"/>
            </a:pPr>
            <a:r>
              <a:rPr lang="en-US" sz="2600" dirty="0" smtClean="0">
                <a:solidFill>
                  <a:srgbClr val="3E3D2D"/>
                </a:solidFill>
                <a:latin typeface="High Tower Text" panose="02040502050506030303" pitchFamily="18" charset="0"/>
              </a:rPr>
              <a:t>Longoria, Cantú y Ruiz. (2004). </a:t>
            </a:r>
            <a:r>
              <a:rPr lang="en-US" sz="2600" b="1" i="1" dirty="0" smtClean="0">
                <a:solidFill>
                  <a:srgbClr val="FF0000"/>
                </a:solidFill>
                <a:latin typeface="High Tower Text" panose="02040502050506030303" pitchFamily="18" charset="0"/>
              </a:rPr>
              <a:t>Pensamiento Creativo. </a:t>
            </a:r>
            <a:r>
              <a:rPr lang="en-US" sz="2600" dirty="0" smtClean="0">
                <a:solidFill>
                  <a:srgbClr val="3E3D2D"/>
                </a:solidFill>
                <a:latin typeface="High Tower Text" panose="02040502050506030303" pitchFamily="18" charset="0"/>
              </a:rPr>
              <a:t>UANL. Ed. CECSA. México.</a:t>
            </a:r>
          </a:p>
          <a:p>
            <a:pPr marL="527050" indent="-457200" algn="just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SzPct val="76000"/>
            </a:pPr>
            <a:r>
              <a:rPr lang="es-ES" sz="2600" dirty="0" smtClean="0">
                <a:solidFill>
                  <a:srgbClr val="3E3D2D"/>
                </a:solidFill>
                <a:latin typeface="High Tower Text" panose="02040502050506030303" pitchFamily="18" charset="0"/>
              </a:rPr>
              <a:t>Alvarado, B. </a:t>
            </a:r>
            <a:r>
              <a:rPr lang="es-ES" sz="2600" b="1" i="1" dirty="0">
                <a:solidFill>
                  <a:srgbClr val="0070C0"/>
                </a:solidFill>
                <a:latin typeface="High Tower Text" panose="02040502050506030303" pitchFamily="18" charset="0"/>
              </a:rPr>
              <a:t>Análisis de problemas y toma de decisiones. </a:t>
            </a:r>
            <a:r>
              <a:rPr lang="es-ES" sz="2600" dirty="0">
                <a:solidFill>
                  <a:srgbClr val="3E3D2D"/>
                </a:solidFill>
                <a:latin typeface="High Tower Text" panose="02040502050506030303" pitchFamily="18" charset="0"/>
              </a:rPr>
              <a:t>UAEM</a:t>
            </a:r>
            <a:r>
              <a:rPr lang="es-ES" sz="2600" dirty="0" smtClean="0">
                <a:solidFill>
                  <a:srgbClr val="3E3D2D"/>
                </a:solidFill>
                <a:latin typeface="High Tower Text" panose="02040502050506030303" pitchFamily="18" charset="0"/>
              </a:rPr>
              <a:t>.</a:t>
            </a:r>
            <a:endParaRPr lang="es-ES" sz="2600" dirty="0">
              <a:solidFill>
                <a:srgbClr val="3E3D2D"/>
              </a:solidFill>
              <a:latin typeface="High Tower Text" panose="02040502050506030303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1800" dirty="0">
                <a:solidFill>
                  <a:srgbClr val="FF0000"/>
                </a:solidFill>
              </a:rPr>
              <a:t>Fueron </a:t>
            </a:r>
            <a:r>
              <a:rPr lang="es-MX" sz="1800" dirty="0" err="1">
                <a:solidFill>
                  <a:srgbClr val="FF0000"/>
                </a:solidFill>
              </a:rPr>
              <a:t>D´Zurilla</a:t>
            </a:r>
            <a:r>
              <a:rPr lang="es-MX" sz="1800" dirty="0">
                <a:solidFill>
                  <a:srgbClr val="FF0000"/>
                </a:solidFill>
              </a:rPr>
              <a:t> y </a:t>
            </a:r>
            <a:r>
              <a:rPr lang="es-MX" sz="1800" dirty="0" err="1">
                <a:solidFill>
                  <a:srgbClr val="FF0000"/>
                </a:solidFill>
              </a:rPr>
              <a:t>Goldfried</a:t>
            </a:r>
            <a:r>
              <a:rPr lang="es-MX" sz="1800" dirty="0">
                <a:solidFill>
                  <a:srgbClr val="FF0000"/>
                </a:solidFill>
              </a:rPr>
              <a:t>, los que idearon la Técnica de Solución de Problemas en 1971</a:t>
            </a:r>
            <a:r>
              <a:rPr lang="es-MX" sz="1800" dirty="0">
                <a:solidFill>
                  <a:schemeClr val="tx1"/>
                </a:solidFill>
              </a:rPr>
              <a:t>. Esta se basa en un proceso que conlleva 5 pasos seriados, y que asegura encontrar solución a cualquier tipo de problema.</a:t>
            </a:r>
            <a:endParaRPr lang="es-MX" sz="1800" dirty="0"/>
          </a:p>
        </p:txBody>
      </p:sp>
      <p:sp>
        <p:nvSpPr>
          <p:cNvPr id="3" name="2 Subtítul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s-MX" b="1" dirty="0" smtClean="0">
                <a:solidFill>
                  <a:srgbClr val="7030A0"/>
                </a:solidFill>
              </a:rPr>
              <a:t>Los </a:t>
            </a:r>
            <a:r>
              <a:rPr lang="es-MX" b="1" dirty="0">
                <a:solidFill>
                  <a:srgbClr val="7030A0"/>
                </a:solidFill>
              </a:rPr>
              <a:t>cinco pasos para resolver un problema son: </a:t>
            </a:r>
            <a:endParaRPr lang="es-MX" b="1" dirty="0" smtClean="0">
              <a:solidFill>
                <a:srgbClr val="7030A0"/>
              </a:solidFill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</a:rPr>
              <a:t>1º- </a:t>
            </a:r>
            <a:r>
              <a:rPr lang="es-MX" dirty="0">
                <a:solidFill>
                  <a:schemeClr val="tx1"/>
                </a:solidFill>
              </a:rPr>
              <a:t>Especificar y </a:t>
            </a:r>
            <a:r>
              <a:rPr lang="es-MX" dirty="0" smtClean="0">
                <a:solidFill>
                  <a:schemeClr val="tx1"/>
                </a:solidFill>
              </a:rPr>
              <a:t>definir</a:t>
            </a:r>
          </a:p>
          <a:p>
            <a:pPr marL="0" indent="0" algn="l">
              <a:buNone/>
            </a:pPr>
            <a:r>
              <a:rPr lang="es-MX" dirty="0" smtClean="0">
                <a:solidFill>
                  <a:schemeClr val="tx1"/>
                </a:solidFill>
              </a:rPr>
              <a:t>el </a:t>
            </a:r>
            <a:r>
              <a:rPr lang="es-MX" dirty="0">
                <a:solidFill>
                  <a:schemeClr val="tx1"/>
                </a:solidFill>
              </a:rPr>
              <a:t>problema. </a:t>
            </a:r>
            <a:endParaRPr lang="es-MX" dirty="0" smtClean="0">
              <a:solidFill>
                <a:schemeClr val="tx1"/>
              </a:solidFill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</a:rPr>
              <a:t>2º- </a:t>
            </a:r>
            <a:r>
              <a:rPr lang="es-MX" dirty="0">
                <a:solidFill>
                  <a:schemeClr val="tx1"/>
                </a:solidFill>
              </a:rPr>
              <a:t>Concretar la </a:t>
            </a:r>
            <a:r>
              <a:rPr lang="es-MX" dirty="0" smtClean="0">
                <a:solidFill>
                  <a:schemeClr val="tx1"/>
                </a:solidFill>
              </a:rPr>
              <a:t>respuesta</a:t>
            </a:r>
          </a:p>
          <a:p>
            <a:pPr marL="0" indent="0" algn="l">
              <a:buNone/>
            </a:pPr>
            <a:r>
              <a:rPr lang="es-MX" dirty="0" smtClean="0">
                <a:solidFill>
                  <a:schemeClr val="tx1"/>
                </a:solidFill>
              </a:rPr>
              <a:t>que </a:t>
            </a:r>
            <a:r>
              <a:rPr lang="es-MX" dirty="0">
                <a:solidFill>
                  <a:schemeClr val="tx1"/>
                </a:solidFill>
              </a:rPr>
              <a:t>damos al problema. </a:t>
            </a:r>
            <a:endParaRPr lang="es-MX" dirty="0" smtClean="0">
              <a:solidFill>
                <a:schemeClr val="tx1"/>
              </a:solidFill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</a:rPr>
              <a:t>3º- </a:t>
            </a:r>
            <a:r>
              <a:rPr lang="es-MX" dirty="0">
                <a:solidFill>
                  <a:schemeClr val="tx1"/>
                </a:solidFill>
              </a:rPr>
              <a:t>Hacer una lista con </a:t>
            </a:r>
          </a:p>
          <a:p>
            <a:pPr marL="0" indent="0" algn="l">
              <a:buNone/>
            </a:pPr>
            <a:r>
              <a:rPr lang="es-MX" dirty="0" smtClean="0">
                <a:solidFill>
                  <a:schemeClr val="tx1"/>
                </a:solidFill>
              </a:rPr>
              <a:t>soluciones </a:t>
            </a:r>
            <a:r>
              <a:rPr lang="es-MX" dirty="0">
                <a:solidFill>
                  <a:schemeClr val="tx1"/>
                </a:solidFill>
              </a:rPr>
              <a:t>alternativas</a:t>
            </a:r>
            <a:r>
              <a:rPr lang="es-MX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s-MX" dirty="0" smtClean="0">
                <a:solidFill>
                  <a:schemeClr val="tx1"/>
                </a:solidFill>
              </a:rPr>
              <a:t> </a:t>
            </a:r>
            <a:r>
              <a:rPr lang="es-MX" dirty="0">
                <a:solidFill>
                  <a:schemeClr val="tx1"/>
                </a:solidFill>
              </a:rPr>
              <a:t>4º- Valorar las </a:t>
            </a:r>
            <a:r>
              <a:rPr lang="es-MX" dirty="0" smtClean="0">
                <a:solidFill>
                  <a:schemeClr val="tx1"/>
                </a:solidFill>
              </a:rPr>
              <a:t>consecuencias de </a:t>
            </a:r>
            <a:r>
              <a:rPr lang="es-MX" dirty="0">
                <a:solidFill>
                  <a:schemeClr val="tx1"/>
                </a:solidFill>
              </a:rPr>
              <a:t>cada alternativa. </a:t>
            </a:r>
            <a:endParaRPr lang="es-MX" dirty="0" smtClean="0">
              <a:solidFill>
                <a:schemeClr val="tx1"/>
              </a:solidFill>
            </a:endParaRPr>
          </a:p>
          <a:p>
            <a:pPr algn="l"/>
            <a:r>
              <a:rPr lang="es-MX" dirty="0" smtClean="0">
                <a:solidFill>
                  <a:schemeClr val="tx1"/>
                </a:solidFill>
              </a:rPr>
              <a:t>5º- </a:t>
            </a:r>
            <a:r>
              <a:rPr lang="es-MX" dirty="0">
                <a:solidFill>
                  <a:schemeClr val="tx1"/>
                </a:solidFill>
              </a:rPr>
              <a:t>Valorar los resultados. 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s-MX"/>
          </a:p>
        </p:txBody>
      </p:sp>
      <p:pic>
        <p:nvPicPr>
          <p:cNvPr id="1026" name="Picture 2" descr="http://adictosaldiseno.org/wp-content/uploads/2012/03/modelo-solucion-problem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306" y="2136706"/>
            <a:ext cx="3197094" cy="376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46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99592" y="526300"/>
            <a:ext cx="77724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MX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FORMAS DE APRENDER:</a:t>
            </a:r>
            <a:endParaRPr lang="es-MX" b="1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35991" y="1862944"/>
            <a:ext cx="6591985" cy="2519536"/>
          </a:xfrm>
        </p:spPr>
        <p:txBody>
          <a:bodyPr>
            <a:normAutofit/>
          </a:bodyPr>
          <a:lstStyle/>
          <a:p>
            <a:pPr fontAlgn="base"/>
            <a:r>
              <a:rPr lang="es-MX" dirty="0" smtClean="0">
                <a:solidFill>
                  <a:srgbClr val="0070C0"/>
                </a:solidFill>
              </a:rPr>
              <a:t>El aprendizaje es el proceso a través del cual se adquieren o modifican nuevas habilidades, conocimientos, conductas o valores como resultado del estudio, la experiencia y la observación.</a:t>
            </a:r>
          </a:p>
          <a:p>
            <a:pPr fontAlgn="base"/>
            <a:r>
              <a:rPr lang="es-MX" dirty="0">
                <a:solidFill>
                  <a:srgbClr val="00B050"/>
                </a:solidFill>
              </a:rPr>
              <a:t>El aprendizaje humano está relacionado con la </a:t>
            </a:r>
            <a:r>
              <a:rPr lang="es-MX" dirty="0" smtClean="0">
                <a:solidFill>
                  <a:srgbClr val="00B050"/>
                </a:solidFill>
              </a:rPr>
              <a:t>educación y </a:t>
            </a:r>
            <a:r>
              <a:rPr lang="es-MX" dirty="0">
                <a:solidFill>
                  <a:srgbClr val="00B050"/>
                </a:solidFill>
              </a:rPr>
              <a:t>el </a:t>
            </a:r>
            <a:r>
              <a:rPr lang="es-MX" dirty="0" smtClean="0">
                <a:solidFill>
                  <a:srgbClr val="00B050"/>
                </a:solidFill>
              </a:rPr>
              <a:t>desarrollo personal. </a:t>
            </a:r>
            <a:r>
              <a:rPr lang="es-MX" dirty="0">
                <a:solidFill>
                  <a:srgbClr val="00B050"/>
                </a:solidFill>
              </a:rPr>
              <a:t>Debe estar orientado adecuadamente y es favorecido cuando el individuo está </a:t>
            </a:r>
            <a:r>
              <a:rPr lang="es-MX" dirty="0" smtClean="0">
                <a:solidFill>
                  <a:srgbClr val="00B050"/>
                </a:solidFill>
              </a:rPr>
              <a:t>motivado.</a:t>
            </a:r>
          </a:p>
          <a:p>
            <a:pPr fontAlgn="base"/>
            <a:endParaRPr lang="es-MX" dirty="0"/>
          </a:p>
          <a:p>
            <a:endParaRPr lang="es-MX" dirty="0"/>
          </a:p>
        </p:txBody>
      </p:sp>
      <p:pic>
        <p:nvPicPr>
          <p:cNvPr id="4098" name="Picture 2" descr="http://www.redetis.iipe.unesco.org/wp-content/uploads/2014/02/grafica_estilos_de_aprendizaj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059" y="4769768"/>
            <a:ext cx="626469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00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lcoachdelamarca.files.wordpress.com/2012/07/cono-del-aprendizaj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437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http://1.bp.blogspot.com/-TZQHg6WZdE0/Uywc5kP7nkI/AAAAAAAANB0/J_Jl3NKOrFE/s1600/Gr%C3%A1fico-Estilos-de-Aprendizaj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38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PROBLEMAS</a:t>
            </a:r>
            <a:endParaRPr lang="es-MX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3608" y="1906491"/>
            <a:ext cx="7772400" cy="4320480"/>
          </a:xfrm>
        </p:spPr>
        <p:txBody>
          <a:bodyPr>
            <a:normAutofit/>
          </a:bodyPr>
          <a:lstStyle/>
          <a:p>
            <a:pPr marL="457200" indent="-457200" algn="just">
              <a:buAutoNum type="alphaLcParenR"/>
            </a:pPr>
            <a:r>
              <a:rPr lang="es-ES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razonamiento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, dificultades o conflictos.</a:t>
            </a:r>
          </a:p>
          <a:p>
            <a:pPr marL="457200" indent="-457200" algn="just">
              <a:buAutoNum type="alphaLcParenR"/>
            </a:pPr>
            <a:r>
              <a:rPr lang="es-ES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Personales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(salud, carácter, afectivos, cognoscitivos, de capacidad, de reservada intimidad, entre otros.</a:t>
            </a:r>
          </a:p>
          <a:p>
            <a:pPr marL="457200" indent="-457200" algn="just">
              <a:buAutoNum type="alphaLcParenR"/>
            </a:pPr>
            <a:r>
              <a:rPr lang="es-ES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Empresariales: 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Organización, planeación, asignación de puestos etcétera. </a:t>
            </a:r>
          </a:p>
          <a:p>
            <a:pPr marL="457200" indent="-457200" algn="just">
              <a:buAutoNum type="alphaLcParenR"/>
            </a:pPr>
            <a:r>
              <a:rPr lang="es-ES" sz="28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Prácticas </a:t>
            </a:r>
            <a:r>
              <a:rPr lang="es-E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realidad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: como económicos, de diseño, mecánicos, eléctricos, políticos, por citar algunas. </a:t>
            </a:r>
          </a:p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835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0749"/>
            <a:ext cx="2952328" cy="247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98" y="620688"/>
            <a:ext cx="247650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89040"/>
            <a:ext cx="396196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80239"/>
            <a:ext cx="2787686" cy="1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88221"/>
            <a:ext cx="2880320" cy="26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B0DF-7513-4BCB-8727-240B7F61E676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05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407</TotalTime>
  <Words>829</Words>
  <Application>Microsoft Office PowerPoint</Application>
  <PresentationFormat>Presentación en pantalla (4:3)</PresentationFormat>
  <Paragraphs>114</Paragraphs>
  <Slides>32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Arial</vt:lpstr>
      <vt:lpstr>Calibri</vt:lpstr>
      <vt:lpstr>Century Gothic</vt:lpstr>
      <vt:lpstr>High Tower Text</vt:lpstr>
      <vt:lpstr>Trebuchet MS</vt:lpstr>
      <vt:lpstr>Wingdings 3</vt:lpstr>
      <vt:lpstr>Espiral</vt:lpstr>
      <vt:lpstr>Universidad Autónoma del Estado de México Facultad de Contaduría y Administración Licenciatura en Contaduría  Unidad de Aprendizaje Habilidades y Pensamiento Creativo  Tema: Solución de problemas y formas de aprender</vt:lpstr>
      <vt:lpstr>TEMAS</vt:lpstr>
      <vt:lpstr>Solución de problemas:</vt:lpstr>
      <vt:lpstr>Fueron D´Zurilla y Goldfried, los que idearon la Técnica de Solución de Problemas en 1971. Esta se basa en un proceso que conlleva 5 pasos seriados, y que asegura encontrar solución a cualquier tipo de problema.</vt:lpstr>
      <vt:lpstr>FORMAS DE APRENDER:</vt:lpstr>
      <vt:lpstr>Presentación de PowerPoint</vt:lpstr>
      <vt:lpstr>Presentación de PowerPoint</vt:lpstr>
      <vt:lpstr>TIPOS DE PROBLEMAS</vt:lpstr>
      <vt:lpstr>Presentación de PowerPoint</vt:lpstr>
      <vt:lpstr>e) De aprendizaje: por ejemplo, para aprender o entender matemáticas: unos para resolver y otros para demostrar soluciones.  f) Científicos: se planean tras un trasfondo científico, se estudia en forma y con medios científicos , y sirve para incrementar el conocimiento. </vt:lpstr>
      <vt:lpstr>g) Filosóficos: Se refiere a la lógica, a la epistemología o la ontología. En su planteamiento no se utilizan datos empíricos ni se estudian dentro de alguna ciencia.  h) Artísticos: para la expresión de los sentimientos.</vt:lpstr>
      <vt:lpstr>i) De acción:</vt:lpstr>
      <vt:lpstr>j) Convergentes</vt:lpstr>
      <vt:lpstr>k) Analíticos relevantemente simples</vt:lpstr>
      <vt:lpstr>l) Complejos y extensos</vt:lpstr>
      <vt:lpstr>m) Capciosos</vt:lpstr>
      <vt:lpstr>n) Estructurados o bien estructurados</vt:lpstr>
      <vt:lpstr>o) Subjetivos  no tangibles:</vt:lpstr>
      <vt:lpstr>p) Difusos</vt:lpstr>
      <vt:lpstr>Elementos de un problema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Principales deficiencias en la solución de problemas</vt:lpstr>
      <vt:lpstr>Presentación de PowerPoint</vt:lpstr>
      <vt:lpstr>Presentación de PowerPoint</vt:lpstr>
      <vt:lpstr>Deficiencias, fallas y malas perspectivas de los alumnos</vt:lpstr>
      <vt:lpstr>Presentación de PowerPoint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</dc:creator>
  <cp:lastModifiedBy>Lulú</cp:lastModifiedBy>
  <cp:revision>42</cp:revision>
  <dcterms:created xsi:type="dcterms:W3CDTF">2015-04-14T02:27:32Z</dcterms:created>
  <dcterms:modified xsi:type="dcterms:W3CDTF">2015-09-29T18:30:02Z</dcterms:modified>
</cp:coreProperties>
</file>