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Lst>
  <p:sldSz cx="9144000" cy="6858000" type="screen4x3"/>
  <p:notesSz cx="6858000" cy="9144000"/>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21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esProps" Target="presProps.xml"/><Relationship Id="rId81" Type="http://schemas.openxmlformats.org/officeDocument/2006/relationships/viewProps" Target="viewProps.xml"/><Relationship Id="rId82" Type="http://schemas.openxmlformats.org/officeDocument/2006/relationships/theme" Target="theme/theme1.xml"/><Relationship Id="rId83"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notesMaster" Target="notesMasters/notesMaster1.xml"/><Relationship Id="rId79" Type="http://schemas.openxmlformats.org/officeDocument/2006/relationships/printerSettings" Target="printerSettings/printerSettings1.bin"/><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015194676"/>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Shape 6"/>
          <p:cNvSpPr>
            <a:spLocks noGrp="1"/>
          </p:cNvSpPr>
          <p:nvPr>
            <p:ph type="title"/>
          </p:nvPr>
        </p:nvSpPr>
        <p:spPr>
          <a:xfrm>
            <a:off x="685800" y="1844675"/>
            <a:ext cx="7772400" cy="2041525"/>
          </a:xfrm>
          <a:prstGeom prst="rect">
            <a:avLst/>
          </a:prstGeom>
        </p:spPr>
        <p:txBody>
          <a:bodyPr/>
          <a:lstStyle/>
          <a:p>
            <a:pPr lvl="0">
              <a:defRPr sz="1800"/>
            </a:pPr>
            <a:r>
              <a:rPr sz="4400"/>
              <a:t>Texto del título</a:t>
            </a:r>
          </a:p>
        </p:txBody>
      </p:sp>
      <p:sp>
        <p:nvSpPr>
          <p:cNvPr id="7" name="Shape 7"/>
          <p:cNvSpPr>
            <a:spLocks noGrp="1"/>
          </p:cNvSpPr>
          <p:nvPr>
            <p:ph type="body" idx="1"/>
          </p:nvPr>
        </p:nvSpPr>
        <p:spPr>
          <a:xfrm>
            <a:off x="1371600" y="3886200"/>
            <a:ext cx="6400800" cy="29718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lvl="0">
              <a:defRPr sz="1800">
                <a:solidFill>
                  <a:srgbClr val="000000"/>
                </a:solidFill>
              </a:defRPr>
            </a:pPr>
            <a:r>
              <a:rPr sz="3200">
                <a:solidFill>
                  <a:srgbClr val="888888"/>
                </a:solidFill>
              </a:rPr>
              <a:t>Nivel de texto 1</a:t>
            </a:r>
          </a:p>
          <a:p>
            <a:pPr lvl="1">
              <a:defRPr sz="1800">
                <a:solidFill>
                  <a:srgbClr val="000000"/>
                </a:solidFill>
              </a:defRPr>
            </a:pPr>
            <a:r>
              <a:rPr sz="3200">
                <a:solidFill>
                  <a:srgbClr val="888888"/>
                </a:solidFill>
              </a:rPr>
              <a:t>Nivel de texto 2</a:t>
            </a:r>
          </a:p>
          <a:p>
            <a:pPr lvl="2">
              <a:defRPr sz="1800">
                <a:solidFill>
                  <a:srgbClr val="000000"/>
                </a:solidFill>
              </a:defRPr>
            </a:pPr>
            <a:r>
              <a:rPr sz="3200">
                <a:solidFill>
                  <a:srgbClr val="888888"/>
                </a:solidFill>
              </a:rPr>
              <a:t>Nivel de texto 3</a:t>
            </a:r>
          </a:p>
          <a:p>
            <a:pPr lvl="3">
              <a:defRPr sz="1800">
                <a:solidFill>
                  <a:srgbClr val="000000"/>
                </a:solidFill>
              </a:defRPr>
            </a:pPr>
            <a:r>
              <a:rPr sz="3200">
                <a:solidFill>
                  <a:srgbClr val="888888"/>
                </a:solidFill>
              </a:rPr>
              <a:t>Nivel de texto 4</a:t>
            </a:r>
          </a:p>
          <a:p>
            <a:pPr lvl="4">
              <a:defRPr sz="1800">
                <a:solidFill>
                  <a:srgbClr val="000000"/>
                </a:solidFill>
              </a:defRPr>
            </a:pPr>
            <a:r>
              <a:rPr sz="3200">
                <a:solidFill>
                  <a:srgbClr val="888888"/>
                </a:solidFill>
              </a:rPr>
              <a:t>Nivel de texto 5</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4400"/>
              <a:t>Texto del título</a:t>
            </a:r>
          </a:p>
        </p:txBody>
      </p:sp>
      <p:sp>
        <p:nvSpPr>
          <p:cNvPr id="40" name="Shape 40"/>
          <p:cNvSpPr>
            <a:spLocks noGrp="1"/>
          </p:cNvSpPr>
          <p:nvPr>
            <p:ph type="body" idx="1"/>
          </p:nvPr>
        </p:nvSpPr>
        <p:spPr>
          <a:prstGeom prst="rect">
            <a:avLst/>
          </a:prstGeom>
        </p:spPr>
        <p:txBody>
          <a:bodyPr/>
          <a:lstStyle/>
          <a:p>
            <a:pPr lvl="0">
              <a:defRPr sz="1800"/>
            </a:pPr>
            <a:r>
              <a:rPr sz="3200"/>
              <a:t>Nivel de texto 1</a:t>
            </a:r>
          </a:p>
          <a:p>
            <a:pPr lvl="1">
              <a:defRPr sz="1800"/>
            </a:pPr>
            <a:r>
              <a:rPr sz="3200"/>
              <a:t>Nivel de texto 2</a:t>
            </a:r>
          </a:p>
          <a:p>
            <a:pPr lvl="2">
              <a:defRPr sz="1800"/>
            </a:pPr>
            <a:r>
              <a:rPr sz="3200"/>
              <a:t>Nivel de texto 3</a:t>
            </a:r>
          </a:p>
          <a:p>
            <a:pPr lvl="3">
              <a:defRPr sz="1800"/>
            </a:pPr>
            <a:r>
              <a:rPr sz="3200"/>
              <a:t>Nivel de texto 4</a:t>
            </a:r>
          </a:p>
          <a:p>
            <a:pPr lvl="4">
              <a:defRPr sz="1800"/>
            </a:pPr>
            <a:r>
              <a:rPr sz="3200"/>
              <a:t>Nivel de texto 5</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3" name="Shape 43"/>
          <p:cNvSpPr>
            <a:spLocks noGrp="1"/>
          </p:cNvSpPr>
          <p:nvPr>
            <p:ph type="title"/>
          </p:nvPr>
        </p:nvSpPr>
        <p:spPr>
          <a:xfrm>
            <a:off x="6629400" y="0"/>
            <a:ext cx="2057400" cy="6400802"/>
          </a:xfrm>
          <a:prstGeom prst="rect">
            <a:avLst/>
          </a:prstGeom>
        </p:spPr>
        <p:txBody>
          <a:bodyPr/>
          <a:lstStyle/>
          <a:p>
            <a:pPr lvl="0">
              <a:defRPr sz="1800"/>
            </a:pPr>
            <a:r>
              <a:rPr sz="4400"/>
              <a:t>Texto del título</a:t>
            </a:r>
          </a:p>
        </p:txBody>
      </p:sp>
      <p:sp>
        <p:nvSpPr>
          <p:cNvPr id="44" name="Shape 44"/>
          <p:cNvSpPr>
            <a:spLocks noGrp="1"/>
          </p:cNvSpPr>
          <p:nvPr>
            <p:ph type="body" idx="1"/>
          </p:nvPr>
        </p:nvSpPr>
        <p:spPr>
          <a:xfrm>
            <a:off x="457200" y="274638"/>
            <a:ext cx="6019800" cy="6583363"/>
          </a:xfrm>
          <a:prstGeom prst="rect">
            <a:avLst/>
          </a:prstGeom>
        </p:spPr>
        <p:txBody>
          <a:bodyPr/>
          <a:lstStyle/>
          <a:p>
            <a:pPr lvl="0">
              <a:defRPr sz="1800"/>
            </a:pPr>
            <a:r>
              <a:rPr sz="3200"/>
              <a:t>Nivel de texto 1</a:t>
            </a:r>
          </a:p>
          <a:p>
            <a:pPr lvl="1">
              <a:defRPr sz="1800"/>
            </a:pPr>
            <a:r>
              <a:rPr sz="3200"/>
              <a:t>Nivel de texto 2</a:t>
            </a:r>
          </a:p>
          <a:p>
            <a:pPr lvl="2">
              <a:defRPr sz="1800"/>
            </a:pPr>
            <a:r>
              <a:rPr sz="3200"/>
              <a:t>Nivel de texto 3</a:t>
            </a:r>
          </a:p>
          <a:p>
            <a:pPr lvl="3">
              <a:defRPr sz="1800"/>
            </a:pPr>
            <a:r>
              <a:rPr sz="3200"/>
              <a:t>Nivel de texto 4</a:t>
            </a:r>
          </a:p>
          <a:p>
            <a:pPr lvl="4">
              <a:defRPr sz="1800"/>
            </a:pPr>
            <a:r>
              <a:rPr sz="3200"/>
              <a:t>Nivel de texto 5</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defRPr sz="1800"/>
            </a:pPr>
            <a:r>
              <a:rPr sz="4400"/>
              <a:t>Texto del título</a:t>
            </a:r>
          </a:p>
        </p:txBody>
      </p:sp>
      <p:sp>
        <p:nvSpPr>
          <p:cNvPr id="11" name="Shape 11"/>
          <p:cNvSpPr>
            <a:spLocks noGrp="1"/>
          </p:cNvSpPr>
          <p:nvPr>
            <p:ph type="body" idx="1"/>
          </p:nvPr>
        </p:nvSpPr>
        <p:spPr>
          <a:prstGeom prst="rect">
            <a:avLst/>
          </a:prstGeom>
        </p:spPr>
        <p:txBody>
          <a:bodyPr/>
          <a:lstStyle/>
          <a:p>
            <a:pPr lvl="0">
              <a:defRPr sz="1800"/>
            </a:pPr>
            <a:r>
              <a:rPr sz="3200"/>
              <a:t>Nivel de texto 1</a:t>
            </a:r>
          </a:p>
          <a:p>
            <a:pPr lvl="1">
              <a:defRPr sz="1800"/>
            </a:pPr>
            <a:r>
              <a:rPr sz="3200"/>
              <a:t>Nivel de texto 2</a:t>
            </a:r>
          </a:p>
          <a:p>
            <a:pPr lvl="2">
              <a:defRPr sz="1800"/>
            </a:pPr>
            <a:r>
              <a:rPr sz="3200"/>
              <a:t>Nivel de texto 3</a:t>
            </a:r>
          </a:p>
          <a:p>
            <a:pPr lvl="3">
              <a:defRPr sz="1800"/>
            </a:pPr>
            <a:r>
              <a:rPr sz="3200"/>
              <a:t>Nivel de texto 4</a:t>
            </a:r>
          </a:p>
          <a:p>
            <a:pPr lvl="4">
              <a:defRPr sz="1800"/>
            </a:pPr>
            <a:r>
              <a:rPr sz="3200"/>
              <a:t>Nivel de texto 5</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4" name="Shape 14"/>
          <p:cNvSpPr>
            <a:spLocks noGrp="1"/>
          </p:cNvSpPr>
          <p:nvPr>
            <p:ph type="title"/>
          </p:nvPr>
        </p:nvSpPr>
        <p:spPr>
          <a:xfrm>
            <a:off x="722312" y="4406900"/>
            <a:ext cx="7772401" cy="1362075"/>
          </a:xfrm>
          <a:prstGeom prst="rect">
            <a:avLst/>
          </a:prstGeom>
        </p:spPr>
        <p:txBody>
          <a:bodyPr anchor="t"/>
          <a:lstStyle>
            <a:lvl1pPr algn="l">
              <a:defRPr sz="4000" b="1" cap="all"/>
            </a:lvl1pPr>
          </a:lstStyle>
          <a:p>
            <a:pPr lvl="0">
              <a:defRPr sz="1800" b="0" cap="none"/>
            </a:pPr>
            <a:r>
              <a:rPr sz="4000" b="1" cap="all"/>
              <a:t>Texto del título</a:t>
            </a:r>
          </a:p>
        </p:txBody>
      </p:sp>
      <p:sp>
        <p:nvSpPr>
          <p:cNvPr id="15" name="Shape 15"/>
          <p:cNvSpPr>
            <a:spLocks noGrp="1"/>
          </p:cNvSpPr>
          <p:nvPr>
            <p:ph type="body"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lvl="0">
              <a:defRPr sz="1800">
                <a:solidFill>
                  <a:srgbClr val="000000"/>
                </a:solidFill>
              </a:defRPr>
            </a:pPr>
            <a:r>
              <a:rPr sz="2000">
                <a:solidFill>
                  <a:srgbClr val="888888"/>
                </a:solidFill>
              </a:rPr>
              <a:t>Nivel de texto 1</a:t>
            </a:r>
          </a:p>
          <a:p>
            <a:pPr lvl="1">
              <a:defRPr sz="1800">
                <a:solidFill>
                  <a:srgbClr val="000000"/>
                </a:solidFill>
              </a:defRPr>
            </a:pPr>
            <a:r>
              <a:rPr sz="2000">
                <a:solidFill>
                  <a:srgbClr val="888888"/>
                </a:solidFill>
              </a:rPr>
              <a:t>Nivel de texto 2</a:t>
            </a:r>
          </a:p>
          <a:p>
            <a:pPr lvl="2">
              <a:defRPr sz="1800">
                <a:solidFill>
                  <a:srgbClr val="000000"/>
                </a:solidFill>
              </a:defRPr>
            </a:pPr>
            <a:r>
              <a:rPr sz="2000">
                <a:solidFill>
                  <a:srgbClr val="888888"/>
                </a:solidFill>
              </a:rPr>
              <a:t>Nivel de texto 3</a:t>
            </a:r>
          </a:p>
          <a:p>
            <a:pPr lvl="3">
              <a:defRPr sz="1800">
                <a:solidFill>
                  <a:srgbClr val="000000"/>
                </a:solidFill>
              </a:defRPr>
            </a:pPr>
            <a:r>
              <a:rPr sz="2000">
                <a:solidFill>
                  <a:srgbClr val="888888"/>
                </a:solidFill>
              </a:rPr>
              <a:t>Nivel de texto 4</a:t>
            </a:r>
          </a:p>
          <a:p>
            <a:pPr lvl="4">
              <a:defRPr sz="1800">
                <a:solidFill>
                  <a:srgbClr val="000000"/>
                </a:solidFill>
              </a:defRPr>
            </a:pPr>
            <a:r>
              <a:rPr sz="2000">
                <a:solidFill>
                  <a:srgbClr val="888888"/>
                </a:solidFill>
              </a:rPr>
              <a:t>Nivel de texto 5</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4400"/>
              <a:t>Texto del título</a:t>
            </a:r>
          </a:p>
        </p:txBody>
      </p:sp>
      <p:sp>
        <p:nvSpPr>
          <p:cNvPr id="19" name="Shape 19"/>
          <p:cNvSpPr>
            <a:spLocks noGrp="1"/>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lvl="0">
              <a:defRPr sz="1800"/>
            </a:pPr>
            <a:r>
              <a:rPr sz="2800"/>
              <a:t>Nivel de texto 1</a:t>
            </a:r>
          </a:p>
          <a:p>
            <a:pPr lvl="1">
              <a:defRPr sz="1800"/>
            </a:pPr>
            <a:r>
              <a:rPr sz="2800"/>
              <a:t>Nivel de texto 2</a:t>
            </a:r>
          </a:p>
          <a:p>
            <a:pPr lvl="2">
              <a:defRPr sz="1800"/>
            </a:pPr>
            <a:r>
              <a:rPr sz="2800"/>
              <a:t>Nivel de texto 3</a:t>
            </a:r>
          </a:p>
          <a:p>
            <a:pPr lvl="3">
              <a:defRPr sz="1800"/>
            </a:pPr>
            <a:r>
              <a:rPr sz="2800"/>
              <a:t>Nivel de texto 4</a:t>
            </a:r>
          </a:p>
          <a:p>
            <a:pPr lvl="4">
              <a:defRPr sz="1800"/>
            </a:pPr>
            <a:r>
              <a:rPr sz="2800"/>
              <a:t>Nivel de texto 5</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457200" y="256810"/>
            <a:ext cx="8229600" cy="1178656"/>
          </a:xfrm>
          <a:prstGeom prst="rect">
            <a:avLst/>
          </a:prstGeom>
        </p:spPr>
        <p:txBody>
          <a:bodyPr/>
          <a:lstStyle/>
          <a:p>
            <a:pPr lvl="0">
              <a:defRPr sz="1800"/>
            </a:pPr>
            <a:r>
              <a:rPr sz="4400"/>
              <a:t>Texto del título</a:t>
            </a:r>
          </a:p>
        </p:txBody>
      </p:sp>
      <p:sp>
        <p:nvSpPr>
          <p:cNvPr id="23" name="Shape 23"/>
          <p:cNvSpPr>
            <a:spLocks noGrp="1"/>
          </p:cNvSpPr>
          <p:nvPr>
            <p:ph type="body" idx="1"/>
          </p:nvPr>
        </p:nvSpPr>
        <p:spPr>
          <a:xfrm>
            <a:off x="457200" y="1435465"/>
            <a:ext cx="4040188" cy="739411"/>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pPr lvl="0">
              <a:defRPr sz="1800" b="0"/>
            </a:pPr>
            <a:r>
              <a:rPr sz="2400" b="1"/>
              <a:t>Nivel de texto 1</a:t>
            </a:r>
          </a:p>
          <a:p>
            <a:pPr lvl="1">
              <a:defRPr sz="1800" b="0"/>
            </a:pPr>
            <a:r>
              <a:rPr sz="2400" b="1"/>
              <a:t>Nivel de texto 2</a:t>
            </a:r>
          </a:p>
          <a:p>
            <a:pPr lvl="2">
              <a:defRPr sz="1800" b="0"/>
            </a:pPr>
            <a:r>
              <a:rPr sz="2400" b="1"/>
              <a:t>Nivel de texto 3</a:t>
            </a:r>
          </a:p>
          <a:p>
            <a:pPr lvl="3">
              <a:defRPr sz="1800" b="0"/>
            </a:pPr>
            <a:r>
              <a:rPr sz="2400" b="1"/>
              <a:t>Nivel de texto 4</a:t>
            </a:r>
          </a:p>
          <a:p>
            <a:pPr lvl="4">
              <a:defRPr sz="1800" b="0"/>
            </a:pPr>
            <a:r>
              <a:rPr sz="2400" b="1"/>
              <a:t>Nivel de texto 5</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pPr lvl="0">
              <a:defRPr sz="1800"/>
            </a:pPr>
            <a:r>
              <a:rPr sz="4400"/>
              <a:t>Texto del título</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9" name="Shape 2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 name="Shape 31"/>
          <p:cNvSpPr>
            <a:spLocks noGrp="1"/>
          </p:cNvSpPr>
          <p:nvPr>
            <p:ph type="title"/>
          </p:nvPr>
        </p:nvSpPr>
        <p:spPr>
          <a:xfrm>
            <a:off x="457200" y="0"/>
            <a:ext cx="3008314" cy="1435100"/>
          </a:xfrm>
          <a:prstGeom prst="rect">
            <a:avLst/>
          </a:prstGeom>
        </p:spPr>
        <p:txBody>
          <a:bodyPr anchor="b"/>
          <a:lstStyle>
            <a:lvl1pPr algn="l">
              <a:defRPr sz="2000" b="1"/>
            </a:lvl1pPr>
          </a:lstStyle>
          <a:p>
            <a:pPr lvl="0">
              <a:defRPr sz="1800" b="0"/>
            </a:pPr>
            <a:r>
              <a:rPr sz="2000" b="1"/>
              <a:t>Texto del título</a:t>
            </a:r>
          </a:p>
        </p:txBody>
      </p:sp>
      <p:sp>
        <p:nvSpPr>
          <p:cNvPr id="32" name="Shape 32"/>
          <p:cNvSpPr>
            <a:spLocks noGrp="1"/>
          </p:cNvSpPr>
          <p:nvPr>
            <p:ph type="body" idx="1"/>
          </p:nvPr>
        </p:nvSpPr>
        <p:spPr>
          <a:xfrm>
            <a:off x="3575050" y="273050"/>
            <a:ext cx="5111750" cy="6584950"/>
          </a:xfrm>
          <a:prstGeom prst="rect">
            <a:avLst/>
          </a:prstGeom>
        </p:spPr>
        <p:txBody>
          <a:bodyPr/>
          <a:lstStyle/>
          <a:p>
            <a:pPr lvl="0">
              <a:defRPr sz="1800"/>
            </a:pPr>
            <a:r>
              <a:rPr sz="3200"/>
              <a:t>Nivel de texto 1</a:t>
            </a:r>
          </a:p>
          <a:p>
            <a:pPr lvl="1">
              <a:defRPr sz="1800"/>
            </a:pPr>
            <a:r>
              <a:rPr sz="3200"/>
              <a:t>Nivel de texto 2</a:t>
            </a:r>
          </a:p>
          <a:p>
            <a:pPr lvl="2">
              <a:defRPr sz="1800"/>
            </a:pPr>
            <a:r>
              <a:rPr sz="3200"/>
              <a:t>Nivel de texto 3</a:t>
            </a:r>
          </a:p>
          <a:p>
            <a:pPr lvl="3">
              <a:defRPr sz="1800"/>
            </a:pPr>
            <a:r>
              <a:rPr sz="3200"/>
              <a:t>Nivel de texto 4</a:t>
            </a:r>
          </a:p>
          <a:p>
            <a:pPr lvl="4">
              <a:defRPr sz="1800"/>
            </a:pPr>
            <a:r>
              <a:rPr sz="3200"/>
              <a:t>Nivel de texto 5</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1792288" y="4800600"/>
            <a:ext cx="5486401" cy="566738"/>
          </a:xfrm>
          <a:prstGeom prst="rect">
            <a:avLst/>
          </a:prstGeom>
        </p:spPr>
        <p:txBody>
          <a:bodyPr anchor="b"/>
          <a:lstStyle>
            <a:lvl1pPr algn="l">
              <a:defRPr sz="2000" b="1"/>
            </a:lvl1pPr>
          </a:lstStyle>
          <a:p>
            <a:pPr lvl="0">
              <a:defRPr sz="1800" b="0"/>
            </a:pPr>
            <a:r>
              <a:rPr sz="2000" b="1"/>
              <a:t>Texto del título</a:t>
            </a:r>
          </a:p>
        </p:txBody>
      </p:sp>
      <p:sp>
        <p:nvSpPr>
          <p:cNvPr id="36" name="Shape 36"/>
          <p:cNvSpPr>
            <a:spLocks noGrp="1"/>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lvl="0">
              <a:defRPr sz="1800"/>
            </a:pPr>
            <a:r>
              <a:rPr sz="1400"/>
              <a:t>Nivel de texto 1</a:t>
            </a:r>
          </a:p>
          <a:p>
            <a:pPr lvl="1">
              <a:defRPr sz="1800"/>
            </a:pPr>
            <a:r>
              <a:rPr sz="1400"/>
              <a:t>Nivel de texto 2</a:t>
            </a:r>
          </a:p>
          <a:p>
            <a:pPr lvl="2">
              <a:defRPr sz="1800"/>
            </a:pPr>
            <a:r>
              <a:rPr sz="1400"/>
              <a:t>Nivel de texto 3</a:t>
            </a:r>
          </a:p>
          <a:p>
            <a:pPr lvl="3">
              <a:defRPr sz="1800"/>
            </a:pPr>
            <a:r>
              <a:rPr sz="1400"/>
              <a:t>Nivel de texto 4</a:t>
            </a:r>
          </a:p>
          <a:p>
            <a:pPr lvl="4">
              <a:defRPr sz="1800"/>
            </a:pPr>
            <a:r>
              <a:rPr sz="1400"/>
              <a:t>Nivel de texto 5</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6"/>
            <a:ext cx="8229600" cy="15081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a:bodyPr>
          <a:lstStyle/>
          <a:p>
            <a:pPr lvl="0">
              <a:defRPr sz="1800"/>
            </a:pPr>
            <a:r>
              <a:rPr sz="4400"/>
              <a:t>Texto del título</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p>
            <a:pPr lvl="0">
              <a:defRPr sz="1800"/>
            </a:pPr>
            <a:r>
              <a:rPr sz="3200"/>
              <a:t>Nivel de texto 1</a:t>
            </a:r>
          </a:p>
          <a:p>
            <a:pPr lvl="1">
              <a:defRPr sz="1800"/>
            </a:pPr>
            <a:r>
              <a:rPr sz="3200"/>
              <a:t>Nivel de texto 2</a:t>
            </a:r>
          </a:p>
          <a:p>
            <a:pPr lvl="2">
              <a:defRPr sz="1800"/>
            </a:pPr>
            <a:r>
              <a:rPr sz="3200"/>
              <a:t>Nivel de texto 3</a:t>
            </a:r>
          </a:p>
          <a:p>
            <a:pPr lvl="3">
              <a:defRPr sz="1800"/>
            </a:pPr>
            <a:r>
              <a:rPr sz="3200"/>
              <a:t>Nivel de texto 4</a:t>
            </a:r>
          </a:p>
          <a:p>
            <a:pPr lvl="4">
              <a:defRPr sz="1800"/>
            </a:pPr>
            <a:r>
              <a:rPr sz="3200"/>
              <a:t>Nivel de texto 5</a:t>
            </a:r>
          </a:p>
        </p:txBody>
      </p:sp>
      <p:sp>
        <p:nvSpPr>
          <p:cNvPr id="4" name="Shape 4"/>
          <p:cNvSpPr>
            <a:spLocks noGrp="1"/>
          </p:cNvSpPr>
          <p:nvPr>
            <p:ph type="sldNum" sz="quarter" idx="2"/>
          </p:nvPr>
        </p:nvSpPr>
        <p:spPr>
          <a:xfrm>
            <a:off x="6553200" y="6404292"/>
            <a:ext cx="2133600"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med"/>
  <p:txStyles>
    <p:titleStyle>
      <a:lvl1pPr algn="ctr" defTabSz="457200">
        <a:defRPr sz="4400">
          <a:latin typeface="Calibri"/>
          <a:ea typeface="Calibri"/>
          <a:cs typeface="Calibri"/>
          <a:sym typeface="Calibri"/>
        </a:defRPr>
      </a:lvl1pPr>
      <a:lvl2pPr algn="ctr" defTabSz="457200">
        <a:defRPr sz="4400">
          <a:latin typeface="Calibri"/>
          <a:ea typeface="Calibri"/>
          <a:cs typeface="Calibri"/>
          <a:sym typeface="Calibri"/>
        </a:defRPr>
      </a:lvl2pPr>
      <a:lvl3pPr algn="ctr" defTabSz="457200">
        <a:defRPr sz="4400">
          <a:latin typeface="Calibri"/>
          <a:ea typeface="Calibri"/>
          <a:cs typeface="Calibri"/>
          <a:sym typeface="Calibri"/>
        </a:defRPr>
      </a:lvl3pPr>
      <a:lvl4pPr algn="ctr" defTabSz="457200">
        <a:defRPr sz="4400">
          <a:latin typeface="Calibri"/>
          <a:ea typeface="Calibri"/>
          <a:cs typeface="Calibri"/>
          <a:sym typeface="Calibri"/>
        </a:defRPr>
      </a:lvl4pPr>
      <a:lvl5pPr algn="ctr" defTabSz="457200">
        <a:defRPr sz="4400">
          <a:latin typeface="Calibri"/>
          <a:ea typeface="Calibri"/>
          <a:cs typeface="Calibri"/>
          <a:sym typeface="Calibri"/>
        </a:defRPr>
      </a:lvl5pPr>
      <a:lvl6pPr algn="ctr" defTabSz="457200">
        <a:defRPr sz="4400">
          <a:latin typeface="Calibri"/>
          <a:ea typeface="Calibri"/>
          <a:cs typeface="Calibri"/>
          <a:sym typeface="Calibri"/>
        </a:defRPr>
      </a:lvl6pPr>
      <a:lvl7pPr algn="ctr" defTabSz="457200">
        <a:defRPr sz="4400">
          <a:latin typeface="Calibri"/>
          <a:ea typeface="Calibri"/>
          <a:cs typeface="Calibri"/>
          <a:sym typeface="Calibri"/>
        </a:defRPr>
      </a:lvl7pPr>
      <a:lvl8pPr algn="ctr" defTabSz="457200">
        <a:defRPr sz="4400">
          <a:latin typeface="Calibri"/>
          <a:ea typeface="Calibri"/>
          <a:cs typeface="Calibri"/>
          <a:sym typeface="Calibri"/>
        </a:defRPr>
      </a:lvl8pPr>
      <a:lvl9pPr algn="ctr" defTabSz="457200">
        <a:defRPr sz="4400">
          <a:latin typeface="Calibri"/>
          <a:ea typeface="Calibri"/>
          <a:cs typeface="Calibri"/>
          <a:sym typeface="Calibri"/>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oleObject" Target="../embeddings/oleObject1.bin"/><Relationship Id="rId5" Type="http://schemas.openxmlformats.org/officeDocument/2006/relationships/image" Target="../media/image1.png"/><Relationship Id="rId6" Type="http://schemas.openxmlformats.org/officeDocument/2006/relationships/image" Target="../media/image3.jpe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gif"/><Relationship Id="rId3" Type="http://schemas.openxmlformats.org/officeDocument/2006/relationships/image" Target="../media/image12.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gif"/><Relationship Id="rId3" Type="http://schemas.openxmlformats.org/officeDocument/2006/relationships/image" Target="../media/image14.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gif"/></Relationships>
</file>

<file path=ppt/slides/_rels/slide18.xml.rels><?xml version="1.0" encoding="UTF-8" standalone="yes"?>
<Relationships xmlns="http://schemas.openxmlformats.org/package/2006/relationships"><Relationship Id="rId3" Type="http://schemas.openxmlformats.org/officeDocument/2006/relationships/image" Target="../media/image20.gif"/><Relationship Id="rId4" Type="http://schemas.openxmlformats.org/officeDocument/2006/relationships/image" Target="../media/image21.gif"/><Relationship Id="rId1" Type="http://schemas.openxmlformats.org/officeDocument/2006/relationships/slideLayout" Target="../slideLayouts/slideLayout1.xml"/><Relationship Id="rId2" Type="http://schemas.openxmlformats.org/officeDocument/2006/relationships/image" Target="../media/image19.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gif"/><Relationship Id="rId3" Type="http://schemas.openxmlformats.org/officeDocument/2006/relationships/image" Target="../media/image26.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gif"/></Relationships>
</file>

<file path=ppt/slides/_rels/slide26.xml.rels><?xml version="1.0" encoding="UTF-8" standalone="yes"?>
<Relationships xmlns="http://schemas.openxmlformats.org/package/2006/relationships"><Relationship Id="rId3" Type="http://schemas.openxmlformats.org/officeDocument/2006/relationships/image" Target="../media/image29.gif"/><Relationship Id="rId4" Type="http://schemas.openxmlformats.org/officeDocument/2006/relationships/image" Target="../media/image30.gif"/><Relationship Id="rId1" Type="http://schemas.openxmlformats.org/officeDocument/2006/relationships/slideLayout" Target="../slideLayouts/slideLayout2.xml"/><Relationship Id="rId2" Type="http://schemas.openxmlformats.org/officeDocument/2006/relationships/image" Target="../media/image28.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gif"/></Relationships>
</file>

<file path=ppt/slides/_rels/slide28.xml.rels><?xml version="1.0" encoding="UTF-8" standalone="yes"?>
<Relationships xmlns="http://schemas.openxmlformats.org/package/2006/relationships"><Relationship Id="rId3" Type="http://schemas.openxmlformats.org/officeDocument/2006/relationships/image" Target="../media/image33.gif"/><Relationship Id="rId4" Type="http://schemas.openxmlformats.org/officeDocument/2006/relationships/image" Target="../media/image34.gif"/><Relationship Id="rId1" Type="http://schemas.openxmlformats.org/officeDocument/2006/relationships/slideLayout" Target="../slideLayouts/slideLayout2.xml"/><Relationship Id="rId2" Type="http://schemas.openxmlformats.org/officeDocument/2006/relationships/image" Target="../media/image32.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 Id="rId3" Type="http://schemas.openxmlformats.org/officeDocument/2006/relationships/image" Target="../media/image3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gif"/></Relationships>
</file>

<file path=ppt/slides/_rels/slide32.xml.rels><?xml version="1.0" encoding="UTF-8" standalone="yes"?>
<Relationships xmlns="http://schemas.openxmlformats.org/package/2006/relationships"><Relationship Id="rId3" Type="http://schemas.openxmlformats.org/officeDocument/2006/relationships/image" Target="../media/image39.gif"/><Relationship Id="rId4" Type="http://schemas.openxmlformats.org/officeDocument/2006/relationships/image" Target="../media/image40.gif"/><Relationship Id="rId5" Type="http://schemas.openxmlformats.org/officeDocument/2006/relationships/image" Target="../media/image41.gif"/><Relationship Id="rId1" Type="http://schemas.openxmlformats.org/officeDocument/2006/relationships/slideLayout" Target="../slideLayouts/slideLayout2.xml"/><Relationship Id="rId2" Type="http://schemas.openxmlformats.org/officeDocument/2006/relationships/image" Target="../media/image38.gif"/></Relationships>
</file>

<file path=ppt/slides/_rels/slide33.xml.rels><?xml version="1.0" encoding="UTF-8" standalone="yes"?>
<Relationships xmlns="http://schemas.openxmlformats.org/package/2006/relationships"><Relationship Id="rId3" Type="http://schemas.openxmlformats.org/officeDocument/2006/relationships/image" Target="../media/image39.gif"/><Relationship Id="rId4" Type="http://schemas.openxmlformats.org/officeDocument/2006/relationships/image" Target="../media/image40.gif"/><Relationship Id="rId5" Type="http://schemas.openxmlformats.org/officeDocument/2006/relationships/image" Target="../media/image41.gif"/><Relationship Id="rId1" Type="http://schemas.openxmlformats.org/officeDocument/2006/relationships/slideLayout" Target="../slideLayouts/slideLayout2.xml"/><Relationship Id="rId2" Type="http://schemas.openxmlformats.org/officeDocument/2006/relationships/image" Target="../media/image38.gif"/></Relationships>
</file>

<file path=ppt/slides/_rels/slide34.xml.rels><?xml version="1.0" encoding="UTF-8" standalone="yes"?>
<Relationships xmlns="http://schemas.openxmlformats.org/package/2006/relationships"><Relationship Id="rId3" Type="http://schemas.openxmlformats.org/officeDocument/2006/relationships/image" Target="../media/image39.gif"/><Relationship Id="rId4" Type="http://schemas.openxmlformats.org/officeDocument/2006/relationships/image" Target="../media/image40.gif"/><Relationship Id="rId5" Type="http://schemas.openxmlformats.org/officeDocument/2006/relationships/image" Target="../media/image41.gif"/><Relationship Id="rId1" Type="http://schemas.openxmlformats.org/officeDocument/2006/relationships/slideLayout" Target="../slideLayouts/slideLayout2.xml"/><Relationship Id="rId2" Type="http://schemas.openxmlformats.org/officeDocument/2006/relationships/image" Target="../media/image38.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gif"/><Relationship Id="rId3" Type="http://schemas.openxmlformats.org/officeDocument/2006/relationships/image" Target="../media/image5.gi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 Id="rId3" Type="http://schemas.openxmlformats.org/officeDocument/2006/relationships/image" Target="../media/image5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 Id="rId3"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gif"/><Relationship Id="rId3" Type="http://schemas.openxmlformats.org/officeDocument/2006/relationships/image" Target="../media/image7.gi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png"/></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0.png"/><Relationship Id="rId5"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 Id="rId3" Type="http://schemas.openxmlformats.org/officeDocument/2006/relationships/image" Target="../media/image76.png"/></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 Id="rId3" Type="http://schemas.openxmlformats.org/officeDocument/2006/relationships/image" Target="../media/image80.png"/></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61.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image" Target="../media/image86.png"/></Relationships>
</file>

<file path=ppt/slides/_rels/slide62.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5" Type="http://schemas.openxmlformats.org/officeDocument/2006/relationships/image" Target="../media/image92.png"/><Relationship Id="rId6" Type="http://schemas.openxmlformats.org/officeDocument/2006/relationships/image" Target="../media/image93.png"/><Relationship Id="rId1" Type="http://schemas.openxmlformats.org/officeDocument/2006/relationships/slideLayout" Target="../slideLayouts/slideLayout2.xml"/><Relationship Id="rId2" Type="http://schemas.openxmlformats.org/officeDocument/2006/relationships/image" Target="../media/image8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4.png"/><Relationship Id="rId3" Type="http://schemas.openxmlformats.org/officeDocument/2006/relationships/image" Target="../media/image9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png"/><Relationship Id="rId3" Type="http://schemas.openxmlformats.org/officeDocument/2006/relationships/image" Target="../media/image85.png"/></Relationships>
</file>

<file path=ppt/slides/_rels/slide65.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66.xml.rels><?xml version="1.0" encoding="UTF-8" standalone="yes"?>
<Relationships xmlns="http://schemas.openxmlformats.org/package/2006/relationships"><Relationship Id="rId3" Type="http://schemas.openxmlformats.org/officeDocument/2006/relationships/image" Target="../media/image101.png"/><Relationship Id="rId4" Type="http://schemas.openxmlformats.org/officeDocument/2006/relationships/image" Target="../media/image102.png"/><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68.xml.rels><?xml version="1.0" encoding="UTF-8" standalone="yes"?>
<Relationships xmlns="http://schemas.openxmlformats.org/package/2006/relationships"><Relationship Id="rId3" Type="http://schemas.openxmlformats.org/officeDocument/2006/relationships/image" Target="../media/image104.png"/><Relationship Id="rId4" Type="http://schemas.openxmlformats.org/officeDocument/2006/relationships/image" Target="../media/image105.png"/><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gi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png"/><Relationship Id="rId3" Type="http://schemas.openxmlformats.org/officeDocument/2006/relationships/image" Target="../media/image107.gi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8.gif"/><Relationship Id="rId3" Type="http://schemas.openxmlformats.org/officeDocument/2006/relationships/image" Target="../media/image109.gi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0.gi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1.gi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2.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image3.png"/>
          <p:cNvPicPr/>
          <p:nvPr/>
        </p:nvPicPr>
        <p:blipFill>
          <a:blip r:embed="rId3">
            <a:alphaModFix amt="30000"/>
            <a:extLst/>
          </a:blip>
          <a:stretch>
            <a:fillRect/>
          </a:stretch>
        </p:blipFill>
        <p:spPr>
          <a:xfrm>
            <a:off x="2352774" y="186888"/>
            <a:ext cx="4855965" cy="6484224"/>
          </a:xfrm>
          <a:prstGeom prst="rect">
            <a:avLst/>
          </a:prstGeom>
          <a:ln w="12700">
            <a:miter lim="400000"/>
          </a:ln>
        </p:spPr>
      </p:pic>
      <p:sp>
        <p:nvSpPr>
          <p:cNvPr id="50" name="Shape 50"/>
          <p:cNvSpPr/>
          <p:nvPr/>
        </p:nvSpPr>
        <p:spPr>
          <a:xfrm>
            <a:off x="678136" y="3508162"/>
            <a:ext cx="7890271" cy="2872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sz="4800" dirty="0"/>
              <a:t>INTRODUCCION A LA BIOLOGÍA EVOLUTIVA </a:t>
            </a:r>
          </a:p>
          <a:p>
            <a:pPr lvl="0" algn="ctr"/>
            <a:endParaRPr sz="4800" dirty="0"/>
          </a:p>
          <a:p>
            <a:pPr lvl="0" algn="ctr"/>
            <a:r>
              <a:rPr sz="3500" dirty="0"/>
              <a:t>DR. HERMILO SÁNCHEZ SÁNCHEZ</a:t>
            </a:r>
          </a:p>
        </p:txBody>
      </p:sp>
      <p:graphicFrame>
        <p:nvGraphicFramePr>
          <p:cNvPr id="4" name="Object 2"/>
          <p:cNvGraphicFramePr>
            <a:graphicFrameLocks noChangeAspect="1"/>
          </p:cNvGraphicFramePr>
          <p:nvPr/>
        </p:nvGraphicFramePr>
        <p:xfrm>
          <a:off x="8077200" y="152400"/>
          <a:ext cx="855663" cy="914400"/>
        </p:xfrm>
        <a:graphic>
          <a:graphicData uri="http://schemas.openxmlformats.org/presentationml/2006/ole">
            <mc:AlternateContent xmlns:mc="http://schemas.openxmlformats.org/markup-compatibility/2006">
              <mc:Choice xmlns:v="urn:schemas-microsoft-com:vml" Requires="v">
                <p:oleObj spid="_x0000_s1025" r:id="rId4" imgW="6919963" imgH="7396216" progId="MSPhotoEd.3">
                  <p:embed/>
                </p:oleObj>
              </mc:Choice>
              <mc:Fallback>
                <p:oleObj r:id="rId4" imgW="6919963" imgH="7396216" progId="MSPhotoEd.3">
                  <p:embed/>
                  <p:pic>
                    <p:nvPicPr>
                      <p:cNvPr id="0" name=""/>
                      <p:cNvPicPr>
                        <a:picLocks noChangeAspect="1" noChangeArrowheads="1"/>
                      </p:cNvPicPr>
                      <p:nvPr/>
                    </p:nvPicPr>
                    <p:blipFill>
                      <a:blip r:embed="rId5">
                        <a:alphaModFix amt="68000"/>
                        <a:extLst>
                          <a:ext uri="{28A0092B-C50C-407E-A947-70E740481C1C}">
                            <a14:useLocalDpi xmlns:a14="http://schemas.microsoft.com/office/drawing/2010/main" val="0"/>
                          </a:ext>
                        </a:extLst>
                      </a:blip>
                      <a:srcRect/>
                      <a:stretch>
                        <a:fillRect/>
                      </a:stretch>
                    </p:blipFill>
                    <p:spPr bwMode="auto">
                      <a:xfrm>
                        <a:off x="8077200" y="152400"/>
                        <a:ext cx="855663" cy="914400"/>
                      </a:xfrm>
                      <a:prstGeom prst="rect">
                        <a:avLst/>
                      </a:prstGeom>
                      <a:solidFill>
                        <a:srgbClr val="C0C0C0">
                          <a:alpha val="67999"/>
                        </a:srgbClr>
                      </a:solidFill>
                    </p:spPr>
                  </p:pic>
                </p:oleObj>
              </mc:Fallback>
            </mc:AlternateContent>
          </a:graphicData>
        </a:graphic>
      </p:graphicFrame>
      <p:sp>
        <p:nvSpPr>
          <p:cNvPr id="5" name="Rectangle 26"/>
          <p:cNvSpPr>
            <a:spLocks noChangeArrowheads="1"/>
          </p:cNvSpPr>
          <p:nvPr/>
        </p:nvSpPr>
        <p:spPr bwMode="auto">
          <a:xfrm>
            <a:off x="457200" y="2294467"/>
            <a:ext cx="8280400" cy="990600"/>
          </a:xfrm>
          <a:prstGeom prst="rect">
            <a:avLst/>
          </a:prstGeom>
          <a:noFill/>
          <a:ln w="9525">
            <a:noFill/>
            <a:miter lim="800000"/>
            <a:headEnd/>
            <a:tailEnd/>
          </a:ln>
          <a:effectLst/>
        </p:spPr>
        <p:txBody>
          <a:bodyPr>
            <a:prstTxWarp prst="textNoShape">
              <a:avLst/>
            </a:prstTxWarp>
          </a:bodyPr>
          <a:lstStyle/>
          <a:p>
            <a:pPr marL="342900" indent="-342900" algn="ctr">
              <a:lnSpc>
                <a:spcPct val="80000"/>
              </a:lnSpc>
              <a:spcBef>
                <a:spcPct val="20000"/>
              </a:spcBef>
              <a:buClr>
                <a:schemeClr val="hlink"/>
              </a:buClr>
              <a:buSzPct val="60000"/>
              <a:buFont typeface="Wingdings" pitchFamily="-109" charset="2"/>
              <a:buNone/>
            </a:pPr>
            <a:r>
              <a:rPr lang="es-MX" sz="2400" b="1" dirty="0" smtClean="0">
                <a:effectLst>
                  <a:outerShdw blurRad="38100" dist="38100" dir="2700000" algn="tl">
                    <a:srgbClr val="000000"/>
                  </a:outerShdw>
                </a:effectLst>
                <a:latin typeface="Arial" pitchFamily="-109" charset="0"/>
              </a:rPr>
              <a:t>UNIDAD DE APRENDIZAJE BIOLOGIA EVOLUTIVA</a:t>
            </a:r>
            <a:endParaRPr lang="es-MX" sz="2400" i="1" dirty="0" smtClean="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endParaRPr lang="es-MX" dirty="0" smtClean="0">
              <a:effectLst>
                <a:outerShdw blurRad="38100" dist="38100" dir="2700000" algn="tl">
                  <a:srgbClr val="000000"/>
                </a:outerShdw>
              </a:effectLst>
              <a:latin typeface="Arial" pitchFamily="-109" charset="0"/>
            </a:endParaRPr>
          </a:p>
          <a:p>
            <a:pPr marL="342900" indent="-342900" algn="r">
              <a:lnSpc>
                <a:spcPct val="80000"/>
              </a:lnSpc>
              <a:spcBef>
                <a:spcPct val="20000"/>
              </a:spcBef>
              <a:buClr>
                <a:schemeClr val="hlink"/>
              </a:buClr>
              <a:buSzPct val="60000"/>
              <a:buFont typeface="Wingdings" pitchFamily="-109" charset="2"/>
              <a:buNone/>
            </a:pPr>
            <a:endParaRPr lang="es-MX" sz="2000" dirty="0" smtClean="0">
              <a:effectLst>
                <a:outerShdw blurRad="38100" dist="38100" dir="2700000" algn="tl">
                  <a:srgbClr val="000000"/>
                </a:outerShdw>
              </a:effectLst>
              <a:latin typeface="Arial" pitchFamily="-109" charset="0"/>
            </a:endParaRPr>
          </a:p>
          <a:p>
            <a:pPr marL="342900" indent="-342900" algn="r">
              <a:lnSpc>
                <a:spcPct val="80000"/>
              </a:lnSpc>
              <a:spcBef>
                <a:spcPct val="20000"/>
              </a:spcBef>
              <a:buClr>
                <a:schemeClr val="hlink"/>
              </a:buClr>
              <a:buSzPct val="60000"/>
              <a:buFont typeface="Wingdings" pitchFamily="-109" charset="2"/>
              <a:buNone/>
            </a:pPr>
            <a:endParaRPr lang="en-US" sz="2000" dirty="0">
              <a:effectLst>
                <a:outerShdw blurRad="38100" dist="38100" dir="2700000" algn="tl">
                  <a:srgbClr val="000000"/>
                </a:outerShdw>
              </a:effectLst>
            </a:endParaRPr>
          </a:p>
        </p:txBody>
      </p:sp>
      <p:pic>
        <p:nvPicPr>
          <p:cNvPr id="6" name="Picture 28" descr="suni1"/>
          <p:cNvPicPr>
            <a:picLocks noChangeAspect="1" noChangeArrowheads="1"/>
          </p:cNvPicPr>
          <p:nvPr/>
        </p:nvPicPr>
        <p:blipFill>
          <a:blip r:embed="rId6"/>
          <a:srcRect/>
          <a:stretch>
            <a:fillRect/>
          </a:stretch>
        </p:blipFill>
        <p:spPr bwMode="auto">
          <a:xfrm>
            <a:off x="152400" y="152400"/>
            <a:ext cx="947738" cy="825500"/>
          </a:xfrm>
          <a:prstGeom prst="rect">
            <a:avLst/>
          </a:prstGeom>
          <a:noFill/>
          <a:ln w="9525">
            <a:noFill/>
            <a:miter lim="800000"/>
            <a:headEnd/>
            <a:tailEnd/>
          </a:ln>
        </p:spPr>
      </p:pic>
      <p:sp>
        <p:nvSpPr>
          <p:cNvPr id="7" name="Rectangle 30"/>
          <p:cNvSpPr>
            <a:spLocks noChangeArrowheads="1"/>
          </p:cNvSpPr>
          <p:nvPr/>
        </p:nvSpPr>
        <p:spPr bwMode="auto">
          <a:xfrm>
            <a:off x="990600" y="186888"/>
            <a:ext cx="7416800" cy="1006475"/>
          </a:xfrm>
          <a:prstGeom prst="rect">
            <a:avLst/>
          </a:prstGeom>
          <a:noFill/>
          <a:ln w="9525">
            <a:noFill/>
            <a:miter lim="800000"/>
            <a:headEnd/>
            <a:tailEnd/>
          </a:ln>
          <a:effectLst/>
        </p:spPr>
        <p:txBody>
          <a:bodyPr anchor="ctr">
            <a:prstTxWarp prst="textNoShape">
              <a:avLst/>
            </a:prstTxWarp>
            <a:spAutoFit/>
          </a:bodyPr>
          <a:lstStyle/>
          <a:p>
            <a:pPr algn="ctr">
              <a:defRPr/>
            </a:pPr>
            <a:r>
              <a:rPr lang="es-MX" sz="2000" b="1" dirty="0">
                <a:effectLst>
                  <a:outerShdw blurRad="38100" dist="38100" dir="2700000" algn="tl">
                    <a:srgbClr val="000000"/>
                  </a:outerShdw>
                </a:effectLst>
                <a:latin typeface="Arial" pitchFamily="-84" charset="0"/>
              </a:rPr>
              <a:t>UNIVERSIDAD AUTONOMA DEL ESTADO DE MEXICO</a:t>
            </a:r>
            <a:br>
              <a:rPr lang="es-MX" sz="2000" b="1" dirty="0">
                <a:effectLst>
                  <a:outerShdw blurRad="38100" dist="38100" dir="2700000" algn="tl">
                    <a:srgbClr val="000000"/>
                  </a:outerShdw>
                </a:effectLst>
                <a:latin typeface="Arial" pitchFamily="-84" charset="0"/>
              </a:rPr>
            </a:br>
            <a:r>
              <a:rPr lang="es-MX" sz="2000" b="1" dirty="0">
                <a:effectLst>
                  <a:outerShdw blurRad="38100" dist="38100" dir="2700000" algn="tl">
                    <a:srgbClr val="000000"/>
                  </a:outerShdw>
                </a:effectLst>
                <a:latin typeface="Arial" pitchFamily="-84" charset="0"/>
              </a:rPr>
              <a:t/>
            </a:r>
            <a:br>
              <a:rPr lang="es-MX" sz="2000" b="1" dirty="0">
                <a:effectLst>
                  <a:outerShdw blurRad="38100" dist="38100" dir="2700000" algn="tl">
                    <a:srgbClr val="000000"/>
                  </a:outerShdw>
                </a:effectLst>
                <a:latin typeface="Arial" pitchFamily="-84" charset="0"/>
              </a:rPr>
            </a:br>
            <a:r>
              <a:rPr lang="es-MX" sz="2000" b="1" dirty="0">
                <a:effectLst>
                  <a:outerShdw blurRad="38100" dist="38100" dir="2700000" algn="tl">
                    <a:srgbClr val="000000"/>
                  </a:outerShdw>
                </a:effectLst>
                <a:latin typeface="Arial" pitchFamily="-84" charset="0"/>
              </a:rPr>
              <a:t>FACULTAD DE CIENCIAS</a:t>
            </a:r>
            <a:endParaRPr lang="es-ES" sz="2000" b="1" dirty="0">
              <a:effectLst>
                <a:outerShdw blurRad="38100" dist="38100" dir="2700000" algn="tl">
                  <a:srgbClr val="000000"/>
                </a:outerShdw>
              </a:effectLst>
              <a:latin typeface="Arial" pitchFamily="-84" charset="0"/>
            </a:endParaRP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658873" y="225527"/>
            <a:ext cx="2585404"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lvl="0">
              <a:defRPr sz="1800"/>
            </a:pPr>
            <a:r>
              <a:rPr sz="2400"/>
              <a:t>El árbol genealógico</a:t>
            </a:r>
          </a:p>
        </p:txBody>
      </p:sp>
      <p:sp>
        <p:nvSpPr>
          <p:cNvPr id="90" name="Shape 90"/>
          <p:cNvSpPr/>
          <p:nvPr/>
        </p:nvSpPr>
        <p:spPr>
          <a:xfrm>
            <a:off x="5064369" y="4837143"/>
            <a:ext cx="3839919" cy="14884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Mediante las características heredadas de las especies y otras pruebas históricas, podemos reconstruir las relaciones evolutivas (árbol genealógico) llamadas filogenia</a:t>
            </a:r>
          </a:p>
        </p:txBody>
      </p:sp>
      <p:pic>
        <p:nvPicPr>
          <p:cNvPr id="91" name="image10.gif" descr="Three domains"/>
          <p:cNvPicPr/>
          <p:nvPr/>
        </p:nvPicPr>
        <p:blipFill>
          <a:blip r:embed="rId2">
            <a:extLst/>
          </a:blip>
          <a:stretch>
            <a:fillRect/>
          </a:stretch>
        </p:blipFill>
        <p:spPr>
          <a:xfrm>
            <a:off x="342103" y="1156167"/>
            <a:ext cx="4863711" cy="4863712"/>
          </a:xfrm>
          <a:prstGeom prst="rect">
            <a:avLst/>
          </a:prstGeom>
          <a:ln w="12700">
            <a:miter lim="400000"/>
          </a:ln>
        </p:spPr>
      </p:pic>
      <p:sp>
        <p:nvSpPr>
          <p:cNvPr id="92" name="Shape 92"/>
          <p:cNvSpPr/>
          <p:nvPr/>
        </p:nvSpPr>
        <p:spPr>
          <a:xfrm>
            <a:off x="30078" y="6314471"/>
            <a:ext cx="3324066"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000"/>
            </a:lvl1pPr>
          </a:lstStyle>
          <a:p>
            <a:pPr lvl="0">
              <a:defRPr sz="1800"/>
            </a:pPr>
            <a:r>
              <a:rPr sz="1000"/>
              <a:t>La filogenia representa las relaciones básicas que unen a todos los seres vivos de la Tierra.</a:t>
            </a:r>
          </a:p>
        </p:txBody>
      </p:sp>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hape 94"/>
          <p:cNvSpPr/>
          <p:nvPr/>
        </p:nvSpPr>
        <p:spPr>
          <a:xfrm>
            <a:off x="4332458" y="1461056"/>
            <a:ext cx="4647913" cy="42824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Los tres dominios</a:t>
            </a:r>
          </a:p>
          <a:p>
            <a:pPr lvl="0"/>
            <a:endParaRPr b="1"/>
          </a:p>
          <a:p>
            <a:pPr lvl="0"/>
            <a:r>
              <a:t>Los árboles filogenéticos (hipótesis sobre las relaciones entre los organismos). </a:t>
            </a:r>
          </a:p>
          <a:p>
            <a:pPr lvl="0"/>
            <a:endParaRPr/>
          </a:p>
          <a:p>
            <a:pPr lvl="0"/>
            <a:r>
              <a:t>Ilustra la idea de que todas las formas de vida están relacionadas y pueden dividirse en tres clados principales (dominios): Archaea, Bacteria y Eukaryota. </a:t>
            </a:r>
          </a:p>
          <a:p>
            <a:pPr lvl="0"/>
            <a:endParaRPr/>
          </a:p>
          <a:p>
            <a:pPr lvl="0"/>
            <a:r>
              <a:t>La ramas del árbol se pueden ampliar para explorar la filogenia de linajes concretos.</a:t>
            </a:r>
          </a:p>
          <a:p>
            <a:pPr lvl="0"/>
            <a:endParaRPr/>
          </a:p>
          <a:p>
            <a:pPr lvl="0"/>
            <a:endParaRPr/>
          </a:p>
        </p:txBody>
      </p:sp>
      <p:pic>
        <p:nvPicPr>
          <p:cNvPr id="95" name="image10.gif" descr="Three domains"/>
          <p:cNvPicPr/>
          <p:nvPr/>
        </p:nvPicPr>
        <p:blipFill>
          <a:blip r:embed="rId2">
            <a:extLst/>
          </a:blip>
          <a:stretch>
            <a:fillRect/>
          </a:stretch>
        </p:blipFill>
        <p:spPr>
          <a:xfrm>
            <a:off x="466369" y="1461057"/>
            <a:ext cx="3552826" cy="3552826"/>
          </a:xfrm>
          <a:prstGeom prst="rect">
            <a:avLst/>
          </a:prstGeom>
          <a:ln w="12700">
            <a:miter lim="400000"/>
          </a:ln>
        </p:spPr>
      </p:pic>
      <p:sp>
        <p:nvSpPr>
          <p:cNvPr id="96" name="Shape 96"/>
          <p:cNvSpPr/>
          <p:nvPr/>
        </p:nvSpPr>
        <p:spPr>
          <a:xfrm>
            <a:off x="658873" y="225527"/>
            <a:ext cx="2585404"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lvl="0">
              <a:defRPr sz="1800"/>
            </a:pPr>
            <a:r>
              <a:rPr sz="2400"/>
              <a:t>El árbol genealógico</a:t>
            </a:r>
          </a:p>
        </p:txBody>
      </p:sp>
      <p:sp>
        <p:nvSpPr>
          <p:cNvPr id="97" name="Shape 97"/>
          <p:cNvSpPr/>
          <p:nvPr/>
        </p:nvSpPr>
        <p:spPr>
          <a:xfrm>
            <a:off x="1066933" y="5154376"/>
            <a:ext cx="2287211"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000"/>
            </a:lvl1pPr>
          </a:lstStyle>
          <a:p>
            <a:pPr lvl="0">
              <a:defRPr sz="1800"/>
            </a:pPr>
            <a:r>
              <a:rPr sz="1000"/>
              <a:t>Relaciones básicas que unen a todos los seres vivos de la Tierra.</a:t>
            </a:r>
          </a:p>
        </p:txBody>
      </p:sp>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p:nvPr/>
        </p:nvSpPr>
        <p:spPr>
          <a:xfrm>
            <a:off x="4284760" y="320510"/>
            <a:ext cx="4572001" cy="5400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Entendiendo filogenias</a:t>
            </a:r>
          </a:p>
          <a:p>
            <a:pPr lvl="0"/>
            <a:endParaRPr b="1"/>
          </a:p>
          <a:p>
            <a:pPr lvl="0"/>
            <a:r>
              <a:rPr b="1"/>
              <a:t>Leer un árbol genealógico. </a:t>
            </a:r>
          </a:p>
          <a:p>
            <a:pPr lvl="0">
              <a:buSzPct val="100000"/>
              <a:buFont typeface="Arial"/>
              <a:buChar char="•"/>
            </a:pPr>
            <a:r>
              <a:t> La raíz del árbol representa el linaje ancestral.</a:t>
            </a:r>
          </a:p>
          <a:p>
            <a:pPr lvl="0">
              <a:buSzPct val="100000"/>
              <a:buFont typeface="Arial"/>
              <a:buChar char="•"/>
            </a:pPr>
            <a:r>
              <a:t> Los extremos de las ramas representan los descendientes de ese antepasado. </a:t>
            </a:r>
          </a:p>
          <a:p>
            <a:pPr lvl="0">
              <a:buSzPct val="100000"/>
              <a:buFont typeface="Arial"/>
              <a:buChar char="•"/>
            </a:pPr>
            <a:r>
              <a:t> Al moverte desde la raíz a las puntas, estás avanzando en el tiempo.</a:t>
            </a:r>
          </a:p>
          <a:p>
            <a:pPr lvl="0"/>
            <a:endParaRPr/>
          </a:p>
          <a:p>
            <a:pPr lvl="0"/>
            <a:endParaRPr/>
          </a:p>
          <a:p>
            <a:pPr lvl="0"/>
            <a:endParaRPr/>
          </a:p>
          <a:p>
            <a:pPr lvl="0"/>
            <a:r>
              <a:t>Cuando un linaje se divide (especiación), se representa como una ramificación en la filogenia. </a:t>
            </a:r>
          </a:p>
          <a:p>
            <a:pPr lvl="0"/>
            <a:endParaRPr/>
          </a:p>
          <a:p>
            <a:pPr lvl="0"/>
            <a:r>
              <a:t>En un suceso de especiación, un único linaje ancestral da lugar a dos o más linajes descendientes.</a:t>
            </a:r>
          </a:p>
        </p:txBody>
      </p:sp>
      <p:pic>
        <p:nvPicPr>
          <p:cNvPr id="100" name="image11.gif" descr="Tree showing ancestor and descendants"/>
          <p:cNvPicPr/>
          <p:nvPr/>
        </p:nvPicPr>
        <p:blipFill>
          <a:blip r:embed="rId2">
            <a:extLst/>
          </a:blip>
          <a:stretch>
            <a:fillRect/>
          </a:stretch>
        </p:blipFill>
        <p:spPr>
          <a:xfrm>
            <a:off x="155575" y="1262651"/>
            <a:ext cx="3905250" cy="1066802"/>
          </a:xfrm>
          <a:prstGeom prst="rect">
            <a:avLst/>
          </a:prstGeom>
          <a:ln w="12700">
            <a:miter lim="400000"/>
          </a:ln>
        </p:spPr>
      </p:pic>
      <p:pic>
        <p:nvPicPr>
          <p:cNvPr id="101" name="image12.gif" descr="Where a tree branches, there is a speciation event"/>
          <p:cNvPicPr/>
          <p:nvPr/>
        </p:nvPicPr>
        <p:blipFill>
          <a:blip r:embed="rId3">
            <a:extLst/>
          </a:blip>
          <a:stretch>
            <a:fillRect/>
          </a:stretch>
        </p:blipFill>
        <p:spPr>
          <a:xfrm>
            <a:off x="919146" y="3923988"/>
            <a:ext cx="2905126" cy="11049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99">
                                            <p:txEl>
                                              <p:pRg st="2" end="2"/>
                                            </p:txEl>
                                          </p:spTgt>
                                        </p:tgtEl>
                                        <p:attrNameLst>
                                          <p:attrName>style.visibility</p:attrName>
                                        </p:attrNameLst>
                                      </p:cBhvr>
                                      <p:to>
                                        <p:strVal val="visible"/>
                                      </p:to>
                                    </p:set>
                                    <p:animEffect transition="in" filter="fade">
                                      <p:cBhvr>
                                        <p:cTn id="7" dur="500"/>
                                        <p:tgtEl>
                                          <p:spTgt spid="99">
                                            <p:txEl>
                                              <p:pRg st="2" end="2"/>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99">
                                            <p:txEl>
                                              <p:pRg st="3" end="3"/>
                                            </p:txEl>
                                          </p:spTgt>
                                        </p:tgtEl>
                                        <p:attrNameLst>
                                          <p:attrName>style.visibility</p:attrName>
                                        </p:attrNameLst>
                                      </p:cBhvr>
                                      <p:to>
                                        <p:strVal val="visible"/>
                                      </p:to>
                                    </p:set>
                                    <p:animEffect transition="in" filter="fade">
                                      <p:cBhvr>
                                        <p:cTn id="11" dur="500"/>
                                        <p:tgtEl>
                                          <p:spTgt spid="99">
                                            <p:txEl>
                                              <p:pRg st="3" end="3"/>
                                            </p:txEl>
                                          </p:spTgt>
                                        </p:tgtEl>
                                      </p:cBhvr>
                                    </p:animEffect>
                                  </p:childTnLst>
                                </p:cTn>
                              </p:par>
                            </p:childTnLst>
                          </p:cTn>
                        </p:par>
                        <p:par>
                          <p:cTn id="12" fill="hold">
                            <p:stCondLst>
                              <p:cond delay="1000"/>
                            </p:stCondLst>
                            <p:childTnLst>
                              <p:par>
                                <p:cTn id="13" presetID="10" presetClass="entr" presetSubtype="0" fill="hold" grpId="1" nodeType="afterEffect">
                                  <p:stCondLst>
                                    <p:cond delay="0"/>
                                  </p:stCondLst>
                                  <p:iterate>
                                    <p:tmAbs val="0"/>
                                  </p:iterate>
                                  <p:childTnLst>
                                    <p:set>
                                      <p:cBhvr>
                                        <p:cTn id="14" fill="hold"/>
                                        <p:tgtEl>
                                          <p:spTgt spid="99">
                                            <p:txEl>
                                              <p:pRg st="4" end="4"/>
                                            </p:txEl>
                                          </p:spTgt>
                                        </p:tgtEl>
                                        <p:attrNameLst>
                                          <p:attrName>style.visibility</p:attrName>
                                        </p:attrNameLst>
                                      </p:cBhvr>
                                      <p:to>
                                        <p:strVal val="visible"/>
                                      </p:to>
                                    </p:set>
                                    <p:animEffect transition="in" filter="fade">
                                      <p:cBhvr>
                                        <p:cTn id="15" dur="500"/>
                                        <p:tgtEl>
                                          <p:spTgt spid="99">
                                            <p:txEl>
                                              <p:pRg st="4" end="4"/>
                                            </p:txEl>
                                          </p:spTgt>
                                        </p:tgtEl>
                                      </p:cBhvr>
                                    </p:animEffect>
                                  </p:childTnLst>
                                </p:cTn>
                              </p:par>
                            </p:childTnLst>
                          </p:cTn>
                        </p:par>
                        <p:par>
                          <p:cTn id="16" fill="hold">
                            <p:stCondLst>
                              <p:cond delay="1500"/>
                            </p:stCondLst>
                            <p:childTnLst>
                              <p:par>
                                <p:cTn id="17" presetID="10" presetClass="entr" presetSubtype="0" fill="hold" grpId="1" nodeType="afterEffect">
                                  <p:stCondLst>
                                    <p:cond delay="0"/>
                                  </p:stCondLst>
                                  <p:iterate>
                                    <p:tmAbs val="0"/>
                                  </p:iterate>
                                  <p:childTnLst>
                                    <p:set>
                                      <p:cBhvr>
                                        <p:cTn id="18" fill="hold"/>
                                        <p:tgtEl>
                                          <p:spTgt spid="99">
                                            <p:txEl>
                                              <p:pRg st="5" end="5"/>
                                            </p:txEl>
                                          </p:spTgt>
                                        </p:tgtEl>
                                        <p:attrNameLst>
                                          <p:attrName>style.visibility</p:attrName>
                                        </p:attrNameLst>
                                      </p:cBhvr>
                                      <p:to>
                                        <p:strVal val="visible"/>
                                      </p:to>
                                    </p:set>
                                    <p:animEffect transition="in" filter="fade">
                                      <p:cBhvr>
                                        <p:cTn id="19" dur="500"/>
                                        <p:tgtEl>
                                          <p:spTgt spid="99">
                                            <p:txEl>
                                              <p:pRg st="5" end="5"/>
                                            </p:txEl>
                                          </p:spTgt>
                                        </p:tgtEl>
                                      </p:cBhvr>
                                    </p:animEffect>
                                  </p:childTnLst>
                                </p:cTn>
                              </p:par>
                            </p:childTnLst>
                          </p:cTn>
                        </p:par>
                        <p:par>
                          <p:cTn id="20" fill="hold">
                            <p:stCondLst>
                              <p:cond delay="2000"/>
                            </p:stCondLst>
                            <p:childTnLst>
                              <p:par>
                                <p:cTn id="21" presetID="10" presetClass="entr" presetSubtype="0" fill="hold" grpId="1" nodeType="afterEffect">
                                  <p:stCondLst>
                                    <p:cond delay="0"/>
                                  </p:stCondLst>
                                  <p:iterate>
                                    <p:tmAbs val="0"/>
                                  </p:iterate>
                                  <p:childTnLst>
                                    <p:set>
                                      <p:cBhvr>
                                        <p:cTn id="22" fill="hold"/>
                                        <p:tgtEl>
                                          <p:spTgt spid="99">
                                            <p:txEl>
                                              <p:pRg st="6" end="6"/>
                                            </p:txEl>
                                          </p:spTgt>
                                        </p:tgtEl>
                                        <p:attrNameLst>
                                          <p:attrName>style.visibility</p:attrName>
                                        </p:attrNameLst>
                                      </p:cBhvr>
                                      <p:to>
                                        <p:strVal val="visible"/>
                                      </p:to>
                                    </p:set>
                                    <p:animEffect transition="in" filter="fade">
                                      <p:cBhvr>
                                        <p:cTn id="23" dur="500"/>
                                        <p:tgtEl>
                                          <p:spTgt spid="99">
                                            <p:txEl>
                                              <p:pRg st="6" end="6"/>
                                            </p:txEl>
                                          </p:spTgt>
                                        </p:tgtEl>
                                      </p:cBhvr>
                                    </p:animEffect>
                                  </p:childTnLst>
                                </p:cTn>
                              </p:par>
                            </p:childTnLst>
                          </p:cTn>
                        </p:par>
                        <p:par>
                          <p:cTn id="24" fill="hold">
                            <p:stCondLst>
                              <p:cond delay="2500"/>
                            </p:stCondLst>
                            <p:childTnLst>
                              <p:par>
                                <p:cTn id="25" presetID="10" presetClass="entr" presetSubtype="0" fill="hold" grpId="1" nodeType="afterEffect">
                                  <p:stCondLst>
                                    <p:cond delay="0"/>
                                  </p:stCondLst>
                                  <p:iterate>
                                    <p:tmAbs val="0"/>
                                  </p:iterate>
                                  <p:childTnLst>
                                    <p:set>
                                      <p:cBhvr>
                                        <p:cTn id="26" fill="hold"/>
                                        <p:tgtEl>
                                          <p:spTgt spid="99">
                                            <p:txEl>
                                              <p:pRg st="7" end="7"/>
                                            </p:txEl>
                                          </p:spTgt>
                                        </p:tgtEl>
                                        <p:attrNameLst>
                                          <p:attrName>style.visibility</p:attrName>
                                        </p:attrNameLst>
                                      </p:cBhvr>
                                      <p:to>
                                        <p:strVal val="visible"/>
                                      </p:to>
                                    </p:set>
                                    <p:animEffect transition="in" filter="fade">
                                      <p:cBhvr>
                                        <p:cTn id="27" dur="500"/>
                                        <p:tgtEl>
                                          <p:spTgt spid="99">
                                            <p:txEl>
                                              <p:pRg st="7" end="7"/>
                                            </p:txEl>
                                          </p:spTgt>
                                        </p:tgtEl>
                                      </p:cBhvr>
                                    </p:animEffect>
                                  </p:childTnLst>
                                </p:cTn>
                              </p:par>
                            </p:childTnLst>
                          </p:cTn>
                        </p:par>
                        <p:par>
                          <p:cTn id="28" fill="hold">
                            <p:stCondLst>
                              <p:cond delay="3000"/>
                            </p:stCondLst>
                            <p:childTnLst>
                              <p:par>
                                <p:cTn id="29" presetID="10" presetClass="entr" presetSubtype="0" fill="hold" grpId="1" nodeType="afterEffect">
                                  <p:stCondLst>
                                    <p:cond delay="0"/>
                                  </p:stCondLst>
                                  <p:iterate>
                                    <p:tmAbs val="0"/>
                                  </p:iterate>
                                  <p:childTnLst>
                                    <p:set>
                                      <p:cBhvr>
                                        <p:cTn id="30" fill="hold"/>
                                        <p:tgtEl>
                                          <p:spTgt spid="99">
                                            <p:txEl>
                                              <p:pRg st="8" end="8"/>
                                            </p:txEl>
                                          </p:spTgt>
                                        </p:tgtEl>
                                        <p:attrNameLst>
                                          <p:attrName>style.visibility</p:attrName>
                                        </p:attrNameLst>
                                      </p:cBhvr>
                                      <p:to>
                                        <p:strVal val="visible"/>
                                      </p:to>
                                    </p:set>
                                    <p:animEffect transition="in" filter="fade">
                                      <p:cBhvr>
                                        <p:cTn id="31" dur="500"/>
                                        <p:tgtEl>
                                          <p:spTgt spid="99">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1" nodeType="clickEffect">
                                  <p:stCondLst>
                                    <p:cond delay="0"/>
                                  </p:stCondLst>
                                  <p:iterate>
                                    <p:tmAbs val="0"/>
                                  </p:iterate>
                                  <p:childTnLst>
                                    <p:set>
                                      <p:cBhvr>
                                        <p:cTn id="35" fill="hold"/>
                                        <p:tgtEl>
                                          <p:spTgt spid="99">
                                            <p:txEl>
                                              <p:pRg st="9" end="9"/>
                                            </p:txEl>
                                          </p:spTgt>
                                        </p:tgtEl>
                                        <p:attrNameLst>
                                          <p:attrName>style.visibility</p:attrName>
                                        </p:attrNameLst>
                                      </p:cBhvr>
                                      <p:to>
                                        <p:strVal val="visible"/>
                                      </p:to>
                                    </p:set>
                                    <p:animEffect transition="in" filter="fade">
                                      <p:cBhvr>
                                        <p:cTn id="36" dur="500"/>
                                        <p:tgtEl>
                                          <p:spTgt spid="99">
                                            <p:txEl>
                                              <p:pRg st="9" end="9"/>
                                            </p:txEl>
                                          </p:spTgt>
                                        </p:tgtEl>
                                      </p:cBhvr>
                                    </p:animEffect>
                                  </p:childTnLst>
                                </p:cTn>
                              </p:par>
                            </p:childTnLst>
                          </p:cTn>
                        </p:par>
                        <p:par>
                          <p:cTn id="37" fill="hold">
                            <p:stCondLst>
                              <p:cond delay="500"/>
                            </p:stCondLst>
                            <p:childTnLst>
                              <p:par>
                                <p:cTn id="38" presetID="10" presetClass="entr" presetSubtype="0" fill="hold" grpId="1" nodeType="afterEffect">
                                  <p:stCondLst>
                                    <p:cond delay="0"/>
                                  </p:stCondLst>
                                  <p:iterate>
                                    <p:tmAbs val="0"/>
                                  </p:iterate>
                                  <p:childTnLst>
                                    <p:set>
                                      <p:cBhvr>
                                        <p:cTn id="39" fill="hold"/>
                                        <p:tgtEl>
                                          <p:spTgt spid="99">
                                            <p:txEl>
                                              <p:pRg st="10" end="10"/>
                                            </p:txEl>
                                          </p:spTgt>
                                        </p:tgtEl>
                                        <p:attrNameLst>
                                          <p:attrName>style.visibility</p:attrName>
                                        </p:attrNameLst>
                                      </p:cBhvr>
                                      <p:to>
                                        <p:strVal val="visible"/>
                                      </p:to>
                                    </p:set>
                                    <p:animEffect transition="in" filter="fade">
                                      <p:cBhvr>
                                        <p:cTn id="40" dur="500"/>
                                        <p:tgtEl>
                                          <p:spTgt spid="99">
                                            <p:txEl>
                                              <p:pRg st="10" end="10"/>
                                            </p:txEl>
                                          </p:spTgt>
                                        </p:tgtEl>
                                      </p:cBhvr>
                                    </p:animEffect>
                                  </p:childTnLst>
                                </p:cTn>
                              </p:par>
                            </p:childTnLst>
                          </p:cTn>
                        </p:par>
                        <p:par>
                          <p:cTn id="41" fill="hold">
                            <p:stCondLst>
                              <p:cond delay="1000"/>
                            </p:stCondLst>
                            <p:childTnLst>
                              <p:par>
                                <p:cTn id="42" presetID="10" presetClass="entr" presetSubtype="0" fill="hold" grpId="1" nodeType="afterEffect">
                                  <p:stCondLst>
                                    <p:cond delay="0"/>
                                  </p:stCondLst>
                                  <p:iterate>
                                    <p:tmAbs val="0"/>
                                  </p:iterate>
                                  <p:childTnLst>
                                    <p:set>
                                      <p:cBhvr>
                                        <p:cTn id="43" fill="hold"/>
                                        <p:tgtEl>
                                          <p:spTgt spid="99">
                                            <p:txEl>
                                              <p:pRg st="11" end="11"/>
                                            </p:txEl>
                                          </p:spTgt>
                                        </p:tgtEl>
                                        <p:attrNameLst>
                                          <p:attrName>style.visibility</p:attrName>
                                        </p:attrNameLst>
                                      </p:cBhvr>
                                      <p:to>
                                        <p:strVal val="visible"/>
                                      </p:to>
                                    </p:set>
                                    <p:animEffect transition="in" filter="fade">
                                      <p:cBhvr>
                                        <p:cTn id="44" dur="500"/>
                                        <p:tgtEl>
                                          <p:spTgt spid="99">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iterate>
                                    <p:tmAbs val="0"/>
                                  </p:iterate>
                                  <p:childTnLst>
                                    <p:set>
                                      <p:cBhvr>
                                        <p:cTn id="48" fill="hold"/>
                                        <p:tgtEl>
                                          <p:spTgt spid="99">
                                            <p:txEl>
                                              <p:pRg st="12" end="12"/>
                                            </p:txEl>
                                          </p:spTgt>
                                        </p:tgtEl>
                                        <p:attrNameLst>
                                          <p:attrName>style.visibility</p:attrName>
                                        </p:attrNameLst>
                                      </p:cBhvr>
                                      <p:to>
                                        <p:strVal val="visible"/>
                                      </p:to>
                                    </p:set>
                                    <p:animEffect transition="in" filter="fade">
                                      <p:cBhvr>
                                        <p:cTn id="49" dur="500"/>
                                        <p:tgtEl>
                                          <p:spTgt spid="9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1"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p:nvPr/>
        </p:nvSpPr>
        <p:spPr>
          <a:xfrm>
            <a:off x="4067943" y="641022"/>
            <a:ext cx="4572001" cy="2606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Entendiendo filogenias</a:t>
            </a:r>
          </a:p>
          <a:p>
            <a:pPr lvl="0"/>
            <a:endParaRPr b="1"/>
          </a:p>
          <a:p>
            <a:pPr lvl="0"/>
            <a:r>
              <a:t>Las filogenias siguen la pista a los patrones de ascendencia compartidos por los linajes. </a:t>
            </a:r>
          </a:p>
          <a:p>
            <a:pPr lvl="0"/>
            <a:endParaRPr/>
          </a:p>
          <a:p>
            <a:pPr lvl="0"/>
            <a:r>
              <a:t>Cada linaje tiene una parte de historia que es única y otras partes que son compartidas con otros linajes.</a:t>
            </a:r>
          </a:p>
        </p:txBody>
      </p:sp>
      <p:pic>
        <p:nvPicPr>
          <p:cNvPr id="104" name="image13.gif" descr="Tree showing unique and shared lineages"/>
          <p:cNvPicPr/>
          <p:nvPr/>
        </p:nvPicPr>
        <p:blipFill>
          <a:blip r:embed="rId2">
            <a:extLst/>
          </a:blip>
          <a:stretch>
            <a:fillRect/>
          </a:stretch>
        </p:blipFill>
        <p:spPr>
          <a:xfrm>
            <a:off x="391244" y="1536340"/>
            <a:ext cx="3400426" cy="1323976"/>
          </a:xfrm>
          <a:prstGeom prst="rect">
            <a:avLst/>
          </a:prstGeom>
          <a:ln w="12700">
            <a:miter lim="400000"/>
          </a:ln>
        </p:spPr>
      </p:pic>
      <p:pic>
        <p:nvPicPr>
          <p:cNvPr id="105" name="image14.gif" descr="Tree showing location of unique and common ancestors"/>
          <p:cNvPicPr/>
          <p:nvPr/>
        </p:nvPicPr>
        <p:blipFill>
          <a:blip r:embed="rId3">
            <a:extLst/>
          </a:blip>
          <a:stretch>
            <a:fillRect/>
          </a:stretch>
        </p:blipFill>
        <p:spPr>
          <a:xfrm>
            <a:off x="504366" y="3751638"/>
            <a:ext cx="3076576" cy="1323976"/>
          </a:xfrm>
          <a:prstGeom prst="rect">
            <a:avLst/>
          </a:prstGeom>
          <a:ln w="12700">
            <a:miter lim="400000"/>
          </a:ln>
        </p:spPr>
      </p:pic>
      <p:sp>
        <p:nvSpPr>
          <p:cNvPr id="106" name="Shape 106"/>
          <p:cNvSpPr/>
          <p:nvPr/>
        </p:nvSpPr>
        <p:spPr>
          <a:xfrm>
            <a:off x="4067943" y="3889752"/>
            <a:ext cx="4223880" cy="9296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Del mismo modo, cada linaje tiene antepasados únicos de este linaje y antepasados compartidos con otros linajes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03">
                                            <p:txEl>
                                              <p:pRg st="4" end="4"/>
                                            </p:txEl>
                                          </p:spTgt>
                                        </p:tgtEl>
                                        <p:attrNameLst>
                                          <p:attrName>style.visibility</p:attrName>
                                        </p:attrNameLst>
                                      </p:cBhvr>
                                      <p:to>
                                        <p:strVal val="visible"/>
                                      </p:to>
                                    </p:set>
                                    <p:anim calcmode="lin" valueType="num">
                                      <p:cBhvr>
                                        <p:cTn id="7" dur="500" fill="hold"/>
                                        <p:tgtEl>
                                          <p:spTgt spid="103">
                                            <p:txEl>
                                              <p:pRg st="4" end="4"/>
                                            </p:txEl>
                                          </p:spTgt>
                                        </p:tgtEl>
                                        <p:attrNameLst>
                                          <p:attrName>ppt_x</p:attrName>
                                        </p:attrNameLst>
                                      </p:cBhvr>
                                      <p:tavLst>
                                        <p:tav tm="0">
                                          <p:val>
                                            <p:strVal val="#ppt_x"/>
                                          </p:val>
                                        </p:tav>
                                        <p:tav tm="100000">
                                          <p:val>
                                            <p:strVal val="#ppt_x"/>
                                          </p:val>
                                        </p:tav>
                                      </p:tavLst>
                                    </p:anim>
                                    <p:anim calcmode="lin" valueType="num">
                                      <p:cBhvr>
                                        <p:cTn id="8" dur="500" fill="hold"/>
                                        <p:tgtEl>
                                          <p:spTgt spid="1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iterate>
                                    <p:tmAbs val="0"/>
                                  </p:iterate>
                                  <p:childTnLst>
                                    <p:set>
                                      <p:cBhvr>
                                        <p:cTn id="12" fill="hold"/>
                                        <p:tgtEl>
                                          <p:spTgt spid="103">
                                            <p:txEl>
                                              <p:pRg st="5" end="5"/>
                                            </p:txEl>
                                          </p:spTgt>
                                        </p:tgtEl>
                                        <p:attrNameLst>
                                          <p:attrName>style.visibility</p:attrName>
                                        </p:attrNameLst>
                                      </p:cBhvr>
                                      <p:to>
                                        <p:strVal val="visible"/>
                                      </p:to>
                                    </p:set>
                                    <p:anim calcmode="lin" valueType="num">
                                      <p:cBhvr>
                                        <p:cTn id="13" dur="500" fill="hold"/>
                                        <p:tgtEl>
                                          <p:spTgt spid="103">
                                            <p:txEl>
                                              <p:pRg st="5" end="5"/>
                                            </p:txEl>
                                          </p:spTgt>
                                        </p:tgtEl>
                                        <p:attrNameLst>
                                          <p:attrName>ppt_x</p:attrName>
                                        </p:attrNameLst>
                                      </p:cBhvr>
                                      <p:tavLst>
                                        <p:tav tm="0">
                                          <p:val>
                                            <p:strVal val="#ppt_x"/>
                                          </p:val>
                                        </p:tav>
                                        <p:tav tm="100000">
                                          <p:val>
                                            <p:strVal val="#ppt_x"/>
                                          </p:val>
                                        </p:tav>
                                      </p:tavLst>
                                    </p:anim>
                                    <p:anim calcmode="lin" valueType="num">
                                      <p:cBhvr>
                                        <p:cTn id="14" dur="500" fill="hold"/>
                                        <p:tgtEl>
                                          <p:spTgt spid="10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2" nodeType="clickEffect">
                                  <p:stCondLst>
                                    <p:cond delay="0"/>
                                  </p:stCondLst>
                                  <p:iterate>
                                    <p:tmAbs val="0"/>
                                  </p:iterate>
                                  <p:childTnLst>
                                    <p:set>
                                      <p:cBhvr>
                                        <p:cTn id="18" fill="hold"/>
                                        <p:tgtEl>
                                          <p:spTgt spid="106"/>
                                        </p:tgtEl>
                                        <p:attrNameLst>
                                          <p:attrName>style.visibility</p:attrName>
                                        </p:attrNameLst>
                                      </p:cBhvr>
                                      <p:to>
                                        <p:strVal val="visible"/>
                                      </p:to>
                                    </p:set>
                                    <p:anim calcmode="lin" valueType="num">
                                      <p:cBhvr>
                                        <p:cTn id="19" dur="500" fill="hold"/>
                                        <p:tgtEl>
                                          <p:spTgt spid="106"/>
                                        </p:tgtEl>
                                        <p:attrNameLst>
                                          <p:attrName>ppt_x</p:attrName>
                                        </p:attrNameLst>
                                      </p:cBhvr>
                                      <p:tavLst>
                                        <p:tav tm="0">
                                          <p:val>
                                            <p:strVal val="#ppt_x"/>
                                          </p:val>
                                        </p:tav>
                                        <p:tav tm="100000">
                                          <p:val>
                                            <p:strVal val="#ppt_x"/>
                                          </p:val>
                                        </p:tav>
                                      </p:tavLst>
                                    </p:anim>
                                    <p:anim calcmode="lin" valueType="num">
                                      <p:cBhvr>
                                        <p:cTn id="20" dur="5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1" build="p" bldLvl="5" animBg="1" advAuto="0"/>
      <p:bldP spid="106"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p:nvPr/>
        </p:nvSpPr>
        <p:spPr>
          <a:xfrm>
            <a:off x="461913" y="481717"/>
            <a:ext cx="8267308"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Entendiendo filogenias</a:t>
            </a:r>
          </a:p>
          <a:p>
            <a:pPr lvl="0"/>
            <a:endParaRPr b="1"/>
          </a:p>
          <a:p>
            <a:pPr lvl="0">
              <a:buSzPct val="100000"/>
              <a:buFont typeface="Arial"/>
              <a:buChar char="•"/>
            </a:pPr>
            <a:r>
              <a:t> Clado;  agrupación que contiene un antepasado común y todos los descendientes (vivos y extintos) de ese antepasado. </a:t>
            </a:r>
          </a:p>
        </p:txBody>
      </p:sp>
      <p:pic>
        <p:nvPicPr>
          <p:cNvPr id="109" name="image15.gif" descr="Examples of what is, and is not, a clade"/>
          <p:cNvPicPr/>
          <p:nvPr/>
        </p:nvPicPr>
        <p:blipFill>
          <a:blip r:embed="rId2">
            <a:extLst/>
          </a:blip>
          <a:stretch>
            <a:fillRect/>
          </a:stretch>
        </p:blipFill>
        <p:spPr>
          <a:xfrm>
            <a:off x="461912" y="2369271"/>
            <a:ext cx="4686303" cy="3261229"/>
          </a:xfrm>
          <a:prstGeom prst="rect">
            <a:avLst/>
          </a:prstGeom>
          <a:ln w="12700">
            <a:miter lim="400000"/>
          </a:ln>
        </p:spPr>
      </p:pic>
      <p:sp>
        <p:nvSpPr>
          <p:cNvPr id="110" name="Shape 110"/>
          <p:cNvSpPr/>
          <p:nvPr/>
        </p:nvSpPr>
        <p:spPr>
          <a:xfrm>
            <a:off x="5505253" y="2369271"/>
            <a:ext cx="3223969" cy="23266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buClr>
                <a:srgbClr val="000000"/>
              </a:buClr>
              <a:buSzPct val="100000"/>
              <a:buFont typeface="Arial"/>
              <a:buChar char="•"/>
            </a:pPr>
            <a:r>
              <a:t> Con una filogenia, es fácil decir si un grupo de linajes forma un clado. </a:t>
            </a:r>
          </a:p>
          <a:p>
            <a:pPr lvl="0"/>
            <a:endParaRPr/>
          </a:p>
          <a:p>
            <a:pPr lvl="0"/>
            <a:r>
              <a:t>Imagina que corta una rama de la filogenia (todos los organismos de esa rama podado forman un clado).</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100000">
                                          <p:val>
                                            <p:strVal val="#ppt_x"/>
                                          </p:val>
                                        </p:tav>
                                      </p:tavLst>
                                    </p:anim>
                                    <p:anim calcmode="lin" valueType="num">
                                      <p:cBhvr>
                                        <p:cTn id="8" dur="500" fill="hold"/>
                                        <p:tgtEl>
                                          <p:spTgt spid="10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110"/>
                                        </p:tgtEl>
                                        <p:attrNameLst>
                                          <p:attrName>style.visibility</p:attrName>
                                        </p:attrNameLst>
                                      </p:cBhvr>
                                      <p:to>
                                        <p:strVal val="visible"/>
                                      </p:to>
                                    </p:set>
                                    <p:anim calcmode="lin" valueType="num">
                                      <p:cBhvr>
                                        <p:cTn id="13" dur="500" fill="hold"/>
                                        <p:tgtEl>
                                          <p:spTgt spid="110"/>
                                        </p:tgtEl>
                                        <p:attrNameLst>
                                          <p:attrName>ppt_x</p:attrName>
                                        </p:attrNameLst>
                                      </p:cBhvr>
                                      <p:tavLst>
                                        <p:tav tm="0">
                                          <p:val>
                                            <p:strVal val="#ppt_x"/>
                                          </p:val>
                                        </p:tav>
                                        <p:tav tm="100000">
                                          <p:val>
                                            <p:strVal val="#ppt_x"/>
                                          </p:val>
                                        </p:tav>
                                      </p:tavLst>
                                    </p:anim>
                                    <p:anim calcmode="lin" valueType="num">
                                      <p:cBhvr>
                                        <p:cTn id="14"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1" animBg="1" advAuto="0"/>
      <p:bldP spid="110" grpId="2"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p:nvPr/>
        </p:nvSpPr>
        <p:spPr>
          <a:xfrm>
            <a:off x="556180" y="538276"/>
            <a:ext cx="8050491"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Entendiendo filogenias</a:t>
            </a:r>
          </a:p>
          <a:p>
            <a:pPr lvl="0"/>
            <a:endParaRPr b="1"/>
          </a:p>
          <a:p>
            <a:pPr lvl="0"/>
            <a:endParaRPr b="1"/>
          </a:p>
          <a:p>
            <a:pPr lvl="0">
              <a:buSzPct val="100000"/>
              <a:buFont typeface="Arial"/>
              <a:buChar char="•"/>
            </a:pPr>
            <a:r>
              <a:t> Los clados están encajados unos dentro de otros, formando uno. </a:t>
            </a:r>
          </a:p>
          <a:p>
            <a:pPr lvl="0">
              <a:buSzPct val="100000"/>
              <a:buFont typeface="Arial"/>
              <a:buChar char="•"/>
            </a:pPr>
            <a:r>
              <a:t> Un clado puede estar formado por muchas especies o sólo por unas pocas. </a:t>
            </a:r>
          </a:p>
        </p:txBody>
      </p:sp>
      <p:pic>
        <p:nvPicPr>
          <p:cNvPr id="113" name="image16.gif" descr="http://uedata.berkeley.edu/media/2/45484_evo_resources_resource_image_261_original.gif"/>
          <p:cNvPicPr/>
          <p:nvPr/>
        </p:nvPicPr>
        <p:blipFill>
          <a:blip r:embed="rId2">
            <a:extLst/>
          </a:blip>
          <a:stretch>
            <a:fillRect/>
          </a:stretch>
        </p:blipFill>
        <p:spPr>
          <a:xfrm>
            <a:off x="588903" y="2455651"/>
            <a:ext cx="7640697" cy="1701571"/>
          </a:xfrm>
          <a:prstGeom prst="rect">
            <a:avLst/>
          </a:prstGeom>
          <a:ln w="12700">
            <a:miter lim="400000"/>
          </a:ln>
        </p:spPr>
      </p:pic>
      <p:sp>
        <p:nvSpPr>
          <p:cNvPr id="114" name="Shape 114"/>
          <p:cNvSpPr/>
          <p:nvPr/>
        </p:nvSpPr>
        <p:spPr>
          <a:xfrm>
            <a:off x="572542" y="4883084"/>
            <a:ext cx="7673420"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Clados anidados</a:t>
            </a:r>
          </a:p>
          <a:p>
            <a:pPr lvl="0"/>
            <a:endParaRPr/>
          </a:p>
          <a:p>
            <a:pPr lvl="0"/>
            <a:r>
              <a:t>Grupo de clados los cuales pueden ser poblaciones diferentes de una especie, distintas especies, o compuesto por muchas especies.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12">
                                            <p:txEl>
                                              <p:pRg st="3" end="3"/>
                                            </p:txEl>
                                          </p:spTgt>
                                        </p:tgtEl>
                                        <p:attrNameLst>
                                          <p:attrName>style.visibility</p:attrName>
                                        </p:attrNameLst>
                                      </p:cBhvr>
                                      <p:to>
                                        <p:strVal val="visible"/>
                                      </p:to>
                                    </p:set>
                                    <p:anim calcmode="lin" valueType="num">
                                      <p:cBhvr>
                                        <p:cTn id="7" dur="500" fill="hold"/>
                                        <p:tgtEl>
                                          <p:spTgt spid="112">
                                            <p:txEl>
                                              <p:pRg st="3" end="3"/>
                                            </p:txEl>
                                          </p:spTgt>
                                        </p:tgtEl>
                                        <p:attrNameLst>
                                          <p:attrName>ppt_x</p:attrName>
                                        </p:attrNameLst>
                                      </p:cBhvr>
                                      <p:tavLst>
                                        <p:tav tm="0">
                                          <p:val>
                                            <p:strVal val="#ppt_x"/>
                                          </p:val>
                                        </p:tav>
                                        <p:tav tm="100000">
                                          <p:val>
                                            <p:strVal val="#ppt_x"/>
                                          </p:val>
                                        </p:tav>
                                      </p:tavLst>
                                    </p:anim>
                                    <p:anim calcmode="lin" valueType="num">
                                      <p:cBhvr>
                                        <p:cTn id="8" dur="500" fill="hold"/>
                                        <p:tgtEl>
                                          <p:spTgt spid="112">
                                            <p:txEl>
                                              <p:pRg st="3" end="3"/>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1" nodeType="afterEffect">
                                  <p:stCondLst>
                                    <p:cond delay="0"/>
                                  </p:stCondLst>
                                  <p:iterate>
                                    <p:tmAbs val="0"/>
                                  </p:iterate>
                                  <p:childTnLst>
                                    <p:set>
                                      <p:cBhvr>
                                        <p:cTn id="11" fill="hold"/>
                                        <p:tgtEl>
                                          <p:spTgt spid="112">
                                            <p:txEl>
                                              <p:pRg st="4" end="4"/>
                                            </p:txEl>
                                          </p:spTgt>
                                        </p:tgtEl>
                                        <p:attrNameLst>
                                          <p:attrName>style.visibility</p:attrName>
                                        </p:attrNameLst>
                                      </p:cBhvr>
                                      <p:to>
                                        <p:strVal val="visible"/>
                                      </p:to>
                                    </p:set>
                                    <p:anim calcmode="lin" valueType="num">
                                      <p:cBhvr>
                                        <p:cTn id="12" dur="500" fill="hold"/>
                                        <p:tgtEl>
                                          <p:spTgt spid="112">
                                            <p:txEl>
                                              <p:pRg st="4" end="4"/>
                                            </p:txEl>
                                          </p:spTgt>
                                        </p:tgtEl>
                                        <p:attrNameLst>
                                          <p:attrName>ppt_x</p:attrName>
                                        </p:attrNameLst>
                                      </p:cBhvr>
                                      <p:tavLst>
                                        <p:tav tm="0">
                                          <p:val>
                                            <p:strVal val="#ppt_x"/>
                                          </p:val>
                                        </p:tav>
                                        <p:tav tm="100000">
                                          <p:val>
                                            <p:strVal val="#ppt_x"/>
                                          </p:val>
                                        </p:tav>
                                      </p:tavLst>
                                    </p:anim>
                                    <p:anim calcmode="lin" valueType="num">
                                      <p:cBhvr>
                                        <p:cTn id="13" dur="500" fill="hold"/>
                                        <p:tgtEl>
                                          <p:spTgt spid="1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2" nodeType="clickEffect">
                                  <p:stCondLst>
                                    <p:cond delay="0"/>
                                  </p:stCondLst>
                                  <p:iterate>
                                    <p:tmAbs val="0"/>
                                  </p:iterate>
                                  <p:childTnLst>
                                    <p:set>
                                      <p:cBhvr>
                                        <p:cTn id="17" fill="hold"/>
                                        <p:tgtEl>
                                          <p:spTgt spid="114">
                                            <p:bg/>
                                          </p:spTgt>
                                        </p:tgtEl>
                                        <p:attrNameLst>
                                          <p:attrName>style.visibility</p:attrName>
                                        </p:attrNameLst>
                                      </p:cBhvr>
                                      <p:to>
                                        <p:strVal val="visible"/>
                                      </p:to>
                                    </p:set>
                                    <p:animEffect transition="in" filter="fade">
                                      <p:cBhvr>
                                        <p:cTn id="18" dur="500"/>
                                        <p:tgtEl>
                                          <p:spTgt spid="114">
                                            <p:bg/>
                                          </p:spTgt>
                                        </p:tgtEl>
                                      </p:cBhvr>
                                    </p:animEffect>
                                  </p:childTnLst>
                                </p:cTn>
                              </p:par>
                              <p:par>
                                <p:cTn id="19" presetID="10" presetClass="entr" presetSubtype="0" fill="hold" grpId="2">
                                  <p:stCondLst>
                                    <p:cond delay="0"/>
                                  </p:stCondLst>
                                  <p:iterate>
                                    <p:tmAbs val="0"/>
                                  </p:iterate>
                                  <p:childTnLst>
                                    <p:set>
                                      <p:cBhvr>
                                        <p:cTn id="20" fill="hold"/>
                                        <p:tgtEl>
                                          <p:spTgt spid="114">
                                            <p:txEl>
                                              <p:pRg st="0" end="0"/>
                                            </p:txEl>
                                          </p:spTgt>
                                        </p:tgtEl>
                                        <p:attrNameLst>
                                          <p:attrName>style.visibility</p:attrName>
                                        </p:attrNameLst>
                                      </p:cBhvr>
                                      <p:to>
                                        <p:strVal val="visible"/>
                                      </p:to>
                                    </p:set>
                                    <p:animEffect transition="in" filter="fade">
                                      <p:cBhvr>
                                        <p:cTn id="21" dur="500"/>
                                        <p:tgtEl>
                                          <p:spTgt spid="114">
                                            <p:txEl>
                                              <p:pRg st="0" end="0"/>
                                            </p:txEl>
                                          </p:spTgt>
                                        </p:tgtEl>
                                      </p:cBhvr>
                                    </p:animEffect>
                                  </p:childTnLst>
                                </p:cTn>
                              </p:par>
                            </p:childTnLst>
                          </p:cTn>
                        </p:par>
                        <p:par>
                          <p:cTn id="22" fill="hold">
                            <p:stCondLst>
                              <p:cond delay="500"/>
                            </p:stCondLst>
                            <p:childTnLst>
                              <p:par>
                                <p:cTn id="23" presetID="10" presetClass="entr" presetSubtype="0" fill="hold" grpId="2" nodeType="afterEffect">
                                  <p:stCondLst>
                                    <p:cond delay="0"/>
                                  </p:stCondLst>
                                  <p:iterate>
                                    <p:tmAbs val="0"/>
                                  </p:iterate>
                                  <p:childTnLst>
                                    <p:set>
                                      <p:cBhvr>
                                        <p:cTn id="24" fill="hold"/>
                                        <p:tgtEl>
                                          <p:spTgt spid="114">
                                            <p:txEl>
                                              <p:pRg st="1" end="1"/>
                                            </p:txEl>
                                          </p:spTgt>
                                        </p:tgtEl>
                                        <p:attrNameLst>
                                          <p:attrName>style.visibility</p:attrName>
                                        </p:attrNameLst>
                                      </p:cBhvr>
                                      <p:to>
                                        <p:strVal val="visible"/>
                                      </p:to>
                                    </p:set>
                                    <p:animEffect transition="in" filter="fade">
                                      <p:cBhvr>
                                        <p:cTn id="25" dur="500"/>
                                        <p:tgtEl>
                                          <p:spTgt spid="114">
                                            <p:txEl>
                                              <p:pRg st="1" end="1"/>
                                            </p:txEl>
                                          </p:spTgt>
                                        </p:tgtEl>
                                      </p:cBhvr>
                                    </p:animEffect>
                                  </p:childTnLst>
                                </p:cTn>
                              </p:par>
                            </p:childTnLst>
                          </p:cTn>
                        </p:par>
                        <p:par>
                          <p:cTn id="26" fill="hold">
                            <p:stCondLst>
                              <p:cond delay="1000"/>
                            </p:stCondLst>
                            <p:childTnLst>
                              <p:par>
                                <p:cTn id="27" presetID="10" presetClass="entr" presetSubtype="0" fill="hold" grpId="2" nodeType="afterEffect">
                                  <p:stCondLst>
                                    <p:cond delay="0"/>
                                  </p:stCondLst>
                                  <p:iterate>
                                    <p:tmAbs val="0"/>
                                  </p:iterate>
                                  <p:childTnLst>
                                    <p:set>
                                      <p:cBhvr>
                                        <p:cTn id="28" fill="hold"/>
                                        <p:tgtEl>
                                          <p:spTgt spid="114">
                                            <p:txEl>
                                              <p:pRg st="2" end="2"/>
                                            </p:txEl>
                                          </p:spTgt>
                                        </p:tgtEl>
                                        <p:attrNameLst>
                                          <p:attrName>style.visibility</p:attrName>
                                        </p:attrNameLst>
                                      </p:cBhvr>
                                      <p:to>
                                        <p:strVal val="visible"/>
                                      </p:to>
                                    </p:set>
                                    <p:animEffect transition="in" filter="fade">
                                      <p:cBhvr>
                                        <p:cTn id="29" dur="500"/>
                                        <p:tgtEl>
                                          <p:spTgt spid="1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1" build="p" bldLvl="5" animBg="1" advAuto="0"/>
      <p:bldP spid="114" grpId="2" build="p" bldLvl="5"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nvSpPr>
        <p:spPr>
          <a:xfrm>
            <a:off x="760393" y="443060"/>
            <a:ext cx="6290857"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Árboles, no escaleras</a:t>
            </a:r>
          </a:p>
        </p:txBody>
      </p:sp>
      <p:sp>
        <p:nvSpPr>
          <p:cNvPr id="117" name="Shape 117"/>
          <p:cNvSpPr/>
          <p:nvPr/>
        </p:nvSpPr>
        <p:spPr>
          <a:xfrm>
            <a:off x="1004509" y="5495823"/>
            <a:ext cx="1672702"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000"/>
            </a:lvl1pPr>
          </a:lstStyle>
          <a:p>
            <a:pPr lvl="0">
              <a:defRPr sz="1800"/>
            </a:pPr>
            <a:r>
              <a:rPr sz="1000"/>
              <a:t>Visión aristotélica de la gran cadena del ser</a:t>
            </a:r>
          </a:p>
        </p:txBody>
      </p:sp>
      <p:sp>
        <p:nvSpPr>
          <p:cNvPr id="118" name="Shape 118"/>
          <p:cNvSpPr/>
          <p:nvPr/>
        </p:nvSpPr>
        <p:spPr>
          <a:xfrm>
            <a:off x="3457931" y="1718478"/>
            <a:ext cx="4583133" cy="20472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vida no se organiza en escalera;  de organismos inferiores hasta los superiores (Aristóteles).</a:t>
            </a:r>
          </a:p>
          <a:p>
            <a:pPr lvl="0"/>
            <a:endParaRPr/>
          </a:p>
          <a:p>
            <a:pPr lvl="0"/>
            <a:r>
              <a:t>En las filogenias se mal interpreta que unos organismos son superiores a otros (las filogenias no implican esto en absoluto).</a:t>
            </a:r>
          </a:p>
        </p:txBody>
      </p:sp>
      <p:pic>
        <p:nvPicPr>
          <p:cNvPr id="119" name="image17.gif" descr="Aristotle's Great Chain of Being"/>
          <p:cNvPicPr/>
          <p:nvPr/>
        </p:nvPicPr>
        <p:blipFill>
          <a:blip r:embed="rId2">
            <a:extLst/>
          </a:blip>
          <a:stretch>
            <a:fillRect/>
          </a:stretch>
        </p:blipFill>
        <p:spPr>
          <a:xfrm>
            <a:off x="1004509" y="1440470"/>
            <a:ext cx="1766972" cy="388415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18">
                                            <p:bg/>
                                          </p:spTgt>
                                        </p:tgtEl>
                                        <p:attrNameLst>
                                          <p:attrName>style.visibility</p:attrName>
                                        </p:attrNameLst>
                                      </p:cBhvr>
                                      <p:to>
                                        <p:strVal val="visible"/>
                                      </p:to>
                                    </p:set>
                                    <p:anim calcmode="lin" valueType="num">
                                      <p:cBhvr>
                                        <p:cTn id="7" dur="500" fill="hold"/>
                                        <p:tgtEl>
                                          <p:spTgt spid="118">
                                            <p:bg/>
                                          </p:spTgt>
                                        </p:tgtEl>
                                        <p:attrNameLst>
                                          <p:attrName>ppt_x</p:attrName>
                                        </p:attrNameLst>
                                      </p:cBhvr>
                                      <p:tavLst>
                                        <p:tav tm="0">
                                          <p:val>
                                            <p:strVal val="#ppt_x"/>
                                          </p:val>
                                        </p:tav>
                                        <p:tav tm="100000">
                                          <p:val>
                                            <p:strVal val="#ppt_x"/>
                                          </p:val>
                                        </p:tav>
                                      </p:tavLst>
                                    </p:anim>
                                    <p:anim calcmode="lin" valueType="num">
                                      <p:cBhvr>
                                        <p:cTn id="8" dur="500" fill="hold"/>
                                        <p:tgtEl>
                                          <p:spTgt spid="118">
                                            <p:bg/>
                                          </p:spTgt>
                                        </p:tgtEl>
                                        <p:attrNameLst>
                                          <p:attrName>ppt_y</p:attrName>
                                        </p:attrNameLst>
                                      </p:cBhvr>
                                      <p:tavLst>
                                        <p:tav tm="0">
                                          <p:val>
                                            <p:strVal val="1+#ppt_h/2"/>
                                          </p:val>
                                        </p:tav>
                                        <p:tav tm="100000">
                                          <p:val>
                                            <p:strVal val="#ppt_y"/>
                                          </p:val>
                                        </p:tav>
                                      </p:tavLst>
                                    </p:anim>
                                  </p:childTnLst>
                                </p:cTn>
                              </p:par>
                              <p:par>
                                <p:cTn id="9" presetID="2" presetClass="entr" presetSubtype="4" fill="hold" grpId="1">
                                  <p:stCondLst>
                                    <p:cond delay="0"/>
                                  </p:stCondLst>
                                  <p:iterate>
                                    <p:tmAbs val="0"/>
                                  </p:iterate>
                                  <p:childTnLst>
                                    <p:set>
                                      <p:cBhvr>
                                        <p:cTn id="10" fill="hold"/>
                                        <p:tgtEl>
                                          <p:spTgt spid="118">
                                            <p:txEl>
                                              <p:pRg st="0" end="0"/>
                                            </p:txEl>
                                          </p:spTgt>
                                        </p:tgtEl>
                                        <p:attrNameLst>
                                          <p:attrName>style.visibility</p:attrName>
                                        </p:attrNameLst>
                                      </p:cBhvr>
                                      <p:to>
                                        <p:strVal val="visible"/>
                                      </p:to>
                                    </p:set>
                                    <p:anim calcmode="lin" valueType="num">
                                      <p:cBhvr>
                                        <p:cTn id="11" dur="500" fill="hold"/>
                                        <p:tgtEl>
                                          <p:spTgt spid="118">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11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1" nodeType="afterEffect">
                                  <p:stCondLst>
                                    <p:cond delay="0"/>
                                  </p:stCondLst>
                                  <p:iterate>
                                    <p:tmAbs val="0"/>
                                  </p:iterate>
                                  <p:childTnLst>
                                    <p:set>
                                      <p:cBhvr>
                                        <p:cTn id="15" fill="hold"/>
                                        <p:tgtEl>
                                          <p:spTgt spid="118">
                                            <p:txEl>
                                              <p:pRg st="1" end="1"/>
                                            </p:txEl>
                                          </p:spTgt>
                                        </p:tgtEl>
                                        <p:attrNameLst>
                                          <p:attrName>style.visibility</p:attrName>
                                        </p:attrNameLst>
                                      </p:cBhvr>
                                      <p:to>
                                        <p:strVal val="visible"/>
                                      </p:to>
                                    </p:set>
                                    <p:anim calcmode="lin" valueType="num">
                                      <p:cBhvr>
                                        <p:cTn id="16" dur="500" fill="hold"/>
                                        <p:tgtEl>
                                          <p:spTgt spid="118">
                                            <p:txEl>
                                              <p:pRg st="1" end="1"/>
                                            </p:txEl>
                                          </p:spTgt>
                                        </p:tgtEl>
                                        <p:attrNameLst>
                                          <p:attrName>ppt_x</p:attrName>
                                        </p:attrNameLst>
                                      </p:cBhvr>
                                      <p:tavLst>
                                        <p:tav tm="0">
                                          <p:val>
                                            <p:strVal val="#ppt_x"/>
                                          </p:val>
                                        </p:tav>
                                        <p:tav tm="100000">
                                          <p:val>
                                            <p:strVal val="#ppt_x"/>
                                          </p:val>
                                        </p:tav>
                                      </p:tavLst>
                                    </p:anim>
                                    <p:anim calcmode="lin" valueType="num">
                                      <p:cBhvr>
                                        <p:cTn id="17" dur="500" fill="hold"/>
                                        <p:tgtEl>
                                          <p:spTgt spid="1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1" nodeType="clickEffect">
                                  <p:stCondLst>
                                    <p:cond delay="0"/>
                                  </p:stCondLst>
                                  <p:iterate>
                                    <p:tmAbs val="0"/>
                                  </p:iterate>
                                  <p:childTnLst>
                                    <p:set>
                                      <p:cBhvr>
                                        <p:cTn id="21" fill="hold"/>
                                        <p:tgtEl>
                                          <p:spTgt spid="118">
                                            <p:txEl>
                                              <p:pRg st="2" end="2"/>
                                            </p:txEl>
                                          </p:spTgt>
                                        </p:tgtEl>
                                        <p:attrNameLst>
                                          <p:attrName>style.visibility</p:attrName>
                                        </p:attrNameLst>
                                      </p:cBhvr>
                                      <p:to>
                                        <p:strVal val="visible"/>
                                      </p:to>
                                    </p:set>
                                    <p:anim calcmode="lin" valueType="num">
                                      <p:cBhvr>
                                        <p:cTn id="22" dur="500" fill="hold"/>
                                        <p:tgtEl>
                                          <p:spTgt spid="118">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1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1" build="p" bldLvl="5"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p:nvPr/>
        </p:nvSpPr>
        <p:spPr>
          <a:xfrm>
            <a:off x="477706" y="490887"/>
            <a:ext cx="8136906" cy="2047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Árboles, no escaleras</a:t>
            </a:r>
          </a:p>
          <a:p>
            <a:pPr lvl="0"/>
            <a:endParaRPr b="1"/>
          </a:p>
          <a:p>
            <a:pPr lvl="0"/>
            <a:r>
              <a:t>En esta filogenia, tuvo lugar un suceso de especiación que originó dos linajes.</a:t>
            </a:r>
          </a:p>
          <a:p>
            <a:pPr lvl="0"/>
            <a:r>
              <a:t>Ejemplo:</a:t>
            </a:r>
          </a:p>
          <a:p>
            <a:pPr marL="342900" lvl="0" indent="-342900">
              <a:buSzPct val="100000"/>
              <a:buAutoNum type="alphaLcPeriod"/>
            </a:pPr>
            <a:r>
              <a:t>Uno dio lugar a los musgos actuales y el otro a los helechos, pinos, y rosas. </a:t>
            </a:r>
          </a:p>
          <a:p>
            <a:pPr marL="342900" lvl="0" indent="-342900">
              <a:buSzPct val="100000"/>
              <a:buAutoNum type="alphaLcPeriod"/>
            </a:pPr>
            <a:r>
              <a:t>Desde ese suceso de especiación, ambos linajes han tenido el mismo lapso de tiempo para evolucionar.  </a:t>
            </a:r>
          </a:p>
        </p:txBody>
      </p:sp>
      <p:sp>
        <p:nvSpPr>
          <p:cNvPr id="122" name="Shape 122"/>
          <p:cNvSpPr/>
          <p:nvPr/>
        </p:nvSpPr>
        <p:spPr>
          <a:xfrm>
            <a:off x="4471285" y="2833168"/>
            <a:ext cx="4143326" cy="31648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Aunque la ramificación de los musgos se produjo tempranamente en el árbol de la vida y comparten muchas características con el antepasado de todas las plantas terrestres, los musgos que viven en la actualidad no son ancestros de otras plantas terrestres, ni son más primitivos que ellas. </a:t>
            </a:r>
          </a:p>
          <a:p>
            <a:pPr lvl="0"/>
            <a:endParaRPr/>
          </a:p>
          <a:p>
            <a:pPr lvl="0"/>
            <a:r>
              <a:t>Mas bien los musgos están relacionados con otras plantas terrestres.</a:t>
            </a:r>
          </a:p>
        </p:txBody>
      </p:sp>
      <p:pic>
        <p:nvPicPr>
          <p:cNvPr id="123" name="image18.gif" descr="Simple phylogeny showing the relationship of mosses to other land plants"/>
          <p:cNvPicPr/>
          <p:nvPr/>
        </p:nvPicPr>
        <p:blipFill>
          <a:blip r:embed="rId2">
            <a:extLst/>
          </a:blip>
          <a:stretch>
            <a:fillRect/>
          </a:stretch>
        </p:blipFill>
        <p:spPr>
          <a:xfrm>
            <a:off x="477706" y="2714874"/>
            <a:ext cx="3471702" cy="2155509"/>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21">
                                            <p:txEl>
                                              <p:pRg st="2" end="2"/>
                                            </p:txEl>
                                          </p:spTgt>
                                        </p:tgtEl>
                                        <p:attrNameLst>
                                          <p:attrName>style.visibility</p:attrName>
                                        </p:attrNameLst>
                                      </p:cBhvr>
                                      <p:to>
                                        <p:strVal val="visible"/>
                                      </p:to>
                                    </p:set>
                                    <p:anim calcmode="lin" valueType="num">
                                      <p:cBhvr>
                                        <p:cTn id="7" dur="500" fill="hold"/>
                                        <p:tgtEl>
                                          <p:spTgt spid="121">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12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iterate>
                                    <p:tmAbs val="0"/>
                                  </p:iterate>
                                  <p:childTnLst>
                                    <p:set>
                                      <p:cBhvr>
                                        <p:cTn id="12" fill="hold"/>
                                        <p:tgtEl>
                                          <p:spTgt spid="121">
                                            <p:txEl>
                                              <p:pRg st="3" end="3"/>
                                            </p:txEl>
                                          </p:spTgt>
                                        </p:tgtEl>
                                        <p:attrNameLst>
                                          <p:attrName>style.visibility</p:attrName>
                                        </p:attrNameLst>
                                      </p:cBhvr>
                                      <p:to>
                                        <p:strVal val="visible"/>
                                      </p:to>
                                    </p:set>
                                    <p:anim calcmode="lin" valueType="num">
                                      <p:cBhvr>
                                        <p:cTn id="13" dur="500" fill="hold"/>
                                        <p:tgtEl>
                                          <p:spTgt spid="121">
                                            <p:txEl>
                                              <p:pRg st="3" end="3"/>
                                            </p:txEl>
                                          </p:spTgt>
                                        </p:tgtEl>
                                        <p:attrNameLst>
                                          <p:attrName>ppt_x</p:attrName>
                                        </p:attrNameLst>
                                      </p:cBhvr>
                                      <p:tavLst>
                                        <p:tav tm="0">
                                          <p:val>
                                            <p:strVal val="#ppt_x"/>
                                          </p:val>
                                        </p:tav>
                                        <p:tav tm="100000">
                                          <p:val>
                                            <p:strVal val="#ppt_x"/>
                                          </p:val>
                                        </p:tav>
                                      </p:tavLst>
                                    </p:anim>
                                    <p:anim calcmode="lin" valueType="num">
                                      <p:cBhvr>
                                        <p:cTn id="14" dur="500" fill="hold"/>
                                        <p:tgtEl>
                                          <p:spTgt spid="12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iterate>
                                    <p:tmAbs val="0"/>
                                  </p:iterate>
                                  <p:childTnLst>
                                    <p:set>
                                      <p:cBhvr>
                                        <p:cTn id="18" fill="hold"/>
                                        <p:tgtEl>
                                          <p:spTgt spid="121">
                                            <p:txEl>
                                              <p:pRg st="4" end="4"/>
                                            </p:txEl>
                                          </p:spTgt>
                                        </p:tgtEl>
                                        <p:attrNameLst>
                                          <p:attrName>style.visibility</p:attrName>
                                        </p:attrNameLst>
                                      </p:cBhvr>
                                      <p:to>
                                        <p:strVal val="visible"/>
                                      </p:to>
                                    </p:set>
                                    <p:anim calcmode="lin" valueType="num">
                                      <p:cBhvr>
                                        <p:cTn id="19" dur="500" fill="hold"/>
                                        <p:tgtEl>
                                          <p:spTgt spid="121">
                                            <p:txEl>
                                              <p:pRg st="4" end="4"/>
                                            </p:txEl>
                                          </p:spTgt>
                                        </p:tgtEl>
                                        <p:attrNameLst>
                                          <p:attrName>ppt_x</p:attrName>
                                        </p:attrNameLst>
                                      </p:cBhvr>
                                      <p:tavLst>
                                        <p:tav tm="0">
                                          <p:val>
                                            <p:strVal val="#ppt_x"/>
                                          </p:val>
                                        </p:tav>
                                        <p:tav tm="100000">
                                          <p:val>
                                            <p:strVal val="#ppt_x"/>
                                          </p:val>
                                        </p:tav>
                                      </p:tavLst>
                                    </p:anim>
                                    <p:anim calcmode="lin" valueType="num">
                                      <p:cBhvr>
                                        <p:cTn id="20" dur="500" fill="hold"/>
                                        <p:tgtEl>
                                          <p:spTgt spid="12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iterate>
                                    <p:tmAbs val="0"/>
                                  </p:iterate>
                                  <p:childTnLst>
                                    <p:set>
                                      <p:cBhvr>
                                        <p:cTn id="24" fill="hold"/>
                                        <p:tgtEl>
                                          <p:spTgt spid="121">
                                            <p:txEl>
                                              <p:pRg st="5" end="5"/>
                                            </p:txEl>
                                          </p:spTgt>
                                        </p:tgtEl>
                                        <p:attrNameLst>
                                          <p:attrName>style.visibility</p:attrName>
                                        </p:attrNameLst>
                                      </p:cBhvr>
                                      <p:to>
                                        <p:strVal val="visible"/>
                                      </p:to>
                                    </p:set>
                                    <p:anim calcmode="lin" valueType="num">
                                      <p:cBhvr>
                                        <p:cTn id="25" dur="500" fill="hold"/>
                                        <p:tgtEl>
                                          <p:spTgt spid="121">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12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2" nodeType="clickEffect">
                                  <p:stCondLst>
                                    <p:cond delay="0"/>
                                  </p:stCondLst>
                                  <p:iterate>
                                    <p:tmAbs val="0"/>
                                  </p:iterate>
                                  <p:childTnLst>
                                    <p:set>
                                      <p:cBhvr>
                                        <p:cTn id="30" fill="hold"/>
                                        <p:tgtEl>
                                          <p:spTgt spid="122"/>
                                        </p:tgtEl>
                                        <p:attrNameLst>
                                          <p:attrName>style.visibility</p:attrName>
                                        </p:attrNameLst>
                                      </p:cBhvr>
                                      <p:to>
                                        <p:strVal val="visible"/>
                                      </p:to>
                                    </p:set>
                                    <p:anim calcmode="lin" valueType="num">
                                      <p:cBhvr>
                                        <p:cTn id="31" dur="500" fill="hold"/>
                                        <p:tgtEl>
                                          <p:spTgt spid="122"/>
                                        </p:tgtEl>
                                        <p:attrNameLst>
                                          <p:attrName>ppt_x</p:attrName>
                                        </p:attrNameLst>
                                      </p:cBhvr>
                                      <p:tavLst>
                                        <p:tav tm="0">
                                          <p:val>
                                            <p:strVal val="#ppt_x"/>
                                          </p:val>
                                        </p:tav>
                                        <p:tav tm="100000">
                                          <p:val>
                                            <p:strVal val="#ppt_x"/>
                                          </p:val>
                                        </p:tav>
                                      </p:tavLst>
                                    </p:anim>
                                    <p:anim calcmode="lin" valueType="num">
                                      <p:cBhvr>
                                        <p:cTn id="32"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1" build="p" bldLvl="5" animBg="1" advAuto="0"/>
      <p:bldP spid="122" grpId="2"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p:nvPr/>
        </p:nvSpPr>
        <p:spPr>
          <a:xfrm>
            <a:off x="1007095" y="332656"/>
            <a:ext cx="813690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Árboles, no escaleras</a:t>
            </a:r>
          </a:p>
        </p:txBody>
      </p:sp>
      <p:sp>
        <p:nvSpPr>
          <p:cNvPr id="126" name="Shape 126"/>
          <p:cNvSpPr/>
          <p:nvPr/>
        </p:nvSpPr>
        <p:spPr>
          <a:xfrm>
            <a:off x="173204" y="3249241"/>
            <a:ext cx="4350769" cy="6502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lvl1pPr marL="342900" indent="-342900"/>
          </a:lstStyle>
          <a:p>
            <a:pPr lvl="0"/>
            <a:r>
              <a:t>2. No existe una correlación con el grado de progreso.</a:t>
            </a:r>
          </a:p>
        </p:txBody>
      </p:sp>
      <p:sp>
        <p:nvSpPr>
          <p:cNvPr id="127" name="Shape 127"/>
          <p:cNvSpPr/>
          <p:nvPr/>
        </p:nvSpPr>
        <p:spPr>
          <a:xfrm>
            <a:off x="1007095" y="929947"/>
            <a:ext cx="760751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En una filogenia es importante tener tres cosas en mente :</a:t>
            </a:r>
          </a:p>
        </p:txBody>
      </p:sp>
      <p:sp>
        <p:nvSpPr>
          <p:cNvPr id="128" name="Shape 128"/>
          <p:cNvSpPr/>
          <p:nvPr/>
        </p:nvSpPr>
        <p:spPr>
          <a:xfrm>
            <a:off x="173203" y="4687503"/>
            <a:ext cx="4460056" cy="1209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lvl1pPr marL="342900" indent="-342900"/>
          </a:lstStyle>
          <a:p>
            <a:pPr lvl="0"/>
            <a:r>
              <a:t>3. En cada suceso de especiación la elección de qué linaje va a la derecha y cuál va a la izquierda es arbitraria (las filogenias son equivalentes)</a:t>
            </a:r>
          </a:p>
        </p:txBody>
      </p:sp>
      <p:pic>
        <p:nvPicPr>
          <p:cNvPr id="129" name="image19.gif" descr="Evolutionary patterns are tree-like, not ladder-like"/>
          <p:cNvPicPr/>
          <p:nvPr/>
        </p:nvPicPr>
        <p:blipFill>
          <a:blip r:embed="rId2">
            <a:extLst/>
          </a:blip>
          <a:stretch>
            <a:fillRect/>
          </a:stretch>
        </p:blipFill>
        <p:spPr>
          <a:xfrm>
            <a:off x="5104565" y="1567592"/>
            <a:ext cx="2922755" cy="1252610"/>
          </a:xfrm>
          <a:prstGeom prst="rect">
            <a:avLst/>
          </a:prstGeom>
          <a:ln w="12700">
            <a:miter lim="400000"/>
          </a:ln>
        </p:spPr>
      </p:pic>
      <p:sp>
        <p:nvSpPr>
          <p:cNvPr id="130" name="Shape 130"/>
          <p:cNvSpPr/>
          <p:nvPr/>
        </p:nvSpPr>
        <p:spPr>
          <a:xfrm>
            <a:off x="173203" y="1424539"/>
            <a:ext cx="4138914" cy="1209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endParaRPr/>
          </a:p>
          <a:p>
            <a:pPr marL="342900" lvl="0" indent="-342900"/>
            <a:r>
              <a:t>1. La evolución produce una estructura de relaciones, entre linajes que es similar a un árbol, no a una escalera</a:t>
            </a:r>
          </a:p>
        </p:txBody>
      </p:sp>
      <p:pic>
        <p:nvPicPr>
          <p:cNvPr id="131" name="image20.gif" descr="Position on a phylogeny has no correlation with 'advancement'"/>
          <p:cNvPicPr/>
          <p:nvPr/>
        </p:nvPicPr>
        <p:blipFill>
          <a:blip r:embed="rId3">
            <a:extLst/>
          </a:blip>
          <a:stretch>
            <a:fillRect/>
          </a:stretch>
        </p:blipFill>
        <p:spPr>
          <a:xfrm>
            <a:off x="5104565" y="3331093"/>
            <a:ext cx="3638551" cy="1057277"/>
          </a:xfrm>
          <a:prstGeom prst="rect">
            <a:avLst/>
          </a:prstGeom>
          <a:ln w="12700">
            <a:miter lim="400000"/>
          </a:ln>
        </p:spPr>
      </p:pic>
      <p:pic>
        <p:nvPicPr>
          <p:cNvPr id="132" name="image21.gif" descr="Placement on a lineage, right or left, is arbitrary"/>
          <p:cNvPicPr/>
          <p:nvPr/>
        </p:nvPicPr>
        <p:blipFill>
          <a:blip r:embed="rId4">
            <a:extLst/>
          </a:blip>
          <a:stretch>
            <a:fillRect/>
          </a:stretch>
        </p:blipFill>
        <p:spPr>
          <a:xfrm>
            <a:off x="4856915" y="4852637"/>
            <a:ext cx="3886201" cy="1057277"/>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30"/>
                                        </p:tgtEl>
                                        <p:attrNameLst>
                                          <p:attrName>style.visibility</p:attrName>
                                        </p:attrNameLst>
                                      </p:cBhvr>
                                      <p:to>
                                        <p:strVal val="visible"/>
                                      </p:to>
                                    </p:set>
                                    <p:animEffect transition="in" filter="fade">
                                      <p:cBhvr>
                                        <p:cTn id="7" dur="500"/>
                                        <p:tgtEl>
                                          <p:spTgt spid="1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126"/>
                                        </p:tgtEl>
                                        <p:attrNameLst>
                                          <p:attrName>style.visibility</p:attrName>
                                        </p:attrNameLst>
                                      </p:cBhvr>
                                      <p:to>
                                        <p:strVal val="visible"/>
                                      </p:to>
                                    </p:set>
                                    <p:animEffect transition="in" filter="fade">
                                      <p:cBhvr>
                                        <p:cTn id="12" dur="500"/>
                                        <p:tgtEl>
                                          <p:spTgt spid="1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3" nodeType="clickEffect">
                                  <p:stCondLst>
                                    <p:cond delay="0"/>
                                  </p:stCondLst>
                                  <p:iterate>
                                    <p:tmAbs val="0"/>
                                  </p:iterate>
                                  <p:childTnLst>
                                    <p:set>
                                      <p:cBhvr>
                                        <p:cTn id="16" fill="hold"/>
                                        <p:tgtEl>
                                          <p:spTgt spid="128"/>
                                        </p:tgtEl>
                                        <p:attrNameLst>
                                          <p:attrName>style.visibility</p:attrName>
                                        </p:attrNameLst>
                                      </p:cBhvr>
                                      <p:to>
                                        <p:strVal val="visible"/>
                                      </p:to>
                                    </p:set>
                                    <p:animEffect transition="in" filter="fade">
                                      <p:cBhvr>
                                        <p:cTn id="17"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2" animBg="1" advAuto="0"/>
      <p:bldP spid="128" grpId="3" animBg="1" advAuto="0"/>
      <p:bldP spid="130" grpId="1"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p:nvPr/>
        </p:nvSpPr>
        <p:spPr>
          <a:xfrm>
            <a:off x="3032108" y="238846"/>
            <a:ext cx="273357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La construcción del árbol</a:t>
            </a:r>
          </a:p>
        </p:txBody>
      </p:sp>
      <p:pic>
        <p:nvPicPr>
          <p:cNvPr id="135" name="image22.gif" descr="http://uedata.berkeley.edu/media/2/63499_evo_resources_resource_image_265_original.gif"/>
          <p:cNvPicPr/>
          <p:nvPr/>
        </p:nvPicPr>
        <p:blipFill>
          <a:blip r:embed="rId2">
            <a:extLst/>
          </a:blip>
          <a:stretch>
            <a:fillRect/>
          </a:stretch>
        </p:blipFill>
        <p:spPr>
          <a:xfrm>
            <a:off x="599989" y="915479"/>
            <a:ext cx="4193392" cy="4193392"/>
          </a:xfrm>
          <a:prstGeom prst="rect">
            <a:avLst/>
          </a:prstGeom>
          <a:ln w="12700">
            <a:miter lim="400000"/>
          </a:ln>
        </p:spPr>
      </p:pic>
      <p:sp>
        <p:nvSpPr>
          <p:cNvPr id="136" name="Shape 136"/>
          <p:cNvSpPr/>
          <p:nvPr/>
        </p:nvSpPr>
        <p:spPr>
          <a:xfrm>
            <a:off x="4991344" y="1052736"/>
            <a:ext cx="3888606" cy="2606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buClr>
                <a:srgbClr val="000000"/>
              </a:buClr>
              <a:buSzPct val="100000"/>
              <a:buFont typeface="Arial"/>
              <a:buChar char="•"/>
            </a:pPr>
            <a:r>
              <a:t> Los árboles genealógicos y filogenéticos representan los patrones de ascendencia. </a:t>
            </a:r>
          </a:p>
          <a:p>
            <a:pPr lvl="0">
              <a:buClr>
                <a:srgbClr val="000000"/>
              </a:buClr>
              <a:buSzPct val="100000"/>
              <a:buFont typeface="Arial"/>
              <a:buChar char="•"/>
            </a:pPr>
            <a:endParaRPr/>
          </a:p>
          <a:p>
            <a:pPr lvl="0">
              <a:buClr>
                <a:srgbClr val="000000"/>
              </a:buClr>
              <a:buSzPct val="100000"/>
              <a:buFont typeface="Arial"/>
              <a:buChar char="•"/>
            </a:pPr>
            <a:r>
              <a:t> Las filogenias se tienen que reconstruir recogiendo y analizando pruebas, que luego se utilizan para formular una hipótesis sobre cómo están emparentados los organismos</a:t>
            </a:r>
          </a:p>
        </p:txBody>
      </p:sp>
      <p:sp>
        <p:nvSpPr>
          <p:cNvPr id="137" name="Shape 137"/>
          <p:cNvSpPr/>
          <p:nvPr/>
        </p:nvSpPr>
        <p:spPr>
          <a:xfrm>
            <a:off x="599989" y="5279009"/>
            <a:ext cx="7921743" cy="1209041"/>
          </a:xfrm>
          <a:prstGeom prst="rect">
            <a:avLst/>
          </a:prstGeom>
          <a:solidFill>
            <a:srgbClr val="FCD5B5"/>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Caracteres: </a:t>
            </a:r>
            <a:r>
              <a:t>son rasgos heredables que pueden compararse en distintos organismos, como características físicas (morfología), secuencias genéticas o rasgos del comportamiento.</a:t>
            </a:r>
          </a:p>
          <a:p>
            <a:pPr lvl="0"/>
            <a:r>
              <a:t>P.ej. vértebras, esqueleto óseo, cuatro extremidades, huevo amniótico, etc.</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36">
                                            <p:bg/>
                                          </p:spTgt>
                                        </p:tgtEl>
                                        <p:attrNameLst>
                                          <p:attrName>style.visibility</p:attrName>
                                        </p:attrNameLst>
                                      </p:cBhvr>
                                      <p:to>
                                        <p:strVal val="visible"/>
                                      </p:to>
                                    </p:set>
                                    <p:animEffect transition="in" filter="fade">
                                      <p:cBhvr>
                                        <p:cTn id="7" dur="500"/>
                                        <p:tgtEl>
                                          <p:spTgt spid="136">
                                            <p:bg/>
                                          </p:spTgt>
                                        </p:tgtEl>
                                      </p:cBhvr>
                                    </p:animEffect>
                                  </p:childTnLst>
                                </p:cTn>
                              </p:par>
                              <p:par>
                                <p:cTn id="8" presetID="10" presetClass="entr" presetSubtype="0" fill="hold" grpId="1">
                                  <p:stCondLst>
                                    <p:cond delay="0"/>
                                  </p:stCondLst>
                                  <p:iterate>
                                    <p:tmAbs val="0"/>
                                  </p:iterate>
                                  <p:childTnLst>
                                    <p:set>
                                      <p:cBhvr>
                                        <p:cTn id="9" fill="hold"/>
                                        <p:tgtEl>
                                          <p:spTgt spid="136">
                                            <p:txEl>
                                              <p:pRg st="0" end="0"/>
                                            </p:txEl>
                                          </p:spTgt>
                                        </p:tgtEl>
                                        <p:attrNameLst>
                                          <p:attrName>style.visibility</p:attrName>
                                        </p:attrNameLst>
                                      </p:cBhvr>
                                      <p:to>
                                        <p:strVal val="visible"/>
                                      </p:to>
                                    </p:set>
                                    <p:animEffect transition="in" filter="fade">
                                      <p:cBhvr>
                                        <p:cTn id="10" dur="500"/>
                                        <p:tgtEl>
                                          <p:spTgt spid="136">
                                            <p:txEl>
                                              <p:pRg st="0" end="0"/>
                                            </p:txEl>
                                          </p:spTgt>
                                        </p:tgtEl>
                                      </p:cBhvr>
                                    </p:animEffect>
                                  </p:childTnLst>
                                </p:cTn>
                              </p:par>
                            </p:childTnLst>
                          </p:cTn>
                        </p:par>
                        <p:par>
                          <p:cTn id="11" fill="hold">
                            <p:stCondLst>
                              <p:cond delay="500"/>
                            </p:stCondLst>
                            <p:childTnLst>
                              <p:par>
                                <p:cTn id="12" presetID="10" presetClass="entr" presetSubtype="0" fill="hold" grpId="1" nodeType="afterEffect">
                                  <p:stCondLst>
                                    <p:cond delay="0"/>
                                  </p:stCondLst>
                                  <p:iterate>
                                    <p:tmAbs val="0"/>
                                  </p:iterate>
                                  <p:childTnLst>
                                    <p:set>
                                      <p:cBhvr>
                                        <p:cTn id="13" fill="hold"/>
                                        <p:tgtEl>
                                          <p:spTgt spid="136">
                                            <p:txEl>
                                              <p:pRg st="1" end="1"/>
                                            </p:txEl>
                                          </p:spTgt>
                                        </p:tgtEl>
                                        <p:attrNameLst>
                                          <p:attrName>style.visibility</p:attrName>
                                        </p:attrNameLst>
                                      </p:cBhvr>
                                      <p:to>
                                        <p:strVal val="visible"/>
                                      </p:to>
                                    </p:set>
                                    <p:animEffect transition="in" filter="fade">
                                      <p:cBhvr>
                                        <p:cTn id="14" dur="500"/>
                                        <p:tgtEl>
                                          <p:spTgt spid="136">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iterate>
                                    <p:tmAbs val="0"/>
                                  </p:iterate>
                                  <p:childTnLst>
                                    <p:set>
                                      <p:cBhvr>
                                        <p:cTn id="18" fill="hold"/>
                                        <p:tgtEl>
                                          <p:spTgt spid="136">
                                            <p:txEl>
                                              <p:pRg st="2" end="2"/>
                                            </p:txEl>
                                          </p:spTgt>
                                        </p:tgtEl>
                                        <p:attrNameLst>
                                          <p:attrName>style.visibility</p:attrName>
                                        </p:attrNameLst>
                                      </p:cBhvr>
                                      <p:to>
                                        <p:strVal val="visible"/>
                                      </p:to>
                                    </p:set>
                                    <p:animEffect transition="in" filter="fade">
                                      <p:cBhvr>
                                        <p:cTn id="19" dur="500"/>
                                        <p:tgtEl>
                                          <p:spTgt spid="136">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2" nodeType="clickEffect">
                                  <p:stCondLst>
                                    <p:cond delay="0"/>
                                  </p:stCondLst>
                                  <p:iterate>
                                    <p:tmAbs val="0"/>
                                  </p:iterate>
                                  <p:childTnLst>
                                    <p:set>
                                      <p:cBhvr>
                                        <p:cTn id="23" fill="hold"/>
                                        <p:tgtEl>
                                          <p:spTgt spid="137"/>
                                        </p:tgtEl>
                                        <p:attrNameLst>
                                          <p:attrName>style.visibility</p:attrName>
                                        </p:attrNameLst>
                                      </p:cBhvr>
                                      <p:to>
                                        <p:strVal val="visible"/>
                                      </p:to>
                                    </p:set>
                                    <p:animEffect transition="in" filter="fade">
                                      <p:cBhvr>
                                        <p:cTn id="24"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1" build="p" bldLvl="5" animBg="1" advAuto="0"/>
      <p:bldP spid="137" grpId="2"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52"/>
          <p:cNvSpPr/>
          <p:nvPr/>
        </p:nvSpPr>
        <p:spPr>
          <a:xfrm>
            <a:off x="1518370" y="764526"/>
            <a:ext cx="6107260" cy="840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4800"/>
            </a:lvl1pPr>
          </a:lstStyle>
          <a:p>
            <a:pPr lvl="0">
              <a:defRPr sz="1800"/>
            </a:pPr>
            <a:r>
              <a:rPr sz="4800"/>
              <a:t>EVOLUCIÓN BIOLÓGICA</a:t>
            </a:r>
          </a:p>
        </p:txBody>
      </p:sp>
      <p:sp>
        <p:nvSpPr>
          <p:cNvPr id="53" name="Shape 53"/>
          <p:cNvSpPr/>
          <p:nvPr/>
        </p:nvSpPr>
        <p:spPr>
          <a:xfrm>
            <a:off x="808553" y="2418122"/>
            <a:ext cx="7353797" cy="2606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endParaRPr b="1"/>
          </a:p>
          <a:p>
            <a:pPr marL="300789" lvl="0" indent="-300789">
              <a:buSzPct val="100000"/>
              <a:buAutoNum type="romanUcPeriod"/>
            </a:pPr>
            <a:r>
              <a:rPr b="1"/>
              <a:t>INTRODUCCION</a:t>
            </a:r>
          </a:p>
          <a:p>
            <a:pPr lvl="0" algn="ctr"/>
            <a:endParaRPr b="1"/>
          </a:p>
          <a:p>
            <a:pPr marL="285750" lvl="0" indent="-285750">
              <a:buSzPct val="100000"/>
              <a:buFont typeface="Arial"/>
              <a:buChar char="•"/>
            </a:pPr>
            <a:r>
              <a:t>El proceso evolutivo y la importancia de la variación</a:t>
            </a:r>
          </a:p>
          <a:p>
            <a:pPr marL="285750" lvl="0" indent="-285750">
              <a:buSzPct val="100000"/>
              <a:buFont typeface="Arial"/>
              <a:buChar char="•"/>
            </a:pPr>
            <a:r>
              <a:t>Evidencias y pruebas de evolución </a:t>
            </a:r>
          </a:p>
          <a:p>
            <a:pPr marL="285750" lvl="0" indent="-285750">
              <a:buSzPct val="100000"/>
              <a:buFont typeface="Arial"/>
              <a:buChar char="•"/>
            </a:pPr>
            <a:r>
              <a:t>La evolución a diferentes niveles: genes, células, organismos, poblaciones, especies, taxa superiores</a:t>
            </a:r>
          </a:p>
          <a:p>
            <a:pPr marL="285750" lvl="0" indent="-285750">
              <a:buSzPct val="100000"/>
              <a:buFont typeface="Arial"/>
              <a:buChar char="•"/>
            </a:pPr>
            <a:r>
              <a:t>Hombre y evolución (estudios de caso) </a:t>
            </a:r>
          </a:p>
        </p:txBody>
      </p:sp>
    </p:spTree>
  </p:cSld>
  <p:clrMapOvr>
    <a:masterClrMapping/>
  </p:clrMapOvr>
  <p:transition xmlns:p14="http://schemas.microsoft.com/office/powerpoint/2010/mai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p:nvPr/>
        </p:nvSpPr>
        <p:spPr>
          <a:xfrm>
            <a:off x="2974156" y="461912"/>
            <a:ext cx="4572001"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b="1"/>
              <a:t>Caracteres derivados compartidos</a:t>
            </a:r>
            <a:br>
              <a:rPr b="1"/>
            </a:br>
            <a:endParaRPr b="1"/>
          </a:p>
        </p:txBody>
      </p:sp>
      <p:sp>
        <p:nvSpPr>
          <p:cNvPr id="140" name="Shape 140"/>
          <p:cNvSpPr/>
          <p:nvPr/>
        </p:nvSpPr>
        <p:spPr>
          <a:xfrm>
            <a:off x="443060" y="4997434"/>
            <a:ext cx="8111767" cy="1488441"/>
          </a:xfrm>
          <a:prstGeom prst="rect">
            <a:avLst/>
          </a:prstGeom>
          <a:solidFill>
            <a:srgbClr val="FDEA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Por ejemplo, los anfibios, tortugas, lagartos, serpientes, cocodrilos, aves y mamíferos, todos tienen o han tenido en su historia cuatro extremidades. </a:t>
            </a:r>
          </a:p>
          <a:p>
            <a:pPr lvl="0"/>
            <a:r>
              <a:t>Si se mira a una serpiente actual puede que no se vean extremidades obvias, pero los fósiles muestran que las serpientes antiguas si tenían extremidades de hecho algunas serpientes actuales mantienen extremidades rudimentarias. </a:t>
            </a:r>
          </a:p>
        </p:txBody>
      </p:sp>
      <p:pic>
        <p:nvPicPr>
          <p:cNvPr id="141" name="image23.gif" descr="Where four limbs evolved in the vertebrate clade"/>
          <p:cNvPicPr/>
          <p:nvPr/>
        </p:nvPicPr>
        <p:blipFill>
          <a:blip r:embed="rId2">
            <a:extLst/>
          </a:blip>
          <a:stretch>
            <a:fillRect/>
          </a:stretch>
        </p:blipFill>
        <p:spPr>
          <a:xfrm>
            <a:off x="443060" y="1262250"/>
            <a:ext cx="3082565" cy="3291280"/>
          </a:xfrm>
          <a:prstGeom prst="rect">
            <a:avLst/>
          </a:prstGeom>
          <a:ln w="12700">
            <a:miter lim="400000"/>
          </a:ln>
        </p:spPr>
      </p:pic>
      <p:sp>
        <p:nvSpPr>
          <p:cNvPr id="142" name="Shape 142"/>
          <p:cNvSpPr/>
          <p:nvPr/>
        </p:nvSpPr>
        <p:spPr>
          <a:xfrm>
            <a:off x="4229589" y="1476375"/>
            <a:ext cx="4290016" cy="2047240"/>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marL="400050" lvl="0" indent="-400050">
              <a:buClr>
                <a:srgbClr val="000000"/>
              </a:buClr>
              <a:buSzPct val="100000"/>
              <a:buAutoNum type="romanLcPeriod"/>
            </a:pPr>
            <a:r>
              <a:t>Carácter compartido; es aquél que tienen en común dos linajes</a:t>
            </a:r>
          </a:p>
          <a:p>
            <a:pPr lvl="0"/>
            <a:endParaRPr/>
          </a:p>
          <a:p>
            <a:pPr marL="400050" lvl="0" indent="-400050">
              <a:buClr>
                <a:srgbClr val="000000"/>
              </a:buClr>
              <a:buSzPct val="100000"/>
              <a:buAutoNum type="romanLcPeriod"/>
            </a:pPr>
            <a:r>
              <a:t>Carácter derivado es aquél que ha evolucionado en el linaje dando lugar a un clado, y que separa a los miembros de ese clado de otros individuos.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42">
                                            <p:bg/>
                                          </p:spTgt>
                                        </p:tgtEl>
                                        <p:attrNameLst>
                                          <p:attrName>style.visibility</p:attrName>
                                        </p:attrNameLst>
                                      </p:cBhvr>
                                      <p:to>
                                        <p:strVal val="visible"/>
                                      </p:to>
                                    </p:set>
                                    <p:animEffect transition="in" filter="fade">
                                      <p:cBhvr>
                                        <p:cTn id="7" dur="500"/>
                                        <p:tgtEl>
                                          <p:spTgt spid="142">
                                            <p:bg/>
                                          </p:spTgt>
                                        </p:tgtEl>
                                      </p:cBhvr>
                                    </p:animEffect>
                                  </p:childTnLst>
                                </p:cTn>
                              </p:par>
                              <p:par>
                                <p:cTn id="8" presetID="10" presetClass="entr" presetSubtype="0" fill="hold" grpId="1">
                                  <p:stCondLst>
                                    <p:cond delay="0"/>
                                  </p:stCondLst>
                                  <p:iterate>
                                    <p:tmAbs val="0"/>
                                  </p:iterate>
                                  <p:childTnLst>
                                    <p:set>
                                      <p:cBhvr>
                                        <p:cTn id="9" fill="hold"/>
                                        <p:tgtEl>
                                          <p:spTgt spid="142">
                                            <p:txEl>
                                              <p:pRg st="0" end="0"/>
                                            </p:txEl>
                                          </p:spTgt>
                                        </p:tgtEl>
                                        <p:attrNameLst>
                                          <p:attrName>style.visibility</p:attrName>
                                        </p:attrNameLst>
                                      </p:cBhvr>
                                      <p:to>
                                        <p:strVal val="visible"/>
                                      </p:to>
                                    </p:set>
                                    <p:animEffect transition="in" filter="fade">
                                      <p:cBhvr>
                                        <p:cTn id="10" dur="500"/>
                                        <p:tgtEl>
                                          <p:spTgt spid="142">
                                            <p:txEl>
                                              <p:pRg st="0" end="0"/>
                                            </p:txEl>
                                          </p:spTgt>
                                        </p:tgtEl>
                                      </p:cBhvr>
                                    </p:animEffect>
                                  </p:childTnLst>
                                </p:cTn>
                              </p:par>
                            </p:childTnLst>
                          </p:cTn>
                        </p:par>
                        <p:par>
                          <p:cTn id="11" fill="hold">
                            <p:stCondLst>
                              <p:cond delay="500"/>
                            </p:stCondLst>
                            <p:childTnLst>
                              <p:par>
                                <p:cTn id="12" presetID="10" presetClass="entr" presetSubtype="0" fill="hold" grpId="1" nodeType="afterEffect">
                                  <p:stCondLst>
                                    <p:cond delay="0"/>
                                  </p:stCondLst>
                                  <p:iterate>
                                    <p:tmAbs val="0"/>
                                  </p:iterate>
                                  <p:childTnLst>
                                    <p:set>
                                      <p:cBhvr>
                                        <p:cTn id="13" fill="hold"/>
                                        <p:tgtEl>
                                          <p:spTgt spid="142">
                                            <p:txEl>
                                              <p:pRg st="1" end="1"/>
                                            </p:txEl>
                                          </p:spTgt>
                                        </p:tgtEl>
                                        <p:attrNameLst>
                                          <p:attrName>style.visibility</p:attrName>
                                        </p:attrNameLst>
                                      </p:cBhvr>
                                      <p:to>
                                        <p:strVal val="visible"/>
                                      </p:to>
                                    </p:set>
                                    <p:animEffect transition="in" filter="fade">
                                      <p:cBhvr>
                                        <p:cTn id="14" dur="500"/>
                                        <p:tgtEl>
                                          <p:spTgt spid="14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iterate>
                                    <p:tmAbs val="0"/>
                                  </p:iterate>
                                  <p:childTnLst>
                                    <p:set>
                                      <p:cBhvr>
                                        <p:cTn id="18" fill="hold"/>
                                        <p:tgtEl>
                                          <p:spTgt spid="142">
                                            <p:txEl>
                                              <p:pRg st="2" end="2"/>
                                            </p:txEl>
                                          </p:spTgt>
                                        </p:tgtEl>
                                        <p:attrNameLst>
                                          <p:attrName>style.visibility</p:attrName>
                                        </p:attrNameLst>
                                      </p:cBhvr>
                                      <p:to>
                                        <p:strVal val="visible"/>
                                      </p:to>
                                    </p:set>
                                    <p:animEffect transition="in" filter="fade">
                                      <p:cBhvr>
                                        <p:cTn id="19" dur="500"/>
                                        <p:tgtEl>
                                          <p:spTgt spid="14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2" nodeType="clickEffect">
                                  <p:stCondLst>
                                    <p:cond delay="0"/>
                                  </p:stCondLst>
                                  <p:iterate>
                                    <p:tmAbs val="0"/>
                                  </p:iterate>
                                  <p:childTnLst>
                                    <p:set>
                                      <p:cBhvr>
                                        <p:cTn id="23" fill="hold"/>
                                        <p:tgtEl>
                                          <p:spTgt spid="140">
                                            <p:bg/>
                                          </p:spTgt>
                                        </p:tgtEl>
                                        <p:attrNameLst>
                                          <p:attrName>style.visibility</p:attrName>
                                        </p:attrNameLst>
                                      </p:cBhvr>
                                      <p:to>
                                        <p:strVal val="visible"/>
                                      </p:to>
                                    </p:set>
                                    <p:animEffect transition="in" filter="fade">
                                      <p:cBhvr>
                                        <p:cTn id="24" dur="500"/>
                                        <p:tgtEl>
                                          <p:spTgt spid="140">
                                            <p:bg/>
                                          </p:spTgt>
                                        </p:tgtEl>
                                      </p:cBhvr>
                                    </p:animEffect>
                                  </p:childTnLst>
                                </p:cTn>
                              </p:par>
                              <p:par>
                                <p:cTn id="25" presetID="10" presetClass="entr" presetSubtype="0" fill="hold" grpId="2">
                                  <p:stCondLst>
                                    <p:cond delay="0"/>
                                  </p:stCondLst>
                                  <p:iterate>
                                    <p:tmAbs val="0"/>
                                  </p:iterate>
                                  <p:childTnLst>
                                    <p:set>
                                      <p:cBhvr>
                                        <p:cTn id="26" fill="hold"/>
                                        <p:tgtEl>
                                          <p:spTgt spid="140">
                                            <p:txEl>
                                              <p:pRg st="0" end="0"/>
                                            </p:txEl>
                                          </p:spTgt>
                                        </p:tgtEl>
                                        <p:attrNameLst>
                                          <p:attrName>style.visibility</p:attrName>
                                        </p:attrNameLst>
                                      </p:cBhvr>
                                      <p:to>
                                        <p:strVal val="visible"/>
                                      </p:to>
                                    </p:set>
                                    <p:animEffect transition="in" filter="fade">
                                      <p:cBhvr>
                                        <p:cTn id="27" dur="500"/>
                                        <p:tgtEl>
                                          <p:spTgt spid="14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2" nodeType="clickEffect">
                                  <p:stCondLst>
                                    <p:cond delay="0"/>
                                  </p:stCondLst>
                                  <p:iterate>
                                    <p:tmAbs val="0"/>
                                  </p:iterate>
                                  <p:childTnLst>
                                    <p:set>
                                      <p:cBhvr>
                                        <p:cTn id="31" fill="hold"/>
                                        <p:tgtEl>
                                          <p:spTgt spid="140">
                                            <p:txEl>
                                              <p:pRg st="1" end="1"/>
                                            </p:txEl>
                                          </p:spTgt>
                                        </p:tgtEl>
                                        <p:attrNameLst>
                                          <p:attrName>style.visibility</p:attrName>
                                        </p:attrNameLst>
                                      </p:cBhvr>
                                      <p:to>
                                        <p:strVal val="visible"/>
                                      </p:to>
                                    </p:set>
                                    <p:animEffect transition="in" filter="fade">
                                      <p:cBhvr>
                                        <p:cTn id="32" dur="500"/>
                                        <p:tgtEl>
                                          <p:spTgt spid="14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2" build="p" bldLvl="5" animBg="1" advAuto="0"/>
      <p:bldP spid="142" grpId="1" build="p" bldLvl="5"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p:nvPr/>
        </p:nvSpPr>
        <p:spPr>
          <a:xfrm>
            <a:off x="4287885" y="1178836"/>
            <a:ext cx="4217410" cy="2606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Un árbol filogenético es una hipótesis sobre las relaciones evolutivas, para construirlo es necesario utilizar caracteres fiables de una ascendencia común. </a:t>
            </a:r>
          </a:p>
          <a:p>
            <a:pPr lvl="0"/>
            <a:endParaRPr/>
          </a:p>
          <a:p>
            <a:pPr lvl="0"/>
            <a:r>
              <a:t>Caracteres homólogos  (caracteres de diferentes organismos que se parecen porque fueron heredados de un antepasado común que también poseía ese carácter)</a:t>
            </a:r>
          </a:p>
        </p:txBody>
      </p:sp>
      <p:sp>
        <p:nvSpPr>
          <p:cNvPr id="145" name="Shape 145"/>
          <p:cNvSpPr/>
          <p:nvPr/>
        </p:nvSpPr>
        <p:spPr>
          <a:xfrm>
            <a:off x="3467753" y="410908"/>
            <a:ext cx="2697377"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Homologías y analogías</a:t>
            </a:r>
          </a:p>
        </p:txBody>
      </p:sp>
      <p:pic>
        <p:nvPicPr>
          <p:cNvPr id="146" name="image24.gif" descr="Phylogeny showing where four limbs evolved"/>
          <p:cNvPicPr/>
          <p:nvPr/>
        </p:nvPicPr>
        <p:blipFill>
          <a:blip r:embed="rId2">
            <a:extLst/>
          </a:blip>
          <a:stretch>
            <a:fillRect/>
          </a:stretch>
        </p:blipFill>
        <p:spPr>
          <a:xfrm>
            <a:off x="866110" y="980386"/>
            <a:ext cx="3129546" cy="3405208"/>
          </a:xfrm>
          <a:prstGeom prst="rect">
            <a:avLst/>
          </a:prstGeom>
          <a:ln w="12700">
            <a:miter lim="400000"/>
          </a:ln>
        </p:spPr>
      </p:pic>
      <p:sp>
        <p:nvSpPr>
          <p:cNvPr id="147" name="Shape 147"/>
          <p:cNvSpPr/>
          <p:nvPr/>
        </p:nvSpPr>
        <p:spPr>
          <a:xfrm>
            <a:off x="447805" y="4826523"/>
            <a:ext cx="8337978" cy="1767841"/>
          </a:xfrm>
          <a:prstGeom prst="rect">
            <a:avLst/>
          </a:prstGeom>
          <a:solidFill>
            <a:srgbClr val="F2DCDB"/>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Las cuatro extremidades de los tetrápodos son un ejemplo de caracteres homólogos.</a:t>
            </a:r>
          </a:p>
          <a:p>
            <a:pPr lvl="0"/>
            <a:r>
              <a:t> Los pájaros, murciélagos, ratones y cocodrilos, todos tienen cuatro extremidades. </a:t>
            </a:r>
          </a:p>
          <a:p>
            <a:pPr lvl="0"/>
            <a:endParaRPr/>
          </a:p>
          <a:p>
            <a:pPr lvl="0"/>
            <a:r>
              <a:t>El antepasado de los tetrápodos evolucionó cuatro extremidades y sus descendientes han heredado ese rasgo; por lo tanto, la presencia de cuatro extremidades es una homología.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44">
                                            <p:bg/>
                                          </p:spTgt>
                                        </p:tgtEl>
                                        <p:attrNameLst>
                                          <p:attrName>style.visibility</p:attrName>
                                        </p:attrNameLst>
                                      </p:cBhvr>
                                      <p:to>
                                        <p:strVal val="visible"/>
                                      </p:to>
                                    </p:set>
                                    <p:animEffect transition="in" filter="fade">
                                      <p:cBhvr>
                                        <p:cTn id="7" dur="500"/>
                                        <p:tgtEl>
                                          <p:spTgt spid="144">
                                            <p:bg/>
                                          </p:spTgt>
                                        </p:tgtEl>
                                      </p:cBhvr>
                                    </p:animEffect>
                                  </p:childTnLst>
                                </p:cTn>
                              </p:par>
                              <p:par>
                                <p:cTn id="8" presetID="10" presetClass="entr" presetSubtype="0" fill="hold" grpId="1">
                                  <p:stCondLst>
                                    <p:cond delay="0"/>
                                  </p:stCondLst>
                                  <p:iterate>
                                    <p:tmAbs val="0"/>
                                  </p:iterate>
                                  <p:childTnLst>
                                    <p:set>
                                      <p:cBhvr>
                                        <p:cTn id="9" fill="hold"/>
                                        <p:tgtEl>
                                          <p:spTgt spid="144">
                                            <p:txEl>
                                              <p:pRg st="0" end="0"/>
                                            </p:txEl>
                                          </p:spTgt>
                                        </p:tgtEl>
                                        <p:attrNameLst>
                                          <p:attrName>style.visibility</p:attrName>
                                        </p:attrNameLst>
                                      </p:cBhvr>
                                      <p:to>
                                        <p:strVal val="visible"/>
                                      </p:to>
                                    </p:set>
                                    <p:animEffect transition="in" filter="fade">
                                      <p:cBhvr>
                                        <p:cTn id="10" dur="500"/>
                                        <p:tgtEl>
                                          <p:spTgt spid="144">
                                            <p:txEl>
                                              <p:pRg st="0" end="0"/>
                                            </p:txEl>
                                          </p:spTgt>
                                        </p:tgtEl>
                                      </p:cBhvr>
                                    </p:animEffect>
                                  </p:childTnLst>
                                </p:cTn>
                              </p:par>
                            </p:childTnLst>
                          </p:cTn>
                        </p:par>
                        <p:par>
                          <p:cTn id="11" fill="hold">
                            <p:stCondLst>
                              <p:cond delay="500"/>
                            </p:stCondLst>
                            <p:childTnLst>
                              <p:par>
                                <p:cTn id="12" presetID="10" presetClass="entr" presetSubtype="0" fill="hold" grpId="1" nodeType="afterEffect">
                                  <p:stCondLst>
                                    <p:cond delay="0"/>
                                  </p:stCondLst>
                                  <p:iterate>
                                    <p:tmAbs val="0"/>
                                  </p:iterate>
                                  <p:childTnLst>
                                    <p:set>
                                      <p:cBhvr>
                                        <p:cTn id="13" fill="hold"/>
                                        <p:tgtEl>
                                          <p:spTgt spid="144">
                                            <p:txEl>
                                              <p:pRg st="1" end="1"/>
                                            </p:txEl>
                                          </p:spTgt>
                                        </p:tgtEl>
                                        <p:attrNameLst>
                                          <p:attrName>style.visibility</p:attrName>
                                        </p:attrNameLst>
                                      </p:cBhvr>
                                      <p:to>
                                        <p:strVal val="visible"/>
                                      </p:to>
                                    </p:set>
                                    <p:animEffect transition="in" filter="fade">
                                      <p:cBhvr>
                                        <p:cTn id="14" dur="500"/>
                                        <p:tgtEl>
                                          <p:spTgt spid="144">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iterate>
                                    <p:tmAbs val="0"/>
                                  </p:iterate>
                                  <p:childTnLst>
                                    <p:set>
                                      <p:cBhvr>
                                        <p:cTn id="18" fill="hold"/>
                                        <p:tgtEl>
                                          <p:spTgt spid="144">
                                            <p:txEl>
                                              <p:pRg st="2" end="2"/>
                                            </p:txEl>
                                          </p:spTgt>
                                        </p:tgtEl>
                                        <p:attrNameLst>
                                          <p:attrName>style.visibility</p:attrName>
                                        </p:attrNameLst>
                                      </p:cBhvr>
                                      <p:to>
                                        <p:strVal val="visible"/>
                                      </p:to>
                                    </p:set>
                                    <p:animEffect transition="in" filter="fade">
                                      <p:cBhvr>
                                        <p:cTn id="19" dur="500"/>
                                        <p:tgtEl>
                                          <p:spTgt spid="14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2" nodeType="clickEffect">
                                  <p:stCondLst>
                                    <p:cond delay="0"/>
                                  </p:stCondLst>
                                  <p:iterate>
                                    <p:tmAbs val="0"/>
                                  </p:iterate>
                                  <p:childTnLst>
                                    <p:set>
                                      <p:cBhvr>
                                        <p:cTn id="23" fill="hold"/>
                                        <p:tgtEl>
                                          <p:spTgt spid="147">
                                            <p:bg/>
                                          </p:spTgt>
                                        </p:tgtEl>
                                        <p:attrNameLst>
                                          <p:attrName>style.visibility</p:attrName>
                                        </p:attrNameLst>
                                      </p:cBhvr>
                                      <p:to>
                                        <p:strVal val="visible"/>
                                      </p:to>
                                    </p:set>
                                    <p:animEffect transition="in" filter="fade">
                                      <p:cBhvr>
                                        <p:cTn id="24" dur="500"/>
                                        <p:tgtEl>
                                          <p:spTgt spid="147">
                                            <p:bg/>
                                          </p:spTgt>
                                        </p:tgtEl>
                                      </p:cBhvr>
                                    </p:animEffect>
                                  </p:childTnLst>
                                </p:cTn>
                              </p:par>
                              <p:par>
                                <p:cTn id="25" presetID="10" presetClass="entr" presetSubtype="0" fill="hold" grpId="2">
                                  <p:stCondLst>
                                    <p:cond delay="0"/>
                                  </p:stCondLst>
                                  <p:iterate>
                                    <p:tmAbs val="0"/>
                                  </p:iterate>
                                  <p:childTnLst>
                                    <p:set>
                                      <p:cBhvr>
                                        <p:cTn id="26" fill="hold"/>
                                        <p:tgtEl>
                                          <p:spTgt spid="147">
                                            <p:txEl>
                                              <p:pRg st="0" end="0"/>
                                            </p:txEl>
                                          </p:spTgt>
                                        </p:tgtEl>
                                        <p:attrNameLst>
                                          <p:attrName>style.visibility</p:attrName>
                                        </p:attrNameLst>
                                      </p:cBhvr>
                                      <p:to>
                                        <p:strVal val="visible"/>
                                      </p:to>
                                    </p:set>
                                    <p:animEffect transition="in" filter="fade">
                                      <p:cBhvr>
                                        <p:cTn id="27" dur="500"/>
                                        <p:tgtEl>
                                          <p:spTgt spid="14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2" nodeType="clickEffect">
                                  <p:stCondLst>
                                    <p:cond delay="0"/>
                                  </p:stCondLst>
                                  <p:iterate>
                                    <p:tmAbs val="0"/>
                                  </p:iterate>
                                  <p:childTnLst>
                                    <p:set>
                                      <p:cBhvr>
                                        <p:cTn id="31" fill="hold"/>
                                        <p:tgtEl>
                                          <p:spTgt spid="147">
                                            <p:txEl>
                                              <p:pRg st="1" end="1"/>
                                            </p:txEl>
                                          </p:spTgt>
                                        </p:tgtEl>
                                        <p:attrNameLst>
                                          <p:attrName>style.visibility</p:attrName>
                                        </p:attrNameLst>
                                      </p:cBhvr>
                                      <p:to>
                                        <p:strVal val="visible"/>
                                      </p:to>
                                    </p:set>
                                    <p:animEffect transition="in" filter="fade">
                                      <p:cBhvr>
                                        <p:cTn id="32" dur="500"/>
                                        <p:tgtEl>
                                          <p:spTgt spid="147">
                                            <p:txEl>
                                              <p:pRg st="1" end="1"/>
                                            </p:txEl>
                                          </p:spTgt>
                                        </p:tgtEl>
                                      </p:cBhvr>
                                    </p:animEffect>
                                  </p:childTnLst>
                                </p:cTn>
                              </p:par>
                            </p:childTnLst>
                          </p:cTn>
                        </p:par>
                        <p:par>
                          <p:cTn id="33" fill="hold">
                            <p:stCondLst>
                              <p:cond delay="500"/>
                            </p:stCondLst>
                            <p:childTnLst>
                              <p:par>
                                <p:cTn id="34" presetID="10" presetClass="entr" presetSubtype="0" fill="hold" grpId="2" nodeType="afterEffect">
                                  <p:stCondLst>
                                    <p:cond delay="0"/>
                                  </p:stCondLst>
                                  <p:iterate>
                                    <p:tmAbs val="0"/>
                                  </p:iterate>
                                  <p:childTnLst>
                                    <p:set>
                                      <p:cBhvr>
                                        <p:cTn id="35" fill="hold"/>
                                        <p:tgtEl>
                                          <p:spTgt spid="147">
                                            <p:txEl>
                                              <p:pRg st="2" end="2"/>
                                            </p:txEl>
                                          </p:spTgt>
                                        </p:tgtEl>
                                        <p:attrNameLst>
                                          <p:attrName>style.visibility</p:attrName>
                                        </p:attrNameLst>
                                      </p:cBhvr>
                                      <p:to>
                                        <p:strVal val="visible"/>
                                      </p:to>
                                    </p:set>
                                    <p:animEffect transition="in" filter="fade">
                                      <p:cBhvr>
                                        <p:cTn id="36" dur="500"/>
                                        <p:tgtEl>
                                          <p:spTgt spid="147">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2" nodeType="clickEffect">
                                  <p:stCondLst>
                                    <p:cond delay="0"/>
                                  </p:stCondLst>
                                  <p:iterate>
                                    <p:tmAbs val="0"/>
                                  </p:iterate>
                                  <p:childTnLst>
                                    <p:set>
                                      <p:cBhvr>
                                        <p:cTn id="40" fill="hold"/>
                                        <p:tgtEl>
                                          <p:spTgt spid="147">
                                            <p:txEl>
                                              <p:pRg st="3" end="3"/>
                                            </p:txEl>
                                          </p:spTgt>
                                        </p:tgtEl>
                                        <p:attrNameLst>
                                          <p:attrName>style.visibility</p:attrName>
                                        </p:attrNameLst>
                                      </p:cBhvr>
                                      <p:to>
                                        <p:strVal val="visible"/>
                                      </p:to>
                                    </p:set>
                                    <p:animEffect transition="in" filter="fade">
                                      <p:cBhvr>
                                        <p:cTn id="41" dur="500"/>
                                        <p:tgtEl>
                                          <p:spTgt spid="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1" build="p" bldLvl="5" animBg="1" advAuto="0"/>
      <p:bldP spid="147" grpId="2" build="p" bldLvl="5"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566917" y="810705"/>
            <a:ext cx="8044692" cy="2606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endParaRPr/>
          </a:p>
          <a:p>
            <a:pPr lvl="0"/>
            <a:r>
              <a:t>No todos los caracteres son homologías</a:t>
            </a:r>
          </a:p>
          <a:p>
            <a:pPr lvl="0"/>
            <a:endParaRPr/>
          </a:p>
          <a:p>
            <a:pPr lvl="0"/>
            <a:r>
              <a:t>P. ej. las aves y los murciélagos tienen alas, mientras que los ratones y los cocodrilos no las tienen.</a:t>
            </a:r>
          </a:p>
          <a:p>
            <a:pPr lvl="0"/>
            <a:r>
              <a:t> ¿Significa eso que las aves y los murciélagos están emparentadas más estrechamente entre sí que con los ratones y los cocodrilos? </a:t>
            </a:r>
          </a:p>
          <a:p>
            <a:pPr lvl="0"/>
            <a:r>
              <a:t>No. Cuando examinamos minuciosamente las alas de las aves y las de los murciélagos, vemos que hay algunas diferencias muy significativas.</a:t>
            </a:r>
          </a:p>
        </p:txBody>
      </p:sp>
      <p:sp>
        <p:nvSpPr>
          <p:cNvPr id="150" name="Shape 150"/>
          <p:cNvSpPr/>
          <p:nvPr/>
        </p:nvSpPr>
        <p:spPr>
          <a:xfrm>
            <a:off x="3058586" y="410908"/>
            <a:ext cx="251265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Homologías y analogías</a:t>
            </a:r>
          </a:p>
        </p:txBody>
      </p:sp>
      <p:pic>
        <p:nvPicPr>
          <p:cNvPr id="151" name="image25.gif" descr="Contrasting the wing structure of a bat and bird"/>
          <p:cNvPicPr/>
          <p:nvPr/>
        </p:nvPicPr>
        <p:blipFill>
          <a:blip r:embed="rId2">
            <a:extLst/>
          </a:blip>
          <a:stretch>
            <a:fillRect/>
          </a:stretch>
        </p:blipFill>
        <p:spPr>
          <a:xfrm>
            <a:off x="1264385" y="3742440"/>
            <a:ext cx="6615318" cy="2050906"/>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49">
                                            <p:txEl>
                                              <p:pRg st="1" end="1"/>
                                            </p:txEl>
                                          </p:spTgt>
                                        </p:tgtEl>
                                        <p:attrNameLst>
                                          <p:attrName>style.visibility</p:attrName>
                                        </p:attrNameLst>
                                      </p:cBhvr>
                                      <p:to>
                                        <p:strVal val="visible"/>
                                      </p:to>
                                    </p:set>
                                    <p:animEffect transition="in" filter="fade">
                                      <p:cBhvr>
                                        <p:cTn id="7" dur="500"/>
                                        <p:tgtEl>
                                          <p:spTgt spid="149">
                                            <p:txEl>
                                              <p:pRg st="1" end="1"/>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149">
                                            <p:txEl>
                                              <p:pRg st="2" end="2"/>
                                            </p:txEl>
                                          </p:spTgt>
                                        </p:tgtEl>
                                        <p:attrNameLst>
                                          <p:attrName>style.visibility</p:attrName>
                                        </p:attrNameLst>
                                      </p:cBhvr>
                                      <p:to>
                                        <p:strVal val="visible"/>
                                      </p:to>
                                    </p:set>
                                    <p:animEffect transition="in" filter="fade">
                                      <p:cBhvr>
                                        <p:cTn id="11" dur="500"/>
                                        <p:tgtEl>
                                          <p:spTgt spid="149">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iterate>
                                    <p:tmAbs val="0"/>
                                  </p:iterate>
                                  <p:childTnLst>
                                    <p:set>
                                      <p:cBhvr>
                                        <p:cTn id="15" fill="hold"/>
                                        <p:tgtEl>
                                          <p:spTgt spid="149">
                                            <p:txEl>
                                              <p:pRg st="3" end="3"/>
                                            </p:txEl>
                                          </p:spTgt>
                                        </p:tgtEl>
                                        <p:attrNameLst>
                                          <p:attrName>style.visibility</p:attrName>
                                        </p:attrNameLst>
                                      </p:cBhvr>
                                      <p:to>
                                        <p:strVal val="visible"/>
                                      </p:to>
                                    </p:set>
                                    <p:animEffect transition="in" filter="fade">
                                      <p:cBhvr>
                                        <p:cTn id="16" dur="500"/>
                                        <p:tgtEl>
                                          <p:spTgt spid="14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1" nodeType="clickEffect">
                                  <p:stCondLst>
                                    <p:cond delay="0"/>
                                  </p:stCondLst>
                                  <p:iterate>
                                    <p:tmAbs val="0"/>
                                  </p:iterate>
                                  <p:childTnLst>
                                    <p:set>
                                      <p:cBhvr>
                                        <p:cTn id="20" fill="hold"/>
                                        <p:tgtEl>
                                          <p:spTgt spid="149">
                                            <p:txEl>
                                              <p:pRg st="4" end="4"/>
                                            </p:txEl>
                                          </p:spTgt>
                                        </p:tgtEl>
                                        <p:attrNameLst>
                                          <p:attrName>style.visibility</p:attrName>
                                        </p:attrNameLst>
                                      </p:cBhvr>
                                      <p:to>
                                        <p:strVal val="visible"/>
                                      </p:to>
                                    </p:set>
                                    <p:animEffect transition="in" filter="fade">
                                      <p:cBhvr>
                                        <p:cTn id="21" dur="500"/>
                                        <p:tgtEl>
                                          <p:spTgt spid="149">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1" nodeType="clickEffect">
                                  <p:stCondLst>
                                    <p:cond delay="0"/>
                                  </p:stCondLst>
                                  <p:iterate>
                                    <p:tmAbs val="0"/>
                                  </p:iterate>
                                  <p:childTnLst>
                                    <p:set>
                                      <p:cBhvr>
                                        <p:cTn id="25" fill="hold"/>
                                        <p:tgtEl>
                                          <p:spTgt spid="149">
                                            <p:txEl>
                                              <p:pRg st="5" end="5"/>
                                            </p:txEl>
                                          </p:spTgt>
                                        </p:tgtEl>
                                        <p:attrNameLst>
                                          <p:attrName>style.visibility</p:attrName>
                                        </p:attrNameLst>
                                      </p:cBhvr>
                                      <p:to>
                                        <p:strVal val="visible"/>
                                      </p:to>
                                    </p:set>
                                    <p:animEffect transition="in" filter="fade">
                                      <p:cBhvr>
                                        <p:cTn id="26" dur="500"/>
                                        <p:tgtEl>
                                          <p:spTgt spid="14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1"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p:nvPr/>
        </p:nvSpPr>
        <p:spPr>
          <a:xfrm>
            <a:off x="566917" y="810705"/>
            <a:ext cx="8044692" cy="23266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endParaRPr/>
          </a:p>
          <a:p>
            <a:pPr lvl="0"/>
            <a:r>
              <a:t>No todos los caracteres son homologías</a:t>
            </a:r>
          </a:p>
          <a:p>
            <a:pPr lvl="0"/>
            <a:endParaRPr/>
          </a:p>
          <a:p>
            <a:pPr lvl="0"/>
            <a:r>
              <a:t>Las alas de los murciélagos están formadas por expansiones de tegumento que se extienden entre las falanges y brazos. </a:t>
            </a:r>
          </a:p>
          <a:p>
            <a:pPr lvl="0"/>
            <a:r>
              <a:t>Las alas de las aves están formadas por plumas que se extienden por todo el brazo. Por lo que las alas de las aves y las alas de los murciélagos no se heredaron de un antepasado común con alas. </a:t>
            </a:r>
          </a:p>
        </p:txBody>
      </p:sp>
      <p:sp>
        <p:nvSpPr>
          <p:cNvPr id="154" name="Shape 154"/>
          <p:cNvSpPr/>
          <p:nvPr/>
        </p:nvSpPr>
        <p:spPr>
          <a:xfrm>
            <a:off x="3058586" y="410908"/>
            <a:ext cx="251265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Homologías y analogías</a:t>
            </a:r>
          </a:p>
        </p:txBody>
      </p:sp>
      <p:pic>
        <p:nvPicPr>
          <p:cNvPr id="155" name="image25.gif" descr="Contrasting the wing structure of a bat and bird"/>
          <p:cNvPicPr/>
          <p:nvPr/>
        </p:nvPicPr>
        <p:blipFill>
          <a:blip r:embed="rId2">
            <a:extLst/>
          </a:blip>
          <a:stretch>
            <a:fillRect/>
          </a:stretch>
        </p:blipFill>
        <p:spPr>
          <a:xfrm>
            <a:off x="1264385" y="3742440"/>
            <a:ext cx="6615318" cy="2050906"/>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53">
                                            <p:txEl>
                                              <p:pRg st="3" end="3"/>
                                            </p:txEl>
                                          </p:spTgt>
                                        </p:tgtEl>
                                        <p:attrNameLst>
                                          <p:attrName>style.visibility</p:attrName>
                                        </p:attrNameLst>
                                      </p:cBhvr>
                                      <p:to>
                                        <p:strVal val="visible"/>
                                      </p:to>
                                    </p:set>
                                    <p:animEffect transition="in" filter="fade">
                                      <p:cBhvr>
                                        <p:cTn id="7" dur="500"/>
                                        <p:tgtEl>
                                          <p:spTgt spid="15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iterate>
                                    <p:tmAbs val="0"/>
                                  </p:iterate>
                                  <p:childTnLst>
                                    <p:set>
                                      <p:cBhvr>
                                        <p:cTn id="11" fill="hold"/>
                                        <p:tgtEl>
                                          <p:spTgt spid="153">
                                            <p:txEl>
                                              <p:pRg st="4" end="4"/>
                                            </p:txEl>
                                          </p:spTgt>
                                        </p:tgtEl>
                                        <p:attrNameLst>
                                          <p:attrName>style.visibility</p:attrName>
                                        </p:attrNameLst>
                                      </p:cBhvr>
                                      <p:to>
                                        <p:strVal val="visible"/>
                                      </p:to>
                                    </p:set>
                                    <p:animEffect transition="in" filter="fade">
                                      <p:cBhvr>
                                        <p:cTn id="12" dur="500"/>
                                        <p:tgtEl>
                                          <p:spTgt spid="15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1" build="p" bldLvl="5"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p:nvPr/>
        </p:nvSpPr>
        <p:spPr>
          <a:xfrm>
            <a:off x="3058586" y="410908"/>
            <a:ext cx="251265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Homologías y analogías</a:t>
            </a:r>
          </a:p>
        </p:txBody>
      </p:sp>
      <p:pic>
        <p:nvPicPr>
          <p:cNvPr id="158" name="image25.gif" descr="Contrasting the wing structure of a bat and bird"/>
          <p:cNvPicPr/>
          <p:nvPr/>
        </p:nvPicPr>
        <p:blipFill>
          <a:blip r:embed="rId2">
            <a:extLst/>
          </a:blip>
          <a:stretch>
            <a:fillRect/>
          </a:stretch>
        </p:blipFill>
        <p:spPr>
          <a:xfrm>
            <a:off x="5571240" y="1150070"/>
            <a:ext cx="2601629" cy="806566"/>
          </a:xfrm>
          <a:prstGeom prst="rect">
            <a:avLst/>
          </a:prstGeom>
          <a:ln w="12700">
            <a:miter lim="400000"/>
          </a:ln>
        </p:spPr>
      </p:pic>
      <p:pic>
        <p:nvPicPr>
          <p:cNvPr id="159" name="image26.gif" descr="Phylogeny showing where wings evolved separately in bats and birds"/>
          <p:cNvPicPr/>
          <p:nvPr/>
        </p:nvPicPr>
        <p:blipFill>
          <a:blip r:embed="rId3">
            <a:extLst/>
          </a:blip>
          <a:stretch>
            <a:fillRect/>
          </a:stretch>
        </p:blipFill>
        <p:spPr>
          <a:xfrm>
            <a:off x="4992932" y="2619674"/>
            <a:ext cx="3533416" cy="2218290"/>
          </a:xfrm>
          <a:prstGeom prst="rect">
            <a:avLst/>
          </a:prstGeom>
          <a:ln w="12700">
            <a:miter lim="400000"/>
          </a:ln>
        </p:spPr>
      </p:pic>
      <p:sp>
        <p:nvSpPr>
          <p:cNvPr id="160" name="Shape 160"/>
          <p:cNvSpPr/>
          <p:nvPr/>
        </p:nvSpPr>
        <p:spPr>
          <a:xfrm>
            <a:off x="457200" y="1150070"/>
            <a:ext cx="4317477" cy="23266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Las alas de las aves y las de los murciélagos son </a:t>
            </a:r>
            <a:r>
              <a:rPr b="1"/>
              <a:t>análogas</a:t>
            </a:r>
            <a:r>
              <a:t> es decir, sus orígenes evolutivos son independientes, pero se parecen superficialmente porque evolucionaron para realizar la misma función. </a:t>
            </a:r>
          </a:p>
          <a:p>
            <a:pPr lvl="0"/>
            <a:endParaRPr/>
          </a:p>
          <a:p>
            <a:pPr lvl="0"/>
            <a:r>
              <a:t>Las analogías son el resultado de la </a:t>
            </a:r>
            <a:r>
              <a:rPr b="1"/>
              <a:t>evolución convergente</a:t>
            </a:r>
            <a:r>
              <a:t>.</a:t>
            </a:r>
          </a:p>
        </p:txBody>
      </p:sp>
      <p:sp>
        <p:nvSpPr>
          <p:cNvPr id="161" name="Shape 161"/>
          <p:cNvSpPr/>
          <p:nvPr/>
        </p:nvSpPr>
        <p:spPr>
          <a:xfrm>
            <a:off x="373800" y="4099299"/>
            <a:ext cx="4458878" cy="6502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Las aves y los murciélagos no heredaron las alas de un antepasado común alado</a:t>
            </a:r>
          </a:p>
        </p:txBody>
      </p:sp>
      <p:sp>
        <p:nvSpPr>
          <p:cNvPr id="162" name="Shape 162"/>
          <p:cNvSpPr/>
          <p:nvPr/>
        </p:nvSpPr>
        <p:spPr>
          <a:xfrm>
            <a:off x="373800" y="5140699"/>
            <a:ext cx="4458878" cy="9296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Sí heredaron las extremidades anteriores de un antepasado común con extremidades anteriores.</a:t>
            </a:r>
          </a:p>
        </p:txBody>
      </p:sp>
      <p:sp>
        <p:nvSpPr>
          <p:cNvPr id="163" name="Shape 163"/>
          <p:cNvSpPr/>
          <p:nvPr/>
        </p:nvSpPr>
        <p:spPr>
          <a:xfrm>
            <a:off x="2412999" y="4749800"/>
            <a:ext cx="1" cy="370841"/>
          </a:xfrm>
          <a:prstGeom prst="line">
            <a:avLst/>
          </a:prstGeom>
          <a:ln w="25400">
            <a:solidFill>
              <a:srgbClr val="4F81BD"/>
            </a:solidFill>
            <a:tailEnd type="triangle"/>
          </a:ln>
          <a:effectLst>
            <a:outerShdw blurRad="38100" dist="20000" dir="5400000" rotWithShape="0">
              <a:srgbClr val="000000">
                <a:alpha val="38000"/>
              </a:srgbClr>
            </a:outerShdw>
          </a:effectLst>
        </p:spPr>
        <p:txBody>
          <a:bodyPr lIns="45719" rIns="45719"/>
          <a:lstStyle/>
          <a:p>
            <a:pPr lvl="0">
              <a:defRPr sz="1200">
                <a:latin typeface="+mn-lt"/>
                <a:ea typeface="+mn-ea"/>
                <a:cs typeface="+mn-cs"/>
                <a:sym typeface="Helvetica"/>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60">
                                            <p:bg/>
                                          </p:spTgt>
                                        </p:tgtEl>
                                        <p:attrNameLst>
                                          <p:attrName>style.visibility</p:attrName>
                                        </p:attrNameLst>
                                      </p:cBhvr>
                                      <p:to>
                                        <p:strVal val="visible"/>
                                      </p:to>
                                    </p:set>
                                    <p:animEffect transition="in" filter="fade">
                                      <p:cBhvr>
                                        <p:cTn id="7" dur="500"/>
                                        <p:tgtEl>
                                          <p:spTgt spid="160">
                                            <p:bg/>
                                          </p:spTgt>
                                        </p:tgtEl>
                                      </p:cBhvr>
                                    </p:animEffect>
                                  </p:childTnLst>
                                </p:cTn>
                              </p:par>
                              <p:par>
                                <p:cTn id="8" presetID="10" presetClass="entr" presetSubtype="0" fill="hold" grpId="1">
                                  <p:stCondLst>
                                    <p:cond delay="0"/>
                                  </p:stCondLst>
                                  <p:iterate>
                                    <p:tmAbs val="0"/>
                                  </p:iterate>
                                  <p:childTnLst>
                                    <p:set>
                                      <p:cBhvr>
                                        <p:cTn id="9" fill="hold"/>
                                        <p:tgtEl>
                                          <p:spTgt spid="160">
                                            <p:txEl>
                                              <p:pRg st="0" end="0"/>
                                            </p:txEl>
                                          </p:spTgt>
                                        </p:tgtEl>
                                        <p:attrNameLst>
                                          <p:attrName>style.visibility</p:attrName>
                                        </p:attrNameLst>
                                      </p:cBhvr>
                                      <p:to>
                                        <p:strVal val="visible"/>
                                      </p:to>
                                    </p:set>
                                    <p:animEffect transition="in" filter="fade">
                                      <p:cBhvr>
                                        <p:cTn id="10" dur="500"/>
                                        <p:tgtEl>
                                          <p:spTgt spid="16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iterate>
                                    <p:tmAbs val="0"/>
                                  </p:iterate>
                                  <p:childTnLst>
                                    <p:set>
                                      <p:cBhvr>
                                        <p:cTn id="14" fill="hold"/>
                                        <p:tgtEl>
                                          <p:spTgt spid="160">
                                            <p:txEl>
                                              <p:pRg st="1" end="1"/>
                                            </p:txEl>
                                          </p:spTgt>
                                        </p:tgtEl>
                                        <p:attrNameLst>
                                          <p:attrName>style.visibility</p:attrName>
                                        </p:attrNameLst>
                                      </p:cBhvr>
                                      <p:to>
                                        <p:strVal val="visible"/>
                                      </p:to>
                                    </p:set>
                                    <p:animEffect transition="in" filter="fade">
                                      <p:cBhvr>
                                        <p:cTn id="15" dur="500"/>
                                        <p:tgtEl>
                                          <p:spTgt spid="16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iterate>
                                    <p:tmAbs val="0"/>
                                  </p:iterate>
                                  <p:childTnLst>
                                    <p:set>
                                      <p:cBhvr>
                                        <p:cTn id="19" fill="hold"/>
                                        <p:tgtEl>
                                          <p:spTgt spid="160">
                                            <p:txEl>
                                              <p:pRg st="2" end="2"/>
                                            </p:txEl>
                                          </p:spTgt>
                                        </p:tgtEl>
                                        <p:attrNameLst>
                                          <p:attrName>style.visibility</p:attrName>
                                        </p:attrNameLst>
                                      </p:cBhvr>
                                      <p:to>
                                        <p:strVal val="visible"/>
                                      </p:to>
                                    </p:set>
                                    <p:animEffect transition="in" filter="fade">
                                      <p:cBhvr>
                                        <p:cTn id="20" dur="500"/>
                                        <p:tgtEl>
                                          <p:spTgt spid="16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2" nodeType="clickEffect">
                                  <p:stCondLst>
                                    <p:cond delay="0"/>
                                  </p:stCondLst>
                                  <p:iterate>
                                    <p:tmAbs val="0"/>
                                  </p:iterate>
                                  <p:childTnLst>
                                    <p:set>
                                      <p:cBhvr>
                                        <p:cTn id="24" fill="hold"/>
                                        <p:tgtEl>
                                          <p:spTgt spid="1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3" nodeType="clickEffect">
                                  <p:stCondLst>
                                    <p:cond delay="0"/>
                                  </p:stCondLst>
                                  <p:iterate>
                                    <p:tmAbs val="0"/>
                                  </p:iterate>
                                  <p:childTnLst>
                                    <p:set>
                                      <p:cBhvr>
                                        <p:cTn id="28" fill="hold"/>
                                        <p:tgtEl>
                                          <p:spTgt spid="16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4" nodeType="clickEffect">
                                  <p:stCondLst>
                                    <p:cond delay="0"/>
                                  </p:stCondLst>
                                  <p:iterate>
                                    <p:tmAbs val="0"/>
                                  </p:iterate>
                                  <p:childTnLst>
                                    <p:set>
                                      <p:cBhvr>
                                        <p:cTn id="32" fill="hold"/>
                                        <p:tgtEl>
                                          <p:spTgt spid="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1" build="p" bldLvl="5" animBg="1" advAuto="0"/>
      <p:bldP spid="161" grpId="2" animBg="1" advAuto="0"/>
      <p:bldP spid="162" grpId="4" animBg="1" advAuto="0"/>
      <p:bldP spid="163" grpId="3"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p:nvPr/>
        </p:nvSpPr>
        <p:spPr>
          <a:xfrm>
            <a:off x="433632" y="476672"/>
            <a:ext cx="8458849" cy="2606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Cómo utilizar el árbol para clasificar</a:t>
            </a:r>
          </a:p>
          <a:p>
            <a:pPr lvl="0"/>
            <a:endParaRPr b="1"/>
          </a:p>
          <a:p>
            <a:pPr lvl="0"/>
            <a:r>
              <a:t>Utilización de los árboles filogenéticos: </a:t>
            </a:r>
          </a:p>
          <a:p>
            <a:pPr marL="342900" lvl="0" indent="-342900">
              <a:buSzPct val="100000"/>
              <a:buAutoNum type="arabicPeriod"/>
            </a:pPr>
            <a:r>
              <a:t>Comprobar hipótesis sobre la evolución</a:t>
            </a:r>
          </a:p>
          <a:p>
            <a:pPr marL="342900" lvl="0" indent="-342900">
              <a:buSzPct val="100000"/>
              <a:buAutoNum type="arabicPeriod"/>
            </a:pPr>
            <a:r>
              <a:t>Conocer características de especies extintas y linajes ancestrales</a:t>
            </a:r>
          </a:p>
          <a:p>
            <a:pPr marL="342900" lvl="0" indent="-342900">
              <a:buSzPct val="100000"/>
              <a:buAutoNum type="arabicPeriod"/>
            </a:pPr>
            <a:r>
              <a:t>Clasificar los organismos</a:t>
            </a:r>
          </a:p>
          <a:p>
            <a:pPr lvl="0"/>
            <a:endParaRPr/>
          </a:p>
          <a:p>
            <a:pPr lvl="0"/>
            <a:r>
              <a:t>Sistema de clasificación: Linneo asigna a cada organismo un reino, filo, clase, orden, familia, género y especie. </a:t>
            </a:r>
          </a:p>
        </p:txBody>
      </p:sp>
      <p:pic>
        <p:nvPicPr>
          <p:cNvPr id="166" name="image27.gif" descr="http://evolution.berkeley.edu/evolibrary/images_sp/reptileclade1.gif"/>
          <p:cNvPicPr/>
          <p:nvPr/>
        </p:nvPicPr>
        <p:blipFill>
          <a:blip r:embed="rId2">
            <a:extLst/>
          </a:blip>
          <a:stretch>
            <a:fillRect/>
          </a:stretch>
        </p:blipFill>
        <p:spPr>
          <a:xfrm>
            <a:off x="2524343" y="3203396"/>
            <a:ext cx="5010064" cy="3150270"/>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65">
                                            <p:txEl>
                                              <p:pRg st="3" end="3"/>
                                            </p:txEl>
                                          </p:spTgt>
                                        </p:tgtEl>
                                        <p:attrNameLst>
                                          <p:attrName>style.visibility</p:attrName>
                                        </p:attrNameLst>
                                      </p:cBhvr>
                                      <p:to>
                                        <p:strVal val="visible"/>
                                      </p:to>
                                    </p:set>
                                    <p:animEffect transition="in" filter="fade">
                                      <p:cBhvr>
                                        <p:cTn id="7" dur="500"/>
                                        <p:tgtEl>
                                          <p:spTgt spid="165">
                                            <p:txEl>
                                              <p:pRg st="3" end="3"/>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165">
                                            <p:txEl>
                                              <p:pRg st="4" end="4"/>
                                            </p:txEl>
                                          </p:spTgt>
                                        </p:tgtEl>
                                        <p:attrNameLst>
                                          <p:attrName>style.visibility</p:attrName>
                                        </p:attrNameLst>
                                      </p:cBhvr>
                                      <p:to>
                                        <p:strVal val="visible"/>
                                      </p:to>
                                    </p:set>
                                    <p:animEffect transition="in" filter="fade">
                                      <p:cBhvr>
                                        <p:cTn id="11" dur="500"/>
                                        <p:tgtEl>
                                          <p:spTgt spid="165">
                                            <p:txEl>
                                              <p:pRg st="4" end="4"/>
                                            </p:txEl>
                                          </p:spTgt>
                                        </p:tgtEl>
                                      </p:cBhvr>
                                    </p:animEffect>
                                  </p:childTnLst>
                                </p:cTn>
                              </p:par>
                            </p:childTnLst>
                          </p:cTn>
                        </p:par>
                        <p:par>
                          <p:cTn id="12" fill="hold">
                            <p:stCondLst>
                              <p:cond delay="1000"/>
                            </p:stCondLst>
                            <p:childTnLst>
                              <p:par>
                                <p:cTn id="13" presetID="10" presetClass="entr" presetSubtype="0" fill="hold" grpId="1" nodeType="afterEffect">
                                  <p:stCondLst>
                                    <p:cond delay="0"/>
                                  </p:stCondLst>
                                  <p:iterate>
                                    <p:tmAbs val="0"/>
                                  </p:iterate>
                                  <p:childTnLst>
                                    <p:set>
                                      <p:cBhvr>
                                        <p:cTn id="14" fill="hold"/>
                                        <p:tgtEl>
                                          <p:spTgt spid="165">
                                            <p:txEl>
                                              <p:pRg st="5" end="5"/>
                                            </p:txEl>
                                          </p:spTgt>
                                        </p:tgtEl>
                                        <p:attrNameLst>
                                          <p:attrName>style.visibility</p:attrName>
                                        </p:attrNameLst>
                                      </p:cBhvr>
                                      <p:to>
                                        <p:strVal val="visible"/>
                                      </p:to>
                                    </p:set>
                                    <p:animEffect transition="in" filter="fade">
                                      <p:cBhvr>
                                        <p:cTn id="15" dur="500"/>
                                        <p:tgtEl>
                                          <p:spTgt spid="165">
                                            <p:txEl>
                                              <p:pRg st="5" end="5"/>
                                            </p:txEl>
                                          </p:spTgt>
                                        </p:tgtEl>
                                      </p:cBhvr>
                                    </p:animEffect>
                                  </p:childTnLst>
                                </p:cTn>
                              </p:par>
                            </p:childTnLst>
                          </p:cTn>
                        </p:par>
                        <p:par>
                          <p:cTn id="16" fill="hold">
                            <p:stCondLst>
                              <p:cond delay="1500"/>
                            </p:stCondLst>
                            <p:childTnLst>
                              <p:par>
                                <p:cTn id="17" presetID="10" presetClass="entr" presetSubtype="0" fill="hold" grpId="1" nodeType="afterEffect">
                                  <p:stCondLst>
                                    <p:cond delay="0"/>
                                  </p:stCondLst>
                                  <p:iterate>
                                    <p:tmAbs val="0"/>
                                  </p:iterate>
                                  <p:childTnLst>
                                    <p:set>
                                      <p:cBhvr>
                                        <p:cTn id="18" fill="hold"/>
                                        <p:tgtEl>
                                          <p:spTgt spid="165">
                                            <p:txEl>
                                              <p:pRg st="6" end="6"/>
                                            </p:txEl>
                                          </p:spTgt>
                                        </p:tgtEl>
                                        <p:attrNameLst>
                                          <p:attrName>style.visibility</p:attrName>
                                        </p:attrNameLst>
                                      </p:cBhvr>
                                      <p:to>
                                        <p:strVal val="visible"/>
                                      </p:to>
                                    </p:set>
                                    <p:animEffect transition="in" filter="fade">
                                      <p:cBhvr>
                                        <p:cTn id="19" dur="500"/>
                                        <p:tgtEl>
                                          <p:spTgt spid="165">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1" nodeType="clickEffect">
                                  <p:stCondLst>
                                    <p:cond delay="0"/>
                                  </p:stCondLst>
                                  <p:iterate>
                                    <p:tmAbs val="0"/>
                                  </p:iterate>
                                  <p:childTnLst>
                                    <p:set>
                                      <p:cBhvr>
                                        <p:cTn id="23" fill="hold"/>
                                        <p:tgtEl>
                                          <p:spTgt spid="165">
                                            <p:txEl>
                                              <p:pRg st="7" end="7"/>
                                            </p:txEl>
                                          </p:spTgt>
                                        </p:tgtEl>
                                        <p:attrNameLst>
                                          <p:attrName>style.visibility</p:attrName>
                                        </p:attrNameLst>
                                      </p:cBhvr>
                                      <p:to>
                                        <p:strVal val="visible"/>
                                      </p:to>
                                    </p:set>
                                    <p:animEffect transition="in" filter="fade">
                                      <p:cBhvr>
                                        <p:cTn id="24" dur="500"/>
                                        <p:tgtEl>
                                          <p:spTgt spid="16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1"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p:nvPr/>
        </p:nvSpPr>
        <p:spPr>
          <a:xfrm>
            <a:off x="3073138" y="193364"/>
            <a:ext cx="5819343" cy="2047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Cómo utilizar el árbol para clasificar</a:t>
            </a:r>
          </a:p>
          <a:p>
            <a:pPr lvl="0"/>
            <a:endParaRPr b="1"/>
          </a:p>
          <a:p>
            <a:pPr lvl="0"/>
            <a:endParaRPr b="1"/>
          </a:p>
          <a:p>
            <a:pPr lvl="0"/>
            <a:r>
              <a:t>Este sistema nombra únicamente los clados (grupos de organismos que descienden de un antepasado común). </a:t>
            </a:r>
          </a:p>
          <a:p>
            <a:pPr lvl="0"/>
            <a:endParaRPr/>
          </a:p>
          <a:p>
            <a:pPr lvl="0"/>
            <a:r>
              <a:t>Ejemplo: reptiles y las aves</a:t>
            </a:r>
          </a:p>
        </p:txBody>
      </p:sp>
      <p:pic>
        <p:nvPicPr>
          <p:cNvPr id="169" name="image28.gif" descr="http://evolution.berkeley.edu/evolibrary/images/evo/reptileclade2.gif"/>
          <p:cNvPicPr/>
          <p:nvPr/>
        </p:nvPicPr>
        <p:blipFill>
          <a:blip r:embed="rId2">
            <a:extLst/>
          </a:blip>
          <a:stretch>
            <a:fillRect/>
          </a:stretch>
        </p:blipFill>
        <p:spPr>
          <a:xfrm>
            <a:off x="323527" y="1209028"/>
            <a:ext cx="2514601" cy="1504952"/>
          </a:xfrm>
          <a:prstGeom prst="rect">
            <a:avLst/>
          </a:prstGeom>
          <a:ln w="12700">
            <a:miter lim="400000"/>
          </a:ln>
        </p:spPr>
      </p:pic>
      <p:pic>
        <p:nvPicPr>
          <p:cNvPr id="170" name="image29.gif" descr="http://evolution.berkeley.edu/evolibrary/images/evo/reptileclade4.gif"/>
          <p:cNvPicPr/>
          <p:nvPr/>
        </p:nvPicPr>
        <p:blipFill>
          <a:blip r:embed="rId3">
            <a:extLst/>
          </a:blip>
          <a:stretch>
            <a:fillRect/>
          </a:stretch>
        </p:blipFill>
        <p:spPr>
          <a:xfrm>
            <a:off x="323527" y="4766081"/>
            <a:ext cx="2749612" cy="1645602"/>
          </a:xfrm>
          <a:prstGeom prst="rect">
            <a:avLst/>
          </a:prstGeom>
          <a:ln w="12700">
            <a:miter lim="400000"/>
          </a:ln>
        </p:spPr>
      </p:pic>
      <p:pic>
        <p:nvPicPr>
          <p:cNvPr id="171" name="image30.gif" descr="http://evolution.berkeley.edu/evolibrary/images_sp/reptileclade3.gif"/>
          <p:cNvPicPr/>
          <p:nvPr/>
        </p:nvPicPr>
        <p:blipFill>
          <a:blip r:embed="rId4">
            <a:extLst/>
          </a:blip>
          <a:stretch>
            <a:fillRect/>
          </a:stretch>
        </p:blipFill>
        <p:spPr>
          <a:xfrm>
            <a:off x="323527" y="2989076"/>
            <a:ext cx="2749612" cy="1728924"/>
          </a:xfrm>
          <a:prstGeom prst="rect">
            <a:avLst/>
          </a:prstGeom>
          <a:ln w="12700">
            <a:miter lim="400000"/>
          </a:ln>
        </p:spPr>
      </p:pic>
      <p:sp>
        <p:nvSpPr>
          <p:cNvPr id="172" name="Shape 172"/>
          <p:cNvSpPr/>
          <p:nvPr/>
        </p:nvSpPr>
        <p:spPr>
          <a:xfrm>
            <a:off x="3096702" y="2527411"/>
            <a:ext cx="5377994" cy="929641"/>
          </a:xfrm>
          <a:prstGeom prst="rect">
            <a:avLst/>
          </a:prstGeom>
          <a:solidFill>
            <a:srgbClr val="558ED5"/>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Cualquier clado de este árbol: los Testudines, los Escamosos, los Arcosauriomorfos y los Crocodiliarios, todos ellos forman clados.</a:t>
            </a:r>
          </a:p>
        </p:txBody>
      </p:sp>
      <p:sp>
        <p:nvSpPr>
          <p:cNvPr id="173" name="Shape 173"/>
          <p:cNvSpPr/>
          <p:nvPr/>
        </p:nvSpPr>
        <p:spPr>
          <a:xfrm>
            <a:off x="3106129" y="3582185"/>
            <a:ext cx="5359139" cy="1209041"/>
          </a:xfrm>
          <a:prstGeom prst="rect">
            <a:avLst/>
          </a:prstGeom>
          <a:solidFill>
            <a:srgbClr val="8EB4E3"/>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Los reptiles no forman un clado. Lo que significa que, o los reptiles no son un agrupamiento filogenético válido</a:t>
            </a:r>
          </a:p>
          <a:p>
            <a:pPr lvl="0"/>
            <a:r>
              <a:t>o tenemos que empezar a pensar que las aves son reptiles.</a:t>
            </a:r>
          </a:p>
        </p:txBody>
      </p:sp>
      <p:sp>
        <p:nvSpPr>
          <p:cNvPr id="174" name="Shape 174"/>
          <p:cNvSpPr/>
          <p:nvPr/>
        </p:nvSpPr>
        <p:spPr>
          <a:xfrm>
            <a:off x="3115556" y="5099244"/>
            <a:ext cx="5538251" cy="9296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clasificación filogenética nos dice que los dinosaurios no se extinguieron del todo (las aves son dinosaurios, forman parte del clado Dinosauria). </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68">
                                            <p:txEl>
                                              <p:pRg st="3" end="3"/>
                                            </p:txEl>
                                          </p:spTgt>
                                        </p:tgtEl>
                                        <p:attrNameLst>
                                          <p:attrName>style.visibility</p:attrName>
                                        </p:attrNameLst>
                                      </p:cBhvr>
                                      <p:to>
                                        <p:strVal val="visible"/>
                                      </p:to>
                                    </p:set>
                                    <p:animEffect transition="in" filter="fade">
                                      <p:cBhvr>
                                        <p:cTn id="7" dur="500"/>
                                        <p:tgtEl>
                                          <p:spTgt spid="168">
                                            <p:txEl>
                                              <p:pRg st="3" end="3"/>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168">
                                            <p:txEl>
                                              <p:pRg st="4" end="4"/>
                                            </p:txEl>
                                          </p:spTgt>
                                        </p:tgtEl>
                                        <p:attrNameLst>
                                          <p:attrName>style.visibility</p:attrName>
                                        </p:attrNameLst>
                                      </p:cBhvr>
                                      <p:to>
                                        <p:strVal val="visible"/>
                                      </p:to>
                                    </p:set>
                                    <p:animEffect transition="in" filter="fade">
                                      <p:cBhvr>
                                        <p:cTn id="11" dur="500"/>
                                        <p:tgtEl>
                                          <p:spTgt spid="168">
                                            <p:txEl>
                                              <p:pRg st="4" end="4"/>
                                            </p:txEl>
                                          </p:spTgt>
                                        </p:tgtEl>
                                      </p:cBhvr>
                                    </p:animEffect>
                                  </p:childTnLst>
                                </p:cTn>
                              </p:par>
                            </p:childTnLst>
                          </p:cTn>
                        </p:par>
                        <p:par>
                          <p:cTn id="12" fill="hold">
                            <p:stCondLst>
                              <p:cond delay="1000"/>
                            </p:stCondLst>
                            <p:childTnLst>
                              <p:par>
                                <p:cTn id="13" presetID="10" presetClass="entr" presetSubtype="0" fill="hold" grpId="1" nodeType="afterEffect">
                                  <p:stCondLst>
                                    <p:cond delay="0"/>
                                  </p:stCondLst>
                                  <p:iterate>
                                    <p:tmAbs val="0"/>
                                  </p:iterate>
                                  <p:childTnLst>
                                    <p:set>
                                      <p:cBhvr>
                                        <p:cTn id="14" fill="hold"/>
                                        <p:tgtEl>
                                          <p:spTgt spid="168">
                                            <p:txEl>
                                              <p:pRg st="5" end="5"/>
                                            </p:txEl>
                                          </p:spTgt>
                                        </p:tgtEl>
                                        <p:attrNameLst>
                                          <p:attrName>style.visibility</p:attrName>
                                        </p:attrNameLst>
                                      </p:cBhvr>
                                      <p:to>
                                        <p:strVal val="visible"/>
                                      </p:to>
                                    </p:set>
                                    <p:animEffect transition="in" filter="fade">
                                      <p:cBhvr>
                                        <p:cTn id="15" dur="500"/>
                                        <p:tgtEl>
                                          <p:spTgt spid="168">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2" nodeType="clickEffect">
                                  <p:stCondLst>
                                    <p:cond delay="0"/>
                                  </p:stCondLst>
                                  <p:iterate>
                                    <p:tmAbs val="0"/>
                                  </p:iterate>
                                  <p:childTnLst>
                                    <p:set>
                                      <p:cBhvr>
                                        <p:cTn id="19" fill="hold"/>
                                        <p:tgtEl>
                                          <p:spTgt spid="172"/>
                                        </p:tgtEl>
                                        <p:attrNameLst>
                                          <p:attrName>style.visibility</p:attrName>
                                        </p:attrNameLst>
                                      </p:cBhvr>
                                      <p:to>
                                        <p:strVal val="visible"/>
                                      </p:to>
                                    </p:set>
                                    <p:animEffect transition="in" filter="fade">
                                      <p:cBhvr>
                                        <p:cTn id="20" dur="500"/>
                                        <p:tgtEl>
                                          <p:spTgt spid="17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3" nodeType="clickEffect">
                                  <p:stCondLst>
                                    <p:cond delay="0"/>
                                  </p:stCondLst>
                                  <p:iterate>
                                    <p:tmAbs val="0"/>
                                  </p:iterate>
                                  <p:childTnLst>
                                    <p:set>
                                      <p:cBhvr>
                                        <p:cTn id="24" fill="hold"/>
                                        <p:tgtEl>
                                          <p:spTgt spid="173"/>
                                        </p:tgtEl>
                                        <p:attrNameLst>
                                          <p:attrName>style.visibility</p:attrName>
                                        </p:attrNameLst>
                                      </p:cBhvr>
                                      <p:to>
                                        <p:strVal val="visible"/>
                                      </p:to>
                                    </p:set>
                                    <p:animEffect transition="in" filter="fade">
                                      <p:cBhvr>
                                        <p:cTn id="25" dur="500"/>
                                        <p:tgtEl>
                                          <p:spTgt spid="17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4" nodeType="clickEffect">
                                  <p:stCondLst>
                                    <p:cond delay="0"/>
                                  </p:stCondLst>
                                  <p:iterate>
                                    <p:tmAbs val="0"/>
                                  </p:iterate>
                                  <p:childTnLst>
                                    <p:set>
                                      <p:cBhvr>
                                        <p:cTn id="29" fill="hold"/>
                                        <p:tgtEl>
                                          <p:spTgt spid="174"/>
                                        </p:tgtEl>
                                        <p:attrNameLst>
                                          <p:attrName>style.visibility</p:attrName>
                                        </p:attrNameLst>
                                      </p:cBhvr>
                                      <p:to>
                                        <p:strVal val="visible"/>
                                      </p:to>
                                    </p:set>
                                    <p:animEffect transition="in" filter="fade">
                                      <p:cBhvr>
                                        <p:cTn id="30"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1" build="p" bldLvl="5" animBg="1" advAuto="0"/>
      <p:bldP spid="172" grpId="2" animBg="1" advAuto="0"/>
      <p:bldP spid="173" grpId="3" animBg="1" advAuto="0"/>
      <p:bldP spid="174" grpId="4"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p:nvPr/>
        </p:nvSpPr>
        <p:spPr>
          <a:xfrm>
            <a:off x="4242060" y="1442300"/>
            <a:ext cx="4515440" cy="34442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3 500 millones de años de la historia de la vida en la Tierra.</a:t>
            </a:r>
          </a:p>
          <a:p>
            <a:pPr lvl="0"/>
            <a:endParaRPr/>
          </a:p>
          <a:p>
            <a:pPr lvl="0"/>
            <a:r>
              <a:t>El tiempo en las filogenias se dibuja con la longitud de las ramas en proporción a la cantidad de tiempo que ha transcurrido desde que surgió ese linaje. </a:t>
            </a:r>
          </a:p>
          <a:p>
            <a:pPr lvl="0"/>
            <a:endParaRPr/>
          </a:p>
          <a:p>
            <a:pPr lvl="0"/>
            <a:r>
              <a:t>Las longitud de las ramas se han ajustado para que muestren cuándo se dividieron y se extinguieron los linajes.</a:t>
            </a:r>
          </a:p>
          <a:p>
            <a:pPr lvl="0"/>
            <a:r>
              <a:t> </a:t>
            </a:r>
          </a:p>
        </p:txBody>
      </p:sp>
      <p:pic>
        <p:nvPicPr>
          <p:cNvPr id="177" name="image31.gif" descr="Vertebrate phylogeny with time"/>
          <p:cNvPicPr/>
          <p:nvPr/>
        </p:nvPicPr>
        <p:blipFill>
          <a:blip r:embed="rId2">
            <a:extLst/>
          </a:blip>
          <a:stretch>
            <a:fillRect/>
          </a:stretch>
        </p:blipFill>
        <p:spPr>
          <a:xfrm>
            <a:off x="534324" y="1889188"/>
            <a:ext cx="3400426" cy="4219576"/>
          </a:xfrm>
          <a:prstGeom prst="rect">
            <a:avLst/>
          </a:prstGeom>
          <a:ln w="12700">
            <a:miter lim="400000"/>
          </a:ln>
        </p:spPr>
      </p:pic>
      <p:sp>
        <p:nvSpPr>
          <p:cNvPr id="178" name="Shape 178"/>
          <p:cNvSpPr/>
          <p:nvPr/>
        </p:nvSpPr>
        <p:spPr>
          <a:xfrm>
            <a:off x="1474229" y="475735"/>
            <a:ext cx="1957275"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a:lvl1pPr>
          </a:lstStyle>
          <a:p>
            <a:pPr lvl="0">
              <a:defRPr b="0"/>
            </a:pPr>
            <a:r>
              <a:rPr b="1"/>
              <a:t>La suma del tiempo</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76">
                                            <p:bg/>
                                          </p:spTgt>
                                        </p:tgtEl>
                                        <p:attrNameLst>
                                          <p:attrName>style.visibility</p:attrName>
                                        </p:attrNameLst>
                                      </p:cBhvr>
                                      <p:to>
                                        <p:strVal val="visible"/>
                                      </p:to>
                                    </p:set>
                                    <p:animEffect transition="in" filter="fade">
                                      <p:cBhvr>
                                        <p:cTn id="7" dur="500"/>
                                        <p:tgtEl>
                                          <p:spTgt spid="176">
                                            <p:bg/>
                                          </p:spTgt>
                                        </p:tgtEl>
                                      </p:cBhvr>
                                    </p:animEffect>
                                  </p:childTnLst>
                                </p:cTn>
                              </p:par>
                              <p:par>
                                <p:cTn id="8" presetID="10" presetClass="entr" presetSubtype="0" fill="hold" grpId="1">
                                  <p:stCondLst>
                                    <p:cond delay="0"/>
                                  </p:stCondLst>
                                  <p:iterate>
                                    <p:tmAbs val="0"/>
                                  </p:iterate>
                                  <p:childTnLst>
                                    <p:set>
                                      <p:cBhvr>
                                        <p:cTn id="9" fill="hold"/>
                                        <p:tgtEl>
                                          <p:spTgt spid="176">
                                            <p:txEl>
                                              <p:pRg st="0" end="0"/>
                                            </p:txEl>
                                          </p:spTgt>
                                        </p:tgtEl>
                                        <p:attrNameLst>
                                          <p:attrName>style.visibility</p:attrName>
                                        </p:attrNameLst>
                                      </p:cBhvr>
                                      <p:to>
                                        <p:strVal val="visible"/>
                                      </p:to>
                                    </p:set>
                                    <p:animEffect transition="in" filter="fade">
                                      <p:cBhvr>
                                        <p:cTn id="10" dur="500"/>
                                        <p:tgtEl>
                                          <p:spTgt spid="176">
                                            <p:txEl>
                                              <p:pRg st="0" end="0"/>
                                            </p:txEl>
                                          </p:spTgt>
                                        </p:tgtEl>
                                      </p:cBhvr>
                                    </p:animEffect>
                                  </p:childTnLst>
                                </p:cTn>
                              </p:par>
                            </p:childTnLst>
                          </p:cTn>
                        </p:par>
                        <p:par>
                          <p:cTn id="11" fill="hold">
                            <p:stCondLst>
                              <p:cond delay="500"/>
                            </p:stCondLst>
                            <p:childTnLst>
                              <p:par>
                                <p:cTn id="12" presetID="10" presetClass="entr" presetSubtype="0" fill="hold" grpId="1" nodeType="afterEffect">
                                  <p:stCondLst>
                                    <p:cond delay="0"/>
                                  </p:stCondLst>
                                  <p:iterate>
                                    <p:tmAbs val="0"/>
                                  </p:iterate>
                                  <p:childTnLst>
                                    <p:set>
                                      <p:cBhvr>
                                        <p:cTn id="13" fill="hold"/>
                                        <p:tgtEl>
                                          <p:spTgt spid="176">
                                            <p:txEl>
                                              <p:pRg st="1" end="1"/>
                                            </p:txEl>
                                          </p:spTgt>
                                        </p:tgtEl>
                                        <p:attrNameLst>
                                          <p:attrName>style.visibility</p:attrName>
                                        </p:attrNameLst>
                                      </p:cBhvr>
                                      <p:to>
                                        <p:strVal val="visible"/>
                                      </p:to>
                                    </p:set>
                                    <p:animEffect transition="in" filter="fade">
                                      <p:cBhvr>
                                        <p:cTn id="14" dur="500"/>
                                        <p:tgtEl>
                                          <p:spTgt spid="176">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iterate>
                                    <p:tmAbs val="0"/>
                                  </p:iterate>
                                  <p:childTnLst>
                                    <p:set>
                                      <p:cBhvr>
                                        <p:cTn id="18" fill="hold"/>
                                        <p:tgtEl>
                                          <p:spTgt spid="176">
                                            <p:txEl>
                                              <p:pRg st="2" end="2"/>
                                            </p:txEl>
                                          </p:spTgt>
                                        </p:tgtEl>
                                        <p:attrNameLst>
                                          <p:attrName>style.visibility</p:attrName>
                                        </p:attrNameLst>
                                      </p:cBhvr>
                                      <p:to>
                                        <p:strVal val="visible"/>
                                      </p:to>
                                    </p:set>
                                    <p:animEffect transition="in" filter="fade">
                                      <p:cBhvr>
                                        <p:cTn id="19" dur="500"/>
                                        <p:tgtEl>
                                          <p:spTgt spid="176">
                                            <p:txEl>
                                              <p:pRg st="2" end="2"/>
                                            </p:txEl>
                                          </p:spTgt>
                                        </p:tgtEl>
                                      </p:cBhvr>
                                    </p:animEffect>
                                  </p:childTnLst>
                                </p:cTn>
                              </p:par>
                            </p:childTnLst>
                          </p:cTn>
                        </p:par>
                        <p:par>
                          <p:cTn id="20" fill="hold">
                            <p:stCondLst>
                              <p:cond delay="500"/>
                            </p:stCondLst>
                            <p:childTnLst>
                              <p:par>
                                <p:cTn id="21" presetID="10" presetClass="entr" presetSubtype="0" fill="hold" grpId="1" nodeType="afterEffect">
                                  <p:stCondLst>
                                    <p:cond delay="0"/>
                                  </p:stCondLst>
                                  <p:iterate>
                                    <p:tmAbs val="0"/>
                                  </p:iterate>
                                  <p:childTnLst>
                                    <p:set>
                                      <p:cBhvr>
                                        <p:cTn id="22" fill="hold"/>
                                        <p:tgtEl>
                                          <p:spTgt spid="176">
                                            <p:txEl>
                                              <p:pRg st="3" end="3"/>
                                            </p:txEl>
                                          </p:spTgt>
                                        </p:tgtEl>
                                        <p:attrNameLst>
                                          <p:attrName>style.visibility</p:attrName>
                                        </p:attrNameLst>
                                      </p:cBhvr>
                                      <p:to>
                                        <p:strVal val="visible"/>
                                      </p:to>
                                    </p:set>
                                    <p:animEffect transition="in" filter="fade">
                                      <p:cBhvr>
                                        <p:cTn id="23" dur="500"/>
                                        <p:tgtEl>
                                          <p:spTgt spid="176">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1" nodeType="clickEffect">
                                  <p:stCondLst>
                                    <p:cond delay="0"/>
                                  </p:stCondLst>
                                  <p:iterate>
                                    <p:tmAbs val="0"/>
                                  </p:iterate>
                                  <p:childTnLst>
                                    <p:set>
                                      <p:cBhvr>
                                        <p:cTn id="27" fill="hold"/>
                                        <p:tgtEl>
                                          <p:spTgt spid="176">
                                            <p:txEl>
                                              <p:pRg st="4" end="4"/>
                                            </p:txEl>
                                          </p:spTgt>
                                        </p:tgtEl>
                                        <p:attrNameLst>
                                          <p:attrName>style.visibility</p:attrName>
                                        </p:attrNameLst>
                                      </p:cBhvr>
                                      <p:to>
                                        <p:strVal val="visible"/>
                                      </p:to>
                                    </p:set>
                                    <p:animEffect transition="in" filter="fade">
                                      <p:cBhvr>
                                        <p:cTn id="28" dur="500"/>
                                        <p:tgtEl>
                                          <p:spTgt spid="176">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1" nodeType="clickEffect">
                                  <p:stCondLst>
                                    <p:cond delay="0"/>
                                  </p:stCondLst>
                                  <p:iterate>
                                    <p:tmAbs val="0"/>
                                  </p:iterate>
                                  <p:childTnLst>
                                    <p:set>
                                      <p:cBhvr>
                                        <p:cTn id="32" fill="hold"/>
                                        <p:tgtEl>
                                          <p:spTgt spid="176">
                                            <p:txEl>
                                              <p:pRg st="5" end="5"/>
                                            </p:txEl>
                                          </p:spTgt>
                                        </p:tgtEl>
                                        <p:attrNameLst>
                                          <p:attrName>style.visibility</p:attrName>
                                        </p:attrNameLst>
                                      </p:cBhvr>
                                      <p:to>
                                        <p:strVal val="visible"/>
                                      </p:to>
                                    </p:set>
                                    <p:animEffect transition="in" filter="fade">
                                      <p:cBhvr>
                                        <p:cTn id="33" dur="500"/>
                                        <p:tgtEl>
                                          <p:spTgt spid="17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1" build="p" bldLvl="5"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p:nvPr/>
        </p:nvSpPr>
        <p:spPr>
          <a:xfrm>
            <a:off x="4067943" y="332656"/>
            <a:ext cx="4572001" cy="6238241"/>
          </a:xfrm>
          <a:prstGeom prst="rect">
            <a:avLst/>
          </a:prstGeom>
          <a:solidFill>
            <a:srgbClr val="FEFFA3"/>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Cómo sabemos lo que pasó y cuándo pasó</a:t>
            </a:r>
          </a:p>
          <a:p>
            <a:pPr lvl="0"/>
            <a:endParaRPr b="1"/>
          </a:p>
          <a:p>
            <a:pPr lvl="0"/>
            <a:r>
              <a:t>La vida comenzó hace 3,800 millones de años y los insectos se diversificaron hace 290 millones de años, pero los linajes del hombre y el chimpancé se separaron hace tan sólo cinco millones de años. </a:t>
            </a:r>
          </a:p>
          <a:p>
            <a:pPr lvl="0" algn="ctr"/>
            <a:endParaRPr/>
          </a:p>
          <a:p>
            <a:pPr lvl="0" algn="ctr"/>
            <a:r>
              <a:t>Métodos y pruebas que utilizan para datar sucesos:	</a:t>
            </a:r>
          </a:p>
          <a:p>
            <a:pPr lvl="0"/>
            <a:r>
              <a:t>1. </a:t>
            </a:r>
            <a:r>
              <a:rPr b="1"/>
              <a:t>La datación radiométrica</a:t>
            </a:r>
            <a:r>
              <a:t> se basa en el periodo de semidesintegración de los elementos radiactivos (rocas y materiales).	</a:t>
            </a:r>
          </a:p>
          <a:p>
            <a:pPr lvl="0"/>
            <a:endParaRPr/>
          </a:p>
          <a:p>
            <a:pPr lvl="0"/>
            <a:r>
              <a:t>2. </a:t>
            </a:r>
            <a:r>
              <a:rPr b="1"/>
              <a:t>La estratigrafía</a:t>
            </a:r>
            <a:r>
              <a:t> proporciona una secuencia de sucesos de la cual se pueden extrapolar fechas relativas.	</a:t>
            </a:r>
          </a:p>
          <a:p>
            <a:pPr lvl="0"/>
            <a:endParaRPr/>
          </a:p>
          <a:p>
            <a:pPr lvl="0"/>
            <a:r>
              <a:t>3. </a:t>
            </a:r>
            <a:r>
              <a:rPr b="1"/>
              <a:t>Los relojes moleculares</a:t>
            </a:r>
            <a:r>
              <a:t> permiten utilizar la cantidad de divergencia genética entre los organismos para extrapolarla hacia atrás en el tiempo y estimar fechas.	</a:t>
            </a:r>
          </a:p>
        </p:txBody>
      </p:sp>
      <p:pic>
        <p:nvPicPr>
          <p:cNvPr id="181" name="image32.gif" descr="Atom icon"/>
          <p:cNvPicPr/>
          <p:nvPr/>
        </p:nvPicPr>
        <p:blipFill>
          <a:blip r:embed="rId2">
            <a:extLst/>
          </a:blip>
          <a:stretch>
            <a:fillRect/>
          </a:stretch>
        </p:blipFill>
        <p:spPr>
          <a:xfrm>
            <a:off x="1250883" y="2775884"/>
            <a:ext cx="1225663" cy="1160296"/>
          </a:xfrm>
          <a:prstGeom prst="rect">
            <a:avLst/>
          </a:prstGeom>
          <a:ln w="12700">
            <a:miter lim="400000"/>
          </a:ln>
        </p:spPr>
      </p:pic>
      <p:pic>
        <p:nvPicPr>
          <p:cNvPr id="182" name="image33.gif" descr="Stratigraphy icon"/>
          <p:cNvPicPr/>
          <p:nvPr/>
        </p:nvPicPr>
        <p:blipFill>
          <a:blip r:embed="rId3">
            <a:extLst/>
          </a:blip>
          <a:stretch>
            <a:fillRect/>
          </a:stretch>
        </p:blipFill>
        <p:spPr>
          <a:xfrm>
            <a:off x="1250883" y="4152524"/>
            <a:ext cx="1225663" cy="1045899"/>
          </a:xfrm>
          <a:prstGeom prst="rect">
            <a:avLst/>
          </a:prstGeom>
          <a:ln w="12700">
            <a:miter lim="400000"/>
          </a:ln>
        </p:spPr>
      </p:pic>
      <p:pic>
        <p:nvPicPr>
          <p:cNvPr id="183" name="image34.gif" descr="DNA icon"/>
          <p:cNvPicPr/>
          <p:nvPr/>
        </p:nvPicPr>
        <p:blipFill>
          <a:blip r:embed="rId4">
            <a:extLst/>
          </a:blip>
          <a:stretch>
            <a:fillRect/>
          </a:stretch>
        </p:blipFill>
        <p:spPr>
          <a:xfrm>
            <a:off x="1250883" y="5354818"/>
            <a:ext cx="1003576" cy="1164149"/>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80">
                                            <p:txEl>
                                              <p:pRg st="2" end="2"/>
                                            </p:txEl>
                                          </p:spTgt>
                                        </p:tgtEl>
                                        <p:attrNameLst>
                                          <p:attrName>style.visibility</p:attrName>
                                        </p:attrNameLst>
                                      </p:cBhvr>
                                      <p:to>
                                        <p:strVal val="visible"/>
                                      </p:to>
                                    </p:set>
                                    <p:animEffect transition="in" filter="fade">
                                      <p:cBhvr>
                                        <p:cTn id="7" dur="500"/>
                                        <p:tgtEl>
                                          <p:spTgt spid="180">
                                            <p:txEl>
                                              <p:pRg st="2" end="2"/>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180">
                                            <p:txEl>
                                              <p:pRg st="3" end="3"/>
                                            </p:txEl>
                                          </p:spTgt>
                                        </p:tgtEl>
                                        <p:attrNameLst>
                                          <p:attrName>style.visibility</p:attrName>
                                        </p:attrNameLst>
                                      </p:cBhvr>
                                      <p:to>
                                        <p:strVal val="visible"/>
                                      </p:to>
                                    </p:set>
                                    <p:animEffect transition="in" filter="fade">
                                      <p:cBhvr>
                                        <p:cTn id="11" dur="500"/>
                                        <p:tgtEl>
                                          <p:spTgt spid="180">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iterate>
                                    <p:tmAbs val="0"/>
                                  </p:iterate>
                                  <p:childTnLst>
                                    <p:set>
                                      <p:cBhvr>
                                        <p:cTn id="15" fill="hold"/>
                                        <p:tgtEl>
                                          <p:spTgt spid="180">
                                            <p:txEl>
                                              <p:pRg st="4" end="4"/>
                                            </p:txEl>
                                          </p:spTgt>
                                        </p:tgtEl>
                                        <p:attrNameLst>
                                          <p:attrName>style.visibility</p:attrName>
                                        </p:attrNameLst>
                                      </p:cBhvr>
                                      <p:to>
                                        <p:strVal val="visible"/>
                                      </p:to>
                                    </p:set>
                                    <p:animEffect transition="in" filter="fade">
                                      <p:cBhvr>
                                        <p:cTn id="16" dur="500"/>
                                        <p:tgtEl>
                                          <p:spTgt spid="180">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1" nodeType="clickEffect">
                                  <p:stCondLst>
                                    <p:cond delay="0"/>
                                  </p:stCondLst>
                                  <p:iterate>
                                    <p:tmAbs val="0"/>
                                  </p:iterate>
                                  <p:childTnLst>
                                    <p:set>
                                      <p:cBhvr>
                                        <p:cTn id="20" fill="hold"/>
                                        <p:tgtEl>
                                          <p:spTgt spid="180">
                                            <p:txEl>
                                              <p:pRg st="5" end="5"/>
                                            </p:txEl>
                                          </p:spTgt>
                                        </p:tgtEl>
                                        <p:attrNameLst>
                                          <p:attrName>style.visibility</p:attrName>
                                        </p:attrNameLst>
                                      </p:cBhvr>
                                      <p:to>
                                        <p:strVal val="visible"/>
                                      </p:to>
                                    </p:set>
                                    <p:animEffect transition="in" filter="fade">
                                      <p:cBhvr>
                                        <p:cTn id="21" dur="500"/>
                                        <p:tgtEl>
                                          <p:spTgt spid="180">
                                            <p:txEl>
                                              <p:pRg st="5" end="5"/>
                                            </p:txEl>
                                          </p:spTgt>
                                        </p:tgtEl>
                                      </p:cBhvr>
                                    </p:animEffect>
                                  </p:childTnLst>
                                </p:cTn>
                              </p:par>
                            </p:childTnLst>
                          </p:cTn>
                        </p:par>
                        <p:par>
                          <p:cTn id="22" fill="hold">
                            <p:stCondLst>
                              <p:cond delay="500"/>
                            </p:stCondLst>
                            <p:childTnLst>
                              <p:par>
                                <p:cTn id="23" presetID="10" presetClass="entr" presetSubtype="0" fill="hold" grpId="1" nodeType="afterEffect">
                                  <p:stCondLst>
                                    <p:cond delay="0"/>
                                  </p:stCondLst>
                                  <p:iterate>
                                    <p:tmAbs val="0"/>
                                  </p:iterate>
                                  <p:childTnLst>
                                    <p:set>
                                      <p:cBhvr>
                                        <p:cTn id="24" fill="hold"/>
                                        <p:tgtEl>
                                          <p:spTgt spid="180">
                                            <p:txEl>
                                              <p:pRg st="6" end="6"/>
                                            </p:txEl>
                                          </p:spTgt>
                                        </p:tgtEl>
                                        <p:attrNameLst>
                                          <p:attrName>style.visibility</p:attrName>
                                        </p:attrNameLst>
                                      </p:cBhvr>
                                      <p:to>
                                        <p:strVal val="visible"/>
                                      </p:to>
                                    </p:set>
                                    <p:animEffect transition="in" filter="fade">
                                      <p:cBhvr>
                                        <p:cTn id="25" dur="500"/>
                                        <p:tgtEl>
                                          <p:spTgt spid="180">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1" nodeType="clickEffect">
                                  <p:stCondLst>
                                    <p:cond delay="0"/>
                                  </p:stCondLst>
                                  <p:iterate>
                                    <p:tmAbs val="0"/>
                                  </p:iterate>
                                  <p:childTnLst>
                                    <p:set>
                                      <p:cBhvr>
                                        <p:cTn id="29" fill="hold"/>
                                        <p:tgtEl>
                                          <p:spTgt spid="180">
                                            <p:txEl>
                                              <p:pRg st="7" end="7"/>
                                            </p:txEl>
                                          </p:spTgt>
                                        </p:tgtEl>
                                        <p:attrNameLst>
                                          <p:attrName>style.visibility</p:attrName>
                                        </p:attrNameLst>
                                      </p:cBhvr>
                                      <p:to>
                                        <p:strVal val="visible"/>
                                      </p:to>
                                    </p:set>
                                    <p:animEffect transition="in" filter="fade">
                                      <p:cBhvr>
                                        <p:cTn id="30" dur="500"/>
                                        <p:tgtEl>
                                          <p:spTgt spid="180">
                                            <p:txEl>
                                              <p:pRg st="7" end="7"/>
                                            </p:txEl>
                                          </p:spTgt>
                                        </p:tgtEl>
                                      </p:cBhvr>
                                    </p:animEffect>
                                  </p:childTnLst>
                                </p:cTn>
                              </p:par>
                            </p:childTnLst>
                          </p:cTn>
                        </p:par>
                        <p:par>
                          <p:cTn id="31" fill="hold">
                            <p:stCondLst>
                              <p:cond delay="500"/>
                            </p:stCondLst>
                            <p:childTnLst>
                              <p:par>
                                <p:cTn id="32" presetID="10" presetClass="entr" presetSubtype="0" fill="hold" grpId="1" nodeType="afterEffect">
                                  <p:stCondLst>
                                    <p:cond delay="0"/>
                                  </p:stCondLst>
                                  <p:iterate>
                                    <p:tmAbs val="0"/>
                                  </p:iterate>
                                  <p:childTnLst>
                                    <p:set>
                                      <p:cBhvr>
                                        <p:cTn id="33" fill="hold"/>
                                        <p:tgtEl>
                                          <p:spTgt spid="180">
                                            <p:txEl>
                                              <p:pRg st="8" end="8"/>
                                            </p:txEl>
                                          </p:spTgt>
                                        </p:tgtEl>
                                        <p:attrNameLst>
                                          <p:attrName>style.visibility</p:attrName>
                                        </p:attrNameLst>
                                      </p:cBhvr>
                                      <p:to>
                                        <p:strVal val="visible"/>
                                      </p:to>
                                    </p:set>
                                    <p:animEffect transition="in" filter="fade">
                                      <p:cBhvr>
                                        <p:cTn id="34" dur="500"/>
                                        <p:tgtEl>
                                          <p:spTgt spid="180">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1" nodeType="clickEffect">
                                  <p:stCondLst>
                                    <p:cond delay="0"/>
                                  </p:stCondLst>
                                  <p:iterate>
                                    <p:tmAbs val="0"/>
                                  </p:iterate>
                                  <p:childTnLst>
                                    <p:set>
                                      <p:cBhvr>
                                        <p:cTn id="38" fill="hold"/>
                                        <p:tgtEl>
                                          <p:spTgt spid="180">
                                            <p:txEl>
                                              <p:pRg st="9" end="9"/>
                                            </p:txEl>
                                          </p:spTgt>
                                        </p:tgtEl>
                                        <p:attrNameLst>
                                          <p:attrName>style.visibility</p:attrName>
                                        </p:attrNameLst>
                                      </p:cBhvr>
                                      <p:to>
                                        <p:strVal val="visible"/>
                                      </p:to>
                                    </p:set>
                                    <p:animEffect transition="in" filter="fade">
                                      <p:cBhvr>
                                        <p:cTn id="39" dur="500"/>
                                        <p:tgtEl>
                                          <p:spTgt spid="18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1"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1716951" y="629003"/>
            <a:ext cx="5414823"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Acontecimientos importantes en la historia de la vida</a:t>
            </a:r>
          </a:p>
        </p:txBody>
      </p:sp>
      <p:pic>
        <p:nvPicPr>
          <p:cNvPr id="186" name="image35.jpeg" descr="Important events in the history of life: 4500 to 360 Mya"/>
          <p:cNvPicPr/>
          <p:nvPr/>
        </p:nvPicPr>
        <p:blipFill>
          <a:blip r:embed="rId2">
            <a:extLst/>
          </a:blip>
          <a:stretch>
            <a:fillRect/>
          </a:stretch>
        </p:blipFill>
        <p:spPr>
          <a:xfrm>
            <a:off x="242888" y="2136870"/>
            <a:ext cx="4181476" cy="1019177"/>
          </a:xfrm>
          <a:prstGeom prst="rect">
            <a:avLst/>
          </a:prstGeom>
          <a:ln w="12700">
            <a:miter lim="400000"/>
          </a:ln>
        </p:spPr>
      </p:pic>
      <p:pic>
        <p:nvPicPr>
          <p:cNvPr id="187" name="image36.jpeg" descr="Important events in the history of life: 359 Mya to Present"/>
          <p:cNvPicPr/>
          <p:nvPr/>
        </p:nvPicPr>
        <p:blipFill>
          <a:blip r:embed="rId3">
            <a:extLst/>
          </a:blip>
          <a:stretch>
            <a:fillRect/>
          </a:stretch>
        </p:blipFill>
        <p:spPr>
          <a:xfrm>
            <a:off x="4628620" y="2213070"/>
            <a:ext cx="4191001" cy="942977"/>
          </a:xfrm>
          <a:prstGeom prst="rect">
            <a:avLst/>
          </a:prstGeom>
          <a:ln w="12700">
            <a:miter lim="400000"/>
          </a:ln>
        </p:spPr>
      </p:pic>
      <p:sp>
        <p:nvSpPr>
          <p:cNvPr id="188" name="Shape 188"/>
          <p:cNvSpPr/>
          <p:nvPr/>
        </p:nvSpPr>
        <p:spPr>
          <a:xfrm>
            <a:off x="657699" y="3569644"/>
            <a:ext cx="7869709" cy="1767841"/>
          </a:xfrm>
          <a:prstGeom prst="rect">
            <a:avLst/>
          </a:prstGeom>
          <a:solidFill>
            <a:srgbClr val="FEFFA3"/>
          </a:solidFill>
          <a:ln w="12700">
            <a:miter lim="400000"/>
          </a:ln>
          <a:extLst>
            <a:ext uri="{C572A759-6A51-4108-AA02-DFA0A04FC94B}">
              <ma14:wrappingTextBoxFlag xmlns:ma14="http://schemas.microsoft.com/office/mac/drawingml/2011/main" val="1"/>
            </a:ext>
          </a:extLst>
        </p:spPr>
        <p:txBody>
          <a:bodyPr lIns="0" tIns="0" rIns="0" bIns="0">
            <a:spAutoFit/>
          </a:bodyPr>
          <a:lstStyle/>
          <a:p>
            <a:pPr marL="285750" lvl="0" indent="-285750">
              <a:buClr>
                <a:srgbClr val="000000"/>
              </a:buClr>
              <a:buSzPct val="100000"/>
              <a:buFont typeface="Arial"/>
              <a:buChar char="•"/>
            </a:pPr>
            <a:r>
              <a:t>Una línea de tiempo proporciona información sobre la historia de la vida que no se ve en un árbol evolutivo.</a:t>
            </a:r>
          </a:p>
          <a:p>
            <a:pPr marL="285750" lvl="0" indent="-285750">
              <a:buClr>
                <a:srgbClr val="000000"/>
              </a:buClr>
              <a:buSzPct val="100000"/>
              <a:buFont typeface="Arial"/>
              <a:buChar char="•"/>
            </a:pPr>
            <a:endParaRPr/>
          </a:p>
          <a:p>
            <a:pPr marL="285750" lvl="0" indent="-285750">
              <a:buClr>
                <a:srgbClr val="000000"/>
              </a:buClr>
              <a:buSzPct val="100000"/>
              <a:buFont typeface="Arial"/>
              <a:buChar char="•"/>
            </a:pPr>
            <a:r>
              <a:t>Incluye sucesos geológicos significativos, cambios climáticos, radiaciones de organismos a nuevos hábitats, cambios en los ecosistemas, cambios en la posición de los continentes y extinciones generalizadas. </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88">
                                            <p:bg/>
                                          </p:spTgt>
                                        </p:tgtEl>
                                        <p:attrNameLst>
                                          <p:attrName>style.visibility</p:attrName>
                                        </p:attrNameLst>
                                      </p:cBhvr>
                                      <p:to>
                                        <p:strVal val="visible"/>
                                      </p:to>
                                    </p:set>
                                    <p:animEffect transition="in" filter="fade">
                                      <p:cBhvr>
                                        <p:cTn id="7" dur="500"/>
                                        <p:tgtEl>
                                          <p:spTgt spid="188">
                                            <p:bg/>
                                          </p:spTgt>
                                        </p:tgtEl>
                                      </p:cBhvr>
                                    </p:animEffect>
                                  </p:childTnLst>
                                </p:cTn>
                              </p:par>
                              <p:par>
                                <p:cTn id="8" presetID="10" presetClass="entr" presetSubtype="0" fill="hold" grpId="1">
                                  <p:stCondLst>
                                    <p:cond delay="0"/>
                                  </p:stCondLst>
                                  <p:iterate>
                                    <p:tmAbs val="0"/>
                                  </p:iterate>
                                  <p:childTnLst>
                                    <p:set>
                                      <p:cBhvr>
                                        <p:cTn id="9" fill="hold"/>
                                        <p:tgtEl>
                                          <p:spTgt spid="188">
                                            <p:txEl>
                                              <p:pRg st="0" end="0"/>
                                            </p:txEl>
                                          </p:spTgt>
                                        </p:tgtEl>
                                        <p:attrNameLst>
                                          <p:attrName>style.visibility</p:attrName>
                                        </p:attrNameLst>
                                      </p:cBhvr>
                                      <p:to>
                                        <p:strVal val="visible"/>
                                      </p:to>
                                    </p:set>
                                    <p:animEffect transition="in" filter="fade">
                                      <p:cBhvr>
                                        <p:cTn id="10" dur="500"/>
                                        <p:tgtEl>
                                          <p:spTgt spid="188">
                                            <p:txEl>
                                              <p:pRg st="0" end="0"/>
                                            </p:txEl>
                                          </p:spTgt>
                                        </p:tgtEl>
                                      </p:cBhvr>
                                    </p:animEffect>
                                  </p:childTnLst>
                                </p:cTn>
                              </p:par>
                            </p:childTnLst>
                          </p:cTn>
                        </p:par>
                        <p:par>
                          <p:cTn id="11" fill="hold">
                            <p:stCondLst>
                              <p:cond delay="500"/>
                            </p:stCondLst>
                            <p:childTnLst>
                              <p:par>
                                <p:cTn id="12" presetID="10" presetClass="entr" presetSubtype="0" fill="hold" grpId="1" nodeType="afterEffect">
                                  <p:stCondLst>
                                    <p:cond delay="0"/>
                                  </p:stCondLst>
                                  <p:iterate>
                                    <p:tmAbs val="0"/>
                                  </p:iterate>
                                  <p:childTnLst>
                                    <p:set>
                                      <p:cBhvr>
                                        <p:cTn id="13" fill="hold"/>
                                        <p:tgtEl>
                                          <p:spTgt spid="188">
                                            <p:txEl>
                                              <p:pRg st="1" end="1"/>
                                            </p:txEl>
                                          </p:spTgt>
                                        </p:tgtEl>
                                        <p:attrNameLst>
                                          <p:attrName>style.visibility</p:attrName>
                                        </p:attrNameLst>
                                      </p:cBhvr>
                                      <p:to>
                                        <p:strVal val="visible"/>
                                      </p:to>
                                    </p:set>
                                    <p:animEffect transition="in" filter="fade">
                                      <p:cBhvr>
                                        <p:cTn id="14" dur="500"/>
                                        <p:tgtEl>
                                          <p:spTgt spid="188">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iterate>
                                    <p:tmAbs val="0"/>
                                  </p:iterate>
                                  <p:childTnLst>
                                    <p:set>
                                      <p:cBhvr>
                                        <p:cTn id="18" fill="hold"/>
                                        <p:tgtEl>
                                          <p:spTgt spid="188">
                                            <p:txEl>
                                              <p:pRg st="2" end="2"/>
                                            </p:txEl>
                                          </p:spTgt>
                                        </p:tgtEl>
                                        <p:attrNameLst>
                                          <p:attrName>style.visibility</p:attrName>
                                        </p:attrNameLst>
                                      </p:cBhvr>
                                      <p:to>
                                        <p:strVal val="visible"/>
                                      </p:to>
                                    </p:set>
                                    <p:animEffect transition="in" filter="fade">
                                      <p:cBhvr>
                                        <p:cTn id="19" dur="500"/>
                                        <p:tgtEl>
                                          <p:spTgt spid="1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1" build="p" bldLvl="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55"/>
          <p:cNvSpPr/>
          <p:nvPr/>
        </p:nvSpPr>
        <p:spPr>
          <a:xfrm>
            <a:off x="623155" y="495535"/>
            <a:ext cx="8123137" cy="176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EVOLUCIÓN  BIOLOGICA</a:t>
            </a:r>
          </a:p>
          <a:p>
            <a:pPr lvl="0"/>
            <a:r>
              <a:t> </a:t>
            </a:r>
          </a:p>
          <a:p>
            <a:pPr lvl="0"/>
            <a:r>
              <a:t> </a:t>
            </a:r>
          </a:p>
          <a:p>
            <a:pPr lvl="0"/>
            <a:r>
              <a:t>DEFINICIÓN</a:t>
            </a:r>
          </a:p>
          <a:p>
            <a:pPr lvl="0"/>
            <a:r>
              <a:t>La evolución biológica es descendencia con modificación. </a:t>
            </a:r>
          </a:p>
          <a:p>
            <a:pPr lvl="0"/>
            <a:r>
              <a:t>	</a:t>
            </a:r>
          </a:p>
        </p:txBody>
      </p:sp>
      <p:sp>
        <p:nvSpPr>
          <p:cNvPr id="56" name="Shape 56"/>
          <p:cNvSpPr/>
          <p:nvPr/>
        </p:nvSpPr>
        <p:spPr>
          <a:xfrm>
            <a:off x="698439" y="2672862"/>
            <a:ext cx="7747122" cy="17678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ENFOQUES DE ESTUDIO</a:t>
            </a:r>
          </a:p>
          <a:p>
            <a:pPr marL="342900" lvl="0" indent="-342900">
              <a:buClr>
                <a:srgbClr val="000000"/>
              </a:buClr>
              <a:buSzPct val="100000"/>
              <a:buAutoNum type="arabicPeriod"/>
            </a:pPr>
            <a:r>
              <a:t>	A pequeña escala (cambios en la frecuencia génica entre una generación y la siguiente).</a:t>
            </a:r>
          </a:p>
          <a:p>
            <a:pPr marL="342900" lvl="0" indent="-342900">
              <a:buClr>
                <a:srgbClr val="000000"/>
              </a:buClr>
              <a:buSzPct val="100000"/>
              <a:buAutoNum type="arabicPeriod"/>
            </a:pPr>
            <a:r>
              <a:t>	A  gran escala (la descendencia de diferentes especies de un ancestro común a través de muchas generaciones). La evolución nos ayuda a entender la historia de la vida.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56"/>
                                        </p:tgtEl>
                                        <p:attrNameLst>
                                          <p:attrName>style.visibility</p:attrName>
                                        </p:attrNameLst>
                                      </p:cBhvr>
                                      <p:to>
                                        <p:strVal val="visible"/>
                                      </p:to>
                                    </p:set>
                                    <p:anim calcmode="lin" valueType="num">
                                      <p:cBhvr>
                                        <p:cTn id="7" dur="500" fill="hold"/>
                                        <p:tgtEl>
                                          <p:spTgt spid="56"/>
                                        </p:tgtEl>
                                        <p:attrNameLst>
                                          <p:attrName>ppt_x</p:attrName>
                                        </p:attrNameLst>
                                      </p:cBhvr>
                                      <p:tavLst>
                                        <p:tav tm="0">
                                          <p:val>
                                            <p:strVal val="#ppt_x"/>
                                          </p:val>
                                        </p:tav>
                                        <p:tav tm="100000">
                                          <p:val>
                                            <p:strVal val="#ppt_x"/>
                                          </p:val>
                                        </p:tav>
                                      </p:tavLst>
                                    </p:anim>
                                    <p:anim calcmode="lin" valueType="num">
                                      <p:cBhvr>
                                        <p:cTn id="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1"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Shape 190"/>
          <p:cNvSpPr/>
          <p:nvPr/>
        </p:nvSpPr>
        <p:spPr>
          <a:xfrm>
            <a:off x="617562" y="332655"/>
            <a:ext cx="8256662"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Mecanismos evolutivos</a:t>
            </a:r>
          </a:p>
          <a:p>
            <a:pPr lvl="0" algn="ctr"/>
            <a:endParaRPr b="1"/>
          </a:p>
          <a:p>
            <a:pPr lvl="0"/>
            <a:r>
              <a:t>La evolución es responsable de las similitudes de todas las formas de vida y de la diversidad </a:t>
            </a:r>
          </a:p>
        </p:txBody>
      </p:sp>
      <p:pic>
        <p:nvPicPr>
          <p:cNvPr id="191" name="image37.gif" descr="The components of natural selection: variation, differential reproduction, and heredity"/>
          <p:cNvPicPr/>
          <p:nvPr/>
        </p:nvPicPr>
        <p:blipFill>
          <a:blip r:embed="rId2">
            <a:extLst/>
          </a:blip>
          <a:stretch>
            <a:fillRect/>
          </a:stretch>
        </p:blipFill>
        <p:spPr>
          <a:xfrm>
            <a:off x="764233" y="1636923"/>
            <a:ext cx="3581401" cy="2457452"/>
          </a:xfrm>
          <a:prstGeom prst="rect">
            <a:avLst/>
          </a:prstGeom>
          <a:ln w="12700">
            <a:miter lim="400000"/>
          </a:ln>
        </p:spPr>
      </p:pic>
      <p:sp>
        <p:nvSpPr>
          <p:cNvPr id="192" name="Shape 192"/>
          <p:cNvSpPr/>
          <p:nvPr/>
        </p:nvSpPr>
        <p:spPr>
          <a:xfrm>
            <a:off x="5104005" y="1794997"/>
            <a:ext cx="3565171" cy="1209041"/>
          </a:xfrm>
          <a:prstGeom prst="rect">
            <a:avLst/>
          </a:prstGeom>
          <a:solidFill>
            <a:srgbClr val="FEFFA3"/>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Variabilidad genética</a:t>
            </a:r>
            <a:r>
              <a:t>; parte fundamental del proceso, ya que la evolución se produce cuando fuerzas selectivas actúan sobre ella. </a:t>
            </a:r>
          </a:p>
        </p:txBody>
      </p:sp>
      <p:sp>
        <p:nvSpPr>
          <p:cNvPr id="193" name="Shape 193"/>
          <p:cNvSpPr/>
          <p:nvPr/>
        </p:nvSpPr>
        <p:spPr>
          <a:xfrm>
            <a:off x="617562" y="4895069"/>
            <a:ext cx="8051614" cy="1209041"/>
          </a:xfrm>
          <a:prstGeom prst="rect">
            <a:avLst/>
          </a:prstGeom>
          <a:solidFill>
            <a:srgbClr val="FEFFA3"/>
          </a:solidFill>
          <a:ln w="12700">
            <a:miter lim="400000"/>
          </a:ln>
          <a:extLst>
            <a:ext uri="{C572A759-6A51-4108-AA02-DFA0A04FC94B}">
              <ma14:wrappingTextBoxFlag xmlns:ma14="http://schemas.microsoft.com/office/mac/drawingml/2011/main" val="1"/>
            </a:ext>
          </a:extLst>
        </p:spPr>
        <p:txBody>
          <a:bodyPr lIns="0" tIns="0" rIns="0" bIns="0">
            <a:spAutoFit/>
          </a:bodyPr>
          <a:lstStyle/>
          <a:p>
            <a:pPr marL="180473" lvl="0" indent="-180473">
              <a:buSzPct val="100000"/>
              <a:buChar char="•"/>
            </a:pPr>
            <a:r>
              <a:t>Los mecanismos pueden producir cambios en las frecuencias de los genes de las poblaciones. </a:t>
            </a:r>
          </a:p>
          <a:p>
            <a:pPr marL="180473" lvl="0" indent="-180473">
              <a:buSzPct val="100000"/>
              <a:buChar char="•"/>
            </a:pPr>
            <a:r>
              <a:t>La selección natural y la deriva genética no pueden actuar a menos que haya variabilidad genética.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90"/>
                                        </p:tgtEl>
                                        <p:attrNameLst>
                                          <p:attrName>style.visibility</p:attrName>
                                        </p:attrNameLst>
                                      </p:cBhvr>
                                      <p:to>
                                        <p:strVal val="visible"/>
                                      </p:to>
                                    </p:set>
                                    <p:animEffect transition="in" filter="fade">
                                      <p:cBhvr>
                                        <p:cTn id="7" dur="500"/>
                                        <p:tgtEl>
                                          <p:spTgt spid="1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192"/>
                                        </p:tgtEl>
                                        <p:attrNameLst>
                                          <p:attrName>style.visibility</p:attrName>
                                        </p:attrNameLst>
                                      </p:cBhvr>
                                      <p:to>
                                        <p:strVal val="visible"/>
                                      </p:to>
                                    </p:set>
                                    <p:animEffect transition="in" filter="fade">
                                      <p:cBhvr>
                                        <p:cTn id="12" dur="500"/>
                                        <p:tgtEl>
                                          <p:spTgt spid="19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3" nodeType="clickEffect">
                                  <p:stCondLst>
                                    <p:cond delay="0"/>
                                  </p:stCondLst>
                                  <p:iterate>
                                    <p:tmAbs val="0"/>
                                  </p:iterate>
                                  <p:childTnLst>
                                    <p:set>
                                      <p:cBhvr>
                                        <p:cTn id="16" fill="hold"/>
                                        <p:tgtEl>
                                          <p:spTgt spid="193"/>
                                        </p:tgtEl>
                                        <p:attrNameLst>
                                          <p:attrName>style.visibility</p:attrName>
                                        </p:attrNameLst>
                                      </p:cBhvr>
                                      <p:to>
                                        <p:strVal val="visible"/>
                                      </p:to>
                                    </p:set>
                                    <p:animEffect transition="in" filter="fade">
                                      <p:cBhvr>
                                        <p:cTn id="17"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 grpId="1" animBg="1" advAuto="0"/>
      <p:bldP spid="192" grpId="2" animBg="1" advAuto="0"/>
      <p:bldP spid="193" grpId="3"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p:nvPr/>
        </p:nvSpPr>
        <p:spPr>
          <a:xfrm>
            <a:off x="617562" y="332655"/>
            <a:ext cx="8256662"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Mecanismos evolutivos</a:t>
            </a:r>
          </a:p>
          <a:p>
            <a:pPr lvl="0" algn="ctr"/>
            <a:endParaRPr b="1"/>
          </a:p>
          <a:p>
            <a:pPr lvl="0"/>
            <a:r>
              <a:t>La evolución es responsable de las similitudes de todas las formas de vida y de la diversidad </a:t>
            </a:r>
          </a:p>
        </p:txBody>
      </p:sp>
      <p:pic>
        <p:nvPicPr>
          <p:cNvPr id="196" name="image37.gif" descr="The components of natural selection: variation, differential reproduction, and heredity"/>
          <p:cNvPicPr/>
          <p:nvPr/>
        </p:nvPicPr>
        <p:blipFill>
          <a:blip r:embed="rId2">
            <a:extLst/>
          </a:blip>
          <a:stretch>
            <a:fillRect/>
          </a:stretch>
        </p:blipFill>
        <p:spPr>
          <a:xfrm>
            <a:off x="764233" y="1636923"/>
            <a:ext cx="3581401" cy="2457452"/>
          </a:xfrm>
          <a:prstGeom prst="rect">
            <a:avLst/>
          </a:prstGeom>
          <a:ln w="12700">
            <a:miter lim="400000"/>
          </a:ln>
        </p:spPr>
      </p:pic>
      <p:sp>
        <p:nvSpPr>
          <p:cNvPr id="197" name="Shape 197"/>
          <p:cNvSpPr/>
          <p:nvPr/>
        </p:nvSpPr>
        <p:spPr>
          <a:xfrm>
            <a:off x="617562" y="4285877"/>
            <a:ext cx="8051614" cy="20472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endParaRPr/>
          </a:p>
          <a:p>
            <a:pPr lvl="0"/>
            <a:r>
              <a:rPr b="1"/>
              <a:t>Mecanismos (diferencias genéticas que se transmiten a la siguiente generación)</a:t>
            </a:r>
            <a:r>
              <a:rPr b="1" u="sng"/>
              <a:t> </a:t>
            </a:r>
          </a:p>
          <a:p>
            <a:pPr marL="240631" lvl="0" indent="-240631">
              <a:buSzPct val="100000"/>
              <a:buAutoNum type="arabicPeriod"/>
            </a:pPr>
            <a:r>
              <a:t>Mutación</a:t>
            </a:r>
          </a:p>
          <a:p>
            <a:pPr marL="240631" lvl="0" indent="-240631">
              <a:buSzPct val="100000"/>
              <a:buAutoNum type="arabicPeriod"/>
            </a:pPr>
            <a:r>
              <a:t>Migración (flujo génico)</a:t>
            </a:r>
          </a:p>
          <a:p>
            <a:pPr marL="240631" lvl="0" indent="-240631">
              <a:buSzPct val="100000"/>
              <a:buAutoNum type="arabicPeriod"/>
            </a:pPr>
            <a:r>
              <a:t>Deriva genética; naturaleza aleatoria y dsiminución de variabilidad</a:t>
            </a:r>
          </a:p>
          <a:p>
            <a:pPr marL="240631" lvl="0" indent="-240631">
              <a:buSzPct val="100000"/>
              <a:buAutoNum type="arabicPeriod"/>
            </a:pPr>
            <a:r>
              <a:t>Selección natural; reproducción diferencial</a:t>
            </a:r>
          </a:p>
        </p:txBody>
      </p:sp>
      <p:sp>
        <p:nvSpPr>
          <p:cNvPr id="198" name="Shape 198"/>
          <p:cNvSpPr/>
          <p:nvPr/>
        </p:nvSpPr>
        <p:spPr>
          <a:xfrm>
            <a:off x="5104005" y="1794997"/>
            <a:ext cx="3565171" cy="1209041"/>
          </a:xfrm>
          <a:prstGeom prst="rect">
            <a:avLst/>
          </a:prstGeom>
          <a:solidFill>
            <a:srgbClr val="FEFFA3"/>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Variabilidad genética</a:t>
            </a:r>
            <a:r>
              <a:t>; parte fundamental del proceso, ya que la evolución se produce cuando fuerzas selectivas actúan sobre ella. </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197"/>
                                        </p:tgtEl>
                                        <p:attrNameLst>
                                          <p:attrName>style.visibility</p:attrName>
                                        </p:attrNameLst>
                                      </p:cBhvr>
                                      <p:to>
                                        <p:strVal val="visible"/>
                                      </p:to>
                                    </p:set>
                                    <p:animEffect transition="in" filter="fade">
                                      <p:cBhvr>
                                        <p:cTn id="7"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1" animBg="1" advAuto="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p:nvPr/>
        </p:nvSpPr>
        <p:spPr>
          <a:xfrm>
            <a:off x="2339751" y="260648"/>
            <a:ext cx="6606480"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Descendencia con modificación</a:t>
            </a:r>
          </a:p>
          <a:p>
            <a:pPr lvl="0"/>
            <a:endParaRPr b="1"/>
          </a:p>
          <a:p>
            <a:pPr lvl="0"/>
            <a:r>
              <a:t>Evolución; descendencia con modificación a partir de un antepasado común </a:t>
            </a:r>
          </a:p>
        </p:txBody>
      </p:sp>
      <p:pic>
        <p:nvPicPr>
          <p:cNvPr id="201" name="image38.gif" descr="First generation of starving beetles"/>
          <p:cNvPicPr/>
          <p:nvPr/>
        </p:nvPicPr>
        <p:blipFill>
          <a:blip r:embed="rId2">
            <a:extLst/>
          </a:blip>
          <a:stretch>
            <a:fillRect/>
          </a:stretch>
        </p:blipFill>
        <p:spPr>
          <a:xfrm>
            <a:off x="251519" y="404664"/>
            <a:ext cx="1285876" cy="1000126"/>
          </a:xfrm>
          <a:prstGeom prst="rect">
            <a:avLst/>
          </a:prstGeom>
          <a:ln w="12700">
            <a:miter lim="400000"/>
          </a:ln>
        </p:spPr>
      </p:pic>
      <p:pic>
        <p:nvPicPr>
          <p:cNvPr id="202" name="image39.gif" descr="Second generation of starving beetles"/>
          <p:cNvPicPr/>
          <p:nvPr/>
        </p:nvPicPr>
        <p:blipFill>
          <a:blip r:embed="rId3">
            <a:extLst/>
          </a:blip>
          <a:stretch>
            <a:fillRect/>
          </a:stretch>
        </p:blipFill>
        <p:spPr>
          <a:xfrm>
            <a:off x="179511" y="1700808"/>
            <a:ext cx="1276351" cy="1000126"/>
          </a:xfrm>
          <a:prstGeom prst="rect">
            <a:avLst/>
          </a:prstGeom>
          <a:ln w="12700">
            <a:miter lim="400000"/>
          </a:ln>
        </p:spPr>
      </p:pic>
      <p:pic>
        <p:nvPicPr>
          <p:cNvPr id="203" name="image40.gif" descr="First Generation"/>
          <p:cNvPicPr/>
          <p:nvPr/>
        </p:nvPicPr>
        <p:blipFill>
          <a:blip r:embed="rId4">
            <a:extLst/>
          </a:blip>
          <a:stretch>
            <a:fillRect/>
          </a:stretch>
        </p:blipFill>
        <p:spPr>
          <a:xfrm>
            <a:off x="395536" y="3068959"/>
            <a:ext cx="1285876" cy="1009651"/>
          </a:xfrm>
          <a:prstGeom prst="rect">
            <a:avLst/>
          </a:prstGeom>
          <a:ln w="12700">
            <a:miter lim="400000"/>
          </a:ln>
        </p:spPr>
      </p:pic>
      <p:pic>
        <p:nvPicPr>
          <p:cNvPr id="204" name="image41.gif" descr="Second Generation"/>
          <p:cNvPicPr/>
          <p:nvPr/>
        </p:nvPicPr>
        <p:blipFill>
          <a:blip r:embed="rId5">
            <a:extLst/>
          </a:blip>
          <a:stretch>
            <a:fillRect/>
          </a:stretch>
        </p:blipFill>
        <p:spPr>
          <a:xfrm>
            <a:off x="395536" y="4725144"/>
            <a:ext cx="1285876" cy="1000126"/>
          </a:xfrm>
          <a:prstGeom prst="rect">
            <a:avLst/>
          </a:prstGeom>
          <a:ln w="12700">
            <a:miter lim="400000"/>
          </a:ln>
        </p:spPr>
      </p:pic>
      <p:sp>
        <p:nvSpPr>
          <p:cNvPr id="205" name="Shape 205"/>
          <p:cNvSpPr/>
          <p:nvPr/>
        </p:nvSpPr>
        <p:spPr>
          <a:xfrm>
            <a:off x="3274245" y="1862514"/>
            <a:ext cx="4567631" cy="12090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¿Qué se ha modificado exactamente? </a:t>
            </a:r>
          </a:p>
          <a:p>
            <a:pPr lvl="0"/>
            <a:r>
              <a:t>Sólo hay evolución cuando hay un cambio en las frecuencias génicas de una población con el paso del tiempo. </a:t>
            </a:r>
          </a:p>
        </p:txBody>
      </p:sp>
      <p:sp>
        <p:nvSpPr>
          <p:cNvPr id="206" name="Shape 206"/>
          <p:cNvSpPr/>
          <p:nvPr/>
        </p:nvSpPr>
        <p:spPr>
          <a:xfrm>
            <a:off x="3274243" y="3416944"/>
            <a:ext cx="4567632" cy="1209041"/>
          </a:xfrm>
          <a:prstGeom prst="rect">
            <a:avLst/>
          </a:prstGeom>
          <a:solidFill>
            <a:srgbClr val="DCE6F2"/>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Estas diferencias genéticas son heredables y se pueden transmitir a la siguiente generación (pero lo que importa en la evolución es el cambio a largo plazo).</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05"/>
                                        </p:tgtEl>
                                        <p:attrNameLst>
                                          <p:attrName>style.visibility</p:attrName>
                                        </p:attrNameLst>
                                      </p:cBhvr>
                                      <p:to>
                                        <p:strVal val="visible"/>
                                      </p:to>
                                    </p:set>
                                    <p:animEffect transition="in" filter="fade">
                                      <p:cBhvr>
                                        <p:cTn id="7" dur="500"/>
                                        <p:tgtEl>
                                          <p:spTgt spid="20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206"/>
                                        </p:tgtEl>
                                        <p:attrNameLst>
                                          <p:attrName>style.visibility</p:attrName>
                                        </p:attrNameLst>
                                      </p:cBhvr>
                                      <p:to>
                                        <p:strVal val="visible"/>
                                      </p:to>
                                    </p:set>
                                    <p:animEffect transition="in" filter="fade">
                                      <p:cBhvr>
                                        <p:cTn id="12"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1" animBg="1" advAuto="0"/>
      <p:bldP spid="206" grpId="2"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p:nvPr/>
        </p:nvSpPr>
        <p:spPr>
          <a:xfrm>
            <a:off x="2339751" y="260647"/>
            <a:ext cx="6606480"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Descendencia con modificación</a:t>
            </a:r>
          </a:p>
        </p:txBody>
      </p:sp>
      <p:pic>
        <p:nvPicPr>
          <p:cNvPr id="209" name="image38.gif" descr="First generation of starving beetles"/>
          <p:cNvPicPr/>
          <p:nvPr/>
        </p:nvPicPr>
        <p:blipFill>
          <a:blip r:embed="rId2">
            <a:extLst/>
          </a:blip>
          <a:stretch>
            <a:fillRect/>
          </a:stretch>
        </p:blipFill>
        <p:spPr>
          <a:xfrm>
            <a:off x="251519" y="404664"/>
            <a:ext cx="1285876" cy="1000126"/>
          </a:xfrm>
          <a:prstGeom prst="rect">
            <a:avLst/>
          </a:prstGeom>
          <a:ln w="12700">
            <a:miter lim="400000"/>
          </a:ln>
        </p:spPr>
      </p:pic>
      <p:pic>
        <p:nvPicPr>
          <p:cNvPr id="210" name="image39.gif" descr="Second generation of starving beetles"/>
          <p:cNvPicPr/>
          <p:nvPr/>
        </p:nvPicPr>
        <p:blipFill>
          <a:blip r:embed="rId3">
            <a:extLst/>
          </a:blip>
          <a:stretch>
            <a:fillRect/>
          </a:stretch>
        </p:blipFill>
        <p:spPr>
          <a:xfrm>
            <a:off x="179511" y="1700808"/>
            <a:ext cx="1276351" cy="1000126"/>
          </a:xfrm>
          <a:prstGeom prst="rect">
            <a:avLst/>
          </a:prstGeom>
          <a:ln w="12700">
            <a:miter lim="400000"/>
          </a:ln>
        </p:spPr>
      </p:pic>
      <p:pic>
        <p:nvPicPr>
          <p:cNvPr id="211" name="image40.gif" descr="First Generation"/>
          <p:cNvPicPr/>
          <p:nvPr/>
        </p:nvPicPr>
        <p:blipFill>
          <a:blip r:embed="rId4">
            <a:extLst/>
          </a:blip>
          <a:stretch>
            <a:fillRect/>
          </a:stretch>
        </p:blipFill>
        <p:spPr>
          <a:xfrm>
            <a:off x="395536" y="3068959"/>
            <a:ext cx="1285876" cy="1009651"/>
          </a:xfrm>
          <a:prstGeom prst="rect">
            <a:avLst/>
          </a:prstGeom>
          <a:ln w="12700">
            <a:miter lim="400000"/>
          </a:ln>
        </p:spPr>
      </p:pic>
      <p:pic>
        <p:nvPicPr>
          <p:cNvPr id="212" name="image41.gif" descr="Second Generation"/>
          <p:cNvPicPr/>
          <p:nvPr/>
        </p:nvPicPr>
        <p:blipFill>
          <a:blip r:embed="rId5">
            <a:extLst/>
          </a:blip>
          <a:stretch>
            <a:fillRect/>
          </a:stretch>
        </p:blipFill>
        <p:spPr>
          <a:xfrm>
            <a:off x="395536" y="4725144"/>
            <a:ext cx="1285876" cy="1000126"/>
          </a:xfrm>
          <a:prstGeom prst="rect">
            <a:avLst/>
          </a:prstGeom>
          <a:ln w="12700">
            <a:miter lim="400000"/>
          </a:ln>
        </p:spPr>
      </p:pic>
      <p:sp>
        <p:nvSpPr>
          <p:cNvPr id="213" name="Shape 213"/>
          <p:cNvSpPr/>
          <p:nvPr/>
        </p:nvSpPr>
        <p:spPr>
          <a:xfrm>
            <a:off x="2165857" y="4205304"/>
            <a:ext cx="6247800" cy="929641"/>
          </a:xfrm>
          <a:prstGeom prst="rect">
            <a:avLst/>
          </a:prstGeom>
          <a:solidFill>
            <a:srgbClr val="1598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variación de peso del primer ejemplo se produjo por la influencia ambiental (escasa disponibilidad de alimento) por lo tanto no es evolución. </a:t>
            </a:r>
          </a:p>
        </p:txBody>
      </p:sp>
      <p:sp>
        <p:nvSpPr>
          <p:cNvPr id="214" name="Shape 214"/>
          <p:cNvSpPr/>
          <p:nvPr/>
        </p:nvSpPr>
        <p:spPr>
          <a:xfrm>
            <a:off x="2188333" y="906979"/>
            <a:ext cx="6247801" cy="28854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Ejemplo:</a:t>
            </a:r>
          </a:p>
          <a:p>
            <a:pPr marL="240631" lvl="0" indent="-240631">
              <a:buSzPct val="100000"/>
              <a:buAutoNum type="arabicPeriod"/>
            </a:pPr>
            <a:r>
              <a:rPr b="1"/>
              <a:t>Escarabajos a dieta</a:t>
            </a:r>
          </a:p>
          <a:p>
            <a:pPr lvl="0"/>
            <a:endParaRPr b="1"/>
          </a:p>
          <a:p>
            <a:pPr lvl="0"/>
            <a:r>
              <a:t>En un año o dos de sequía durante la cual hay pocas plantas que los escarabajos puedan comer.</a:t>
            </a:r>
          </a:p>
          <a:p>
            <a:pPr lvl="0"/>
            <a:endParaRPr/>
          </a:p>
          <a:p>
            <a:pPr lvl="0"/>
            <a:r>
              <a:t>Todos los escarabajos tienen las mismas posibilidades de sobrevivir y reproducirse pero, debido a las limitaciones en el alimento, los escarabajos de esta población son algo más pequeños que los de la generación precedente.</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14"/>
                                        </p:tgtEl>
                                        <p:attrNameLst>
                                          <p:attrName>style.visibility</p:attrName>
                                        </p:attrNameLst>
                                      </p:cBhvr>
                                      <p:to>
                                        <p:strVal val="visible"/>
                                      </p:to>
                                    </p:set>
                                    <p:anim calcmode="lin" valueType="num">
                                      <p:cBhvr>
                                        <p:cTn id="7" dur="500" fill="hold"/>
                                        <p:tgtEl>
                                          <p:spTgt spid="214"/>
                                        </p:tgtEl>
                                        <p:attrNameLst>
                                          <p:attrName>ppt_x</p:attrName>
                                        </p:attrNameLst>
                                      </p:cBhvr>
                                      <p:tavLst>
                                        <p:tav tm="0">
                                          <p:val>
                                            <p:strVal val="#ppt_x"/>
                                          </p:val>
                                        </p:tav>
                                        <p:tav tm="100000">
                                          <p:val>
                                            <p:strVal val="#ppt_x"/>
                                          </p:val>
                                        </p:tav>
                                      </p:tavLst>
                                    </p:anim>
                                    <p:anim calcmode="lin" valueType="num">
                                      <p:cBhvr>
                                        <p:cTn id="8" dur="500" fill="hold"/>
                                        <p:tgtEl>
                                          <p:spTgt spid="2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213"/>
                                        </p:tgtEl>
                                        <p:attrNameLst>
                                          <p:attrName>style.visibility</p:attrName>
                                        </p:attrNameLst>
                                      </p:cBhvr>
                                      <p:to>
                                        <p:strVal val="visible"/>
                                      </p:to>
                                    </p:set>
                                    <p:anim calcmode="lin" valueType="num">
                                      <p:cBhvr>
                                        <p:cTn id="13" dur="500" fill="hold"/>
                                        <p:tgtEl>
                                          <p:spTgt spid="213"/>
                                        </p:tgtEl>
                                        <p:attrNameLst>
                                          <p:attrName>ppt_x</p:attrName>
                                        </p:attrNameLst>
                                      </p:cBhvr>
                                      <p:tavLst>
                                        <p:tav tm="0">
                                          <p:val>
                                            <p:strVal val="#ppt_x"/>
                                          </p:val>
                                        </p:tav>
                                        <p:tav tm="100000">
                                          <p:val>
                                            <p:strVal val="#ppt_x"/>
                                          </p:val>
                                        </p:tav>
                                      </p:tavLst>
                                    </p:anim>
                                    <p:anim calcmode="lin" valueType="num">
                                      <p:cBhvr>
                                        <p:cTn id="14" dur="500" fill="hold"/>
                                        <p:tgtEl>
                                          <p:spTgt spid="2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2" animBg="1" advAuto="0"/>
      <p:bldP spid="214" grpId="1"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Shape 216"/>
          <p:cNvSpPr/>
          <p:nvPr/>
        </p:nvSpPr>
        <p:spPr>
          <a:xfrm>
            <a:off x="2339751" y="260647"/>
            <a:ext cx="6606480"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Descendencia con modificación</a:t>
            </a:r>
          </a:p>
        </p:txBody>
      </p:sp>
      <p:pic>
        <p:nvPicPr>
          <p:cNvPr id="217" name="image38.gif" descr="First generation of starving beetles"/>
          <p:cNvPicPr/>
          <p:nvPr/>
        </p:nvPicPr>
        <p:blipFill>
          <a:blip r:embed="rId2">
            <a:extLst/>
          </a:blip>
          <a:stretch>
            <a:fillRect/>
          </a:stretch>
        </p:blipFill>
        <p:spPr>
          <a:xfrm>
            <a:off x="251519" y="404664"/>
            <a:ext cx="1285876" cy="1000126"/>
          </a:xfrm>
          <a:prstGeom prst="rect">
            <a:avLst/>
          </a:prstGeom>
          <a:ln w="12700">
            <a:miter lim="400000"/>
          </a:ln>
        </p:spPr>
      </p:pic>
      <p:pic>
        <p:nvPicPr>
          <p:cNvPr id="218" name="image39.gif" descr="Second generation of starving beetles"/>
          <p:cNvPicPr/>
          <p:nvPr/>
        </p:nvPicPr>
        <p:blipFill>
          <a:blip r:embed="rId3">
            <a:extLst/>
          </a:blip>
          <a:stretch>
            <a:fillRect/>
          </a:stretch>
        </p:blipFill>
        <p:spPr>
          <a:xfrm>
            <a:off x="179511" y="1700808"/>
            <a:ext cx="1276351" cy="1000126"/>
          </a:xfrm>
          <a:prstGeom prst="rect">
            <a:avLst/>
          </a:prstGeom>
          <a:ln w="12700">
            <a:miter lim="400000"/>
          </a:ln>
        </p:spPr>
      </p:pic>
      <p:pic>
        <p:nvPicPr>
          <p:cNvPr id="219" name="image40.gif" descr="First Generation"/>
          <p:cNvPicPr/>
          <p:nvPr/>
        </p:nvPicPr>
        <p:blipFill>
          <a:blip r:embed="rId4">
            <a:extLst/>
          </a:blip>
          <a:stretch>
            <a:fillRect/>
          </a:stretch>
        </p:blipFill>
        <p:spPr>
          <a:xfrm>
            <a:off x="395536" y="3068959"/>
            <a:ext cx="1285876" cy="1009651"/>
          </a:xfrm>
          <a:prstGeom prst="rect">
            <a:avLst/>
          </a:prstGeom>
          <a:ln w="12700">
            <a:miter lim="400000"/>
          </a:ln>
        </p:spPr>
      </p:pic>
      <p:pic>
        <p:nvPicPr>
          <p:cNvPr id="220" name="image41.gif" descr="Second Generation"/>
          <p:cNvPicPr/>
          <p:nvPr/>
        </p:nvPicPr>
        <p:blipFill>
          <a:blip r:embed="rId5">
            <a:extLst/>
          </a:blip>
          <a:stretch>
            <a:fillRect/>
          </a:stretch>
        </p:blipFill>
        <p:spPr>
          <a:xfrm>
            <a:off x="395536" y="4725144"/>
            <a:ext cx="1285876" cy="1000126"/>
          </a:xfrm>
          <a:prstGeom prst="rect">
            <a:avLst/>
          </a:prstGeom>
          <a:ln w="12700">
            <a:miter lim="400000"/>
          </a:ln>
        </p:spPr>
      </p:pic>
      <p:sp>
        <p:nvSpPr>
          <p:cNvPr id="221" name="Shape 221"/>
          <p:cNvSpPr/>
          <p:nvPr/>
        </p:nvSpPr>
        <p:spPr>
          <a:xfrm>
            <a:off x="2339752" y="1153947"/>
            <a:ext cx="6108923" cy="23266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2. Escarabajos de distinto color</a:t>
            </a:r>
          </a:p>
          <a:p>
            <a:pPr lvl="0"/>
            <a:endParaRPr b="1"/>
          </a:p>
          <a:p>
            <a:pPr lvl="0"/>
            <a:r>
              <a:t>La mayoría de de los escarabajos de la población (90%) tienen genes para el color verde y unos pocos (10%) tienen el gen marron.</a:t>
            </a:r>
          </a:p>
          <a:p>
            <a:pPr lvl="0"/>
            <a:r>
              <a:t>Con el paso de varias generaciones, las cosas han cambiado: los escarabajos marrones son más comunes de lo que solían ser y forman el 70% de la población.</a:t>
            </a:r>
          </a:p>
        </p:txBody>
      </p:sp>
      <p:sp>
        <p:nvSpPr>
          <p:cNvPr id="222" name="Shape 222"/>
          <p:cNvSpPr/>
          <p:nvPr/>
        </p:nvSpPr>
        <p:spPr>
          <a:xfrm>
            <a:off x="2343240" y="3902095"/>
            <a:ext cx="6101948" cy="929641"/>
          </a:xfrm>
          <a:prstGeom prst="rect">
            <a:avLst/>
          </a:prstGeom>
          <a:solidFill>
            <a:srgbClr val="1598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El cambio de la frecuencia del color es, indudablemente, evolución: estas dos generaciones de la misma población son genéticamente diferentes. </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21"/>
                                        </p:tgtEl>
                                        <p:attrNameLst>
                                          <p:attrName>style.visibility</p:attrName>
                                        </p:attrNameLst>
                                      </p:cBhvr>
                                      <p:to>
                                        <p:strVal val="visible"/>
                                      </p:to>
                                    </p:set>
                                    <p:animEffect transition="in" filter="fade">
                                      <p:cBhvr>
                                        <p:cTn id="7" dur="500"/>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222"/>
                                        </p:tgtEl>
                                        <p:attrNameLst>
                                          <p:attrName>style.visibility</p:attrName>
                                        </p:attrNameLst>
                                      </p:cBhvr>
                                      <p:to>
                                        <p:strVal val="visible"/>
                                      </p:to>
                                    </p:set>
                                    <p:animEffect transition="in" filter="fade">
                                      <p:cBhvr>
                                        <p:cTn id="12" dur="500"/>
                                        <p:tgtEl>
                                          <p:spTgt spid="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1" animBg="1" advAuto="0"/>
      <p:bldP spid="222" grpId="2"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1523744" y="245331"/>
            <a:ext cx="6144867" cy="92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Los mecanismos del cambio</a:t>
            </a:r>
          </a:p>
          <a:p>
            <a:pPr lvl="0"/>
            <a:endParaRPr b="1"/>
          </a:p>
        </p:txBody>
      </p:sp>
      <p:pic>
        <p:nvPicPr>
          <p:cNvPr id="225" name="image42.png"/>
          <p:cNvPicPr/>
          <p:nvPr/>
        </p:nvPicPr>
        <p:blipFill>
          <a:blip r:embed="rId2">
            <a:extLst/>
          </a:blip>
          <a:stretch>
            <a:fillRect/>
          </a:stretch>
        </p:blipFill>
        <p:spPr>
          <a:xfrm>
            <a:off x="3357372" y="3162456"/>
            <a:ext cx="2666772" cy="2640368"/>
          </a:xfrm>
          <a:prstGeom prst="rect">
            <a:avLst/>
          </a:prstGeom>
          <a:ln w="12700">
            <a:miter lim="400000"/>
          </a:ln>
        </p:spPr>
      </p:pic>
      <p:sp>
        <p:nvSpPr>
          <p:cNvPr id="226" name="Shape 226"/>
          <p:cNvSpPr/>
          <p:nvPr/>
        </p:nvSpPr>
        <p:spPr>
          <a:xfrm>
            <a:off x="397701" y="1358117"/>
            <a:ext cx="8484746" cy="17678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Mutación</a:t>
            </a:r>
          </a:p>
          <a:p>
            <a:pPr lvl="0"/>
            <a:endParaRPr b="1"/>
          </a:p>
          <a:p>
            <a:pPr lvl="0"/>
            <a:r>
              <a:t>Una mutación podría hacer que padres con genes para el color verde tuvieran descendencia con un gen para el color marrón, con lo cual en la población aumentaría la frecuencia de genes para escarabajos marrones.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26"/>
                                        </p:tgtEl>
                                        <p:attrNameLst>
                                          <p:attrName>style.visibility</p:attrName>
                                        </p:attrNameLst>
                                      </p:cBhvr>
                                      <p:to>
                                        <p:strVal val="visible"/>
                                      </p:to>
                                    </p:set>
                                    <p:anim calcmode="lin" valueType="num">
                                      <p:cBhvr>
                                        <p:cTn id="7" dur="500" fill="hold"/>
                                        <p:tgtEl>
                                          <p:spTgt spid="226"/>
                                        </p:tgtEl>
                                        <p:attrNameLst>
                                          <p:attrName>ppt_x</p:attrName>
                                        </p:attrNameLst>
                                      </p:cBhvr>
                                      <p:tavLst>
                                        <p:tav tm="0">
                                          <p:val>
                                            <p:strVal val="#ppt_x"/>
                                          </p:val>
                                        </p:tav>
                                        <p:tav tm="100000">
                                          <p:val>
                                            <p:strVal val="#ppt_x"/>
                                          </p:val>
                                        </p:tav>
                                      </p:tavLst>
                                    </p:anim>
                                    <p:anim calcmode="lin" valueType="num">
                                      <p:cBhvr>
                                        <p:cTn id="8" dur="500" fill="hold"/>
                                        <p:tgtEl>
                                          <p:spTgt spid="2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1"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image43.png"/>
          <p:cNvPicPr/>
          <p:nvPr/>
        </p:nvPicPr>
        <p:blipFill>
          <a:blip r:embed="rId2">
            <a:extLst/>
          </a:blip>
          <a:stretch>
            <a:fillRect/>
          </a:stretch>
        </p:blipFill>
        <p:spPr>
          <a:xfrm>
            <a:off x="2355792" y="3147716"/>
            <a:ext cx="4344176" cy="1707711"/>
          </a:xfrm>
          <a:prstGeom prst="rect">
            <a:avLst/>
          </a:prstGeom>
          <a:ln w="12700">
            <a:miter lim="400000"/>
          </a:ln>
        </p:spPr>
      </p:pic>
      <p:sp>
        <p:nvSpPr>
          <p:cNvPr id="229" name="Shape 229"/>
          <p:cNvSpPr/>
          <p:nvPr/>
        </p:nvSpPr>
        <p:spPr>
          <a:xfrm>
            <a:off x="594257" y="1263680"/>
            <a:ext cx="8088087" cy="14884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Migración</a:t>
            </a:r>
          </a:p>
          <a:p>
            <a:pPr lvl="0"/>
            <a:endParaRPr b="1"/>
          </a:p>
          <a:p>
            <a:pPr lvl="0"/>
            <a:r>
              <a:t>Algunos individuos de una población de escarabajos marrones podrían haberse unido a una población de escarabajos verdes, lo cual haría que los genes para escarabajos marrones fueran más frecuentes en la población de escarabajos verdes.</a:t>
            </a:r>
          </a:p>
        </p:txBody>
      </p:sp>
      <p:sp>
        <p:nvSpPr>
          <p:cNvPr id="230" name="Shape 230"/>
          <p:cNvSpPr/>
          <p:nvPr/>
        </p:nvSpPr>
        <p:spPr>
          <a:xfrm>
            <a:off x="1523744" y="245331"/>
            <a:ext cx="6144867" cy="9296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Los mecanismos del cambio</a:t>
            </a:r>
          </a:p>
          <a:p>
            <a:pPr lvl="0"/>
            <a:endParaRPr b="1"/>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29"/>
                                        </p:tgtEl>
                                        <p:attrNameLst>
                                          <p:attrName>style.visibility</p:attrName>
                                        </p:attrNameLst>
                                      </p:cBhvr>
                                      <p:to>
                                        <p:strVal val="visible"/>
                                      </p:to>
                                    </p:set>
                                    <p:anim calcmode="lin" valueType="num">
                                      <p:cBhvr>
                                        <p:cTn id="7" dur="500" fill="hold"/>
                                        <p:tgtEl>
                                          <p:spTgt spid="229"/>
                                        </p:tgtEl>
                                        <p:attrNameLst>
                                          <p:attrName>ppt_x</p:attrName>
                                        </p:attrNameLst>
                                      </p:cBhvr>
                                      <p:tavLst>
                                        <p:tav tm="0">
                                          <p:val>
                                            <p:strVal val="#ppt_x"/>
                                          </p:val>
                                        </p:tav>
                                        <p:tav tm="100000">
                                          <p:val>
                                            <p:strVal val="#ppt_x"/>
                                          </p:val>
                                        </p:tav>
                                      </p:tavLst>
                                    </p:anim>
                                    <p:anim calcmode="lin" valueType="num">
                                      <p:cBhvr>
                                        <p:cTn id="8" dur="500" fill="hold"/>
                                        <p:tgtEl>
                                          <p:spTgt spid="2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1" animBg="1" advAuto="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p:nvPr/>
        </p:nvSpPr>
        <p:spPr>
          <a:xfrm>
            <a:off x="1057659" y="233680"/>
            <a:ext cx="6144867"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Los mecanismos del cambio</a:t>
            </a:r>
          </a:p>
        </p:txBody>
      </p:sp>
      <p:pic>
        <p:nvPicPr>
          <p:cNvPr id="233" name="image44.png"/>
          <p:cNvPicPr/>
          <p:nvPr/>
        </p:nvPicPr>
        <p:blipFill>
          <a:blip r:embed="rId2">
            <a:extLst/>
          </a:blip>
          <a:stretch>
            <a:fillRect/>
          </a:stretch>
        </p:blipFill>
        <p:spPr>
          <a:xfrm>
            <a:off x="2259597" y="3301393"/>
            <a:ext cx="4533901" cy="2197101"/>
          </a:xfrm>
          <a:prstGeom prst="rect">
            <a:avLst/>
          </a:prstGeom>
          <a:ln w="12700">
            <a:miter lim="400000"/>
          </a:ln>
        </p:spPr>
      </p:pic>
      <p:sp>
        <p:nvSpPr>
          <p:cNvPr id="234" name="Shape 234"/>
          <p:cNvSpPr/>
          <p:nvPr/>
        </p:nvSpPr>
        <p:spPr>
          <a:xfrm>
            <a:off x="594258" y="1012407"/>
            <a:ext cx="8039962" cy="20472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Deriva genética</a:t>
            </a:r>
          </a:p>
          <a:p>
            <a:pPr lvl="0"/>
            <a:endParaRPr b="1"/>
          </a:p>
          <a:p>
            <a:pPr lvl="0"/>
            <a:r>
              <a:t>Si en una generación, dos escarabajos marrones tuvieran cuatro descendientes que sobrevivieran para reproducirse, y que varios escarabajos verdes fueran eliminados y no tuvieran descendientes. </a:t>
            </a:r>
          </a:p>
          <a:p>
            <a:pPr lvl="0"/>
            <a:r>
              <a:t>En la siguiente generación habría algunos escarabajos marrones más que en la generación anterior, pero sería sólo por el azar. </a:t>
            </a:r>
          </a:p>
        </p:txBody>
      </p:sp>
      <p:sp>
        <p:nvSpPr>
          <p:cNvPr id="235" name="Shape 235"/>
          <p:cNvSpPr/>
          <p:nvPr/>
        </p:nvSpPr>
        <p:spPr>
          <a:xfrm>
            <a:off x="594258" y="5647197"/>
            <a:ext cx="8039962" cy="6502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Estos cambios aleatorios que se producen de generación en generación se conocen como deriva genética.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34"/>
                                        </p:tgtEl>
                                        <p:attrNameLst>
                                          <p:attrName>style.visibility</p:attrName>
                                        </p:attrNameLst>
                                      </p:cBhvr>
                                      <p:to>
                                        <p:strVal val="visible"/>
                                      </p:to>
                                    </p:set>
                                    <p:anim calcmode="lin" valueType="num">
                                      <p:cBhvr>
                                        <p:cTn id="7" dur="500" fill="hold"/>
                                        <p:tgtEl>
                                          <p:spTgt spid="234"/>
                                        </p:tgtEl>
                                        <p:attrNameLst>
                                          <p:attrName>ppt_x</p:attrName>
                                        </p:attrNameLst>
                                      </p:cBhvr>
                                      <p:tavLst>
                                        <p:tav tm="0">
                                          <p:val>
                                            <p:strVal val="#ppt_x"/>
                                          </p:val>
                                        </p:tav>
                                        <p:tav tm="100000">
                                          <p:val>
                                            <p:strVal val="#ppt_x"/>
                                          </p:val>
                                        </p:tav>
                                      </p:tavLst>
                                    </p:anim>
                                    <p:anim calcmode="lin" valueType="num">
                                      <p:cBhvr>
                                        <p:cTn id="8" dur="500" fill="hold"/>
                                        <p:tgtEl>
                                          <p:spTgt spid="2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2" nodeType="clickEffect">
                                  <p:stCondLst>
                                    <p:cond delay="0"/>
                                  </p:stCondLst>
                                  <p:iterate>
                                    <p:tmAbs val="0"/>
                                  </p:iterate>
                                  <p:childTnLst>
                                    <p:set>
                                      <p:cBhvr>
                                        <p:cTn id="12" fill="hold"/>
                                        <p:tgtEl>
                                          <p:spTgt spid="235"/>
                                        </p:tgtEl>
                                        <p:attrNameLst>
                                          <p:attrName>style.visibility</p:attrName>
                                        </p:attrNameLst>
                                      </p:cBhvr>
                                      <p:to>
                                        <p:strVal val="visible"/>
                                      </p:to>
                                    </p:set>
                                    <p:animEffect transition="in" filter="fade">
                                      <p:cBhvr>
                                        <p:cTn id="13"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animBg="1" advAuto="0"/>
      <p:bldP spid="235" grpId="2"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Shape 237"/>
          <p:cNvSpPr/>
          <p:nvPr/>
        </p:nvSpPr>
        <p:spPr>
          <a:xfrm>
            <a:off x="2537478" y="204222"/>
            <a:ext cx="6144867"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Los mecanismos del cambio</a:t>
            </a:r>
          </a:p>
        </p:txBody>
      </p:sp>
      <p:pic>
        <p:nvPicPr>
          <p:cNvPr id="238" name="image45.png"/>
          <p:cNvPicPr/>
          <p:nvPr/>
        </p:nvPicPr>
        <p:blipFill>
          <a:blip r:embed="rId2">
            <a:extLst/>
          </a:blip>
          <a:stretch>
            <a:fillRect/>
          </a:stretch>
        </p:blipFill>
        <p:spPr>
          <a:xfrm>
            <a:off x="2135824" y="3424999"/>
            <a:ext cx="4533901" cy="1955801"/>
          </a:xfrm>
          <a:prstGeom prst="rect">
            <a:avLst/>
          </a:prstGeom>
          <a:ln w="12700">
            <a:miter lim="400000"/>
          </a:ln>
        </p:spPr>
      </p:pic>
      <p:sp>
        <p:nvSpPr>
          <p:cNvPr id="239" name="Shape 239"/>
          <p:cNvSpPr/>
          <p:nvPr/>
        </p:nvSpPr>
        <p:spPr>
          <a:xfrm>
            <a:off x="570953" y="862754"/>
            <a:ext cx="7737007" cy="20472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Selección natural</a:t>
            </a:r>
          </a:p>
          <a:p>
            <a:pPr lvl="0"/>
            <a:endParaRPr b="1"/>
          </a:p>
          <a:p>
            <a:pPr lvl="0"/>
            <a:r>
              <a:t>Si las aves detectan más fácilmente a los escarabajos verdes (comen). Los escarabajos marrones tendrán una probabilidad ligeramente mayor de sobrevivir y pasar los genes a sus descendientes.</a:t>
            </a:r>
          </a:p>
          <a:p>
            <a:pPr lvl="0"/>
            <a:r>
              <a:t>Por lo tanto, en la siguiente generación los escarabajos marrones serán más comunes.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39">
                                            <p:txEl>
                                              <p:pRg st="2" end="2"/>
                                            </p:txEl>
                                          </p:spTgt>
                                        </p:tgtEl>
                                        <p:attrNameLst>
                                          <p:attrName>style.visibility</p:attrName>
                                        </p:attrNameLst>
                                      </p:cBhvr>
                                      <p:to>
                                        <p:strVal val="visible"/>
                                      </p:to>
                                    </p:set>
                                    <p:anim calcmode="lin" valueType="num">
                                      <p:cBhvr>
                                        <p:cTn id="7" dur="500" fill="hold"/>
                                        <p:tgtEl>
                                          <p:spTgt spid="239">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239">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1" nodeType="afterEffect">
                                  <p:stCondLst>
                                    <p:cond delay="0"/>
                                  </p:stCondLst>
                                  <p:iterate>
                                    <p:tmAbs val="0"/>
                                  </p:iterate>
                                  <p:childTnLst>
                                    <p:set>
                                      <p:cBhvr>
                                        <p:cTn id="11" fill="hold"/>
                                        <p:tgtEl>
                                          <p:spTgt spid="239">
                                            <p:txEl>
                                              <p:pRg st="3" end="3"/>
                                            </p:txEl>
                                          </p:spTgt>
                                        </p:tgtEl>
                                        <p:attrNameLst>
                                          <p:attrName>style.visibility</p:attrName>
                                        </p:attrNameLst>
                                      </p:cBhvr>
                                      <p:to>
                                        <p:strVal val="visible"/>
                                      </p:to>
                                    </p:set>
                                    <p:anim calcmode="lin" valueType="num">
                                      <p:cBhvr>
                                        <p:cTn id="12" dur="500" fill="hold"/>
                                        <p:tgtEl>
                                          <p:spTgt spid="239">
                                            <p:txEl>
                                              <p:pRg st="3" end="3"/>
                                            </p:txEl>
                                          </p:spTgt>
                                        </p:tgtEl>
                                        <p:attrNameLst>
                                          <p:attrName>ppt_x</p:attrName>
                                        </p:attrNameLst>
                                      </p:cBhvr>
                                      <p:tavLst>
                                        <p:tav tm="0">
                                          <p:val>
                                            <p:strVal val="#ppt_x"/>
                                          </p:val>
                                        </p:tav>
                                        <p:tav tm="100000">
                                          <p:val>
                                            <p:strVal val="#ppt_x"/>
                                          </p:val>
                                        </p:tav>
                                      </p:tavLst>
                                    </p:anim>
                                    <p:anim calcmode="lin" valueType="num">
                                      <p:cBhvr>
                                        <p:cTn id="13" dur="500" fill="hold"/>
                                        <p:tgtEl>
                                          <p:spTgt spid="23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1" build="p" bldLvl="5"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p:nvPr/>
        </p:nvSpPr>
        <p:spPr>
          <a:xfrm>
            <a:off x="498944" y="495081"/>
            <a:ext cx="8074446" cy="3164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b="1"/>
              <a:t>Variabilidad genética</a:t>
            </a:r>
          </a:p>
          <a:p>
            <a:pPr lvl="0"/>
            <a:endParaRPr b="1"/>
          </a:p>
          <a:p>
            <a:pPr lvl="0"/>
            <a:r>
              <a:t>Sin variabilidad genética, no podrían actuar algunos de los mecanismos evolutivos.</a:t>
            </a:r>
          </a:p>
          <a:p>
            <a:pPr lvl="0"/>
            <a:endParaRPr/>
          </a:p>
          <a:p>
            <a:pPr lvl="0"/>
            <a:r>
              <a:rPr b="1"/>
              <a:t>Fuentes de variabilidad genética</a:t>
            </a:r>
          </a:p>
          <a:p>
            <a:pPr marL="285750" lvl="0" indent="-285750">
              <a:buSzPct val="100000"/>
              <a:buFont typeface="Arial"/>
              <a:buChar char="•"/>
            </a:pPr>
            <a:r>
              <a:rPr b="1"/>
              <a:t>Mutaciones</a:t>
            </a:r>
            <a:r>
              <a:t>; son cambios en el ADN. Una única mutación puede tener un efecto considerable pero, en la mayoría de los casos, el cambio evolutivo se basa en la acumulación de muchas mutaciones. </a:t>
            </a:r>
          </a:p>
          <a:p>
            <a:pPr marL="285750" lvl="0" indent="-285750">
              <a:buSzPct val="100000"/>
              <a:buFont typeface="Arial"/>
              <a:buChar char="•"/>
            </a:pPr>
            <a:r>
              <a:rPr b="1"/>
              <a:t>Flujo génico;</a:t>
            </a:r>
            <a:r>
              <a:t> movimiento de genes de una población a otra </a:t>
            </a:r>
          </a:p>
          <a:p>
            <a:pPr marL="285750" lvl="0" indent="-285750">
              <a:buSzPct val="100000"/>
              <a:buFont typeface="Arial"/>
              <a:buChar char="•"/>
            </a:pPr>
            <a:r>
              <a:rPr b="1"/>
              <a:t>Entrecruzamiento;</a:t>
            </a:r>
            <a:r>
              <a:t> puede originar nuevas combinaciones genéticas en una población.	</a:t>
            </a:r>
          </a:p>
        </p:txBody>
      </p:sp>
      <p:pic>
        <p:nvPicPr>
          <p:cNvPr id="242" name="image46.png"/>
          <p:cNvPicPr/>
          <p:nvPr/>
        </p:nvPicPr>
        <p:blipFill>
          <a:blip r:embed="rId2">
            <a:extLst/>
          </a:blip>
          <a:stretch>
            <a:fillRect/>
          </a:stretch>
        </p:blipFill>
        <p:spPr>
          <a:xfrm>
            <a:off x="1211306" y="3783445"/>
            <a:ext cx="6673348" cy="1795944"/>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41">
                                            <p:txEl>
                                              <p:pRg st="4" end="4"/>
                                            </p:txEl>
                                          </p:spTgt>
                                        </p:tgtEl>
                                        <p:attrNameLst>
                                          <p:attrName>style.visibility</p:attrName>
                                        </p:attrNameLst>
                                      </p:cBhvr>
                                      <p:to>
                                        <p:strVal val="visible"/>
                                      </p:to>
                                    </p:set>
                                    <p:animEffect transition="in" filter="fade">
                                      <p:cBhvr>
                                        <p:cTn id="7" dur="500"/>
                                        <p:tgtEl>
                                          <p:spTgt spid="241">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iterate>
                                    <p:tmAbs val="0"/>
                                  </p:iterate>
                                  <p:childTnLst>
                                    <p:set>
                                      <p:cBhvr>
                                        <p:cTn id="11" fill="hold"/>
                                        <p:tgtEl>
                                          <p:spTgt spid="241">
                                            <p:txEl>
                                              <p:pRg st="5" end="5"/>
                                            </p:txEl>
                                          </p:spTgt>
                                        </p:tgtEl>
                                        <p:attrNameLst>
                                          <p:attrName>style.visibility</p:attrName>
                                        </p:attrNameLst>
                                      </p:cBhvr>
                                      <p:to>
                                        <p:strVal val="visible"/>
                                      </p:to>
                                    </p:set>
                                    <p:animEffect transition="in" filter="fade">
                                      <p:cBhvr>
                                        <p:cTn id="12" dur="500"/>
                                        <p:tgtEl>
                                          <p:spTgt spid="241">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iterate>
                                    <p:tmAbs val="0"/>
                                  </p:iterate>
                                  <p:childTnLst>
                                    <p:set>
                                      <p:cBhvr>
                                        <p:cTn id="16" fill="hold"/>
                                        <p:tgtEl>
                                          <p:spTgt spid="241">
                                            <p:txEl>
                                              <p:pRg st="6" end="6"/>
                                            </p:txEl>
                                          </p:spTgt>
                                        </p:tgtEl>
                                        <p:attrNameLst>
                                          <p:attrName>style.visibility</p:attrName>
                                        </p:attrNameLst>
                                      </p:cBhvr>
                                      <p:to>
                                        <p:strVal val="visible"/>
                                      </p:to>
                                    </p:set>
                                    <p:animEffect transition="in" filter="fade">
                                      <p:cBhvr>
                                        <p:cTn id="17" dur="500"/>
                                        <p:tgtEl>
                                          <p:spTgt spid="241">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iterate>
                                    <p:tmAbs val="0"/>
                                  </p:iterate>
                                  <p:childTnLst>
                                    <p:set>
                                      <p:cBhvr>
                                        <p:cTn id="21" fill="hold"/>
                                        <p:tgtEl>
                                          <p:spTgt spid="241">
                                            <p:txEl>
                                              <p:pRg st="7" end="7"/>
                                            </p:txEl>
                                          </p:spTgt>
                                        </p:tgtEl>
                                        <p:attrNameLst>
                                          <p:attrName>style.visibility</p:attrName>
                                        </p:attrNameLst>
                                      </p:cBhvr>
                                      <p:to>
                                        <p:strVal val="visible"/>
                                      </p:to>
                                    </p:set>
                                    <p:animEffect transition="in" filter="fade">
                                      <p:cBhvr>
                                        <p:cTn id="22" dur="500"/>
                                        <p:tgtEl>
                                          <p:spTgt spid="24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p:nvPr/>
        </p:nvSpPr>
        <p:spPr>
          <a:xfrm>
            <a:off x="623155" y="495535"/>
            <a:ext cx="8123137" cy="92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EVOLUCIÓN  BIOLOGICA</a:t>
            </a:r>
          </a:p>
          <a:p>
            <a:pPr lvl="0"/>
            <a:r>
              <a:t> </a:t>
            </a:r>
          </a:p>
          <a:p>
            <a:pPr lvl="0" algn="ctr"/>
            <a:r>
              <a:t>¿QUÉ ES EVOLUCIÓN?</a:t>
            </a:r>
          </a:p>
        </p:txBody>
      </p:sp>
      <p:sp>
        <p:nvSpPr>
          <p:cNvPr id="59" name="Shape 59"/>
          <p:cNvSpPr/>
          <p:nvPr/>
        </p:nvSpPr>
        <p:spPr>
          <a:xfrm>
            <a:off x="302284" y="1832571"/>
            <a:ext cx="3606526" cy="20472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buSzPct val="100000"/>
              <a:buFont typeface="Arial"/>
              <a:buChar char="•"/>
            </a:pPr>
            <a:r>
              <a:t> La evolución no es simplemente una cuestión de cambio en el tiempo. </a:t>
            </a:r>
          </a:p>
          <a:p>
            <a:pPr lvl="0">
              <a:buSzPct val="100000"/>
              <a:buFont typeface="Arial"/>
              <a:buChar char="•"/>
            </a:pPr>
            <a:endParaRPr/>
          </a:p>
          <a:p>
            <a:pPr lvl="0">
              <a:buSzPct val="100000"/>
              <a:buFont typeface="Arial"/>
              <a:buChar char="•"/>
            </a:pPr>
            <a:r>
              <a:t> Muchas cosas cambian con el tiempo (árboles, montañas), pero no no implican descenso a través de la herencia genética.</a:t>
            </a:r>
          </a:p>
        </p:txBody>
      </p:sp>
      <p:pic>
        <p:nvPicPr>
          <p:cNvPr id="60" name="image4.gif" descr="Short-term change w/o inheritance"/>
          <p:cNvPicPr/>
          <p:nvPr/>
        </p:nvPicPr>
        <p:blipFill>
          <a:blip r:embed="rId2">
            <a:extLst/>
          </a:blip>
          <a:stretch>
            <a:fillRect/>
          </a:stretch>
        </p:blipFill>
        <p:spPr>
          <a:xfrm>
            <a:off x="5087587" y="1547955"/>
            <a:ext cx="1996500" cy="2315942"/>
          </a:xfrm>
          <a:prstGeom prst="rect">
            <a:avLst/>
          </a:prstGeom>
          <a:ln w="12700">
            <a:miter lim="400000"/>
          </a:ln>
        </p:spPr>
      </p:pic>
      <p:pic>
        <p:nvPicPr>
          <p:cNvPr id="61" name="image5.gif" descr="Long-term change w/o inheritance"/>
          <p:cNvPicPr/>
          <p:nvPr/>
        </p:nvPicPr>
        <p:blipFill>
          <a:blip r:embed="rId3">
            <a:extLst/>
          </a:blip>
          <a:stretch>
            <a:fillRect/>
          </a:stretch>
        </p:blipFill>
        <p:spPr>
          <a:xfrm>
            <a:off x="5087587" y="4112331"/>
            <a:ext cx="1996500" cy="2176637"/>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59">
                                            <p:bg/>
                                          </p:spTgt>
                                        </p:tgtEl>
                                        <p:attrNameLst>
                                          <p:attrName>style.visibility</p:attrName>
                                        </p:attrNameLst>
                                      </p:cBhvr>
                                      <p:to>
                                        <p:strVal val="visible"/>
                                      </p:to>
                                    </p:set>
                                    <p:anim calcmode="lin" valueType="num">
                                      <p:cBhvr>
                                        <p:cTn id="7" dur="500" fill="hold"/>
                                        <p:tgtEl>
                                          <p:spTgt spid="59">
                                            <p:bg/>
                                          </p:spTgt>
                                        </p:tgtEl>
                                        <p:attrNameLst>
                                          <p:attrName>ppt_x</p:attrName>
                                        </p:attrNameLst>
                                      </p:cBhvr>
                                      <p:tavLst>
                                        <p:tav tm="0">
                                          <p:val>
                                            <p:strVal val="#ppt_x"/>
                                          </p:val>
                                        </p:tav>
                                        <p:tav tm="100000">
                                          <p:val>
                                            <p:strVal val="#ppt_x"/>
                                          </p:val>
                                        </p:tav>
                                      </p:tavLst>
                                    </p:anim>
                                    <p:anim calcmode="lin" valueType="num">
                                      <p:cBhvr>
                                        <p:cTn id="8" dur="500" fill="hold"/>
                                        <p:tgtEl>
                                          <p:spTgt spid="59">
                                            <p:bg/>
                                          </p:spTgt>
                                        </p:tgtEl>
                                        <p:attrNameLst>
                                          <p:attrName>ppt_y</p:attrName>
                                        </p:attrNameLst>
                                      </p:cBhvr>
                                      <p:tavLst>
                                        <p:tav tm="0">
                                          <p:val>
                                            <p:strVal val="1+#ppt_h/2"/>
                                          </p:val>
                                        </p:tav>
                                        <p:tav tm="100000">
                                          <p:val>
                                            <p:strVal val="#ppt_y"/>
                                          </p:val>
                                        </p:tav>
                                      </p:tavLst>
                                    </p:anim>
                                  </p:childTnLst>
                                </p:cTn>
                              </p:par>
                              <p:par>
                                <p:cTn id="9" presetID="2" presetClass="entr" presetSubtype="4" fill="hold" grpId="1">
                                  <p:stCondLst>
                                    <p:cond delay="0"/>
                                  </p:stCondLst>
                                  <p:iterate>
                                    <p:tmAbs val="0"/>
                                  </p:iterate>
                                  <p:childTnLst>
                                    <p:set>
                                      <p:cBhvr>
                                        <p:cTn id="10" fill="hold"/>
                                        <p:tgtEl>
                                          <p:spTgt spid="59">
                                            <p:txEl>
                                              <p:pRg st="0" end="0"/>
                                            </p:txEl>
                                          </p:spTgt>
                                        </p:tgtEl>
                                        <p:attrNameLst>
                                          <p:attrName>style.visibility</p:attrName>
                                        </p:attrNameLst>
                                      </p:cBhvr>
                                      <p:to>
                                        <p:strVal val="visible"/>
                                      </p:to>
                                    </p:set>
                                    <p:anim calcmode="lin" valueType="num">
                                      <p:cBhvr>
                                        <p:cTn id="11"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1" nodeType="afterEffect">
                                  <p:stCondLst>
                                    <p:cond delay="0"/>
                                  </p:stCondLst>
                                  <p:iterate>
                                    <p:tmAbs val="0"/>
                                  </p:iterate>
                                  <p:childTnLst>
                                    <p:set>
                                      <p:cBhvr>
                                        <p:cTn id="15" fill="hold"/>
                                        <p:tgtEl>
                                          <p:spTgt spid="59">
                                            <p:txEl>
                                              <p:pRg st="1" end="1"/>
                                            </p:txEl>
                                          </p:spTgt>
                                        </p:tgtEl>
                                        <p:attrNameLst>
                                          <p:attrName>style.visibility</p:attrName>
                                        </p:attrNameLst>
                                      </p:cBhvr>
                                      <p:to>
                                        <p:strVal val="visible"/>
                                      </p:to>
                                    </p:set>
                                    <p:anim calcmode="lin" valueType="num">
                                      <p:cBhvr>
                                        <p:cTn id="16" dur="500" fill="hold"/>
                                        <p:tgtEl>
                                          <p:spTgt spid="59">
                                            <p:txEl>
                                              <p:pRg st="1" end="1"/>
                                            </p:txEl>
                                          </p:spTgt>
                                        </p:tgtEl>
                                        <p:attrNameLst>
                                          <p:attrName>ppt_x</p:attrName>
                                        </p:attrNameLst>
                                      </p:cBhvr>
                                      <p:tavLst>
                                        <p:tav tm="0">
                                          <p:val>
                                            <p:strVal val="#ppt_x"/>
                                          </p:val>
                                        </p:tav>
                                        <p:tav tm="100000">
                                          <p:val>
                                            <p:strVal val="#ppt_x"/>
                                          </p:val>
                                        </p:tav>
                                      </p:tavLst>
                                    </p:anim>
                                    <p:anim calcmode="lin" valueType="num">
                                      <p:cBhvr>
                                        <p:cTn id="17" dur="500" fill="hold"/>
                                        <p:tgtEl>
                                          <p:spTgt spid="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1" nodeType="clickEffect">
                                  <p:stCondLst>
                                    <p:cond delay="0"/>
                                  </p:stCondLst>
                                  <p:iterate>
                                    <p:tmAbs val="0"/>
                                  </p:iterate>
                                  <p:childTnLst>
                                    <p:set>
                                      <p:cBhvr>
                                        <p:cTn id="21" fill="hold"/>
                                        <p:tgtEl>
                                          <p:spTgt spid="59">
                                            <p:txEl>
                                              <p:pRg st="2" end="2"/>
                                            </p:txEl>
                                          </p:spTgt>
                                        </p:tgtEl>
                                        <p:attrNameLst>
                                          <p:attrName>style.visibility</p:attrName>
                                        </p:attrNameLst>
                                      </p:cBhvr>
                                      <p:to>
                                        <p:strVal val="visible"/>
                                      </p:to>
                                    </p:set>
                                    <p:anim calcmode="lin" valueType="num">
                                      <p:cBhvr>
                                        <p:cTn id="22" dur="500" fill="hold"/>
                                        <p:tgtEl>
                                          <p:spTgt spid="59">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1" build="p" bldLvl="5"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p:nvPr/>
        </p:nvSpPr>
        <p:spPr>
          <a:xfrm>
            <a:off x="2540079" y="572249"/>
            <a:ext cx="6417236" cy="42824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Las mutaciones</a:t>
            </a:r>
          </a:p>
          <a:p>
            <a:pPr lvl="0"/>
            <a:endParaRPr b="1"/>
          </a:p>
          <a:p>
            <a:pPr lvl="0"/>
            <a:r>
              <a:rPr b="1"/>
              <a:t>Una mutación es un cambio en el DNA de los seres vivos.</a:t>
            </a:r>
            <a:r>
              <a:t> </a:t>
            </a:r>
          </a:p>
          <a:p>
            <a:pPr lvl="0"/>
            <a:r>
              <a:t>El DNA influye en su aspecto físico, en su comportamiento y en su fisiología </a:t>
            </a:r>
          </a:p>
          <a:p>
            <a:pPr lvl="0"/>
            <a:r>
              <a:t>Un cambio en el DNA de un organismo puede producir cambios en todos los aspectos de su vida.</a:t>
            </a:r>
          </a:p>
          <a:p>
            <a:pPr lvl="0"/>
            <a:endParaRPr/>
          </a:p>
          <a:p>
            <a:pPr marL="285750" lvl="0" indent="-285750">
              <a:buSzPct val="100000"/>
              <a:buFont typeface="Arial"/>
              <a:buChar char="•"/>
            </a:pPr>
            <a:r>
              <a:t>Las mutaciones pueden ser aleatorias</a:t>
            </a:r>
          </a:p>
          <a:p>
            <a:pPr marL="285750" lvl="0" indent="-285750">
              <a:buSzPct val="100000"/>
              <a:buFont typeface="Arial"/>
              <a:buChar char="•"/>
            </a:pPr>
            <a:r>
              <a:t>Las mutaciones pueden ser </a:t>
            </a:r>
            <a:r>
              <a:rPr b="1"/>
              <a:t>beneficiosas, neutras o dañinas</a:t>
            </a:r>
            <a:r>
              <a:t> para el organismo. </a:t>
            </a:r>
          </a:p>
          <a:p>
            <a:pPr lvl="0"/>
            <a:endParaRPr b="1"/>
          </a:p>
          <a:p>
            <a:pPr lvl="0"/>
            <a:r>
              <a:rPr b="1"/>
              <a:t>No todas las mutaciones son relevantes para la evolución</a:t>
            </a:r>
          </a:p>
          <a:p>
            <a:pPr lvl="0"/>
            <a:r>
              <a:t>Dado que todas las células de nuestro cuerpo contienen DNA, hay multitud de lugares en los que pueden producirse las mutaciones. </a:t>
            </a:r>
          </a:p>
        </p:txBody>
      </p:sp>
      <p:pic>
        <p:nvPicPr>
          <p:cNvPr id="245" name="image47.png"/>
          <p:cNvPicPr/>
          <p:nvPr/>
        </p:nvPicPr>
        <p:blipFill>
          <a:blip r:embed="rId2">
            <a:extLst/>
          </a:blip>
          <a:stretch>
            <a:fillRect/>
          </a:stretch>
        </p:blipFill>
        <p:spPr>
          <a:xfrm>
            <a:off x="450090" y="2214760"/>
            <a:ext cx="1651001" cy="1638301"/>
          </a:xfrm>
          <a:prstGeom prst="rect">
            <a:avLst/>
          </a:prstGeom>
          <a:ln w="12700">
            <a:miter lim="400000"/>
          </a:ln>
        </p:spPr>
      </p:pic>
      <p:sp>
        <p:nvSpPr>
          <p:cNvPr id="246" name="Shape 246"/>
          <p:cNvSpPr/>
          <p:nvPr/>
        </p:nvSpPr>
        <p:spPr>
          <a:xfrm>
            <a:off x="305330" y="5110882"/>
            <a:ext cx="8660340" cy="1209041"/>
          </a:xfrm>
          <a:prstGeom prst="rect">
            <a:avLst/>
          </a:prstGeom>
          <a:solidFill>
            <a:srgbClr val="CCC1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Las mutaciones que se producen en células somáticas no se transmiten a la descendencia.</a:t>
            </a:r>
          </a:p>
          <a:p>
            <a:pPr lvl="0"/>
            <a:endParaRPr/>
          </a:p>
          <a:p>
            <a:pPr lvl="0"/>
            <a:r>
              <a:t>Ejemplo: el color amarillo de la mitad de esta manzana (sus las semillas no son portadoras de la mutación.</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44">
                                            <p:txEl>
                                              <p:pRg st="2" end="2"/>
                                            </p:txEl>
                                          </p:spTgt>
                                        </p:tgtEl>
                                        <p:attrNameLst>
                                          <p:attrName>style.visibility</p:attrName>
                                        </p:attrNameLst>
                                      </p:cBhvr>
                                      <p:to>
                                        <p:strVal val="visible"/>
                                      </p:to>
                                    </p:set>
                                    <p:anim calcmode="lin" valueType="num">
                                      <p:cBhvr>
                                        <p:cTn id="7" dur="500" fill="hold"/>
                                        <p:tgtEl>
                                          <p:spTgt spid="244">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244">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1" nodeType="afterEffect">
                                  <p:stCondLst>
                                    <p:cond delay="0"/>
                                  </p:stCondLst>
                                  <p:iterate>
                                    <p:tmAbs val="0"/>
                                  </p:iterate>
                                  <p:childTnLst>
                                    <p:set>
                                      <p:cBhvr>
                                        <p:cTn id="11" fill="hold"/>
                                        <p:tgtEl>
                                          <p:spTgt spid="244">
                                            <p:txEl>
                                              <p:pRg st="3" end="3"/>
                                            </p:txEl>
                                          </p:spTgt>
                                        </p:tgtEl>
                                        <p:attrNameLst>
                                          <p:attrName>style.visibility</p:attrName>
                                        </p:attrNameLst>
                                      </p:cBhvr>
                                      <p:to>
                                        <p:strVal val="visible"/>
                                      </p:to>
                                    </p:set>
                                    <p:anim calcmode="lin" valueType="num">
                                      <p:cBhvr>
                                        <p:cTn id="12" dur="500" fill="hold"/>
                                        <p:tgtEl>
                                          <p:spTgt spid="244">
                                            <p:txEl>
                                              <p:pRg st="3" end="3"/>
                                            </p:txEl>
                                          </p:spTgt>
                                        </p:tgtEl>
                                        <p:attrNameLst>
                                          <p:attrName>ppt_x</p:attrName>
                                        </p:attrNameLst>
                                      </p:cBhvr>
                                      <p:tavLst>
                                        <p:tav tm="0">
                                          <p:val>
                                            <p:strVal val="#ppt_x"/>
                                          </p:val>
                                        </p:tav>
                                        <p:tav tm="100000">
                                          <p:val>
                                            <p:strVal val="#ppt_x"/>
                                          </p:val>
                                        </p:tav>
                                      </p:tavLst>
                                    </p:anim>
                                    <p:anim calcmode="lin" valueType="num">
                                      <p:cBhvr>
                                        <p:cTn id="13" dur="500" fill="hold"/>
                                        <p:tgtEl>
                                          <p:spTgt spid="24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1" nodeType="clickEffect">
                                  <p:stCondLst>
                                    <p:cond delay="0"/>
                                  </p:stCondLst>
                                  <p:iterate>
                                    <p:tmAbs val="0"/>
                                  </p:iterate>
                                  <p:childTnLst>
                                    <p:set>
                                      <p:cBhvr>
                                        <p:cTn id="17" fill="hold"/>
                                        <p:tgtEl>
                                          <p:spTgt spid="244">
                                            <p:txEl>
                                              <p:pRg st="4" end="4"/>
                                            </p:txEl>
                                          </p:spTgt>
                                        </p:tgtEl>
                                        <p:attrNameLst>
                                          <p:attrName>style.visibility</p:attrName>
                                        </p:attrNameLst>
                                      </p:cBhvr>
                                      <p:to>
                                        <p:strVal val="visible"/>
                                      </p:to>
                                    </p:set>
                                    <p:anim calcmode="lin" valueType="num">
                                      <p:cBhvr>
                                        <p:cTn id="18" dur="500" fill="hold"/>
                                        <p:tgtEl>
                                          <p:spTgt spid="244">
                                            <p:txEl>
                                              <p:pRg st="4" end="4"/>
                                            </p:txEl>
                                          </p:spTgt>
                                        </p:tgtEl>
                                        <p:attrNameLst>
                                          <p:attrName>ppt_x</p:attrName>
                                        </p:attrNameLst>
                                      </p:cBhvr>
                                      <p:tavLst>
                                        <p:tav tm="0">
                                          <p:val>
                                            <p:strVal val="#ppt_x"/>
                                          </p:val>
                                        </p:tav>
                                        <p:tav tm="100000">
                                          <p:val>
                                            <p:strVal val="#ppt_x"/>
                                          </p:val>
                                        </p:tav>
                                      </p:tavLst>
                                    </p:anim>
                                    <p:anim calcmode="lin" valueType="num">
                                      <p:cBhvr>
                                        <p:cTn id="19" dur="500" fill="hold"/>
                                        <p:tgtEl>
                                          <p:spTgt spid="244">
                                            <p:txEl>
                                              <p:pRg st="4" end="4"/>
                                            </p:txEl>
                                          </p:spTgt>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grpId="1" nodeType="afterEffect">
                                  <p:stCondLst>
                                    <p:cond delay="0"/>
                                  </p:stCondLst>
                                  <p:iterate>
                                    <p:tmAbs val="0"/>
                                  </p:iterate>
                                  <p:childTnLst>
                                    <p:set>
                                      <p:cBhvr>
                                        <p:cTn id="22" fill="hold"/>
                                        <p:tgtEl>
                                          <p:spTgt spid="244">
                                            <p:txEl>
                                              <p:pRg st="5" end="5"/>
                                            </p:txEl>
                                          </p:spTgt>
                                        </p:tgtEl>
                                        <p:attrNameLst>
                                          <p:attrName>style.visibility</p:attrName>
                                        </p:attrNameLst>
                                      </p:cBhvr>
                                      <p:to>
                                        <p:strVal val="visible"/>
                                      </p:to>
                                    </p:set>
                                    <p:anim calcmode="lin" valueType="num">
                                      <p:cBhvr>
                                        <p:cTn id="23" dur="500" fill="hold"/>
                                        <p:tgtEl>
                                          <p:spTgt spid="244">
                                            <p:txEl>
                                              <p:pRg st="5" end="5"/>
                                            </p:txEl>
                                          </p:spTgt>
                                        </p:tgtEl>
                                        <p:attrNameLst>
                                          <p:attrName>ppt_x</p:attrName>
                                        </p:attrNameLst>
                                      </p:cBhvr>
                                      <p:tavLst>
                                        <p:tav tm="0">
                                          <p:val>
                                            <p:strVal val="#ppt_x"/>
                                          </p:val>
                                        </p:tav>
                                        <p:tav tm="100000">
                                          <p:val>
                                            <p:strVal val="#ppt_x"/>
                                          </p:val>
                                        </p:tav>
                                      </p:tavLst>
                                    </p:anim>
                                    <p:anim calcmode="lin" valueType="num">
                                      <p:cBhvr>
                                        <p:cTn id="24" dur="500" fill="hold"/>
                                        <p:tgtEl>
                                          <p:spTgt spid="24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1" nodeType="clickEffect">
                                  <p:stCondLst>
                                    <p:cond delay="0"/>
                                  </p:stCondLst>
                                  <p:iterate>
                                    <p:tmAbs val="0"/>
                                  </p:iterate>
                                  <p:childTnLst>
                                    <p:set>
                                      <p:cBhvr>
                                        <p:cTn id="28" fill="hold"/>
                                        <p:tgtEl>
                                          <p:spTgt spid="244">
                                            <p:txEl>
                                              <p:pRg st="6" end="6"/>
                                            </p:txEl>
                                          </p:spTgt>
                                        </p:tgtEl>
                                        <p:attrNameLst>
                                          <p:attrName>style.visibility</p:attrName>
                                        </p:attrNameLst>
                                      </p:cBhvr>
                                      <p:to>
                                        <p:strVal val="visible"/>
                                      </p:to>
                                    </p:set>
                                    <p:anim calcmode="lin" valueType="num">
                                      <p:cBhvr>
                                        <p:cTn id="29" dur="500" fill="hold"/>
                                        <p:tgtEl>
                                          <p:spTgt spid="244">
                                            <p:txEl>
                                              <p:pRg st="6" end="6"/>
                                            </p:txEl>
                                          </p:spTgt>
                                        </p:tgtEl>
                                        <p:attrNameLst>
                                          <p:attrName>ppt_x</p:attrName>
                                        </p:attrNameLst>
                                      </p:cBhvr>
                                      <p:tavLst>
                                        <p:tav tm="0">
                                          <p:val>
                                            <p:strVal val="#ppt_x"/>
                                          </p:val>
                                        </p:tav>
                                        <p:tav tm="100000">
                                          <p:val>
                                            <p:strVal val="#ppt_x"/>
                                          </p:val>
                                        </p:tav>
                                      </p:tavLst>
                                    </p:anim>
                                    <p:anim calcmode="lin" valueType="num">
                                      <p:cBhvr>
                                        <p:cTn id="30" dur="500" fill="hold"/>
                                        <p:tgtEl>
                                          <p:spTgt spid="244">
                                            <p:txEl>
                                              <p:pRg st="6" end="6"/>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00"/>
                            </p:stCondLst>
                            <p:childTnLst>
                              <p:par>
                                <p:cTn id="32" presetID="2" presetClass="entr" presetSubtype="4" fill="hold" grpId="1" nodeType="afterEffect">
                                  <p:stCondLst>
                                    <p:cond delay="0"/>
                                  </p:stCondLst>
                                  <p:iterate>
                                    <p:tmAbs val="0"/>
                                  </p:iterate>
                                  <p:childTnLst>
                                    <p:set>
                                      <p:cBhvr>
                                        <p:cTn id="33" fill="hold"/>
                                        <p:tgtEl>
                                          <p:spTgt spid="244">
                                            <p:txEl>
                                              <p:pRg st="7" end="7"/>
                                            </p:txEl>
                                          </p:spTgt>
                                        </p:tgtEl>
                                        <p:attrNameLst>
                                          <p:attrName>style.visibility</p:attrName>
                                        </p:attrNameLst>
                                      </p:cBhvr>
                                      <p:to>
                                        <p:strVal val="visible"/>
                                      </p:to>
                                    </p:set>
                                    <p:anim calcmode="lin" valueType="num">
                                      <p:cBhvr>
                                        <p:cTn id="34" dur="500" fill="hold"/>
                                        <p:tgtEl>
                                          <p:spTgt spid="244">
                                            <p:txEl>
                                              <p:pRg st="7" end="7"/>
                                            </p:txEl>
                                          </p:spTgt>
                                        </p:tgtEl>
                                        <p:attrNameLst>
                                          <p:attrName>ppt_x</p:attrName>
                                        </p:attrNameLst>
                                      </p:cBhvr>
                                      <p:tavLst>
                                        <p:tav tm="0">
                                          <p:val>
                                            <p:strVal val="#ppt_x"/>
                                          </p:val>
                                        </p:tav>
                                        <p:tav tm="100000">
                                          <p:val>
                                            <p:strVal val="#ppt_x"/>
                                          </p:val>
                                        </p:tav>
                                      </p:tavLst>
                                    </p:anim>
                                    <p:anim calcmode="lin" valueType="num">
                                      <p:cBhvr>
                                        <p:cTn id="35" dur="500" fill="hold"/>
                                        <p:tgtEl>
                                          <p:spTgt spid="244">
                                            <p:txEl>
                                              <p:pRg st="7" end="7"/>
                                            </p:txEl>
                                          </p:spTgt>
                                        </p:tgtEl>
                                        <p:attrNameLst>
                                          <p:attrName>ppt_y</p:attrName>
                                        </p:attrNameLst>
                                      </p:cBhvr>
                                      <p:tavLst>
                                        <p:tav tm="0">
                                          <p:val>
                                            <p:strVal val="1+#ppt_h/2"/>
                                          </p:val>
                                        </p:tav>
                                        <p:tav tm="100000">
                                          <p:val>
                                            <p:strVal val="#ppt_y"/>
                                          </p:val>
                                        </p:tav>
                                      </p:tavLst>
                                    </p:anim>
                                  </p:childTnLst>
                                </p:cTn>
                              </p:par>
                            </p:childTnLst>
                          </p:cTn>
                        </p:par>
                        <p:par>
                          <p:cTn id="36" fill="hold">
                            <p:stCondLst>
                              <p:cond delay="1000"/>
                            </p:stCondLst>
                            <p:childTnLst>
                              <p:par>
                                <p:cTn id="37" presetID="2" presetClass="entr" presetSubtype="4" fill="hold" grpId="1" nodeType="afterEffect">
                                  <p:stCondLst>
                                    <p:cond delay="0"/>
                                  </p:stCondLst>
                                  <p:iterate>
                                    <p:tmAbs val="0"/>
                                  </p:iterate>
                                  <p:childTnLst>
                                    <p:set>
                                      <p:cBhvr>
                                        <p:cTn id="38" fill="hold"/>
                                        <p:tgtEl>
                                          <p:spTgt spid="244">
                                            <p:txEl>
                                              <p:pRg st="8" end="8"/>
                                            </p:txEl>
                                          </p:spTgt>
                                        </p:tgtEl>
                                        <p:attrNameLst>
                                          <p:attrName>style.visibility</p:attrName>
                                        </p:attrNameLst>
                                      </p:cBhvr>
                                      <p:to>
                                        <p:strVal val="visible"/>
                                      </p:to>
                                    </p:set>
                                    <p:anim calcmode="lin" valueType="num">
                                      <p:cBhvr>
                                        <p:cTn id="39" dur="500" fill="hold"/>
                                        <p:tgtEl>
                                          <p:spTgt spid="244">
                                            <p:txEl>
                                              <p:pRg st="8" end="8"/>
                                            </p:txEl>
                                          </p:spTgt>
                                        </p:tgtEl>
                                        <p:attrNameLst>
                                          <p:attrName>ppt_x</p:attrName>
                                        </p:attrNameLst>
                                      </p:cBhvr>
                                      <p:tavLst>
                                        <p:tav tm="0">
                                          <p:val>
                                            <p:strVal val="#ppt_x"/>
                                          </p:val>
                                        </p:tav>
                                        <p:tav tm="100000">
                                          <p:val>
                                            <p:strVal val="#ppt_x"/>
                                          </p:val>
                                        </p:tav>
                                      </p:tavLst>
                                    </p:anim>
                                    <p:anim calcmode="lin" valueType="num">
                                      <p:cBhvr>
                                        <p:cTn id="40" dur="500" fill="hold"/>
                                        <p:tgtEl>
                                          <p:spTgt spid="24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1" nodeType="clickEffect">
                                  <p:stCondLst>
                                    <p:cond delay="0"/>
                                  </p:stCondLst>
                                  <p:iterate>
                                    <p:tmAbs val="0"/>
                                  </p:iterate>
                                  <p:childTnLst>
                                    <p:set>
                                      <p:cBhvr>
                                        <p:cTn id="44" fill="hold"/>
                                        <p:tgtEl>
                                          <p:spTgt spid="244">
                                            <p:txEl>
                                              <p:pRg st="9" end="9"/>
                                            </p:txEl>
                                          </p:spTgt>
                                        </p:tgtEl>
                                        <p:attrNameLst>
                                          <p:attrName>style.visibility</p:attrName>
                                        </p:attrNameLst>
                                      </p:cBhvr>
                                      <p:to>
                                        <p:strVal val="visible"/>
                                      </p:to>
                                    </p:set>
                                    <p:anim calcmode="lin" valueType="num">
                                      <p:cBhvr>
                                        <p:cTn id="45" dur="500" fill="hold"/>
                                        <p:tgtEl>
                                          <p:spTgt spid="244">
                                            <p:txEl>
                                              <p:pRg st="9" end="9"/>
                                            </p:txEl>
                                          </p:spTgt>
                                        </p:tgtEl>
                                        <p:attrNameLst>
                                          <p:attrName>ppt_x</p:attrName>
                                        </p:attrNameLst>
                                      </p:cBhvr>
                                      <p:tavLst>
                                        <p:tav tm="0">
                                          <p:val>
                                            <p:strVal val="#ppt_x"/>
                                          </p:val>
                                        </p:tav>
                                        <p:tav tm="100000">
                                          <p:val>
                                            <p:strVal val="#ppt_x"/>
                                          </p:val>
                                        </p:tav>
                                      </p:tavLst>
                                    </p:anim>
                                    <p:anim calcmode="lin" valueType="num">
                                      <p:cBhvr>
                                        <p:cTn id="46" dur="500" fill="hold"/>
                                        <p:tgtEl>
                                          <p:spTgt spid="244">
                                            <p:txEl>
                                              <p:pRg st="9" end="9"/>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2" presetClass="entr" presetSubtype="4" fill="hold" grpId="1" nodeType="afterEffect">
                                  <p:stCondLst>
                                    <p:cond delay="0"/>
                                  </p:stCondLst>
                                  <p:iterate>
                                    <p:tmAbs val="0"/>
                                  </p:iterate>
                                  <p:childTnLst>
                                    <p:set>
                                      <p:cBhvr>
                                        <p:cTn id="49" fill="hold"/>
                                        <p:tgtEl>
                                          <p:spTgt spid="244">
                                            <p:txEl>
                                              <p:pRg st="10" end="10"/>
                                            </p:txEl>
                                          </p:spTgt>
                                        </p:tgtEl>
                                        <p:attrNameLst>
                                          <p:attrName>style.visibility</p:attrName>
                                        </p:attrNameLst>
                                      </p:cBhvr>
                                      <p:to>
                                        <p:strVal val="visible"/>
                                      </p:to>
                                    </p:set>
                                    <p:anim calcmode="lin" valueType="num">
                                      <p:cBhvr>
                                        <p:cTn id="50" dur="500" fill="hold"/>
                                        <p:tgtEl>
                                          <p:spTgt spid="244">
                                            <p:txEl>
                                              <p:pRg st="10" end="10"/>
                                            </p:txEl>
                                          </p:spTgt>
                                        </p:tgtEl>
                                        <p:attrNameLst>
                                          <p:attrName>ppt_x</p:attrName>
                                        </p:attrNameLst>
                                      </p:cBhvr>
                                      <p:tavLst>
                                        <p:tav tm="0">
                                          <p:val>
                                            <p:strVal val="#ppt_x"/>
                                          </p:val>
                                        </p:tav>
                                        <p:tav tm="100000">
                                          <p:val>
                                            <p:strVal val="#ppt_x"/>
                                          </p:val>
                                        </p:tav>
                                      </p:tavLst>
                                    </p:anim>
                                    <p:anim calcmode="lin" valueType="num">
                                      <p:cBhvr>
                                        <p:cTn id="51" dur="500" fill="hold"/>
                                        <p:tgtEl>
                                          <p:spTgt spid="24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2" nodeType="clickEffect">
                                  <p:stCondLst>
                                    <p:cond delay="0"/>
                                  </p:stCondLst>
                                  <p:iterate>
                                    <p:tmAbs val="0"/>
                                  </p:iterate>
                                  <p:childTnLst>
                                    <p:set>
                                      <p:cBhvr>
                                        <p:cTn id="55" fill="hold"/>
                                        <p:tgtEl>
                                          <p:spTgt spid="246">
                                            <p:bg/>
                                          </p:spTgt>
                                        </p:tgtEl>
                                        <p:attrNameLst>
                                          <p:attrName>style.visibility</p:attrName>
                                        </p:attrNameLst>
                                      </p:cBhvr>
                                      <p:to>
                                        <p:strVal val="visible"/>
                                      </p:to>
                                    </p:set>
                                    <p:animEffect transition="in" filter="fade">
                                      <p:cBhvr>
                                        <p:cTn id="56" dur="500"/>
                                        <p:tgtEl>
                                          <p:spTgt spid="246">
                                            <p:bg/>
                                          </p:spTgt>
                                        </p:tgtEl>
                                      </p:cBhvr>
                                    </p:animEffect>
                                  </p:childTnLst>
                                </p:cTn>
                              </p:par>
                              <p:par>
                                <p:cTn id="57" presetID="10" presetClass="entr" presetSubtype="0" fill="hold" grpId="2">
                                  <p:stCondLst>
                                    <p:cond delay="0"/>
                                  </p:stCondLst>
                                  <p:iterate>
                                    <p:tmAbs val="0"/>
                                  </p:iterate>
                                  <p:childTnLst>
                                    <p:set>
                                      <p:cBhvr>
                                        <p:cTn id="58" fill="hold"/>
                                        <p:tgtEl>
                                          <p:spTgt spid="246">
                                            <p:txEl>
                                              <p:pRg st="0" end="0"/>
                                            </p:txEl>
                                          </p:spTgt>
                                        </p:tgtEl>
                                        <p:attrNameLst>
                                          <p:attrName>style.visibility</p:attrName>
                                        </p:attrNameLst>
                                      </p:cBhvr>
                                      <p:to>
                                        <p:strVal val="visible"/>
                                      </p:to>
                                    </p:set>
                                    <p:animEffect transition="in" filter="fade">
                                      <p:cBhvr>
                                        <p:cTn id="59" dur="500"/>
                                        <p:tgtEl>
                                          <p:spTgt spid="246">
                                            <p:txEl>
                                              <p:pRg st="0" end="0"/>
                                            </p:txEl>
                                          </p:spTgt>
                                        </p:tgtEl>
                                      </p:cBhvr>
                                    </p:animEffect>
                                  </p:childTnLst>
                                </p:cTn>
                              </p:par>
                            </p:childTnLst>
                          </p:cTn>
                        </p:par>
                        <p:par>
                          <p:cTn id="60" fill="hold">
                            <p:stCondLst>
                              <p:cond delay="500"/>
                            </p:stCondLst>
                            <p:childTnLst>
                              <p:par>
                                <p:cTn id="61" presetID="10" presetClass="entr" presetSubtype="0" fill="hold" grpId="2" nodeType="afterEffect">
                                  <p:stCondLst>
                                    <p:cond delay="0"/>
                                  </p:stCondLst>
                                  <p:iterate>
                                    <p:tmAbs val="0"/>
                                  </p:iterate>
                                  <p:childTnLst>
                                    <p:set>
                                      <p:cBhvr>
                                        <p:cTn id="62" fill="hold"/>
                                        <p:tgtEl>
                                          <p:spTgt spid="246">
                                            <p:txEl>
                                              <p:pRg st="1" end="1"/>
                                            </p:txEl>
                                          </p:spTgt>
                                        </p:tgtEl>
                                        <p:attrNameLst>
                                          <p:attrName>style.visibility</p:attrName>
                                        </p:attrNameLst>
                                      </p:cBhvr>
                                      <p:to>
                                        <p:strVal val="visible"/>
                                      </p:to>
                                    </p:set>
                                    <p:animEffect transition="in" filter="fade">
                                      <p:cBhvr>
                                        <p:cTn id="63" dur="500"/>
                                        <p:tgtEl>
                                          <p:spTgt spid="246">
                                            <p:txEl>
                                              <p:pRg st="1" end="1"/>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2" nodeType="clickEffect">
                                  <p:stCondLst>
                                    <p:cond delay="0"/>
                                  </p:stCondLst>
                                  <p:iterate>
                                    <p:tmAbs val="0"/>
                                  </p:iterate>
                                  <p:childTnLst>
                                    <p:set>
                                      <p:cBhvr>
                                        <p:cTn id="67" fill="hold"/>
                                        <p:tgtEl>
                                          <p:spTgt spid="246">
                                            <p:txEl>
                                              <p:pRg st="2" end="2"/>
                                            </p:txEl>
                                          </p:spTgt>
                                        </p:tgtEl>
                                        <p:attrNameLst>
                                          <p:attrName>style.visibility</p:attrName>
                                        </p:attrNameLst>
                                      </p:cBhvr>
                                      <p:to>
                                        <p:strVal val="visible"/>
                                      </p:to>
                                    </p:set>
                                    <p:animEffect transition="in" filter="fade">
                                      <p:cBhvr>
                                        <p:cTn id="68" dur="500"/>
                                        <p:tgtEl>
                                          <p:spTgt spid="24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1" build="p" bldLvl="5" animBg="1" advAuto="0"/>
      <p:bldP spid="246" grpId="2" build="p" bldLvl="5"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p:nvPr/>
        </p:nvSpPr>
        <p:spPr>
          <a:xfrm>
            <a:off x="3019381" y="321865"/>
            <a:ext cx="5873139" cy="62382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Las mutaciones</a:t>
            </a:r>
          </a:p>
          <a:p>
            <a:pPr lvl="0"/>
            <a:endParaRPr b="1"/>
          </a:p>
          <a:p>
            <a:pPr marL="285750" lvl="0" indent="-285750">
              <a:buSzPct val="100000"/>
              <a:buFont typeface="Arial"/>
              <a:buChar char="•"/>
            </a:pPr>
            <a:r>
              <a:t>Las mutaciones relevantes para la evolución son aquellas que pueden transmitirse a los descendientes. </a:t>
            </a:r>
          </a:p>
          <a:p>
            <a:pPr marL="285750" lvl="0" indent="-285750">
              <a:buSzPct val="100000"/>
              <a:buFont typeface="Arial"/>
              <a:buChar char="•"/>
            </a:pPr>
            <a:r>
              <a:t>Ocurren en las células reproductoras (mutaciones germinales).</a:t>
            </a:r>
          </a:p>
          <a:p>
            <a:pPr lvl="0"/>
            <a:endParaRPr/>
          </a:p>
          <a:p>
            <a:pPr lvl="0"/>
            <a:r>
              <a:rPr b="1"/>
              <a:t>No hay cambios en el fenotipo.</a:t>
            </a:r>
          </a:p>
          <a:p>
            <a:pPr lvl="0"/>
            <a:r>
              <a:t>Algunas mutaciones no tienen efecto en el fenotipo de un organismo. </a:t>
            </a:r>
          </a:p>
          <a:p>
            <a:pPr lvl="0"/>
            <a:r>
              <a:t>La mutación se puede producir en un segmento de DNA sin ninguna función o en una región que codifique para una proteína, pero al final no afecte la secuencia.</a:t>
            </a:r>
          </a:p>
          <a:p>
            <a:pPr lvl="0"/>
            <a:endParaRPr/>
          </a:p>
          <a:p>
            <a:pPr lvl="0"/>
            <a:r>
              <a:rPr b="1"/>
              <a:t>Pequeño cambio en el fenotipo.</a:t>
            </a:r>
          </a:p>
          <a:p>
            <a:pPr marL="180473" lvl="0" indent="-180473">
              <a:buSzPct val="100000"/>
              <a:buChar char="•"/>
            </a:pPr>
            <a:r>
              <a:t>Una única mutación causó que las orejas de este gato se curvaran ligeramente hacia atrás. </a:t>
            </a:r>
          </a:p>
          <a:p>
            <a:pPr lvl="0"/>
            <a:endParaRPr b="1"/>
          </a:p>
          <a:p>
            <a:pPr lvl="0"/>
            <a:r>
              <a:rPr b="1"/>
              <a:t>Gran cambio en el fenotipo.</a:t>
            </a:r>
          </a:p>
          <a:p>
            <a:pPr marL="180473" lvl="0" indent="-180473">
              <a:buSzPct val="100000"/>
              <a:buChar char="•"/>
            </a:pPr>
            <a:r>
              <a:t>Resistencia de los insectos al DDT</a:t>
            </a:r>
          </a:p>
          <a:p>
            <a:pPr marL="180473" lvl="0" indent="-180473">
              <a:buSzPct val="100000"/>
              <a:buChar char="•"/>
            </a:pPr>
            <a:r>
              <a:t>Las mutaciones que ocasionan la muerte del organismo se llaman letales.</a:t>
            </a:r>
          </a:p>
        </p:txBody>
      </p:sp>
      <p:pic>
        <p:nvPicPr>
          <p:cNvPr id="249" name="image48.png"/>
          <p:cNvPicPr/>
          <p:nvPr/>
        </p:nvPicPr>
        <p:blipFill>
          <a:blip r:embed="rId2">
            <a:extLst/>
          </a:blip>
          <a:stretch>
            <a:fillRect/>
          </a:stretch>
        </p:blipFill>
        <p:spPr>
          <a:xfrm>
            <a:off x="557337" y="1803400"/>
            <a:ext cx="2072545" cy="2529934"/>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48">
                                            <p:txEl>
                                              <p:pRg st="2" end="2"/>
                                            </p:txEl>
                                          </p:spTgt>
                                        </p:tgtEl>
                                        <p:attrNameLst>
                                          <p:attrName>style.visibility</p:attrName>
                                        </p:attrNameLst>
                                      </p:cBhvr>
                                      <p:to>
                                        <p:strVal val="visible"/>
                                      </p:to>
                                    </p:set>
                                    <p:animEffect transition="in" filter="fade">
                                      <p:cBhvr>
                                        <p:cTn id="7" dur="500"/>
                                        <p:tgtEl>
                                          <p:spTgt spid="248">
                                            <p:txEl>
                                              <p:pRg st="2" end="2"/>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248">
                                            <p:txEl>
                                              <p:pRg st="3" end="3"/>
                                            </p:txEl>
                                          </p:spTgt>
                                        </p:tgtEl>
                                        <p:attrNameLst>
                                          <p:attrName>style.visibility</p:attrName>
                                        </p:attrNameLst>
                                      </p:cBhvr>
                                      <p:to>
                                        <p:strVal val="visible"/>
                                      </p:to>
                                    </p:set>
                                    <p:animEffect transition="in" filter="fade">
                                      <p:cBhvr>
                                        <p:cTn id="11" dur="500"/>
                                        <p:tgtEl>
                                          <p:spTgt spid="248">
                                            <p:txEl>
                                              <p:pRg st="3" end="3"/>
                                            </p:txEl>
                                          </p:spTgt>
                                        </p:tgtEl>
                                      </p:cBhvr>
                                    </p:animEffect>
                                  </p:childTnLst>
                                </p:cTn>
                              </p:par>
                            </p:childTnLst>
                          </p:cTn>
                        </p:par>
                        <p:par>
                          <p:cTn id="12" fill="hold">
                            <p:stCondLst>
                              <p:cond delay="1000"/>
                            </p:stCondLst>
                            <p:childTnLst>
                              <p:par>
                                <p:cTn id="13" presetID="10" presetClass="entr" presetSubtype="0" fill="hold" grpId="1" nodeType="afterEffect">
                                  <p:stCondLst>
                                    <p:cond delay="0"/>
                                  </p:stCondLst>
                                  <p:iterate>
                                    <p:tmAbs val="0"/>
                                  </p:iterate>
                                  <p:childTnLst>
                                    <p:set>
                                      <p:cBhvr>
                                        <p:cTn id="14" fill="hold"/>
                                        <p:tgtEl>
                                          <p:spTgt spid="248">
                                            <p:txEl>
                                              <p:pRg st="4" end="4"/>
                                            </p:txEl>
                                          </p:spTgt>
                                        </p:tgtEl>
                                        <p:attrNameLst>
                                          <p:attrName>style.visibility</p:attrName>
                                        </p:attrNameLst>
                                      </p:cBhvr>
                                      <p:to>
                                        <p:strVal val="visible"/>
                                      </p:to>
                                    </p:set>
                                    <p:animEffect transition="in" filter="fade">
                                      <p:cBhvr>
                                        <p:cTn id="15" dur="500"/>
                                        <p:tgtEl>
                                          <p:spTgt spid="248">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iterate>
                                    <p:tmAbs val="0"/>
                                  </p:iterate>
                                  <p:childTnLst>
                                    <p:set>
                                      <p:cBhvr>
                                        <p:cTn id="19" fill="hold"/>
                                        <p:tgtEl>
                                          <p:spTgt spid="248">
                                            <p:txEl>
                                              <p:pRg st="5" end="5"/>
                                            </p:txEl>
                                          </p:spTgt>
                                        </p:tgtEl>
                                        <p:attrNameLst>
                                          <p:attrName>style.visibility</p:attrName>
                                        </p:attrNameLst>
                                      </p:cBhvr>
                                      <p:to>
                                        <p:strVal val="visible"/>
                                      </p:to>
                                    </p:set>
                                    <p:animEffect transition="in" filter="fade">
                                      <p:cBhvr>
                                        <p:cTn id="20" dur="500"/>
                                        <p:tgtEl>
                                          <p:spTgt spid="248">
                                            <p:txEl>
                                              <p:pRg st="5" end="5"/>
                                            </p:txEl>
                                          </p:spTgt>
                                        </p:tgtEl>
                                      </p:cBhvr>
                                    </p:animEffect>
                                  </p:childTnLst>
                                </p:cTn>
                              </p:par>
                            </p:childTnLst>
                          </p:cTn>
                        </p:par>
                        <p:par>
                          <p:cTn id="21" fill="hold">
                            <p:stCondLst>
                              <p:cond delay="500"/>
                            </p:stCondLst>
                            <p:childTnLst>
                              <p:par>
                                <p:cTn id="22" presetID="10" presetClass="entr" presetSubtype="0" fill="hold" grpId="1" nodeType="afterEffect">
                                  <p:stCondLst>
                                    <p:cond delay="0"/>
                                  </p:stCondLst>
                                  <p:iterate>
                                    <p:tmAbs val="0"/>
                                  </p:iterate>
                                  <p:childTnLst>
                                    <p:set>
                                      <p:cBhvr>
                                        <p:cTn id="23" fill="hold"/>
                                        <p:tgtEl>
                                          <p:spTgt spid="248">
                                            <p:txEl>
                                              <p:pRg st="6" end="6"/>
                                            </p:txEl>
                                          </p:spTgt>
                                        </p:tgtEl>
                                        <p:attrNameLst>
                                          <p:attrName>style.visibility</p:attrName>
                                        </p:attrNameLst>
                                      </p:cBhvr>
                                      <p:to>
                                        <p:strVal val="visible"/>
                                      </p:to>
                                    </p:set>
                                    <p:animEffect transition="in" filter="fade">
                                      <p:cBhvr>
                                        <p:cTn id="24" dur="500"/>
                                        <p:tgtEl>
                                          <p:spTgt spid="248">
                                            <p:txEl>
                                              <p:pRg st="6" end="6"/>
                                            </p:txEl>
                                          </p:spTgt>
                                        </p:tgtEl>
                                      </p:cBhvr>
                                    </p:animEffect>
                                  </p:childTnLst>
                                </p:cTn>
                              </p:par>
                            </p:childTnLst>
                          </p:cTn>
                        </p:par>
                        <p:par>
                          <p:cTn id="25" fill="hold">
                            <p:stCondLst>
                              <p:cond delay="1000"/>
                            </p:stCondLst>
                            <p:childTnLst>
                              <p:par>
                                <p:cTn id="26" presetID="10" presetClass="entr" presetSubtype="0" fill="hold" grpId="1" nodeType="afterEffect">
                                  <p:stCondLst>
                                    <p:cond delay="0"/>
                                  </p:stCondLst>
                                  <p:iterate>
                                    <p:tmAbs val="0"/>
                                  </p:iterate>
                                  <p:childTnLst>
                                    <p:set>
                                      <p:cBhvr>
                                        <p:cTn id="27" fill="hold"/>
                                        <p:tgtEl>
                                          <p:spTgt spid="248">
                                            <p:txEl>
                                              <p:pRg st="7" end="7"/>
                                            </p:txEl>
                                          </p:spTgt>
                                        </p:tgtEl>
                                        <p:attrNameLst>
                                          <p:attrName>style.visibility</p:attrName>
                                        </p:attrNameLst>
                                      </p:cBhvr>
                                      <p:to>
                                        <p:strVal val="visible"/>
                                      </p:to>
                                    </p:set>
                                    <p:animEffect transition="in" filter="fade">
                                      <p:cBhvr>
                                        <p:cTn id="28" dur="500"/>
                                        <p:tgtEl>
                                          <p:spTgt spid="248">
                                            <p:txEl>
                                              <p:pRg st="7" end="7"/>
                                            </p:txEl>
                                          </p:spTgt>
                                        </p:tgtEl>
                                      </p:cBhvr>
                                    </p:animEffect>
                                  </p:childTnLst>
                                </p:cTn>
                              </p:par>
                            </p:childTnLst>
                          </p:cTn>
                        </p:par>
                        <p:par>
                          <p:cTn id="29" fill="hold">
                            <p:stCondLst>
                              <p:cond delay="1500"/>
                            </p:stCondLst>
                            <p:childTnLst>
                              <p:par>
                                <p:cTn id="30" presetID="10" presetClass="entr" presetSubtype="0" fill="hold" grpId="1" nodeType="afterEffect">
                                  <p:stCondLst>
                                    <p:cond delay="0"/>
                                  </p:stCondLst>
                                  <p:iterate>
                                    <p:tmAbs val="0"/>
                                  </p:iterate>
                                  <p:childTnLst>
                                    <p:set>
                                      <p:cBhvr>
                                        <p:cTn id="31" fill="hold"/>
                                        <p:tgtEl>
                                          <p:spTgt spid="248">
                                            <p:txEl>
                                              <p:pRg st="8" end="8"/>
                                            </p:txEl>
                                          </p:spTgt>
                                        </p:tgtEl>
                                        <p:attrNameLst>
                                          <p:attrName>style.visibility</p:attrName>
                                        </p:attrNameLst>
                                      </p:cBhvr>
                                      <p:to>
                                        <p:strVal val="visible"/>
                                      </p:to>
                                    </p:set>
                                    <p:animEffect transition="in" filter="fade">
                                      <p:cBhvr>
                                        <p:cTn id="32" dur="500"/>
                                        <p:tgtEl>
                                          <p:spTgt spid="248">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1" nodeType="clickEffect">
                                  <p:stCondLst>
                                    <p:cond delay="0"/>
                                  </p:stCondLst>
                                  <p:iterate>
                                    <p:tmAbs val="0"/>
                                  </p:iterate>
                                  <p:childTnLst>
                                    <p:set>
                                      <p:cBhvr>
                                        <p:cTn id="36" fill="hold"/>
                                        <p:tgtEl>
                                          <p:spTgt spid="248">
                                            <p:txEl>
                                              <p:pRg st="9" end="9"/>
                                            </p:txEl>
                                          </p:spTgt>
                                        </p:tgtEl>
                                        <p:attrNameLst>
                                          <p:attrName>style.visibility</p:attrName>
                                        </p:attrNameLst>
                                      </p:cBhvr>
                                      <p:to>
                                        <p:strVal val="visible"/>
                                      </p:to>
                                    </p:set>
                                    <p:animEffect transition="in" filter="fade">
                                      <p:cBhvr>
                                        <p:cTn id="37" dur="500"/>
                                        <p:tgtEl>
                                          <p:spTgt spid="248">
                                            <p:txEl>
                                              <p:pRg st="9" end="9"/>
                                            </p:txEl>
                                          </p:spTgt>
                                        </p:tgtEl>
                                      </p:cBhvr>
                                    </p:animEffect>
                                  </p:childTnLst>
                                </p:cTn>
                              </p:par>
                            </p:childTnLst>
                          </p:cTn>
                        </p:par>
                        <p:par>
                          <p:cTn id="38" fill="hold">
                            <p:stCondLst>
                              <p:cond delay="500"/>
                            </p:stCondLst>
                            <p:childTnLst>
                              <p:par>
                                <p:cTn id="39" presetID="10" presetClass="entr" presetSubtype="0" fill="hold" grpId="1" nodeType="afterEffect">
                                  <p:stCondLst>
                                    <p:cond delay="0"/>
                                  </p:stCondLst>
                                  <p:iterate>
                                    <p:tmAbs val="0"/>
                                  </p:iterate>
                                  <p:childTnLst>
                                    <p:set>
                                      <p:cBhvr>
                                        <p:cTn id="40" fill="hold"/>
                                        <p:tgtEl>
                                          <p:spTgt spid="248">
                                            <p:txEl>
                                              <p:pRg st="10" end="10"/>
                                            </p:txEl>
                                          </p:spTgt>
                                        </p:tgtEl>
                                        <p:attrNameLst>
                                          <p:attrName>style.visibility</p:attrName>
                                        </p:attrNameLst>
                                      </p:cBhvr>
                                      <p:to>
                                        <p:strVal val="visible"/>
                                      </p:to>
                                    </p:set>
                                    <p:animEffect transition="in" filter="fade">
                                      <p:cBhvr>
                                        <p:cTn id="41" dur="500"/>
                                        <p:tgtEl>
                                          <p:spTgt spid="248">
                                            <p:txEl>
                                              <p:pRg st="10" end="10"/>
                                            </p:txEl>
                                          </p:spTgt>
                                        </p:tgtEl>
                                      </p:cBhvr>
                                    </p:animEffect>
                                  </p:childTnLst>
                                </p:cTn>
                              </p:par>
                            </p:childTnLst>
                          </p:cTn>
                        </p:par>
                        <p:par>
                          <p:cTn id="42" fill="hold">
                            <p:stCondLst>
                              <p:cond delay="1000"/>
                            </p:stCondLst>
                            <p:childTnLst>
                              <p:par>
                                <p:cTn id="43" presetID="10" presetClass="entr" presetSubtype="0" fill="hold" grpId="1" nodeType="afterEffect">
                                  <p:stCondLst>
                                    <p:cond delay="0"/>
                                  </p:stCondLst>
                                  <p:iterate>
                                    <p:tmAbs val="0"/>
                                  </p:iterate>
                                  <p:childTnLst>
                                    <p:set>
                                      <p:cBhvr>
                                        <p:cTn id="44" fill="hold"/>
                                        <p:tgtEl>
                                          <p:spTgt spid="248">
                                            <p:txEl>
                                              <p:pRg st="11" end="11"/>
                                            </p:txEl>
                                          </p:spTgt>
                                        </p:tgtEl>
                                        <p:attrNameLst>
                                          <p:attrName>style.visibility</p:attrName>
                                        </p:attrNameLst>
                                      </p:cBhvr>
                                      <p:to>
                                        <p:strVal val="visible"/>
                                      </p:to>
                                    </p:set>
                                    <p:animEffect transition="in" filter="fade">
                                      <p:cBhvr>
                                        <p:cTn id="45" dur="500"/>
                                        <p:tgtEl>
                                          <p:spTgt spid="248">
                                            <p:txEl>
                                              <p:pRg st="11" end="1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1" nodeType="clickEffect">
                                  <p:stCondLst>
                                    <p:cond delay="0"/>
                                  </p:stCondLst>
                                  <p:iterate>
                                    <p:tmAbs val="0"/>
                                  </p:iterate>
                                  <p:childTnLst>
                                    <p:set>
                                      <p:cBhvr>
                                        <p:cTn id="49" fill="hold"/>
                                        <p:tgtEl>
                                          <p:spTgt spid="248">
                                            <p:txEl>
                                              <p:pRg st="12" end="12"/>
                                            </p:txEl>
                                          </p:spTgt>
                                        </p:tgtEl>
                                        <p:attrNameLst>
                                          <p:attrName>style.visibility</p:attrName>
                                        </p:attrNameLst>
                                      </p:cBhvr>
                                      <p:to>
                                        <p:strVal val="visible"/>
                                      </p:to>
                                    </p:set>
                                    <p:animEffect transition="in" filter="fade">
                                      <p:cBhvr>
                                        <p:cTn id="50" dur="500"/>
                                        <p:tgtEl>
                                          <p:spTgt spid="248">
                                            <p:txEl>
                                              <p:pRg st="12" end="12"/>
                                            </p:txEl>
                                          </p:spTgt>
                                        </p:tgtEl>
                                      </p:cBhvr>
                                    </p:animEffect>
                                  </p:childTnLst>
                                </p:cTn>
                              </p:par>
                            </p:childTnLst>
                          </p:cTn>
                        </p:par>
                        <p:par>
                          <p:cTn id="51" fill="hold">
                            <p:stCondLst>
                              <p:cond delay="500"/>
                            </p:stCondLst>
                            <p:childTnLst>
                              <p:par>
                                <p:cTn id="52" presetID="10" presetClass="entr" presetSubtype="0" fill="hold" grpId="1" nodeType="afterEffect">
                                  <p:stCondLst>
                                    <p:cond delay="0"/>
                                  </p:stCondLst>
                                  <p:iterate>
                                    <p:tmAbs val="0"/>
                                  </p:iterate>
                                  <p:childTnLst>
                                    <p:set>
                                      <p:cBhvr>
                                        <p:cTn id="53" fill="hold"/>
                                        <p:tgtEl>
                                          <p:spTgt spid="248">
                                            <p:txEl>
                                              <p:pRg st="13" end="13"/>
                                            </p:txEl>
                                          </p:spTgt>
                                        </p:tgtEl>
                                        <p:attrNameLst>
                                          <p:attrName>style.visibility</p:attrName>
                                        </p:attrNameLst>
                                      </p:cBhvr>
                                      <p:to>
                                        <p:strVal val="visible"/>
                                      </p:to>
                                    </p:set>
                                    <p:animEffect transition="in" filter="fade">
                                      <p:cBhvr>
                                        <p:cTn id="54" dur="500"/>
                                        <p:tgtEl>
                                          <p:spTgt spid="248">
                                            <p:txEl>
                                              <p:pRg st="13" end="13"/>
                                            </p:txEl>
                                          </p:spTgt>
                                        </p:tgtEl>
                                      </p:cBhvr>
                                    </p:animEffect>
                                  </p:childTnLst>
                                </p:cTn>
                              </p:par>
                            </p:childTnLst>
                          </p:cTn>
                        </p:par>
                        <p:par>
                          <p:cTn id="55" fill="hold">
                            <p:stCondLst>
                              <p:cond delay="1000"/>
                            </p:stCondLst>
                            <p:childTnLst>
                              <p:par>
                                <p:cTn id="56" presetID="10" presetClass="entr" presetSubtype="0" fill="hold" grpId="1" nodeType="afterEffect">
                                  <p:stCondLst>
                                    <p:cond delay="0"/>
                                  </p:stCondLst>
                                  <p:iterate>
                                    <p:tmAbs val="0"/>
                                  </p:iterate>
                                  <p:childTnLst>
                                    <p:set>
                                      <p:cBhvr>
                                        <p:cTn id="57" fill="hold"/>
                                        <p:tgtEl>
                                          <p:spTgt spid="248">
                                            <p:txEl>
                                              <p:pRg st="14" end="14"/>
                                            </p:txEl>
                                          </p:spTgt>
                                        </p:tgtEl>
                                        <p:attrNameLst>
                                          <p:attrName>style.visibility</p:attrName>
                                        </p:attrNameLst>
                                      </p:cBhvr>
                                      <p:to>
                                        <p:strVal val="visible"/>
                                      </p:to>
                                    </p:set>
                                    <p:animEffect transition="in" filter="fade">
                                      <p:cBhvr>
                                        <p:cTn id="58" dur="500"/>
                                        <p:tgtEl>
                                          <p:spTgt spid="248">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1" build="p" bldLvl="5" animBg="1" advAuto="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674759" y="394691"/>
            <a:ext cx="3326083" cy="370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Las causas de las mutaciones</a:t>
            </a:r>
          </a:p>
        </p:txBody>
      </p:sp>
      <p:pic>
        <p:nvPicPr>
          <p:cNvPr id="252" name="image49.png"/>
          <p:cNvPicPr/>
          <p:nvPr/>
        </p:nvPicPr>
        <p:blipFill>
          <a:blip r:embed="rId2">
            <a:extLst/>
          </a:blip>
          <a:stretch>
            <a:fillRect/>
          </a:stretch>
        </p:blipFill>
        <p:spPr>
          <a:xfrm>
            <a:off x="382561" y="1198001"/>
            <a:ext cx="4940301" cy="2286001"/>
          </a:xfrm>
          <a:prstGeom prst="rect">
            <a:avLst/>
          </a:prstGeom>
          <a:ln w="12700">
            <a:miter lim="400000"/>
          </a:ln>
        </p:spPr>
      </p:pic>
      <p:pic>
        <p:nvPicPr>
          <p:cNvPr id="253" name="image50.png"/>
          <p:cNvPicPr/>
          <p:nvPr/>
        </p:nvPicPr>
        <p:blipFill>
          <a:blip r:embed="rId3">
            <a:extLst/>
          </a:blip>
          <a:stretch>
            <a:fillRect/>
          </a:stretch>
        </p:blipFill>
        <p:spPr>
          <a:xfrm>
            <a:off x="470637" y="4068278"/>
            <a:ext cx="1905001" cy="1905001"/>
          </a:xfrm>
          <a:prstGeom prst="rect">
            <a:avLst/>
          </a:prstGeom>
          <a:ln w="12700">
            <a:miter lim="400000"/>
          </a:ln>
        </p:spPr>
      </p:pic>
      <p:sp>
        <p:nvSpPr>
          <p:cNvPr id="254" name="Shape 254"/>
          <p:cNvSpPr/>
          <p:nvPr/>
        </p:nvSpPr>
        <p:spPr>
          <a:xfrm>
            <a:off x="2852711" y="4410102"/>
            <a:ext cx="5758205" cy="1209041"/>
          </a:xfrm>
          <a:prstGeom prst="rect">
            <a:avLst/>
          </a:prstGeom>
          <a:solidFill>
            <a:srgbClr val="CCC1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2. Las influencias externas pueden producir mutaciones</a:t>
            </a:r>
            <a:r>
              <a:t/>
            </a:r>
            <a:br/>
            <a:endParaRPr/>
          </a:p>
          <a:p>
            <a:pPr lvl="0"/>
            <a:r>
              <a:t>Exposición a determinadas sustancias químicas o a la radiación que degradan del ADN. 	</a:t>
            </a:r>
          </a:p>
        </p:txBody>
      </p:sp>
      <p:sp>
        <p:nvSpPr>
          <p:cNvPr id="255" name="Shape 255"/>
          <p:cNvSpPr/>
          <p:nvPr/>
        </p:nvSpPr>
        <p:spPr>
          <a:xfrm>
            <a:off x="5476495" y="1174563"/>
            <a:ext cx="3344159" cy="17678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1. El DNA no logra copiarse con precisión</a:t>
            </a:r>
          </a:p>
          <a:p>
            <a:pPr lvl="0"/>
            <a:r>
              <a:t>Cuando una célula se divide hace una copia de su DNA y, algunas veces, esa copia no es perfecta y origina una mutación.	</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55"/>
                                        </p:tgtEl>
                                        <p:attrNameLst>
                                          <p:attrName>style.visibility</p:attrName>
                                        </p:attrNameLst>
                                      </p:cBhvr>
                                      <p:to>
                                        <p:strVal val="visible"/>
                                      </p:to>
                                    </p:set>
                                    <p:animEffect transition="in" filter="fade">
                                      <p:cBhvr>
                                        <p:cTn id="7" dur="500"/>
                                        <p:tgtEl>
                                          <p:spTgt spid="2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254"/>
                                        </p:tgtEl>
                                        <p:attrNameLst>
                                          <p:attrName>style.visibility</p:attrName>
                                        </p:attrNameLst>
                                      </p:cBhvr>
                                      <p:to>
                                        <p:strVal val="visible"/>
                                      </p:to>
                                    </p:set>
                                    <p:animEffect transition="in" filter="fade">
                                      <p:cBhvr>
                                        <p:cTn id="12" dur="500"/>
                                        <p:tgtEl>
                                          <p:spTgt spid="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2" animBg="1" advAuto="0"/>
      <p:bldP spid="255" grpId="1" animBg="1" advAuto="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p:nvPr/>
        </p:nvSpPr>
        <p:spPr>
          <a:xfrm>
            <a:off x="763130" y="377976"/>
            <a:ext cx="7803927" cy="92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b="1"/>
              <a:t>Flujo génico</a:t>
            </a:r>
          </a:p>
          <a:p>
            <a:pPr lvl="0"/>
            <a:endParaRPr b="1"/>
          </a:p>
          <a:p>
            <a:pPr lvl="0"/>
            <a:r>
              <a:t>Migración  de genes desde una población a otra (transporte de polen)</a:t>
            </a:r>
          </a:p>
        </p:txBody>
      </p:sp>
      <p:pic>
        <p:nvPicPr>
          <p:cNvPr id="258" name="image51.png"/>
          <p:cNvPicPr/>
          <p:nvPr/>
        </p:nvPicPr>
        <p:blipFill>
          <a:blip r:embed="rId2">
            <a:extLst/>
          </a:blip>
          <a:stretch>
            <a:fillRect/>
          </a:stretch>
        </p:blipFill>
        <p:spPr>
          <a:xfrm>
            <a:off x="2268228" y="1430839"/>
            <a:ext cx="4536610" cy="1823225"/>
          </a:xfrm>
          <a:prstGeom prst="rect">
            <a:avLst/>
          </a:prstGeom>
          <a:ln w="12700">
            <a:miter lim="400000"/>
          </a:ln>
        </p:spPr>
      </p:pic>
      <p:sp>
        <p:nvSpPr>
          <p:cNvPr id="259" name="Shape 259"/>
          <p:cNvSpPr/>
          <p:nvPr/>
        </p:nvSpPr>
        <p:spPr>
          <a:xfrm>
            <a:off x="1107457" y="4527501"/>
            <a:ext cx="3711889"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Migración de poblaciones humanas.</a:t>
            </a:r>
          </a:p>
        </p:txBody>
      </p:sp>
      <p:pic>
        <p:nvPicPr>
          <p:cNvPr id="260" name="image52.png"/>
          <p:cNvPicPr/>
          <p:nvPr/>
        </p:nvPicPr>
        <p:blipFill>
          <a:blip r:embed="rId3">
            <a:extLst/>
          </a:blip>
          <a:stretch>
            <a:fillRect/>
          </a:stretch>
        </p:blipFill>
        <p:spPr>
          <a:xfrm>
            <a:off x="5327927" y="3583509"/>
            <a:ext cx="2559046" cy="311038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57"/>
                                        </p:tgtEl>
                                        <p:attrNameLst>
                                          <p:attrName>style.visibility</p:attrName>
                                        </p:attrNameLst>
                                      </p:cBhvr>
                                      <p:to>
                                        <p:strVal val="visible"/>
                                      </p:to>
                                    </p:set>
                                    <p:animEffect transition="in" filter="fade">
                                      <p:cBhvr>
                                        <p:cTn id="7" dur="500"/>
                                        <p:tgtEl>
                                          <p:spTgt spid="2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259"/>
                                        </p:tgtEl>
                                        <p:attrNameLst>
                                          <p:attrName>style.visibility</p:attrName>
                                        </p:attrNameLst>
                                      </p:cBhvr>
                                      <p:to>
                                        <p:strVal val="visible"/>
                                      </p:to>
                                    </p:set>
                                    <p:animEffect transition="in" filter="fade">
                                      <p:cBhvr>
                                        <p:cTn id="12" dur="500"/>
                                        <p:tgtEl>
                                          <p:spTgt spid="259"/>
                                        </p:tgtEl>
                                      </p:cBhvr>
                                    </p:animEffect>
                                  </p:childTnLst>
                                </p:cTn>
                              </p:par>
                            </p:childTnLst>
                          </p:cTn>
                        </p:par>
                        <p:par>
                          <p:cTn id="13" fill="hold">
                            <p:stCondLst>
                              <p:cond delay="500"/>
                            </p:stCondLst>
                            <p:childTnLst>
                              <p:par>
                                <p:cTn id="14" presetID="10" presetClass="entr" presetSubtype="0" fill="hold" grpId="3" nodeType="afterEffect">
                                  <p:stCondLst>
                                    <p:cond delay="0"/>
                                  </p:stCondLst>
                                  <p:iterate>
                                    <p:tmAbs val="0"/>
                                  </p:iterate>
                                  <p:childTnLst>
                                    <p:set>
                                      <p:cBhvr>
                                        <p:cTn id="15" fill="hold"/>
                                        <p:tgtEl>
                                          <p:spTgt spid="260"/>
                                        </p:tgtEl>
                                        <p:attrNameLst>
                                          <p:attrName>style.visibility</p:attrName>
                                        </p:attrNameLst>
                                      </p:cBhvr>
                                      <p:to>
                                        <p:strVal val="visible"/>
                                      </p:to>
                                    </p:set>
                                    <p:animEffect transition="in" filter="fade">
                                      <p:cBhvr>
                                        <p:cTn id="16" dur="500"/>
                                        <p:tgtEl>
                                          <p:spTgt spid="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 grpId="1" animBg="1" advAuto="0"/>
      <p:bldP spid="259" grpId="2" animBg="1" advAuto="0"/>
      <p:bldP spid="260" grpId="3"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p:nvPr/>
        </p:nvSpPr>
        <p:spPr>
          <a:xfrm>
            <a:off x="3970633" y="800437"/>
            <a:ext cx="4572001" cy="4561841"/>
          </a:xfrm>
          <a:prstGeom prst="rect">
            <a:avLst/>
          </a:prstGeom>
          <a:solidFill>
            <a:srgbClr val="F2DCDB"/>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El desarrollo</a:t>
            </a:r>
          </a:p>
          <a:p>
            <a:pPr lvl="0"/>
            <a:endParaRPr b="1"/>
          </a:p>
          <a:p>
            <a:pPr marL="285750" lvl="0" indent="-285750">
              <a:buSzPct val="100000"/>
              <a:buFont typeface="Arial"/>
              <a:buChar char="•"/>
            </a:pPr>
            <a:r>
              <a:t>Es el proceso por el cual un embrión se convierte en un organismo adulto y, finalmente, muere. </a:t>
            </a:r>
          </a:p>
          <a:p>
            <a:pPr marL="285750" lvl="0" indent="-285750">
              <a:buSzPct val="100000"/>
              <a:buFont typeface="Arial"/>
              <a:buChar char="•"/>
            </a:pPr>
            <a:r>
              <a:t>En el desarrollo, el genotipo de un organismo se expresa como fenotipo, exponiendo los genes a la acción de la selección natural.</a:t>
            </a:r>
          </a:p>
          <a:p>
            <a:pPr marL="285750" lvl="0" indent="-285750">
              <a:buSzPct val="100000"/>
              <a:buFont typeface="Arial"/>
              <a:buChar char="•"/>
            </a:pPr>
            <a:endParaRPr/>
          </a:p>
          <a:p>
            <a:pPr marL="285750" lvl="0" indent="-285750">
              <a:buSzPct val="100000"/>
              <a:buFont typeface="Arial"/>
              <a:buChar char="•"/>
            </a:pPr>
            <a:r>
              <a:t>El desarrollo explica cambios evolutivos importantes en los genes que regulan, se pueden tener efectos importantes en las características morfológicas del organismo adulto. </a:t>
            </a:r>
          </a:p>
          <a:p>
            <a:pPr lvl="0"/>
            <a:endParaRPr/>
          </a:p>
        </p:txBody>
      </p:sp>
      <p:pic>
        <p:nvPicPr>
          <p:cNvPr id="263" name="image53.png"/>
          <p:cNvPicPr/>
          <p:nvPr/>
        </p:nvPicPr>
        <p:blipFill>
          <a:blip r:embed="rId2">
            <a:extLst/>
          </a:blip>
          <a:stretch>
            <a:fillRect/>
          </a:stretch>
        </p:blipFill>
        <p:spPr>
          <a:xfrm>
            <a:off x="632659" y="427079"/>
            <a:ext cx="2222501" cy="1689101"/>
          </a:xfrm>
          <a:prstGeom prst="rect">
            <a:avLst/>
          </a:prstGeom>
          <a:ln w="12700">
            <a:miter lim="400000"/>
          </a:ln>
        </p:spPr>
      </p:pic>
      <p:pic>
        <p:nvPicPr>
          <p:cNvPr id="264" name="image54.png"/>
          <p:cNvPicPr/>
          <p:nvPr/>
        </p:nvPicPr>
        <p:blipFill>
          <a:blip r:embed="rId3">
            <a:extLst/>
          </a:blip>
          <a:stretch>
            <a:fillRect/>
          </a:stretch>
        </p:blipFill>
        <p:spPr>
          <a:xfrm>
            <a:off x="292471" y="2326270"/>
            <a:ext cx="2946401" cy="1689101"/>
          </a:xfrm>
          <a:prstGeom prst="rect">
            <a:avLst/>
          </a:prstGeom>
          <a:ln w="12700">
            <a:miter lim="400000"/>
          </a:ln>
        </p:spPr>
      </p:pic>
      <p:pic>
        <p:nvPicPr>
          <p:cNvPr id="265" name="image55.png"/>
          <p:cNvPicPr/>
          <p:nvPr/>
        </p:nvPicPr>
        <p:blipFill>
          <a:blip r:embed="rId4">
            <a:extLst/>
          </a:blip>
          <a:stretch>
            <a:fillRect/>
          </a:stretch>
        </p:blipFill>
        <p:spPr>
          <a:xfrm>
            <a:off x="292471" y="4145469"/>
            <a:ext cx="3060701" cy="24257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62">
                                            <p:txEl>
                                              <p:pRg st="2" end="2"/>
                                            </p:txEl>
                                          </p:spTgt>
                                        </p:tgtEl>
                                        <p:attrNameLst>
                                          <p:attrName>style.visibility</p:attrName>
                                        </p:attrNameLst>
                                      </p:cBhvr>
                                      <p:to>
                                        <p:strVal val="visible"/>
                                      </p:to>
                                    </p:set>
                                    <p:animEffect transition="in" filter="fade">
                                      <p:cBhvr>
                                        <p:cTn id="7" dur="500"/>
                                        <p:tgtEl>
                                          <p:spTgt spid="26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iterate>
                                    <p:tmAbs val="0"/>
                                  </p:iterate>
                                  <p:childTnLst>
                                    <p:set>
                                      <p:cBhvr>
                                        <p:cTn id="11" fill="hold"/>
                                        <p:tgtEl>
                                          <p:spTgt spid="262">
                                            <p:txEl>
                                              <p:pRg st="3" end="3"/>
                                            </p:txEl>
                                          </p:spTgt>
                                        </p:tgtEl>
                                        <p:attrNameLst>
                                          <p:attrName>style.visibility</p:attrName>
                                        </p:attrNameLst>
                                      </p:cBhvr>
                                      <p:to>
                                        <p:strVal val="visible"/>
                                      </p:to>
                                    </p:set>
                                    <p:animEffect transition="in" filter="fade">
                                      <p:cBhvr>
                                        <p:cTn id="12" dur="500"/>
                                        <p:tgtEl>
                                          <p:spTgt spid="262">
                                            <p:txEl>
                                              <p:pRg st="3" end="3"/>
                                            </p:txEl>
                                          </p:spTgt>
                                        </p:tgtEl>
                                      </p:cBhvr>
                                    </p:animEffect>
                                  </p:childTnLst>
                                </p:cTn>
                              </p:par>
                            </p:childTnLst>
                          </p:cTn>
                        </p:par>
                        <p:par>
                          <p:cTn id="13" fill="hold">
                            <p:stCondLst>
                              <p:cond delay="500"/>
                            </p:stCondLst>
                            <p:childTnLst>
                              <p:par>
                                <p:cTn id="14" presetID="10" presetClass="entr" presetSubtype="0" fill="hold" grpId="1" nodeType="afterEffect">
                                  <p:stCondLst>
                                    <p:cond delay="0"/>
                                  </p:stCondLst>
                                  <p:iterate>
                                    <p:tmAbs val="0"/>
                                  </p:iterate>
                                  <p:childTnLst>
                                    <p:set>
                                      <p:cBhvr>
                                        <p:cTn id="15" fill="hold"/>
                                        <p:tgtEl>
                                          <p:spTgt spid="262">
                                            <p:txEl>
                                              <p:pRg st="4" end="4"/>
                                            </p:txEl>
                                          </p:spTgt>
                                        </p:tgtEl>
                                        <p:attrNameLst>
                                          <p:attrName>style.visibility</p:attrName>
                                        </p:attrNameLst>
                                      </p:cBhvr>
                                      <p:to>
                                        <p:strVal val="visible"/>
                                      </p:to>
                                    </p:set>
                                    <p:animEffect transition="in" filter="fade">
                                      <p:cBhvr>
                                        <p:cTn id="16" dur="500"/>
                                        <p:tgtEl>
                                          <p:spTgt spid="262">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1" nodeType="clickEffect">
                                  <p:stCondLst>
                                    <p:cond delay="0"/>
                                  </p:stCondLst>
                                  <p:iterate>
                                    <p:tmAbs val="0"/>
                                  </p:iterate>
                                  <p:childTnLst>
                                    <p:set>
                                      <p:cBhvr>
                                        <p:cTn id="20" fill="hold"/>
                                        <p:tgtEl>
                                          <p:spTgt spid="262">
                                            <p:txEl>
                                              <p:pRg st="5" end="5"/>
                                            </p:txEl>
                                          </p:spTgt>
                                        </p:tgtEl>
                                        <p:attrNameLst>
                                          <p:attrName>style.visibility</p:attrName>
                                        </p:attrNameLst>
                                      </p:cBhvr>
                                      <p:to>
                                        <p:strVal val="visible"/>
                                      </p:to>
                                    </p:set>
                                    <p:animEffect transition="in" filter="fade">
                                      <p:cBhvr>
                                        <p:cTn id="21" dur="500"/>
                                        <p:tgtEl>
                                          <p:spTgt spid="26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1" nodeType="clickEffect">
                                  <p:stCondLst>
                                    <p:cond delay="0"/>
                                  </p:stCondLst>
                                  <p:iterate>
                                    <p:tmAbs val="0"/>
                                  </p:iterate>
                                  <p:childTnLst>
                                    <p:set>
                                      <p:cBhvr>
                                        <p:cTn id="25" fill="hold"/>
                                        <p:tgtEl>
                                          <p:spTgt spid="262">
                                            <p:txEl>
                                              <p:pRg st="6" end="6"/>
                                            </p:txEl>
                                          </p:spTgt>
                                        </p:tgtEl>
                                        <p:attrNameLst>
                                          <p:attrName>style.visibility</p:attrName>
                                        </p:attrNameLst>
                                      </p:cBhvr>
                                      <p:to>
                                        <p:strVal val="visible"/>
                                      </p:to>
                                    </p:set>
                                    <p:animEffect transition="in" filter="fade">
                                      <p:cBhvr>
                                        <p:cTn id="26" dur="500"/>
                                        <p:tgtEl>
                                          <p:spTgt spid="262">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1" nodeType="clickEffect">
                                  <p:stCondLst>
                                    <p:cond delay="0"/>
                                  </p:stCondLst>
                                  <p:iterate>
                                    <p:tmAbs val="0"/>
                                  </p:iterate>
                                  <p:childTnLst>
                                    <p:set>
                                      <p:cBhvr>
                                        <p:cTn id="30" fill="hold"/>
                                        <p:tgtEl>
                                          <p:spTgt spid="262">
                                            <p:txEl>
                                              <p:pRg st="7" end="7"/>
                                            </p:txEl>
                                          </p:spTgt>
                                        </p:tgtEl>
                                        <p:attrNameLst>
                                          <p:attrName>style.visibility</p:attrName>
                                        </p:attrNameLst>
                                      </p:cBhvr>
                                      <p:to>
                                        <p:strVal val="visible"/>
                                      </p:to>
                                    </p:set>
                                    <p:animEffect transition="in" filter="fade">
                                      <p:cBhvr>
                                        <p:cTn id="31" dur="500"/>
                                        <p:tgtEl>
                                          <p:spTgt spid="26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1" build="p" bldLvl="5"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p:nvPr/>
        </p:nvSpPr>
        <p:spPr>
          <a:xfrm>
            <a:off x="3905841" y="317162"/>
            <a:ext cx="4572001"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Deriva genética</a:t>
            </a:r>
          </a:p>
        </p:txBody>
      </p:sp>
      <p:pic>
        <p:nvPicPr>
          <p:cNvPr id="268" name="image56.png"/>
          <p:cNvPicPr/>
          <p:nvPr/>
        </p:nvPicPr>
        <p:blipFill>
          <a:blip r:embed="rId2">
            <a:extLst/>
          </a:blip>
          <a:stretch>
            <a:fillRect/>
          </a:stretch>
        </p:blipFill>
        <p:spPr>
          <a:xfrm>
            <a:off x="521743" y="2952176"/>
            <a:ext cx="4533901" cy="2197101"/>
          </a:xfrm>
          <a:prstGeom prst="rect">
            <a:avLst/>
          </a:prstGeom>
          <a:ln w="12700">
            <a:miter lim="400000"/>
          </a:ln>
        </p:spPr>
      </p:pic>
      <p:sp>
        <p:nvSpPr>
          <p:cNvPr id="269" name="Shape 269"/>
          <p:cNvSpPr/>
          <p:nvPr/>
        </p:nvSpPr>
        <p:spPr>
          <a:xfrm>
            <a:off x="541193" y="963493"/>
            <a:ext cx="8208697" cy="1209041"/>
          </a:xfrm>
          <a:prstGeom prst="rect">
            <a:avLst/>
          </a:prstGeom>
          <a:solidFill>
            <a:srgbClr val="D7E4BD"/>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Algunos individuos de cada generación pueden, simplemente por el azar, dejar mas descendientes que otros.</a:t>
            </a:r>
          </a:p>
          <a:p>
            <a:pPr lvl="0"/>
            <a:r>
              <a:t>Los genes de la siguiente generación serán los genes de los individuos «afortunados», no necesariamente los más sanos ni los «mejores». </a:t>
            </a:r>
          </a:p>
        </p:txBody>
      </p:sp>
      <p:sp>
        <p:nvSpPr>
          <p:cNvPr id="270" name="Shape 270"/>
          <p:cNvSpPr/>
          <p:nvPr/>
        </p:nvSpPr>
        <p:spPr>
          <a:xfrm>
            <a:off x="5353048" y="2779975"/>
            <a:ext cx="3435170" cy="1767841"/>
          </a:xfrm>
          <a:prstGeom prst="rect">
            <a:avLst/>
          </a:prstGeom>
          <a:solidFill>
            <a:srgbClr val="EBF1DE"/>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deriva genética afecta a la constitución genética de la población pero, al contrario que la selección natural, lo hace mediante un proceso totalmente aleatorio (no produce adaptaciones).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269">
                                            <p:bg/>
                                          </p:spTgt>
                                        </p:tgtEl>
                                        <p:attrNameLst>
                                          <p:attrName>style.visibility</p:attrName>
                                        </p:attrNameLst>
                                      </p:cBhvr>
                                      <p:to>
                                        <p:strVal val="visible"/>
                                      </p:to>
                                    </p:set>
                                    <p:anim calcmode="lin" valueType="num">
                                      <p:cBhvr>
                                        <p:cTn id="7" dur="500" fill="hold"/>
                                        <p:tgtEl>
                                          <p:spTgt spid="269">
                                            <p:bg/>
                                          </p:spTgt>
                                        </p:tgtEl>
                                        <p:attrNameLst>
                                          <p:attrName>ppt_x</p:attrName>
                                        </p:attrNameLst>
                                      </p:cBhvr>
                                      <p:tavLst>
                                        <p:tav tm="0">
                                          <p:val>
                                            <p:strVal val="#ppt_x"/>
                                          </p:val>
                                        </p:tav>
                                        <p:tav tm="100000">
                                          <p:val>
                                            <p:strVal val="#ppt_x"/>
                                          </p:val>
                                        </p:tav>
                                      </p:tavLst>
                                    </p:anim>
                                    <p:anim calcmode="lin" valueType="num">
                                      <p:cBhvr>
                                        <p:cTn id="8" dur="500" fill="hold"/>
                                        <p:tgtEl>
                                          <p:spTgt spid="269">
                                            <p:bg/>
                                          </p:spTgt>
                                        </p:tgtEl>
                                        <p:attrNameLst>
                                          <p:attrName>ppt_y</p:attrName>
                                        </p:attrNameLst>
                                      </p:cBhvr>
                                      <p:tavLst>
                                        <p:tav tm="0">
                                          <p:val>
                                            <p:strVal val="1+#ppt_h/2"/>
                                          </p:val>
                                        </p:tav>
                                        <p:tav tm="100000">
                                          <p:val>
                                            <p:strVal val="#ppt_y"/>
                                          </p:val>
                                        </p:tav>
                                      </p:tavLst>
                                    </p:anim>
                                  </p:childTnLst>
                                </p:cTn>
                              </p:par>
                              <p:par>
                                <p:cTn id="9" presetID="2" presetClass="entr" presetSubtype="4" fill="hold" grpId="1">
                                  <p:stCondLst>
                                    <p:cond delay="0"/>
                                  </p:stCondLst>
                                  <p:iterate>
                                    <p:tmAbs val="0"/>
                                  </p:iterate>
                                  <p:childTnLst>
                                    <p:set>
                                      <p:cBhvr>
                                        <p:cTn id="10" fill="hold"/>
                                        <p:tgtEl>
                                          <p:spTgt spid="269">
                                            <p:txEl>
                                              <p:pRg st="0" end="0"/>
                                            </p:txEl>
                                          </p:spTgt>
                                        </p:tgtEl>
                                        <p:attrNameLst>
                                          <p:attrName>style.visibility</p:attrName>
                                        </p:attrNameLst>
                                      </p:cBhvr>
                                      <p:to>
                                        <p:strVal val="visible"/>
                                      </p:to>
                                    </p:set>
                                    <p:anim calcmode="lin" valueType="num">
                                      <p:cBhvr>
                                        <p:cTn id="11" dur="500" fill="hold"/>
                                        <p:tgtEl>
                                          <p:spTgt spid="269">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26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1" nodeType="clickEffect">
                                  <p:stCondLst>
                                    <p:cond delay="0"/>
                                  </p:stCondLst>
                                  <p:iterate>
                                    <p:tmAbs val="0"/>
                                  </p:iterate>
                                  <p:childTnLst>
                                    <p:set>
                                      <p:cBhvr>
                                        <p:cTn id="16" fill="hold"/>
                                        <p:tgtEl>
                                          <p:spTgt spid="269">
                                            <p:txEl>
                                              <p:pRg st="1" end="1"/>
                                            </p:txEl>
                                          </p:spTgt>
                                        </p:tgtEl>
                                        <p:attrNameLst>
                                          <p:attrName>style.visibility</p:attrName>
                                        </p:attrNameLst>
                                      </p:cBhvr>
                                      <p:to>
                                        <p:strVal val="visible"/>
                                      </p:to>
                                    </p:set>
                                    <p:anim calcmode="lin" valueType="num">
                                      <p:cBhvr>
                                        <p:cTn id="17" dur="500" fill="hold"/>
                                        <p:tgtEl>
                                          <p:spTgt spid="269">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26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2" nodeType="clickEffect">
                                  <p:stCondLst>
                                    <p:cond delay="0"/>
                                  </p:stCondLst>
                                  <p:iterate>
                                    <p:tmAbs val="0"/>
                                  </p:iterate>
                                  <p:childTnLst>
                                    <p:set>
                                      <p:cBhvr>
                                        <p:cTn id="22" fill="hold"/>
                                        <p:tgtEl>
                                          <p:spTgt spid="270"/>
                                        </p:tgtEl>
                                        <p:attrNameLst>
                                          <p:attrName>style.visibility</p:attrName>
                                        </p:attrNameLst>
                                      </p:cBhvr>
                                      <p:to>
                                        <p:strVal val="visible"/>
                                      </p:to>
                                    </p:set>
                                    <p:animEffect transition="in" filter="box(in)">
                                      <p:cBhvr>
                                        <p:cTn id="23" dur="20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1" build="p" bldLvl="5" animBg="1" advAuto="0"/>
      <p:bldP spid="270" grpId="2"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p:nvPr/>
        </p:nvSpPr>
        <p:spPr>
          <a:xfrm>
            <a:off x="4984713" y="735863"/>
            <a:ext cx="2249977"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Selección natural</a:t>
            </a:r>
          </a:p>
        </p:txBody>
      </p:sp>
      <p:pic>
        <p:nvPicPr>
          <p:cNvPr id="273" name="image57.png"/>
          <p:cNvPicPr/>
          <p:nvPr/>
        </p:nvPicPr>
        <p:blipFill>
          <a:blip r:embed="rId2">
            <a:extLst/>
          </a:blip>
          <a:stretch>
            <a:fillRect/>
          </a:stretch>
        </p:blipFill>
        <p:spPr>
          <a:xfrm>
            <a:off x="1521501" y="204987"/>
            <a:ext cx="1511301" cy="1511301"/>
          </a:xfrm>
          <a:prstGeom prst="rect">
            <a:avLst/>
          </a:prstGeom>
          <a:ln w="12700">
            <a:miter lim="400000"/>
          </a:ln>
        </p:spPr>
      </p:pic>
      <p:pic>
        <p:nvPicPr>
          <p:cNvPr id="274" name="image58.png"/>
          <p:cNvPicPr/>
          <p:nvPr/>
        </p:nvPicPr>
        <p:blipFill>
          <a:blip r:embed="rId3">
            <a:extLst/>
          </a:blip>
          <a:stretch>
            <a:fillRect/>
          </a:stretch>
        </p:blipFill>
        <p:spPr>
          <a:xfrm>
            <a:off x="772201" y="1716286"/>
            <a:ext cx="2260601" cy="1524001"/>
          </a:xfrm>
          <a:prstGeom prst="rect">
            <a:avLst/>
          </a:prstGeom>
          <a:ln w="12700">
            <a:miter lim="400000"/>
          </a:ln>
        </p:spPr>
      </p:pic>
      <p:pic>
        <p:nvPicPr>
          <p:cNvPr id="275" name="image59.png"/>
          <p:cNvPicPr/>
          <p:nvPr/>
        </p:nvPicPr>
        <p:blipFill>
          <a:blip r:embed="rId4">
            <a:extLst/>
          </a:blip>
          <a:stretch>
            <a:fillRect/>
          </a:stretch>
        </p:blipFill>
        <p:spPr>
          <a:xfrm>
            <a:off x="1425594" y="3422650"/>
            <a:ext cx="1511301" cy="1511300"/>
          </a:xfrm>
          <a:prstGeom prst="rect">
            <a:avLst/>
          </a:prstGeom>
          <a:ln w="12700">
            <a:miter lim="400000"/>
          </a:ln>
        </p:spPr>
      </p:pic>
      <p:pic>
        <p:nvPicPr>
          <p:cNvPr id="276" name="image60.png"/>
          <p:cNvPicPr/>
          <p:nvPr/>
        </p:nvPicPr>
        <p:blipFill>
          <a:blip r:embed="rId5">
            <a:extLst/>
          </a:blip>
          <a:stretch>
            <a:fillRect/>
          </a:stretch>
        </p:blipFill>
        <p:spPr>
          <a:xfrm>
            <a:off x="1391982" y="5188782"/>
            <a:ext cx="1511301" cy="1511301"/>
          </a:xfrm>
          <a:prstGeom prst="rect">
            <a:avLst/>
          </a:prstGeom>
          <a:ln w="12700">
            <a:miter lim="400000"/>
          </a:ln>
        </p:spPr>
      </p:pic>
      <p:sp>
        <p:nvSpPr>
          <p:cNvPr id="277" name="Shape 277"/>
          <p:cNvSpPr/>
          <p:nvPr/>
        </p:nvSpPr>
        <p:spPr>
          <a:xfrm>
            <a:off x="3651363" y="3157457"/>
            <a:ext cx="5204895" cy="20472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Debido a que el ambiente no puede sustentar un crecimiento poblacional ilimitado, no todos los individuos consiguen reproducirse en todo su potencial. </a:t>
            </a:r>
          </a:p>
          <a:p>
            <a:pPr lvl="0"/>
            <a:endParaRPr/>
          </a:p>
          <a:p>
            <a:pPr lvl="0"/>
            <a:r>
              <a:rPr b="1"/>
              <a:t>Si hay variación, reproducción diferencial y herencia, el resultado será la evolución por selección natural.</a:t>
            </a:r>
          </a:p>
        </p:txBody>
      </p:sp>
      <p:sp>
        <p:nvSpPr>
          <p:cNvPr id="278" name="Shape 278"/>
          <p:cNvSpPr/>
          <p:nvPr/>
        </p:nvSpPr>
        <p:spPr>
          <a:xfrm>
            <a:off x="3651363" y="1432751"/>
            <a:ext cx="4887385" cy="1209041"/>
          </a:xfrm>
          <a:prstGeom prst="rect">
            <a:avLst/>
          </a:prstGeom>
          <a:solidFill>
            <a:srgbClr val="8EB4E3"/>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idea de Darwin de la evolución por selección natural</a:t>
            </a:r>
          </a:p>
          <a:p>
            <a:pPr marL="285750" lvl="0" indent="-285750">
              <a:buClr>
                <a:srgbClr val="000000"/>
              </a:buClr>
              <a:buSzPct val="100000"/>
              <a:buFont typeface="Arial"/>
              <a:buChar char="•"/>
            </a:pPr>
            <a:r>
              <a:t>Hay diversidad de caracteres.</a:t>
            </a:r>
          </a:p>
          <a:p>
            <a:pPr marL="285750" lvl="0" indent="-285750">
              <a:buClr>
                <a:srgbClr val="000000"/>
              </a:buClr>
              <a:buSzPct val="100000"/>
              <a:buFont typeface="Arial"/>
              <a:buChar char="•"/>
            </a:pPr>
            <a:r>
              <a:t>Hay reproducción diferencial.</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78">
                                            <p:bg/>
                                          </p:spTgt>
                                        </p:tgtEl>
                                        <p:attrNameLst>
                                          <p:attrName>style.visibility</p:attrName>
                                        </p:attrNameLst>
                                      </p:cBhvr>
                                      <p:to>
                                        <p:strVal val="visible"/>
                                      </p:to>
                                    </p:set>
                                    <p:animEffect transition="in" filter="fade">
                                      <p:cBhvr>
                                        <p:cTn id="7" dur="500"/>
                                        <p:tgtEl>
                                          <p:spTgt spid="278">
                                            <p:bg/>
                                          </p:spTgt>
                                        </p:tgtEl>
                                      </p:cBhvr>
                                    </p:animEffect>
                                  </p:childTnLst>
                                </p:cTn>
                              </p:par>
                              <p:par>
                                <p:cTn id="8" presetID="10" presetClass="entr" presetSubtype="0" fill="hold" grpId="1">
                                  <p:stCondLst>
                                    <p:cond delay="0"/>
                                  </p:stCondLst>
                                  <p:iterate>
                                    <p:tmAbs val="0"/>
                                  </p:iterate>
                                  <p:childTnLst>
                                    <p:set>
                                      <p:cBhvr>
                                        <p:cTn id="9" fill="hold"/>
                                        <p:tgtEl>
                                          <p:spTgt spid="278">
                                            <p:txEl>
                                              <p:pRg st="0" end="0"/>
                                            </p:txEl>
                                          </p:spTgt>
                                        </p:tgtEl>
                                        <p:attrNameLst>
                                          <p:attrName>style.visibility</p:attrName>
                                        </p:attrNameLst>
                                      </p:cBhvr>
                                      <p:to>
                                        <p:strVal val="visible"/>
                                      </p:to>
                                    </p:set>
                                    <p:animEffect transition="in" filter="fade">
                                      <p:cBhvr>
                                        <p:cTn id="10" dur="500"/>
                                        <p:tgtEl>
                                          <p:spTgt spid="27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iterate>
                                    <p:tmAbs val="0"/>
                                  </p:iterate>
                                  <p:childTnLst>
                                    <p:set>
                                      <p:cBhvr>
                                        <p:cTn id="14" fill="hold"/>
                                        <p:tgtEl>
                                          <p:spTgt spid="278">
                                            <p:txEl>
                                              <p:pRg st="1" end="1"/>
                                            </p:txEl>
                                          </p:spTgt>
                                        </p:tgtEl>
                                        <p:attrNameLst>
                                          <p:attrName>style.visibility</p:attrName>
                                        </p:attrNameLst>
                                      </p:cBhvr>
                                      <p:to>
                                        <p:strVal val="visible"/>
                                      </p:to>
                                    </p:set>
                                    <p:animEffect transition="in" filter="fade">
                                      <p:cBhvr>
                                        <p:cTn id="15" dur="500"/>
                                        <p:tgtEl>
                                          <p:spTgt spid="27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iterate>
                                    <p:tmAbs val="0"/>
                                  </p:iterate>
                                  <p:childTnLst>
                                    <p:set>
                                      <p:cBhvr>
                                        <p:cTn id="19" fill="hold"/>
                                        <p:tgtEl>
                                          <p:spTgt spid="278">
                                            <p:txEl>
                                              <p:pRg st="2" end="2"/>
                                            </p:txEl>
                                          </p:spTgt>
                                        </p:tgtEl>
                                        <p:attrNameLst>
                                          <p:attrName>style.visibility</p:attrName>
                                        </p:attrNameLst>
                                      </p:cBhvr>
                                      <p:to>
                                        <p:strVal val="visible"/>
                                      </p:to>
                                    </p:set>
                                    <p:animEffect transition="in" filter="fade">
                                      <p:cBhvr>
                                        <p:cTn id="20" dur="500"/>
                                        <p:tgtEl>
                                          <p:spTgt spid="27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2" nodeType="clickEffect">
                                  <p:stCondLst>
                                    <p:cond delay="0"/>
                                  </p:stCondLst>
                                  <p:iterate>
                                    <p:tmAbs val="0"/>
                                  </p:iterate>
                                  <p:childTnLst>
                                    <p:set>
                                      <p:cBhvr>
                                        <p:cTn id="24" fill="hold"/>
                                        <p:tgtEl>
                                          <p:spTgt spid="277">
                                            <p:bg/>
                                          </p:spTgt>
                                        </p:tgtEl>
                                        <p:attrNameLst>
                                          <p:attrName>style.visibility</p:attrName>
                                        </p:attrNameLst>
                                      </p:cBhvr>
                                      <p:to>
                                        <p:strVal val="visible"/>
                                      </p:to>
                                    </p:set>
                                    <p:animEffect transition="in" filter="fade">
                                      <p:cBhvr>
                                        <p:cTn id="25" dur="500"/>
                                        <p:tgtEl>
                                          <p:spTgt spid="277">
                                            <p:bg/>
                                          </p:spTgt>
                                        </p:tgtEl>
                                      </p:cBhvr>
                                    </p:animEffect>
                                  </p:childTnLst>
                                </p:cTn>
                              </p:par>
                              <p:par>
                                <p:cTn id="26" presetID="10" presetClass="entr" presetSubtype="0" fill="hold" grpId="2">
                                  <p:stCondLst>
                                    <p:cond delay="0"/>
                                  </p:stCondLst>
                                  <p:iterate>
                                    <p:tmAbs val="0"/>
                                  </p:iterate>
                                  <p:childTnLst>
                                    <p:set>
                                      <p:cBhvr>
                                        <p:cTn id="27" fill="hold"/>
                                        <p:tgtEl>
                                          <p:spTgt spid="277">
                                            <p:txEl>
                                              <p:pRg st="0" end="0"/>
                                            </p:txEl>
                                          </p:spTgt>
                                        </p:tgtEl>
                                        <p:attrNameLst>
                                          <p:attrName>style.visibility</p:attrName>
                                        </p:attrNameLst>
                                      </p:cBhvr>
                                      <p:to>
                                        <p:strVal val="visible"/>
                                      </p:to>
                                    </p:set>
                                    <p:animEffect transition="in" filter="fade">
                                      <p:cBhvr>
                                        <p:cTn id="28" dur="500"/>
                                        <p:tgtEl>
                                          <p:spTgt spid="277">
                                            <p:txEl>
                                              <p:pRg st="0" end="0"/>
                                            </p:txEl>
                                          </p:spTgt>
                                        </p:tgtEl>
                                      </p:cBhvr>
                                    </p:animEffect>
                                  </p:childTnLst>
                                </p:cTn>
                              </p:par>
                            </p:childTnLst>
                          </p:cTn>
                        </p:par>
                        <p:par>
                          <p:cTn id="29" fill="hold">
                            <p:stCondLst>
                              <p:cond delay="500"/>
                            </p:stCondLst>
                            <p:childTnLst>
                              <p:par>
                                <p:cTn id="30" presetID="10" presetClass="entr" presetSubtype="0" fill="hold" grpId="2" nodeType="afterEffect">
                                  <p:stCondLst>
                                    <p:cond delay="0"/>
                                  </p:stCondLst>
                                  <p:iterate>
                                    <p:tmAbs val="0"/>
                                  </p:iterate>
                                  <p:childTnLst>
                                    <p:set>
                                      <p:cBhvr>
                                        <p:cTn id="31" fill="hold"/>
                                        <p:tgtEl>
                                          <p:spTgt spid="277">
                                            <p:txEl>
                                              <p:pRg st="1" end="1"/>
                                            </p:txEl>
                                          </p:spTgt>
                                        </p:tgtEl>
                                        <p:attrNameLst>
                                          <p:attrName>style.visibility</p:attrName>
                                        </p:attrNameLst>
                                      </p:cBhvr>
                                      <p:to>
                                        <p:strVal val="visible"/>
                                      </p:to>
                                    </p:set>
                                    <p:animEffect transition="in" filter="fade">
                                      <p:cBhvr>
                                        <p:cTn id="32" dur="500"/>
                                        <p:tgtEl>
                                          <p:spTgt spid="277">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2" nodeType="clickEffect">
                                  <p:stCondLst>
                                    <p:cond delay="0"/>
                                  </p:stCondLst>
                                  <p:iterate>
                                    <p:tmAbs val="0"/>
                                  </p:iterate>
                                  <p:childTnLst>
                                    <p:set>
                                      <p:cBhvr>
                                        <p:cTn id="36" fill="hold"/>
                                        <p:tgtEl>
                                          <p:spTgt spid="277">
                                            <p:txEl>
                                              <p:pRg st="2" end="2"/>
                                            </p:txEl>
                                          </p:spTgt>
                                        </p:tgtEl>
                                        <p:attrNameLst>
                                          <p:attrName>style.visibility</p:attrName>
                                        </p:attrNameLst>
                                      </p:cBhvr>
                                      <p:to>
                                        <p:strVal val="visible"/>
                                      </p:to>
                                    </p:set>
                                    <p:animEffect transition="in" filter="fade">
                                      <p:cBhvr>
                                        <p:cTn id="37" dur="500"/>
                                        <p:tgtEl>
                                          <p:spTgt spid="27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2" build="p" bldLvl="5" animBg="1" advAuto="0"/>
      <p:bldP spid="278" grpId="1" build="p" bldLvl="5" animBg="1" advAuto="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p:nvPr/>
        </p:nvSpPr>
        <p:spPr>
          <a:xfrm>
            <a:off x="1959607" y="182664"/>
            <a:ext cx="5275229"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La selección natural en acción</a:t>
            </a:r>
          </a:p>
          <a:p>
            <a:pPr lvl="0" algn="ctr"/>
            <a:endParaRPr b="1"/>
          </a:p>
          <a:p>
            <a:pPr lvl="0"/>
            <a:r>
              <a:t>Las</a:t>
            </a:r>
            <a:r>
              <a:rPr b="1"/>
              <a:t> </a:t>
            </a:r>
            <a:r>
              <a:t>Adaptaciones son </a:t>
            </a:r>
            <a:r>
              <a:rPr b="1"/>
              <a:t>producto</a:t>
            </a:r>
            <a:r>
              <a:t> de la selección natural.</a:t>
            </a:r>
          </a:p>
        </p:txBody>
      </p:sp>
      <p:pic>
        <p:nvPicPr>
          <p:cNvPr id="281" name="image61.png"/>
          <p:cNvPicPr/>
          <p:nvPr/>
        </p:nvPicPr>
        <p:blipFill>
          <a:blip r:embed="rId2">
            <a:extLst/>
          </a:blip>
          <a:stretch>
            <a:fillRect/>
          </a:stretch>
        </p:blipFill>
        <p:spPr>
          <a:xfrm>
            <a:off x="3987558" y="1623252"/>
            <a:ext cx="2006601" cy="1409701"/>
          </a:xfrm>
          <a:prstGeom prst="rect">
            <a:avLst/>
          </a:prstGeom>
          <a:ln w="12700">
            <a:miter lim="400000"/>
          </a:ln>
        </p:spPr>
      </p:pic>
      <p:pic>
        <p:nvPicPr>
          <p:cNvPr id="282" name="image62.png"/>
          <p:cNvPicPr/>
          <p:nvPr/>
        </p:nvPicPr>
        <p:blipFill>
          <a:blip r:embed="rId3">
            <a:extLst/>
          </a:blip>
          <a:stretch>
            <a:fillRect/>
          </a:stretch>
        </p:blipFill>
        <p:spPr>
          <a:xfrm>
            <a:off x="6499790" y="1623252"/>
            <a:ext cx="2006601" cy="1409701"/>
          </a:xfrm>
          <a:prstGeom prst="rect">
            <a:avLst/>
          </a:prstGeom>
          <a:ln w="12700">
            <a:miter lim="400000"/>
          </a:ln>
        </p:spPr>
      </p:pic>
      <p:pic>
        <p:nvPicPr>
          <p:cNvPr id="283" name="image63.png"/>
          <p:cNvPicPr/>
          <p:nvPr/>
        </p:nvPicPr>
        <p:blipFill>
          <a:blip r:embed="rId4">
            <a:extLst/>
          </a:blip>
          <a:stretch>
            <a:fillRect/>
          </a:stretch>
        </p:blipFill>
        <p:spPr>
          <a:xfrm>
            <a:off x="538036" y="3057387"/>
            <a:ext cx="2006601" cy="1409701"/>
          </a:xfrm>
          <a:prstGeom prst="rect">
            <a:avLst/>
          </a:prstGeom>
          <a:ln w="12700">
            <a:miter lim="400000"/>
          </a:ln>
        </p:spPr>
      </p:pic>
      <p:pic>
        <p:nvPicPr>
          <p:cNvPr id="284" name="image64.png"/>
          <p:cNvPicPr/>
          <p:nvPr/>
        </p:nvPicPr>
        <p:blipFill>
          <a:blip r:embed="rId5">
            <a:extLst/>
          </a:blip>
          <a:stretch>
            <a:fillRect/>
          </a:stretch>
        </p:blipFill>
        <p:spPr>
          <a:xfrm>
            <a:off x="538036" y="4729314"/>
            <a:ext cx="1460975" cy="1866209"/>
          </a:xfrm>
          <a:prstGeom prst="rect">
            <a:avLst/>
          </a:prstGeom>
          <a:ln w="12700">
            <a:miter lim="400000"/>
          </a:ln>
        </p:spPr>
      </p:pic>
      <p:sp>
        <p:nvSpPr>
          <p:cNvPr id="285" name="Shape 285"/>
          <p:cNvSpPr/>
          <p:nvPr/>
        </p:nvSpPr>
        <p:spPr>
          <a:xfrm>
            <a:off x="165461" y="1332894"/>
            <a:ext cx="3701504" cy="14884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marL="285750" lvl="0" indent="-285750">
              <a:buClr>
                <a:srgbClr val="000000"/>
              </a:buClr>
              <a:buSzPct val="100000"/>
              <a:buFont typeface="Arial"/>
              <a:buChar char="•"/>
            </a:pPr>
            <a:r>
              <a:t>Orquídeas engañan (con forma de insecto hembra).	</a:t>
            </a:r>
          </a:p>
          <a:p>
            <a:pPr marL="285750" lvl="0" indent="-285750">
              <a:buClr>
                <a:srgbClr val="000000"/>
              </a:buClr>
              <a:buSzPct val="100000"/>
              <a:buFont typeface="Arial"/>
              <a:buChar char="•"/>
            </a:pPr>
            <a:r>
              <a:t>Saltamontes en forma de hojas.</a:t>
            </a:r>
          </a:p>
          <a:p>
            <a:pPr marL="285750" lvl="0" indent="-285750">
              <a:buClr>
                <a:srgbClr val="000000"/>
              </a:buClr>
              <a:buSzPct val="100000"/>
              <a:buFont typeface="Arial"/>
              <a:buChar char="•"/>
            </a:pPr>
            <a:r>
              <a:t>Serpientes; falsa coralillo.</a:t>
            </a:r>
          </a:p>
          <a:p>
            <a:pPr marL="285750" lvl="0" indent="-285750">
              <a:buClr>
                <a:srgbClr val="000000"/>
              </a:buClr>
              <a:buSzPct val="100000"/>
              <a:buFont typeface="Arial"/>
              <a:buChar char="•"/>
            </a:pPr>
            <a:r>
              <a:t>Pájaro de patas azules</a:t>
            </a:r>
          </a:p>
        </p:txBody>
      </p:sp>
      <p:sp>
        <p:nvSpPr>
          <p:cNvPr id="286" name="Shape 286"/>
          <p:cNvSpPr/>
          <p:nvPr/>
        </p:nvSpPr>
        <p:spPr>
          <a:xfrm>
            <a:off x="2981293" y="3961483"/>
            <a:ext cx="5661486" cy="2047240"/>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Comportamientos como los rituales de cortejo de las aves, la danza de meneo de las abejas o la capacidad de los seres humanos de aprender a hablar, tienen también componentes genéticos y están sujetas a la selección natural. </a:t>
            </a:r>
          </a:p>
          <a:p>
            <a:pPr lvl="0"/>
            <a:endParaRPr/>
          </a:p>
          <a:p>
            <a:pPr lvl="0"/>
            <a:r>
              <a:t>P. ej. polillas oscuras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iterate>
                                    <p:tmAbs val="0"/>
                                  </p:iterate>
                                  <p:childTnLst>
                                    <p:set>
                                      <p:cBhvr>
                                        <p:cTn id="6" fill="hold"/>
                                        <p:tgtEl>
                                          <p:spTgt spid="285"/>
                                        </p:tgtEl>
                                        <p:attrNameLst>
                                          <p:attrName>style.visibility</p:attrName>
                                        </p:attrNameLst>
                                      </p:cBhvr>
                                      <p:to>
                                        <p:strVal val="visible"/>
                                      </p:to>
                                    </p:set>
                                    <p:animEffect transition="in" filter="box(in)">
                                      <p:cBhvr>
                                        <p:cTn id="7" dur="2000"/>
                                        <p:tgtEl>
                                          <p:spTgt spid="28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2" nodeType="clickEffect">
                                  <p:stCondLst>
                                    <p:cond delay="0"/>
                                  </p:stCondLst>
                                  <p:iterate>
                                    <p:tmAbs val="0"/>
                                  </p:iterate>
                                  <p:childTnLst>
                                    <p:set>
                                      <p:cBhvr>
                                        <p:cTn id="11" fill="hold"/>
                                        <p:tgtEl>
                                          <p:spTgt spid="286"/>
                                        </p:tgtEl>
                                        <p:attrNameLst>
                                          <p:attrName>style.visibility</p:attrName>
                                        </p:attrNameLst>
                                      </p:cBhvr>
                                      <p:to>
                                        <p:strVal val="visible"/>
                                      </p:to>
                                    </p:set>
                                    <p:animEffect transition="in" filter="box(in)">
                                      <p:cBhvr>
                                        <p:cTn id="12" dur="20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1" animBg="1" advAuto="0"/>
      <p:bldP spid="286" grpId="2" animBg="1" advAuto="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p:nvPr/>
        </p:nvSpPr>
        <p:spPr>
          <a:xfrm>
            <a:off x="643678" y="196146"/>
            <a:ext cx="7885997"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Aptitud Darwiniana</a:t>
            </a:r>
          </a:p>
          <a:p>
            <a:pPr lvl="0"/>
            <a:endParaRPr b="1"/>
          </a:p>
          <a:p>
            <a:pPr lvl="0"/>
            <a:r>
              <a:t>El número de descendientes con los que un organismo contribuye a la nueva generación </a:t>
            </a:r>
          </a:p>
        </p:txBody>
      </p:sp>
      <p:pic>
        <p:nvPicPr>
          <p:cNvPr id="289" name="image65.png"/>
          <p:cNvPicPr/>
          <p:nvPr/>
        </p:nvPicPr>
        <p:blipFill>
          <a:blip r:embed="rId2">
            <a:extLst/>
          </a:blip>
          <a:stretch>
            <a:fillRect/>
          </a:stretch>
        </p:blipFill>
        <p:spPr>
          <a:xfrm>
            <a:off x="1821158" y="1396475"/>
            <a:ext cx="5304724" cy="1797614"/>
          </a:xfrm>
          <a:prstGeom prst="rect">
            <a:avLst/>
          </a:prstGeom>
          <a:ln w="12700">
            <a:miter lim="400000"/>
          </a:ln>
        </p:spPr>
      </p:pic>
      <p:sp>
        <p:nvSpPr>
          <p:cNvPr id="290" name="Shape 290"/>
          <p:cNvSpPr/>
          <p:nvPr/>
        </p:nvSpPr>
        <p:spPr>
          <a:xfrm>
            <a:off x="643676" y="3539233"/>
            <a:ext cx="7728648" cy="31648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marL="285750" lvl="0" indent="-285750">
              <a:buClr>
                <a:srgbClr val="000000"/>
              </a:buClr>
              <a:buSzPct val="100000"/>
              <a:buFont typeface="Arial"/>
              <a:buChar char="•"/>
            </a:pPr>
            <a:r>
              <a:t>La aptitud de un genotipo depende del entorno en el que el organismo vive. </a:t>
            </a:r>
          </a:p>
          <a:p>
            <a:pPr marL="285750" lvl="0" indent="-285750">
              <a:buClr>
                <a:srgbClr val="000000"/>
              </a:buClr>
              <a:buSzPct val="100000"/>
              <a:buFont typeface="Arial"/>
              <a:buChar char="•"/>
            </a:pPr>
            <a:endParaRPr/>
          </a:p>
          <a:p>
            <a:pPr marL="285750" lvl="0" indent="-285750">
              <a:buClr>
                <a:srgbClr val="000000"/>
              </a:buClr>
              <a:buSzPct val="100000"/>
              <a:buFont typeface="Arial"/>
              <a:buChar char="•"/>
            </a:pPr>
            <a:r>
              <a:t>El genotipo más apto durante una edad de hielo, por ejemplo, probablemente no es el genotipo más apto una vez que la edad de hielo ha terminado.</a:t>
            </a:r>
          </a:p>
          <a:p>
            <a:pPr marL="285750" lvl="0" indent="-285750">
              <a:buClr>
                <a:srgbClr val="000000"/>
              </a:buClr>
              <a:buSzPct val="100000"/>
              <a:buFont typeface="Arial"/>
              <a:buChar char="•"/>
            </a:pPr>
            <a:endParaRPr/>
          </a:p>
          <a:p>
            <a:pPr marL="285750" lvl="0" indent="-285750">
              <a:buClr>
                <a:srgbClr val="000000"/>
              </a:buClr>
              <a:buSzPct val="100000"/>
              <a:buFont typeface="Arial"/>
              <a:buChar char="•"/>
            </a:pPr>
            <a:r>
              <a:t>El individuo más apto no es necesariamente el más fuerte, el más rápido ni el más grande. </a:t>
            </a:r>
          </a:p>
          <a:p>
            <a:pPr marL="285750" lvl="0" indent="-285750">
              <a:buClr>
                <a:srgbClr val="000000"/>
              </a:buClr>
              <a:buSzPct val="100000"/>
              <a:buFont typeface="Arial"/>
              <a:buChar char="•"/>
            </a:pPr>
            <a:endParaRPr/>
          </a:p>
          <a:p>
            <a:pPr marL="285750" lvl="0" indent="-285750">
              <a:buClr>
                <a:srgbClr val="000000"/>
              </a:buClr>
              <a:buSzPct val="100000"/>
              <a:buFont typeface="Arial"/>
              <a:buChar char="•"/>
            </a:pPr>
            <a:r>
              <a:t>La eficacia biológica de un genotipo incluye su capacidad de sobrevivir, encontrar una pareja, producir descendientes y, en última instancia, dejar sus genes en la siguiente generación.</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88"/>
                                        </p:tgtEl>
                                        <p:attrNameLst>
                                          <p:attrName>style.visibility</p:attrName>
                                        </p:attrNameLst>
                                      </p:cBhvr>
                                      <p:to>
                                        <p:strVal val="visible"/>
                                      </p:to>
                                    </p:set>
                                    <p:animEffect transition="in" filter="fade">
                                      <p:cBhvr>
                                        <p:cTn id="7" dur="500"/>
                                        <p:tgtEl>
                                          <p:spTgt spid="2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290">
                                            <p:bg/>
                                          </p:spTgt>
                                        </p:tgtEl>
                                        <p:attrNameLst>
                                          <p:attrName>style.visibility</p:attrName>
                                        </p:attrNameLst>
                                      </p:cBhvr>
                                      <p:to>
                                        <p:strVal val="visible"/>
                                      </p:to>
                                    </p:set>
                                    <p:animEffect transition="in" filter="fade">
                                      <p:cBhvr>
                                        <p:cTn id="12" dur="500"/>
                                        <p:tgtEl>
                                          <p:spTgt spid="290">
                                            <p:bg/>
                                          </p:spTgt>
                                        </p:tgtEl>
                                      </p:cBhvr>
                                    </p:animEffect>
                                  </p:childTnLst>
                                </p:cTn>
                              </p:par>
                              <p:par>
                                <p:cTn id="13" presetID="10" presetClass="entr" presetSubtype="0" fill="hold" grpId="2">
                                  <p:stCondLst>
                                    <p:cond delay="0"/>
                                  </p:stCondLst>
                                  <p:iterate>
                                    <p:tmAbs val="0"/>
                                  </p:iterate>
                                  <p:childTnLst>
                                    <p:set>
                                      <p:cBhvr>
                                        <p:cTn id="14" fill="hold"/>
                                        <p:tgtEl>
                                          <p:spTgt spid="290">
                                            <p:txEl>
                                              <p:pRg st="0" end="0"/>
                                            </p:txEl>
                                          </p:spTgt>
                                        </p:tgtEl>
                                        <p:attrNameLst>
                                          <p:attrName>style.visibility</p:attrName>
                                        </p:attrNameLst>
                                      </p:cBhvr>
                                      <p:to>
                                        <p:strVal val="visible"/>
                                      </p:to>
                                    </p:set>
                                    <p:animEffect transition="in" filter="fade">
                                      <p:cBhvr>
                                        <p:cTn id="15" dur="500"/>
                                        <p:tgtEl>
                                          <p:spTgt spid="290">
                                            <p:txEl>
                                              <p:pRg st="0" end="0"/>
                                            </p:txEl>
                                          </p:spTgt>
                                        </p:tgtEl>
                                      </p:cBhvr>
                                    </p:animEffect>
                                  </p:childTnLst>
                                </p:cTn>
                              </p:par>
                            </p:childTnLst>
                          </p:cTn>
                        </p:par>
                        <p:par>
                          <p:cTn id="16" fill="hold">
                            <p:stCondLst>
                              <p:cond delay="500"/>
                            </p:stCondLst>
                            <p:childTnLst>
                              <p:par>
                                <p:cTn id="17" presetID="10" presetClass="entr" presetSubtype="0" fill="hold" grpId="2" nodeType="afterEffect">
                                  <p:stCondLst>
                                    <p:cond delay="0"/>
                                  </p:stCondLst>
                                  <p:iterate>
                                    <p:tmAbs val="0"/>
                                  </p:iterate>
                                  <p:childTnLst>
                                    <p:set>
                                      <p:cBhvr>
                                        <p:cTn id="18" fill="hold"/>
                                        <p:tgtEl>
                                          <p:spTgt spid="290">
                                            <p:txEl>
                                              <p:pRg st="1" end="1"/>
                                            </p:txEl>
                                          </p:spTgt>
                                        </p:tgtEl>
                                        <p:attrNameLst>
                                          <p:attrName>style.visibility</p:attrName>
                                        </p:attrNameLst>
                                      </p:cBhvr>
                                      <p:to>
                                        <p:strVal val="visible"/>
                                      </p:to>
                                    </p:set>
                                    <p:animEffect transition="in" filter="fade">
                                      <p:cBhvr>
                                        <p:cTn id="19" dur="500"/>
                                        <p:tgtEl>
                                          <p:spTgt spid="290">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2" nodeType="clickEffect">
                                  <p:stCondLst>
                                    <p:cond delay="0"/>
                                  </p:stCondLst>
                                  <p:iterate>
                                    <p:tmAbs val="0"/>
                                  </p:iterate>
                                  <p:childTnLst>
                                    <p:set>
                                      <p:cBhvr>
                                        <p:cTn id="23" fill="hold"/>
                                        <p:tgtEl>
                                          <p:spTgt spid="290">
                                            <p:txEl>
                                              <p:pRg st="2" end="2"/>
                                            </p:txEl>
                                          </p:spTgt>
                                        </p:tgtEl>
                                        <p:attrNameLst>
                                          <p:attrName>style.visibility</p:attrName>
                                        </p:attrNameLst>
                                      </p:cBhvr>
                                      <p:to>
                                        <p:strVal val="visible"/>
                                      </p:to>
                                    </p:set>
                                    <p:animEffect transition="in" filter="fade">
                                      <p:cBhvr>
                                        <p:cTn id="24" dur="500"/>
                                        <p:tgtEl>
                                          <p:spTgt spid="290">
                                            <p:txEl>
                                              <p:pRg st="2" end="2"/>
                                            </p:txEl>
                                          </p:spTgt>
                                        </p:tgtEl>
                                      </p:cBhvr>
                                    </p:animEffect>
                                  </p:childTnLst>
                                </p:cTn>
                              </p:par>
                            </p:childTnLst>
                          </p:cTn>
                        </p:par>
                        <p:par>
                          <p:cTn id="25" fill="hold">
                            <p:stCondLst>
                              <p:cond delay="500"/>
                            </p:stCondLst>
                            <p:childTnLst>
                              <p:par>
                                <p:cTn id="26" presetID="10" presetClass="entr" presetSubtype="0" fill="hold" grpId="2" nodeType="afterEffect">
                                  <p:stCondLst>
                                    <p:cond delay="0"/>
                                  </p:stCondLst>
                                  <p:iterate>
                                    <p:tmAbs val="0"/>
                                  </p:iterate>
                                  <p:childTnLst>
                                    <p:set>
                                      <p:cBhvr>
                                        <p:cTn id="27" fill="hold"/>
                                        <p:tgtEl>
                                          <p:spTgt spid="290">
                                            <p:txEl>
                                              <p:pRg st="3" end="3"/>
                                            </p:txEl>
                                          </p:spTgt>
                                        </p:tgtEl>
                                        <p:attrNameLst>
                                          <p:attrName>style.visibility</p:attrName>
                                        </p:attrNameLst>
                                      </p:cBhvr>
                                      <p:to>
                                        <p:strVal val="visible"/>
                                      </p:to>
                                    </p:set>
                                    <p:animEffect transition="in" filter="fade">
                                      <p:cBhvr>
                                        <p:cTn id="28" dur="500"/>
                                        <p:tgtEl>
                                          <p:spTgt spid="290">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2" nodeType="clickEffect">
                                  <p:stCondLst>
                                    <p:cond delay="0"/>
                                  </p:stCondLst>
                                  <p:iterate>
                                    <p:tmAbs val="0"/>
                                  </p:iterate>
                                  <p:childTnLst>
                                    <p:set>
                                      <p:cBhvr>
                                        <p:cTn id="32" fill="hold"/>
                                        <p:tgtEl>
                                          <p:spTgt spid="290">
                                            <p:txEl>
                                              <p:pRg st="4" end="4"/>
                                            </p:txEl>
                                          </p:spTgt>
                                        </p:tgtEl>
                                        <p:attrNameLst>
                                          <p:attrName>style.visibility</p:attrName>
                                        </p:attrNameLst>
                                      </p:cBhvr>
                                      <p:to>
                                        <p:strVal val="visible"/>
                                      </p:to>
                                    </p:set>
                                    <p:animEffect transition="in" filter="fade">
                                      <p:cBhvr>
                                        <p:cTn id="33" dur="500"/>
                                        <p:tgtEl>
                                          <p:spTgt spid="290">
                                            <p:txEl>
                                              <p:pRg st="4" end="4"/>
                                            </p:txEl>
                                          </p:spTgt>
                                        </p:tgtEl>
                                      </p:cBhvr>
                                    </p:animEffect>
                                  </p:childTnLst>
                                </p:cTn>
                              </p:par>
                            </p:childTnLst>
                          </p:cTn>
                        </p:par>
                        <p:par>
                          <p:cTn id="34" fill="hold">
                            <p:stCondLst>
                              <p:cond delay="500"/>
                            </p:stCondLst>
                            <p:childTnLst>
                              <p:par>
                                <p:cTn id="35" presetID="10" presetClass="entr" presetSubtype="0" fill="hold" grpId="2" nodeType="afterEffect">
                                  <p:stCondLst>
                                    <p:cond delay="0"/>
                                  </p:stCondLst>
                                  <p:iterate>
                                    <p:tmAbs val="0"/>
                                  </p:iterate>
                                  <p:childTnLst>
                                    <p:set>
                                      <p:cBhvr>
                                        <p:cTn id="36" fill="hold"/>
                                        <p:tgtEl>
                                          <p:spTgt spid="290">
                                            <p:txEl>
                                              <p:pRg st="5" end="5"/>
                                            </p:txEl>
                                          </p:spTgt>
                                        </p:tgtEl>
                                        <p:attrNameLst>
                                          <p:attrName>style.visibility</p:attrName>
                                        </p:attrNameLst>
                                      </p:cBhvr>
                                      <p:to>
                                        <p:strVal val="visible"/>
                                      </p:to>
                                    </p:set>
                                    <p:animEffect transition="in" filter="fade">
                                      <p:cBhvr>
                                        <p:cTn id="37" dur="500"/>
                                        <p:tgtEl>
                                          <p:spTgt spid="290">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2" nodeType="clickEffect">
                                  <p:stCondLst>
                                    <p:cond delay="0"/>
                                  </p:stCondLst>
                                  <p:iterate>
                                    <p:tmAbs val="0"/>
                                  </p:iterate>
                                  <p:childTnLst>
                                    <p:set>
                                      <p:cBhvr>
                                        <p:cTn id="41" fill="hold"/>
                                        <p:tgtEl>
                                          <p:spTgt spid="290">
                                            <p:txEl>
                                              <p:pRg st="6" end="6"/>
                                            </p:txEl>
                                          </p:spTgt>
                                        </p:tgtEl>
                                        <p:attrNameLst>
                                          <p:attrName>style.visibility</p:attrName>
                                        </p:attrNameLst>
                                      </p:cBhvr>
                                      <p:to>
                                        <p:strVal val="visible"/>
                                      </p:to>
                                    </p:set>
                                    <p:animEffect transition="in" filter="fade">
                                      <p:cBhvr>
                                        <p:cTn id="42" dur="500"/>
                                        <p:tgtEl>
                                          <p:spTgt spid="29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1" animBg="1" advAuto="0"/>
      <p:bldP spid="290" grpId="2" build="p" bldLvl="5"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hape 292"/>
          <p:cNvSpPr/>
          <p:nvPr/>
        </p:nvSpPr>
        <p:spPr>
          <a:xfrm>
            <a:off x="599703" y="196145"/>
            <a:ext cx="7929972" cy="2606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Aptitud Darwiniana</a:t>
            </a:r>
          </a:p>
          <a:p>
            <a:pPr lvl="0"/>
            <a:endParaRPr b="1"/>
          </a:p>
          <a:p>
            <a:pPr lvl="0"/>
            <a:endParaRPr b="1"/>
          </a:p>
          <a:p>
            <a:pPr lvl="0"/>
            <a:r>
              <a:rPr b="1"/>
              <a:t>Estrategias</a:t>
            </a:r>
          </a:p>
          <a:p>
            <a:pPr marL="285750" lvl="0" indent="-285750">
              <a:buSzPct val="100000"/>
              <a:buFont typeface="Arial"/>
              <a:buChar char="•"/>
            </a:pPr>
            <a:r>
              <a:t>Cuidado de los descendientes </a:t>
            </a:r>
          </a:p>
          <a:p>
            <a:pPr marL="285750" lvl="0" indent="-285750">
              <a:buSzPct val="100000"/>
              <a:buFont typeface="Arial"/>
              <a:buChar char="•"/>
            </a:pPr>
            <a:r>
              <a:t>Producir miles de crías, muchas de las cuales no sobrevivirán </a:t>
            </a:r>
          </a:p>
          <a:p>
            <a:pPr marL="285750" lvl="0" indent="-285750">
              <a:buSzPct val="100000"/>
              <a:buFont typeface="Arial"/>
              <a:buChar char="•"/>
            </a:pPr>
            <a:r>
              <a:t>Lucir plumas llamativas que atraigan a las hembras (son un problema para la salud y la supervivencia del progenitor). </a:t>
            </a:r>
          </a:p>
        </p:txBody>
      </p:sp>
      <p:pic>
        <p:nvPicPr>
          <p:cNvPr id="293" name="image66.png"/>
          <p:cNvPicPr/>
          <p:nvPr/>
        </p:nvPicPr>
        <p:blipFill>
          <a:blip r:embed="rId2">
            <a:extLst/>
          </a:blip>
          <a:stretch>
            <a:fillRect/>
          </a:stretch>
        </p:blipFill>
        <p:spPr>
          <a:xfrm>
            <a:off x="739361" y="3058468"/>
            <a:ext cx="2260601" cy="3086101"/>
          </a:xfrm>
          <a:prstGeom prst="rect">
            <a:avLst/>
          </a:prstGeom>
          <a:ln w="12700">
            <a:miter lim="400000"/>
          </a:ln>
        </p:spPr>
      </p:pic>
      <p:pic>
        <p:nvPicPr>
          <p:cNvPr id="294" name="image67.png"/>
          <p:cNvPicPr/>
          <p:nvPr/>
        </p:nvPicPr>
        <p:blipFill>
          <a:blip r:embed="rId3">
            <a:extLst/>
          </a:blip>
          <a:stretch>
            <a:fillRect/>
          </a:stretch>
        </p:blipFill>
        <p:spPr>
          <a:xfrm>
            <a:off x="3562537" y="3058468"/>
            <a:ext cx="2413001" cy="3086101"/>
          </a:xfrm>
          <a:prstGeom prst="rect">
            <a:avLst/>
          </a:prstGeom>
          <a:ln w="12700">
            <a:miter lim="400000"/>
          </a:ln>
        </p:spPr>
      </p:pic>
      <p:pic>
        <p:nvPicPr>
          <p:cNvPr id="295" name="image68.png"/>
          <p:cNvPicPr/>
          <p:nvPr/>
        </p:nvPicPr>
        <p:blipFill>
          <a:blip r:embed="rId4">
            <a:extLst/>
          </a:blip>
          <a:stretch>
            <a:fillRect/>
          </a:stretch>
        </p:blipFill>
        <p:spPr>
          <a:xfrm>
            <a:off x="6269075" y="3558957"/>
            <a:ext cx="2260601" cy="1905001"/>
          </a:xfrm>
          <a:prstGeom prst="rect">
            <a:avLst/>
          </a:prstGeom>
          <a:ln w="12700">
            <a:miter lim="400000"/>
          </a:ln>
        </p:spPr>
      </p:pic>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63"/>
          <p:cNvSpPr/>
          <p:nvPr/>
        </p:nvSpPr>
        <p:spPr>
          <a:xfrm>
            <a:off x="623155" y="495535"/>
            <a:ext cx="8123137"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EVOLUCIÓN  BIOLOGICA</a:t>
            </a:r>
          </a:p>
          <a:p>
            <a:pPr lvl="0"/>
            <a:r>
              <a:t> </a:t>
            </a:r>
          </a:p>
        </p:txBody>
      </p:sp>
      <p:sp>
        <p:nvSpPr>
          <p:cNvPr id="64" name="Shape 64"/>
          <p:cNvSpPr/>
          <p:nvPr/>
        </p:nvSpPr>
        <p:spPr>
          <a:xfrm>
            <a:off x="1639392" y="1832571"/>
            <a:ext cx="7106899"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La evolución nos ayuda a entender la historia de la vida.</a:t>
            </a:r>
          </a:p>
        </p:txBody>
      </p:sp>
      <p:pic>
        <p:nvPicPr>
          <p:cNvPr id="65" name="image6.gif" descr="Short-term change w/ inheritance"/>
          <p:cNvPicPr/>
          <p:nvPr/>
        </p:nvPicPr>
        <p:blipFill>
          <a:blip r:embed="rId2">
            <a:extLst/>
          </a:blip>
          <a:stretch>
            <a:fillRect/>
          </a:stretch>
        </p:blipFill>
        <p:spPr>
          <a:xfrm>
            <a:off x="1685856" y="3499222"/>
            <a:ext cx="2125400" cy="2186128"/>
          </a:xfrm>
          <a:prstGeom prst="rect">
            <a:avLst/>
          </a:prstGeom>
          <a:ln w="12700">
            <a:miter lim="400000"/>
          </a:ln>
        </p:spPr>
      </p:pic>
      <p:pic>
        <p:nvPicPr>
          <p:cNvPr id="66" name="image7.gif" descr="Long-term change w/ inheritance"/>
          <p:cNvPicPr/>
          <p:nvPr/>
        </p:nvPicPr>
        <p:blipFill>
          <a:blip r:embed="rId3">
            <a:extLst/>
          </a:blip>
          <a:stretch>
            <a:fillRect/>
          </a:stretch>
        </p:blipFill>
        <p:spPr>
          <a:xfrm>
            <a:off x="5239882" y="3205504"/>
            <a:ext cx="2838993" cy="247984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2" nodeType="clickEffect">
                                  <p:stCondLst>
                                    <p:cond delay="0"/>
                                  </p:stCondLst>
                                  <p:iterate>
                                    <p:tmAbs val="0"/>
                                  </p:iterate>
                                  <p:childTnLst>
                                    <p:set>
                                      <p:cBhvr>
                                        <p:cTn id="11" fill="hold"/>
                                        <p:tgtEl>
                                          <p:spTgt spid="64"/>
                                        </p:tgtEl>
                                        <p:attrNameLst>
                                          <p:attrName>style.visibility</p:attrName>
                                        </p:attrNameLst>
                                      </p:cBhvr>
                                      <p:to>
                                        <p:strVal val="visible"/>
                                      </p:to>
                                    </p:set>
                                    <p:anim calcmode="lin" valueType="num">
                                      <p:cBhvr>
                                        <p:cTn id="12" dur="500" fill="hold"/>
                                        <p:tgtEl>
                                          <p:spTgt spid="64"/>
                                        </p:tgtEl>
                                        <p:attrNameLst>
                                          <p:attrName>ppt_x</p:attrName>
                                        </p:attrNameLst>
                                      </p:cBhvr>
                                      <p:tavLst>
                                        <p:tav tm="0">
                                          <p:val>
                                            <p:strVal val="#ppt_x"/>
                                          </p:val>
                                        </p:tav>
                                        <p:tav tm="100000">
                                          <p:val>
                                            <p:strVal val="#ppt_x"/>
                                          </p:val>
                                        </p:tav>
                                      </p:tavLst>
                                    </p:anim>
                                    <p:anim calcmode="lin" valueType="num">
                                      <p:cBhvr>
                                        <p:cTn id="13" dur="500" fill="hold"/>
                                        <p:tgtEl>
                                          <p:spTgt spid="6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3" nodeType="afterEffect">
                                  <p:stCondLst>
                                    <p:cond delay="0"/>
                                  </p:stCondLst>
                                  <p:iterate>
                                    <p:tmAbs val="0"/>
                                  </p:iterate>
                                  <p:childTnLst>
                                    <p:set>
                                      <p:cBhvr>
                                        <p:cTn id="16" fill="hold"/>
                                        <p:tgtEl>
                                          <p:spTgt spid="66"/>
                                        </p:tgtEl>
                                        <p:attrNameLst>
                                          <p:attrName>style.visibility</p:attrName>
                                        </p:attrNameLst>
                                      </p:cBhvr>
                                      <p:to>
                                        <p:strVal val="visible"/>
                                      </p:to>
                                    </p:set>
                                    <p:anim calcmode="lin" valueType="num">
                                      <p:cBhvr>
                                        <p:cTn id="17" dur="500" fill="hold"/>
                                        <p:tgtEl>
                                          <p:spTgt spid="66"/>
                                        </p:tgtEl>
                                        <p:attrNameLst>
                                          <p:attrName>ppt_x</p:attrName>
                                        </p:attrNameLst>
                                      </p:cBhvr>
                                      <p:tavLst>
                                        <p:tav tm="0">
                                          <p:val>
                                            <p:strVal val="#ppt_x"/>
                                          </p:val>
                                        </p:tav>
                                        <p:tav tm="100000">
                                          <p:val>
                                            <p:strVal val="#ppt_x"/>
                                          </p:val>
                                        </p:tav>
                                      </p:tavLst>
                                    </p:anim>
                                    <p:anim calcmode="lin" valueType="num">
                                      <p:cBhvr>
                                        <p:cTn id="1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2" animBg="1" advAuto="0"/>
      <p:bldP spid="65" grpId="1" animBg="1" advAuto="0"/>
      <p:bldP spid="66" grpId="3" animBg="1" advAuto="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p:nvPr/>
        </p:nvSpPr>
        <p:spPr>
          <a:xfrm>
            <a:off x="4152055" y="189935"/>
            <a:ext cx="4572001" cy="2885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b="1"/>
              <a:t>La selección sexual</a:t>
            </a:r>
          </a:p>
          <a:p>
            <a:pPr lvl="0"/>
            <a:endParaRPr b="1"/>
          </a:p>
          <a:p>
            <a:pPr lvl="0"/>
            <a:endParaRPr b="1"/>
          </a:p>
          <a:p>
            <a:pPr lvl="0"/>
            <a:r>
              <a:t>La selección sexual (caso especial de selección natural).</a:t>
            </a:r>
          </a:p>
          <a:p>
            <a:pPr lvl="0"/>
            <a:endParaRPr/>
          </a:p>
          <a:p>
            <a:pPr lvl="0"/>
            <a:r>
              <a:t>La selección sexual actúa sobre la capacidad de un organismo para conseguir (por todos los medios necesarios), o lograr copular con una pareja.</a:t>
            </a:r>
          </a:p>
        </p:txBody>
      </p:sp>
      <p:pic>
        <p:nvPicPr>
          <p:cNvPr id="298" name="image69.png"/>
          <p:cNvPicPr/>
          <p:nvPr/>
        </p:nvPicPr>
        <p:blipFill>
          <a:blip r:embed="rId2">
            <a:extLst/>
          </a:blip>
          <a:stretch>
            <a:fillRect/>
          </a:stretch>
        </p:blipFill>
        <p:spPr>
          <a:xfrm>
            <a:off x="1306870" y="3975618"/>
            <a:ext cx="2286001" cy="1905001"/>
          </a:xfrm>
          <a:prstGeom prst="rect">
            <a:avLst/>
          </a:prstGeom>
          <a:ln w="12700">
            <a:miter lim="400000"/>
          </a:ln>
        </p:spPr>
      </p:pic>
      <p:pic>
        <p:nvPicPr>
          <p:cNvPr id="299" name="image70.png"/>
          <p:cNvPicPr/>
          <p:nvPr/>
        </p:nvPicPr>
        <p:blipFill>
          <a:blip r:embed="rId3">
            <a:extLst/>
          </a:blip>
          <a:stretch>
            <a:fillRect/>
          </a:stretch>
        </p:blipFill>
        <p:spPr>
          <a:xfrm>
            <a:off x="1306870" y="651768"/>
            <a:ext cx="2286001" cy="25400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297">
                                            <p:txEl>
                                              <p:pRg st="3" end="3"/>
                                            </p:txEl>
                                          </p:spTgt>
                                        </p:tgtEl>
                                        <p:attrNameLst>
                                          <p:attrName>style.visibility</p:attrName>
                                        </p:attrNameLst>
                                      </p:cBhvr>
                                      <p:to>
                                        <p:strVal val="visible"/>
                                      </p:to>
                                    </p:set>
                                    <p:animEffect transition="in" filter="fade">
                                      <p:cBhvr>
                                        <p:cTn id="7" dur="500"/>
                                        <p:tgtEl>
                                          <p:spTgt spid="297">
                                            <p:txEl>
                                              <p:pRg st="3" end="3"/>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297">
                                            <p:txEl>
                                              <p:pRg st="4" end="4"/>
                                            </p:txEl>
                                          </p:spTgt>
                                        </p:tgtEl>
                                        <p:attrNameLst>
                                          <p:attrName>style.visibility</p:attrName>
                                        </p:attrNameLst>
                                      </p:cBhvr>
                                      <p:to>
                                        <p:strVal val="visible"/>
                                      </p:to>
                                    </p:set>
                                    <p:animEffect transition="in" filter="fade">
                                      <p:cBhvr>
                                        <p:cTn id="11" dur="500"/>
                                        <p:tgtEl>
                                          <p:spTgt spid="297">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iterate>
                                    <p:tmAbs val="0"/>
                                  </p:iterate>
                                  <p:childTnLst>
                                    <p:set>
                                      <p:cBhvr>
                                        <p:cTn id="15" fill="hold"/>
                                        <p:tgtEl>
                                          <p:spTgt spid="297">
                                            <p:txEl>
                                              <p:pRg st="5" end="5"/>
                                            </p:txEl>
                                          </p:spTgt>
                                        </p:tgtEl>
                                        <p:attrNameLst>
                                          <p:attrName>style.visibility</p:attrName>
                                        </p:attrNameLst>
                                      </p:cBhvr>
                                      <p:to>
                                        <p:strVal val="visible"/>
                                      </p:to>
                                    </p:set>
                                    <p:animEffect transition="in" filter="fade">
                                      <p:cBhvr>
                                        <p:cTn id="16" dur="500"/>
                                        <p:tgtEl>
                                          <p:spTgt spid="29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 grpId="1" build="p" bldLvl="5" animBg="1" advAuto="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hape 301"/>
          <p:cNvSpPr/>
          <p:nvPr/>
        </p:nvSpPr>
        <p:spPr>
          <a:xfrm>
            <a:off x="4152055" y="189935"/>
            <a:ext cx="4572001"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La selección sexual</a:t>
            </a:r>
          </a:p>
        </p:txBody>
      </p:sp>
      <p:pic>
        <p:nvPicPr>
          <p:cNvPr id="302" name="image69.png"/>
          <p:cNvPicPr/>
          <p:nvPr/>
        </p:nvPicPr>
        <p:blipFill>
          <a:blip r:embed="rId2">
            <a:extLst/>
          </a:blip>
          <a:stretch>
            <a:fillRect/>
          </a:stretch>
        </p:blipFill>
        <p:spPr>
          <a:xfrm>
            <a:off x="2129530" y="989278"/>
            <a:ext cx="1778611" cy="1482176"/>
          </a:xfrm>
          <a:prstGeom prst="rect">
            <a:avLst/>
          </a:prstGeom>
          <a:ln w="12700">
            <a:miter lim="400000"/>
          </a:ln>
        </p:spPr>
      </p:pic>
      <p:pic>
        <p:nvPicPr>
          <p:cNvPr id="303" name="image71.png"/>
          <p:cNvPicPr/>
          <p:nvPr/>
        </p:nvPicPr>
        <p:blipFill>
          <a:blip r:embed="rId3">
            <a:extLst/>
          </a:blip>
          <a:stretch>
            <a:fillRect/>
          </a:stretch>
        </p:blipFill>
        <p:spPr>
          <a:xfrm>
            <a:off x="227035" y="3297590"/>
            <a:ext cx="1724923" cy="1629094"/>
          </a:xfrm>
          <a:prstGeom prst="rect">
            <a:avLst/>
          </a:prstGeom>
          <a:ln w="12700">
            <a:miter lim="400000"/>
          </a:ln>
        </p:spPr>
      </p:pic>
      <p:pic>
        <p:nvPicPr>
          <p:cNvPr id="304" name="image70.png"/>
          <p:cNvPicPr/>
          <p:nvPr/>
        </p:nvPicPr>
        <p:blipFill>
          <a:blip r:embed="rId4">
            <a:extLst/>
          </a:blip>
          <a:stretch>
            <a:fillRect/>
          </a:stretch>
        </p:blipFill>
        <p:spPr>
          <a:xfrm>
            <a:off x="227035" y="869164"/>
            <a:ext cx="1724923" cy="1916580"/>
          </a:xfrm>
          <a:prstGeom prst="rect">
            <a:avLst/>
          </a:prstGeom>
          <a:ln w="12700">
            <a:miter lim="400000"/>
          </a:ln>
        </p:spPr>
      </p:pic>
      <p:pic>
        <p:nvPicPr>
          <p:cNvPr id="305" name="image72.png"/>
          <p:cNvPicPr/>
          <p:nvPr/>
        </p:nvPicPr>
        <p:blipFill>
          <a:blip r:embed="rId5">
            <a:extLst/>
          </a:blip>
          <a:stretch>
            <a:fillRect/>
          </a:stretch>
        </p:blipFill>
        <p:spPr>
          <a:xfrm>
            <a:off x="2129530" y="3377684"/>
            <a:ext cx="1867276" cy="1244851"/>
          </a:xfrm>
          <a:prstGeom prst="rect">
            <a:avLst/>
          </a:prstGeom>
          <a:ln w="12700">
            <a:miter lim="400000"/>
          </a:ln>
        </p:spPr>
      </p:pic>
      <p:sp>
        <p:nvSpPr>
          <p:cNvPr id="306" name="Shape 306"/>
          <p:cNvSpPr/>
          <p:nvPr/>
        </p:nvSpPr>
        <p:spPr>
          <a:xfrm>
            <a:off x="4152055" y="676475"/>
            <a:ext cx="4572001" cy="4003041"/>
          </a:xfrm>
          <a:prstGeom prst="rect">
            <a:avLst/>
          </a:prstGeom>
          <a:solidFill>
            <a:srgbClr val="FDEA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selección hace que muchos organismos sean capaces de hacer cualquier cosa por sexo: </a:t>
            </a:r>
          </a:p>
          <a:p>
            <a:pPr marL="285750" lvl="0" indent="-285750">
              <a:buSzPct val="100000"/>
              <a:buFont typeface="Arial"/>
              <a:buChar char="•"/>
            </a:pPr>
            <a:r>
              <a:t>Los pavos reales mantienen complicadas colas. </a:t>
            </a:r>
          </a:p>
          <a:p>
            <a:pPr marL="285750" lvl="0" indent="-285750">
              <a:buSzPct val="100000"/>
              <a:buFont typeface="Arial"/>
              <a:buChar char="•"/>
            </a:pPr>
            <a:r>
              <a:t>Los elefantes marinos luchan por los territorios. </a:t>
            </a:r>
          </a:p>
          <a:p>
            <a:pPr marL="285750" lvl="0" indent="-285750">
              <a:buSzPct val="100000"/>
              <a:buFont typeface="Arial"/>
              <a:buChar char="•"/>
            </a:pPr>
            <a:r>
              <a:t>Las moscas de la fruta realizan danzas y algunas especies hacen regalos para convencer. </a:t>
            </a:r>
          </a:p>
          <a:p>
            <a:pPr marL="285750" lvl="0" indent="-285750">
              <a:buSzPct val="100000"/>
              <a:buFont typeface="Arial"/>
              <a:buChar char="•"/>
            </a:pPr>
            <a:r>
              <a:t>El grillo mormón hembra recibe un regalo de de esperma</a:t>
            </a:r>
          </a:p>
          <a:p>
            <a:pPr marL="285750" lvl="0" indent="-285750">
              <a:buSzPct val="100000"/>
              <a:buFont typeface="Arial"/>
              <a:buChar char="•"/>
            </a:pPr>
            <a:r>
              <a:t>El macho de araña de espalda roja se arroja a las fauces de la muerte para conseguir aparearse.</a:t>
            </a:r>
          </a:p>
        </p:txBody>
      </p:sp>
      <p:sp>
        <p:nvSpPr>
          <p:cNvPr id="307" name="Shape 307"/>
          <p:cNvSpPr/>
          <p:nvPr/>
        </p:nvSpPr>
        <p:spPr>
          <a:xfrm>
            <a:off x="1931093" y="5233030"/>
            <a:ext cx="6780263" cy="1209041"/>
          </a:xfrm>
          <a:prstGeom prst="rect">
            <a:avLst/>
          </a:prstGeom>
          <a:solidFill>
            <a:srgbClr val="FCD5B5"/>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selección sexual es lo bastante poderosa como para producir caracteres que deterioran la capacidad de supervivencia del individuo. </a:t>
            </a:r>
          </a:p>
          <a:p>
            <a:pPr lvl="1"/>
            <a:r>
              <a:t>Ejemplo: es probable que las aletas y las plumas de la cola extravagantes y coloridas sean producto de SS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06">
                                            <p:bg/>
                                          </p:spTgt>
                                        </p:tgtEl>
                                        <p:attrNameLst>
                                          <p:attrName>style.visibility</p:attrName>
                                        </p:attrNameLst>
                                      </p:cBhvr>
                                      <p:to>
                                        <p:strVal val="visible"/>
                                      </p:to>
                                    </p:set>
                                    <p:anim calcmode="lin" valueType="num">
                                      <p:cBhvr>
                                        <p:cTn id="7" dur="500" fill="hold"/>
                                        <p:tgtEl>
                                          <p:spTgt spid="306">
                                            <p:bg/>
                                          </p:spTgt>
                                        </p:tgtEl>
                                        <p:attrNameLst>
                                          <p:attrName>ppt_x</p:attrName>
                                        </p:attrNameLst>
                                      </p:cBhvr>
                                      <p:tavLst>
                                        <p:tav tm="0">
                                          <p:val>
                                            <p:strVal val="#ppt_x"/>
                                          </p:val>
                                        </p:tav>
                                        <p:tav tm="100000">
                                          <p:val>
                                            <p:strVal val="#ppt_x"/>
                                          </p:val>
                                        </p:tav>
                                      </p:tavLst>
                                    </p:anim>
                                    <p:anim calcmode="lin" valueType="num">
                                      <p:cBhvr>
                                        <p:cTn id="8" dur="500" fill="hold"/>
                                        <p:tgtEl>
                                          <p:spTgt spid="306">
                                            <p:bg/>
                                          </p:spTgt>
                                        </p:tgtEl>
                                        <p:attrNameLst>
                                          <p:attrName>ppt_y</p:attrName>
                                        </p:attrNameLst>
                                      </p:cBhvr>
                                      <p:tavLst>
                                        <p:tav tm="0">
                                          <p:val>
                                            <p:strVal val="1+#ppt_h/2"/>
                                          </p:val>
                                        </p:tav>
                                        <p:tav tm="100000">
                                          <p:val>
                                            <p:strVal val="#ppt_y"/>
                                          </p:val>
                                        </p:tav>
                                      </p:tavLst>
                                    </p:anim>
                                  </p:childTnLst>
                                </p:cTn>
                              </p:par>
                              <p:par>
                                <p:cTn id="9" presetID="2" presetClass="entr" presetSubtype="4" fill="hold" grpId="1">
                                  <p:stCondLst>
                                    <p:cond delay="0"/>
                                  </p:stCondLst>
                                  <p:iterate>
                                    <p:tmAbs val="0"/>
                                  </p:iterate>
                                  <p:childTnLst>
                                    <p:set>
                                      <p:cBhvr>
                                        <p:cTn id="10" fill="hold"/>
                                        <p:tgtEl>
                                          <p:spTgt spid="306">
                                            <p:txEl>
                                              <p:pRg st="0" end="0"/>
                                            </p:txEl>
                                          </p:spTgt>
                                        </p:tgtEl>
                                        <p:attrNameLst>
                                          <p:attrName>style.visibility</p:attrName>
                                        </p:attrNameLst>
                                      </p:cBhvr>
                                      <p:to>
                                        <p:strVal val="visible"/>
                                      </p:to>
                                    </p:set>
                                    <p:anim calcmode="lin" valueType="num">
                                      <p:cBhvr>
                                        <p:cTn id="11" dur="500" fill="hold"/>
                                        <p:tgtEl>
                                          <p:spTgt spid="306">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30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1" nodeType="clickEffect">
                                  <p:stCondLst>
                                    <p:cond delay="0"/>
                                  </p:stCondLst>
                                  <p:iterate>
                                    <p:tmAbs val="0"/>
                                  </p:iterate>
                                  <p:childTnLst>
                                    <p:set>
                                      <p:cBhvr>
                                        <p:cTn id="16" fill="hold"/>
                                        <p:tgtEl>
                                          <p:spTgt spid="306">
                                            <p:txEl>
                                              <p:pRg st="1" end="1"/>
                                            </p:txEl>
                                          </p:spTgt>
                                        </p:tgtEl>
                                        <p:attrNameLst>
                                          <p:attrName>style.visibility</p:attrName>
                                        </p:attrNameLst>
                                      </p:cBhvr>
                                      <p:to>
                                        <p:strVal val="visible"/>
                                      </p:to>
                                    </p:set>
                                    <p:anim calcmode="lin" valueType="num">
                                      <p:cBhvr>
                                        <p:cTn id="17" dur="500" fill="hold"/>
                                        <p:tgtEl>
                                          <p:spTgt spid="306">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30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1" nodeType="clickEffect">
                                  <p:stCondLst>
                                    <p:cond delay="0"/>
                                  </p:stCondLst>
                                  <p:iterate>
                                    <p:tmAbs val="0"/>
                                  </p:iterate>
                                  <p:childTnLst>
                                    <p:set>
                                      <p:cBhvr>
                                        <p:cTn id="22" fill="hold"/>
                                        <p:tgtEl>
                                          <p:spTgt spid="306">
                                            <p:txEl>
                                              <p:pRg st="2" end="2"/>
                                            </p:txEl>
                                          </p:spTgt>
                                        </p:tgtEl>
                                        <p:attrNameLst>
                                          <p:attrName>style.visibility</p:attrName>
                                        </p:attrNameLst>
                                      </p:cBhvr>
                                      <p:to>
                                        <p:strVal val="visible"/>
                                      </p:to>
                                    </p:set>
                                    <p:anim calcmode="lin" valueType="num">
                                      <p:cBhvr>
                                        <p:cTn id="23" dur="500" fill="hold"/>
                                        <p:tgtEl>
                                          <p:spTgt spid="30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06">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grpId="1" nodeType="afterEffect">
                                  <p:stCondLst>
                                    <p:cond delay="0"/>
                                  </p:stCondLst>
                                  <p:iterate>
                                    <p:tmAbs val="0"/>
                                  </p:iterate>
                                  <p:childTnLst>
                                    <p:set>
                                      <p:cBhvr>
                                        <p:cTn id="27" fill="hold"/>
                                        <p:tgtEl>
                                          <p:spTgt spid="306">
                                            <p:txEl>
                                              <p:pRg st="3" end="3"/>
                                            </p:txEl>
                                          </p:spTgt>
                                        </p:tgtEl>
                                        <p:attrNameLst>
                                          <p:attrName>style.visibility</p:attrName>
                                        </p:attrNameLst>
                                      </p:cBhvr>
                                      <p:to>
                                        <p:strVal val="visible"/>
                                      </p:to>
                                    </p:set>
                                    <p:anim calcmode="lin" valueType="num">
                                      <p:cBhvr>
                                        <p:cTn id="28" dur="500" fill="hold"/>
                                        <p:tgtEl>
                                          <p:spTgt spid="30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0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1" nodeType="clickEffect">
                                  <p:stCondLst>
                                    <p:cond delay="0"/>
                                  </p:stCondLst>
                                  <p:iterate>
                                    <p:tmAbs val="0"/>
                                  </p:iterate>
                                  <p:childTnLst>
                                    <p:set>
                                      <p:cBhvr>
                                        <p:cTn id="33" fill="hold"/>
                                        <p:tgtEl>
                                          <p:spTgt spid="306">
                                            <p:txEl>
                                              <p:pRg st="4" end="4"/>
                                            </p:txEl>
                                          </p:spTgt>
                                        </p:tgtEl>
                                        <p:attrNameLst>
                                          <p:attrName>style.visibility</p:attrName>
                                        </p:attrNameLst>
                                      </p:cBhvr>
                                      <p:to>
                                        <p:strVal val="visible"/>
                                      </p:to>
                                    </p:set>
                                    <p:anim calcmode="lin" valueType="num">
                                      <p:cBhvr>
                                        <p:cTn id="34" dur="500" fill="hold"/>
                                        <p:tgtEl>
                                          <p:spTgt spid="306">
                                            <p:txEl>
                                              <p:pRg st="4" end="4"/>
                                            </p:txEl>
                                          </p:spTgt>
                                        </p:tgtEl>
                                        <p:attrNameLst>
                                          <p:attrName>ppt_x</p:attrName>
                                        </p:attrNameLst>
                                      </p:cBhvr>
                                      <p:tavLst>
                                        <p:tav tm="0">
                                          <p:val>
                                            <p:strVal val="#ppt_x"/>
                                          </p:val>
                                        </p:tav>
                                        <p:tav tm="100000">
                                          <p:val>
                                            <p:strVal val="#ppt_x"/>
                                          </p:val>
                                        </p:tav>
                                      </p:tavLst>
                                    </p:anim>
                                    <p:anim calcmode="lin" valueType="num">
                                      <p:cBhvr>
                                        <p:cTn id="35" dur="500" fill="hold"/>
                                        <p:tgtEl>
                                          <p:spTgt spid="30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1" nodeType="clickEffect">
                                  <p:stCondLst>
                                    <p:cond delay="0"/>
                                  </p:stCondLst>
                                  <p:iterate>
                                    <p:tmAbs val="0"/>
                                  </p:iterate>
                                  <p:childTnLst>
                                    <p:set>
                                      <p:cBhvr>
                                        <p:cTn id="39" fill="hold"/>
                                        <p:tgtEl>
                                          <p:spTgt spid="306">
                                            <p:txEl>
                                              <p:pRg st="5" end="5"/>
                                            </p:txEl>
                                          </p:spTgt>
                                        </p:tgtEl>
                                        <p:attrNameLst>
                                          <p:attrName>style.visibility</p:attrName>
                                        </p:attrNameLst>
                                      </p:cBhvr>
                                      <p:to>
                                        <p:strVal val="visible"/>
                                      </p:to>
                                    </p:set>
                                    <p:anim calcmode="lin" valueType="num">
                                      <p:cBhvr>
                                        <p:cTn id="40" dur="500" fill="hold"/>
                                        <p:tgtEl>
                                          <p:spTgt spid="306">
                                            <p:txEl>
                                              <p:pRg st="5" end="5"/>
                                            </p:txEl>
                                          </p:spTgt>
                                        </p:tgtEl>
                                        <p:attrNameLst>
                                          <p:attrName>ppt_x</p:attrName>
                                        </p:attrNameLst>
                                      </p:cBhvr>
                                      <p:tavLst>
                                        <p:tav tm="0">
                                          <p:val>
                                            <p:strVal val="#ppt_x"/>
                                          </p:val>
                                        </p:tav>
                                        <p:tav tm="100000">
                                          <p:val>
                                            <p:strVal val="#ppt_x"/>
                                          </p:val>
                                        </p:tav>
                                      </p:tavLst>
                                    </p:anim>
                                    <p:anim calcmode="lin" valueType="num">
                                      <p:cBhvr>
                                        <p:cTn id="41" dur="500" fill="hold"/>
                                        <p:tgtEl>
                                          <p:spTgt spid="30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2" nodeType="clickEffect">
                                  <p:stCondLst>
                                    <p:cond delay="0"/>
                                  </p:stCondLst>
                                  <p:iterate>
                                    <p:tmAbs val="0"/>
                                  </p:iterate>
                                  <p:childTnLst>
                                    <p:set>
                                      <p:cBhvr>
                                        <p:cTn id="45" fill="hold"/>
                                        <p:tgtEl>
                                          <p:spTgt spid="307">
                                            <p:bg/>
                                          </p:spTgt>
                                        </p:tgtEl>
                                        <p:attrNameLst>
                                          <p:attrName>style.visibility</p:attrName>
                                        </p:attrNameLst>
                                      </p:cBhvr>
                                      <p:to>
                                        <p:strVal val="visible"/>
                                      </p:to>
                                    </p:set>
                                    <p:anim calcmode="lin" valueType="num">
                                      <p:cBhvr>
                                        <p:cTn id="46" dur="500" fill="hold"/>
                                        <p:tgtEl>
                                          <p:spTgt spid="307">
                                            <p:bg/>
                                          </p:spTgt>
                                        </p:tgtEl>
                                        <p:attrNameLst>
                                          <p:attrName>ppt_x</p:attrName>
                                        </p:attrNameLst>
                                      </p:cBhvr>
                                      <p:tavLst>
                                        <p:tav tm="0">
                                          <p:val>
                                            <p:strVal val="#ppt_x"/>
                                          </p:val>
                                        </p:tav>
                                        <p:tav tm="100000">
                                          <p:val>
                                            <p:strVal val="#ppt_x"/>
                                          </p:val>
                                        </p:tav>
                                      </p:tavLst>
                                    </p:anim>
                                    <p:anim calcmode="lin" valueType="num">
                                      <p:cBhvr>
                                        <p:cTn id="47" dur="500" fill="hold"/>
                                        <p:tgtEl>
                                          <p:spTgt spid="307">
                                            <p:bg/>
                                          </p:spTgt>
                                        </p:tgtEl>
                                        <p:attrNameLst>
                                          <p:attrName>ppt_y</p:attrName>
                                        </p:attrNameLst>
                                      </p:cBhvr>
                                      <p:tavLst>
                                        <p:tav tm="0">
                                          <p:val>
                                            <p:strVal val="1+#ppt_h/2"/>
                                          </p:val>
                                        </p:tav>
                                        <p:tav tm="100000">
                                          <p:val>
                                            <p:strVal val="#ppt_y"/>
                                          </p:val>
                                        </p:tav>
                                      </p:tavLst>
                                    </p:anim>
                                  </p:childTnLst>
                                </p:cTn>
                              </p:par>
                              <p:par>
                                <p:cTn id="48" presetID="2" presetClass="entr" presetSubtype="4" fill="hold" grpId="2">
                                  <p:stCondLst>
                                    <p:cond delay="0"/>
                                  </p:stCondLst>
                                  <p:iterate>
                                    <p:tmAbs val="0"/>
                                  </p:iterate>
                                  <p:childTnLst>
                                    <p:set>
                                      <p:cBhvr>
                                        <p:cTn id="49" fill="hold"/>
                                        <p:tgtEl>
                                          <p:spTgt spid="307">
                                            <p:txEl>
                                              <p:pRg st="0" end="0"/>
                                            </p:txEl>
                                          </p:spTgt>
                                        </p:tgtEl>
                                        <p:attrNameLst>
                                          <p:attrName>style.visibility</p:attrName>
                                        </p:attrNameLst>
                                      </p:cBhvr>
                                      <p:to>
                                        <p:strVal val="visible"/>
                                      </p:to>
                                    </p:set>
                                    <p:anim calcmode="lin" valueType="num">
                                      <p:cBhvr>
                                        <p:cTn id="50" dur="500" fill="hold"/>
                                        <p:tgtEl>
                                          <p:spTgt spid="307">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07">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500"/>
                            </p:stCondLst>
                            <p:childTnLst>
                              <p:par>
                                <p:cTn id="53" presetID="2" presetClass="entr" presetSubtype="4" fill="hold" grpId="2" nodeType="afterEffect">
                                  <p:stCondLst>
                                    <p:cond delay="0"/>
                                  </p:stCondLst>
                                  <p:iterate>
                                    <p:tmAbs val="0"/>
                                  </p:iterate>
                                  <p:childTnLst>
                                    <p:set>
                                      <p:cBhvr>
                                        <p:cTn id="54" fill="hold"/>
                                        <p:tgtEl>
                                          <p:spTgt spid="307">
                                            <p:txEl>
                                              <p:pRg st="1" end="1"/>
                                            </p:txEl>
                                          </p:spTgt>
                                        </p:tgtEl>
                                        <p:attrNameLst>
                                          <p:attrName>style.visibility</p:attrName>
                                        </p:attrNameLst>
                                      </p:cBhvr>
                                      <p:to>
                                        <p:strVal val="visible"/>
                                      </p:to>
                                    </p:set>
                                    <p:anim calcmode="lin" valueType="num">
                                      <p:cBhvr>
                                        <p:cTn id="55" dur="500" fill="hold"/>
                                        <p:tgtEl>
                                          <p:spTgt spid="307">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30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1" build="p" bldLvl="5" animBg="1" advAuto="0"/>
      <p:bldP spid="307" grpId="2" build="p" bldLvl="5" animBg="1" advAuto="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p:nvPr/>
        </p:nvSpPr>
        <p:spPr>
          <a:xfrm>
            <a:off x="564426" y="323552"/>
            <a:ext cx="8133713"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Eficacia Biológica</a:t>
            </a:r>
          </a:p>
          <a:p>
            <a:pPr lvl="0"/>
            <a:endParaRPr b="1"/>
          </a:p>
          <a:p>
            <a:pPr lvl="0"/>
            <a:r>
              <a:t>No tener descendientes significa que no habrá genes en la siguiente generación, por lo que la eficacia biológica de ese individuo es cero.</a:t>
            </a:r>
          </a:p>
        </p:txBody>
      </p:sp>
      <p:pic>
        <p:nvPicPr>
          <p:cNvPr id="310" name="image73.png"/>
          <p:cNvPicPr/>
          <p:nvPr/>
        </p:nvPicPr>
        <p:blipFill>
          <a:blip r:embed="rId2">
            <a:extLst/>
          </a:blip>
          <a:stretch>
            <a:fillRect/>
          </a:stretch>
        </p:blipFill>
        <p:spPr>
          <a:xfrm>
            <a:off x="2423274" y="1573826"/>
            <a:ext cx="4255772" cy="2876314"/>
          </a:xfrm>
          <a:prstGeom prst="rect">
            <a:avLst/>
          </a:prstGeom>
          <a:ln w="12700">
            <a:miter lim="400000"/>
          </a:ln>
        </p:spPr>
      </p:pic>
      <p:sp>
        <p:nvSpPr>
          <p:cNvPr id="311" name="Shape 311"/>
          <p:cNvSpPr/>
          <p:nvPr/>
        </p:nvSpPr>
        <p:spPr>
          <a:xfrm>
            <a:off x="499318" y="4672831"/>
            <a:ext cx="3847912" cy="2047241"/>
          </a:xfrm>
          <a:prstGeom prst="rect">
            <a:avLst/>
          </a:prstGeom>
          <a:solidFill>
            <a:srgbClr val="FDEA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Competencia de los machos</a:t>
            </a:r>
          </a:p>
          <a:p>
            <a:pPr lvl="0"/>
            <a:r>
              <a:t>Los machos compiten:</a:t>
            </a:r>
          </a:p>
          <a:p>
            <a:pPr marL="180473" lvl="0" indent="-180473">
              <a:buSzPct val="100000"/>
              <a:buChar char="•"/>
            </a:pPr>
            <a:r>
              <a:t>Por el acceso a las hembras, </a:t>
            </a:r>
          </a:p>
          <a:p>
            <a:pPr marL="180473" lvl="0" indent="-180473">
              <a:buSzPct val="100000"/>
              <a:buChar char="•"/>
            </a:pPr>
            <a:r>
              <a:t>La cantidad de tiempo que pasan apareándose con ellas </a:t>
            </a:r>
          </a:p>
          <a:p>
            <a:pPr marL="180473" lvl="0" indent="-180473">
              <a:buSzPct val="100000"/>
              <a:buChar char="•"/>
            </a:pPr>
            <a:r>
              <a:t>Cantidad esperma de cuál de ellos consigue fecundar sus óvulos. </a:t>
            </a:r>
          </a:p>
        </p:txBody>
      </p:sp>
      <p:sp>
        <p:nvSpPr>
          <p:cNvPr id="312" name="Shape 312"/>
          <p:cNvSpPr/>
          <p:nvPr/>
        </p:nvSpPr>
        <p:spPr>
          <a:xfrm>
            <a:off x="4766254" y="4655551"/>
            <a:ext cx="4076802" cy="2047241"/>
          </a:xfrm>
          <a:prstGeom prst="rect">
            <a:avLst/>
          </a:prstGeom>
          <a:solidFill>
            <a:srgbClr val="FDEA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Elección femenina</a:t>
            </a:r>
          </a:p>
          <a:p>
            <a:pPr marL="180473" lvl="0" indent="-180473">
              <a:buSzPct val="100000"/>
              <a:buChar char="•"/>
            </a:pPr>
            <a:r>
              <a:t>Las hembras eligen con cuáles de los machos se aparean</a:t>
            </a:r>
          </a:p>
          <a:p>
            <a:pPr marL="180473" lvl="0" indent="-180473">
              <a:buSzPct val="100000"/>
              <a:buChar char="•"/>
            </a:pPr>
            <a:r>
              <a:t>Durante cuánto tiempo permanecerán con el macho</a:t>
            </a:r>
          </a:p>
          <a:p>
            <a:pPr marL="180473" lvl="0" indent="-180473">
              <a:buSzPct val="100000"/>
              <a:buChar char="•"/>
            </a:pPr>
            <a:r>
              <a:t>Incluso, el esperma de cual de ellos fecundará sus óvulos.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12" fill="hold" grpId="1" nodeType="clickEffect">
                                  <p:stCondLst>
                                    <p:cond delay="0"/>
                                  </p:stCondLst>
                                  <p:iterate>
                                    <p:tmAbs val="0"/>
                                  </p:iterate>
                                  <p:childTnLst>
                                    <p:set>
                                      <p:cBhvr>
                                        <p:cTn id="6" fill="hold"/>
                                        <p:tgtEl>
                                          <p:spTgt spid="310"/>
                                        </p:tgtEl>
                                        <p:attrNameLst>
                                          <p:attrName>style.visibility</p:attrName>
                                        </p:attrNameLst>
                                      </p:cBhvr>
                                      <p:to>
                                        <p:strVal val="visible"/>
                                      </p:to>
                                    </p:set>
                                    <p:animEffect transition="in" filter="strips(downLeft)">
                                      <p:cBhvr>
                                        <p:cTn id="7" dur="500"/>
                                        <p:tgtEl>
                                          <p:spTgt spid="3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311"/>
                                        </p:tgtEl>
                                        <p:attrNameLst>
                                          <p:attrName>style.visibility</p:attrName>
                                        </p:attrNameLst>
                                      </p:cBhvr>
                                      <p:to>
                                        <p:strVal val="visible"/>
                                      </p:to>
                                    </p:set>
                                    <p:animEffect transition="in" filter="fade">
                                      <p:cBhvr>
                                        <p:cTn id="12" dur="500"/>
                                        <p:tgtEl>
                                          <p:spTgt spid="3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3" nodeType="clickEffect">
                                  <p:stCondLst>
                                    <p:cond delay="0"/>
                                  </p:stCondLst>
                                  <p:iterate>
                                    <p:tmAbs val="0"/>
                                  </p:iterate>
                                  <p:childTnLst>
                                    <p:set>
                                      <p:cBhvr>
                                        <p:cTn id="16" fill="hold"/>
                                        <p:tgtEl>
                                          <p:spTgt spid="312"/>
                                        </p:tgtEl>
                                        <p:attrNameLst>
                                          <p:attrName>style.visibility</p:attrName>
                                        </p:attrNameLst>
                                      </p:cBhvr>
                                      <p:to>
                                        <p:strVal val="visible"/>
                                      </p:to>
                                    </p:set>
                                    <p:anim calcmode="lin" valueType="num">
                                      <p:cBhvr>
                                        <p:cTn id="17" dur="500" fill="hold"/>
                                        <p:tgtEl>
                                          <p:spTgt spid="312"/>
                                        </p:tgtEl>
                                        <p:attrNameLst>
                                          <p:attrName>ppt_x</p:attrName>
                                        </p:attrNameLst>
                                      </p:cBhvr>
                                      <p:tavLst>
                                        <p:tav tm="0">
                                          <p:val>
                                            <p:strVal val="#ppt_x"/>
                                          </p:val>
                                        </p:tav>
                                        <p:tav tm="100000">
                                          <p:val>
                                            <p:strVal val="#ppt_x"/>
                                          </p:val>
                                        </p:tav>
                                      </p:tavLst>
                                    </p:anim>
                                    <p:anim calcmode="lin" valueType="num">
                                      <p:cBhvr>
                                        <p:cTn id="18" dur="500" fill="hold"/>
                                        <p:tgtEl>
                                          <p:spTgt spid="3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 grpId="1" animBg="1" advAuto="0"/>
      <p:bldP spid="311" grpId="2" animBg="1" advAuto="0"/>
      <p:bldP spid="312" grpId="3"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p:nvPr/>
        </p:nvSpPr>
        <p:spPr>
          <a:xfrm>
            <a:off x="670255" y="326082"/>
            <a:ext cx="8014925" cy="1209041"/>
          </a:xfrm>
          <a:prstGeom prst="rect">
            <a:avLst/>
          </a:prstGeom>
          <a:solidFill>
            <a:srgbClr val="FAC090"/>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La selección artificial</a:t>
            </a:r>
          </a:p>
          <a:p>
            <a:pPr lvl="0"/>
            <a:endParaRPr b="1"/>
          </a:p>
          <a:p>
            <a:pPr lvl="0"/>
            <a:r>
              <a:t>Reproducción de organismos (plantas y animales) con características deseables, causando la evolución de las razas. </a:t>
            </a:r>
          </a:p>
        </p:txBody>
      </p:sp>
      <p:pic>
        <p:nvPicPr>
          <p:cNvPr id="315" name="image74.png"/>
          <p:cNvPicPr/>
          <p:nvPr/>
        </p:nvPicPr>
        <p:blipFill>
          <a:blip r:embed="rId2">
            <a:extLst/>
          </a:blip>
          <a:stretch>
            <a:fillRect/>
          </a:stretch>
        </p:blipFill>
        <p:spPr>
          <a:xfrm>
            <a:off x="2163634" y="1739044"/>
            <a:ext cx="4559564" cy="2926604"/>
          </a:xfrm>
          <a:prstGeom prst="rect">
            <a:avLst/>
          </a:prstGeom>
          <a:ln w="12700">
            <a:miter lim="400000"/>
          </a:ln>
        </p:spPr>
      </p:pic>
      <p:sp>
        <p:nvSpPr>
          <p:cNvPr id="316" name="Shape 316"/>
          <p:cNvSpPr/>
          <p:nvPr/>
        </p:nvSpPr>
        <p:spPr>
          <a:xfrm>
            <a:off x="787844" y="5076604"/>
            <a:ext cx="7643274"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Los agricultores han cultivado numerosas variedades a partir de la mostaza silvestre, mediante la selección artificial de determinados atributos.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1" nodeType="clickEffect">
                                  <p:stCondLst>
                                    <p:cond delay="0"/>
                                  </p:stCondLst>
                                  <p:iterate>
                                    <p:tmAbs val="0"/>
                                  </p:iterate>
                                  <p:childTnLst>
                                    <p:set>
                                      <p:cBhvr>
                                        <p:cTn id="6" fill="hold"/>
                                        <p:tgtEl>
                                          <p:spTgt spid="315"/>
                                        </p:tgtEl>
                                        <p:attrNameLst>
                                          <p:attrName>style.visibility</p:attrName>
                                        </p:attrNameLst>
                                      </p:cBhvr>
                                      <p:to>
                                        <p:strVal val="visible"/>
                                      </p:to>
                                    </p:set>
                                    <p:animEffect transition="in" filter="box(out)">
                                      <p:cBhvr>
                                        <p:cTn id="7" dur="2000"/>
                                        <p:tgtEl>
                                          <p:spTgt spid="3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2" nodeType="clickEffect">
                                  <p:stCondLst>
                                    <p:cond delay="0"/>
                                  </p:stCondLst>
                                  <p:iterate>
                                    <p:tmAbs val="0"/>
                                  </p:iterate>
                                  <p:childTnLst>
                                    <p:set>
                                      <p:cBhvr>
                                        <p:cTn id="11" fill="hold"/>
                                        <p:tgtEl>
                                          <p:spTgt spid="316"/>
                                        </p:tgtEl>
                                        <p:attrNameLst>
                                          <p:attrName>style.visibility</p:attrName>
                                        </p:attrNameLst>
                                      </p:cBhvr>
                                      <p:to>
                                        <p:strVal val="visible"/>
                                      </p:to>
                                    </p:set>
                                    <p:anim calcmode="lin" valueType="num">
                                      <p:cBhvr>
                                        <p:cTn id="12" dur="1000" fill="hold"/>
                                        <p:tgtEl>
                                          <p:spTgt spid="316"/>
                                        </p:tgtEl>
                                        <p:attrNameLst>
                                          <p:attrName>ppt_x</p:attrName>
                                        </p:attrNameLst>
                                      </p:cBhvr>
                                      <p:tavLst>
                                        <p:tav tm="0">
                                          <p:val>
                                            <p:strVal val="0-#ppt_w/2"/>
                                          </p:val>
                                        </p:tav>
                                        <p:tav tm="100000">
                                          <p:val>
                                            <p:strVal val="#ppt_x"/>
                                          </p:val>
                                        </p:tav>
                                      </p:tavLst>
                                    </p:anim>
                                    <p:anim calcmode="lin" valueType="num">
                                      <p:cBhvr>
                                        <p:cTn id="13" dur="1000" fill="hold"/>
                                        <p:tgtEl>
                                          <p:spTgt spid="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 grpId="1" animBg="1" advAuto="0"/>
      <p:bldP spid="316" grpId="2" animBg="1" advAuto="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p:nvPr/>
        </p:nvSpPr>
        <p:spPr>
          <a:xfrm>
            <a:off x="3957675" y="996457"/>
            <a:ext cx="4572001" cy="4841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Adaptación</a:t>
            </a:r>
          </a:p>
          <a:p>
            <a:pPr lvl="0"/>
            <a:endParaRPr b="1"/>
          </a:p>
          <a:p>
            <a:pPr lvl="0"/>
            <a:r>
              <a:t>Característica común en una población que proporciona alguna ventaja. </a:t>
            </a:r>
          </a:p>
          <a:p>
            <a:pPr lvl="0"/>
            <a:endParaRPr/>
          </a:p>
          <a:p>
            <a:pPr lvl="0"/>
            <a:r>
              <a:t>Son producidas por selección natural.</a:t>
            </a:r>
          </a:p>
          <a:p>
            <a:pPr lvl="0"/>
            <a:endParaRPr/>
          </a:p>
          <a:p>
            <a:pPr marL="285750" lvl="0" indent="-285750">
              <a:buSzPct val="100000"/>
              <a:buFont typeface="Arial"/>
              <a:buChar char="•"/>
            </a:pPr>
            <a:r>
              <a:t>Evasión de depredadores</a:t>
            </a:r>
          </a:p>
          <a:p>
            <a:pPr marL="285750" lvl="0" indent="-285750">
              <a:buSzPct val="100000"/>
              <a:buFont typeface="Arial"/>
              <a:buChar char="•"/>
            </a:pPr>
            <a:endParaRPr/>
          </a:p>
          <a:p>
            <a:pPr marL="285750" lvl="0" indent="-285750">
              <a:buSzPct val="100000"/>
              <a:buFont typeface="Arial"/>
              <a:buChar char="•"/>
            </a:pPr>
            <a:r>
              <a:t>Una proteína que funciona mejor en la temperatura corporal</a:t>
            </a:r>
          </a:p>
          <a:p>
            <a:pPr marL="285750" lvl="0" indent="-285750">
              <a:buSzPct val="100000"/>
              <a:buFont typeface="Arial"/>
              <a:buChar char="•"/>
            </a:pPr>
            <a:endParaRPr/>
          </a:p>
          <a:p>
            <a:pPr marL="285750" lvl="0" indent="-285750">
              <a:buSzPct val="100000"/>
              <a:buFont typeface="Arial"/>
              <a:buChar char="•"/>
            </a:pPr>
            <a:r>
              <a:t>Una característica anatómica que permite al organismo acceder a un nuevo recurso valioso</a:t>
            </a:r>
          </a:p>
          <a:p>
            <a:pPr lvl="0"/>
            <a:endParaRPr/>
          </a:p>
        </p:txBody>
      </p:sp>
      <p:pic>
        <p:nvPicPr>
          <p:cNvPr id="319" name="image75.png"/>
          <p:cNvPicPr/>
          <p:nvPr/>
        </p:nvPicPr>
        <p:blipFill>
          <a:blip r:embed="rId2">
            <a:extLst/>
          </a:blip>
          <a:stretch>
            <a:fillRect/>
          </a:stretch>
        </p:blipFill>
        <p:spPr>
          <a:xfrm>
            <a:off x="376692" y="1277978"/>
            <a:ext cx="2857501" cy="1879601"/>
          </a:xfrm>
          <a:prstGeom prst="rect">
            <a:avLst/>
          </a:prstGeom>
          <a:ln w="12700">
            <a:miter lim="400000"/>
          </a:ln>
        </p:spPr>
      </p:pic>
      <p:pic>
        <p:nvPicPr>
          <p:cNvPr id="320" name="image76.png"/>
          <p:cNvPicPr/>
          <p:nvPr/>
        </p:nvPicPr>
        <p:blipFill>
          <a:blip r:embed="rId3">
            <a:extLst/>
          </a:blip>
          <a:stretch>
            <a:fillRect/>
          </a:stretch>
        </p:blipFill>
        <p:spPr>
          <a:xfrm>
            <a:off x="376692" y="3840417"/>
            <a:ext cx="2857501" cy="18796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5" presetClass="entr" presetSubtype="0" fill="hold" grpId="1" nodeType="clickEffect">
                                  <p:stCondLst>
                                    <p:cond delay="0"/>
                                  </p:stCondLst>
                                  <p:iterate>
                                    <p:tmAbs val="0"/>
                                  </p:iterate>
                                  <p:childTnLst>
                                    <p:set>
                                      <p:cBhvr>
                                        <p:cTn id="6" fill="hold"/>
                                        <p:tgtEl>
                                          <p:spTgt spid="318">
                                            <p:txEl>
                                              <p:pRg st="2" end="2"/>
                                            </p:txEl>
                                          </p:spTgt>
                                        </p:tgtEl>
                                        <p:attrNameLst>
                                          <p:attrName>style.visibility</p:attrName>
                                        </p:attrNameLst>
                                      </p:cBhvr>
                                      <p:to>
                                        <p:strVal val="visible"/>
                                      </p:to>
                                    </p:set>
                                    <p:anim calcmode="lin" valueType="num">
                                      <p:cBhvr>
                                        <p:cTn id="7" dur="1000" fill="hold"/>
                                        <p:tgtEl>
                                          <p:spTgt spid="318">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18">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18">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8">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1" nodeType="afterEffect">
                                  <p:stCondLst>
                                    <p:cond delay="0"/>
                                  </p:stCondLst>
                                  <p:iterate>
                                    <p:tmAbs val="0"/>
                                  </p:iterate>
                                  <p:childTnLst>
                                    <p:set>
                                      <p:cBhvr>
                                        <p:cTn id="13" fill="hold"/>
                                        <p:tgtEl>
                                          <p:spTgt spid="318">
                                            <p:txEl>
                                              <p:pRg st="3" end="3"/>
                                            </p:txEl>
                                          </p:spTgt>
                                        </p:tgtEl>
                                        <p:attrNameLst>
                                          <p:attrName>style.visibility</p:attrName>
                                        </p:attrNameLst>
                                      </p:cBhvr>
                                      <p:to>
                                        <p:strVal val="visible"/>
                                      </p:to>
                                    </p:set>
                                    <p:anim calcmode="lin" valueType="num">
                                      <p:cBhvr>
                                        <p:cTn id="14" dur="1000" fill="hold"/>
                                        <p:tgtEl>
                                          <p:spTgt spid="318">
                                            <p:txEl>
                                              <p:pRg st="3" end="3"/>
                                            </p:txEl>
                                          </p:spTgt>
                                        </p:tgtEl>
                                        <p:attrNameLst>
                                          <p:attrName>ppt_w</p:attrName>
                                        </p:attrNameLst>
                                      </p:cBhvr>
                                      <p:tavLst>
                                        <p:tav tm="0">
                                          <p:val>
                                            <p:fltVal val="0"/>
                                          </p:val>
                                        </p:tav>
                                        <p:tav tm="100000">
                                          <p:val>
                                            <p:strVal val="#ppt_w"/>
                                          </p:val>
                                        </p:tav>
                                      </p:tavLst>
                                    </p:anim>
                                    <p:anim calcmode="lin" valueType="num">
                                      <p:cBhvr>
                                        <p:cTn id="15" dur="1000" fill="hold"/>
                                        <p:tgtEl>
                                          <p:spTgt spid="318">
                                            <p:txEl>
                                              <p:pRg st="3" end="3"/>
                                            </p:txEl>
                                          </p:spTgt>
                                        </p:tgtEl>
                                        <p:attrNameLst>
                                          <p:attrName>ppt_h</p:attrName>
                                        </p:attrNameLst>
                                      </p:cBhvr>
                                      <p:tavLst>
                                        <p:tav tm="0">
                                          <p:val>
                                            <p:fltVal val="0"/>
                                          </p:val>
                                        </p:tav>
                                        <p:tav tm="100000">
                                          <p:val>
                                            <p:strVal val="#ppt_h"/>
                                          </p:val>
                                        </p:tav>
                                      </p:tavLst>
                                    </p:anim>
                                    <p:anim calcmode="lin" valueType="num">
                                      <p:cBhvr>
                                        <p:cTn id="16" dur="1000" fill="hold"/>
                                        <p:tgtEl>
                                          <p:spTgt spid="318">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318">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grpId="1" nodeType="clickEffect">
                                  <p:stCondLst>
                                    <p:cond delay="0"/>
                                  </p:stCondLst>
                                  <p:iterate>
                                    <p:tmAbs val="0"/>
                                  </p:iterate>
                                  <p:childTnLst>
                                    <p:set>
                                      <p:cBhvr>
                                        <p:cTn id="21" fill="hold"/>
                                        <p:tgtEl>
                                          <p:spTgt spid="318">
                                            <p:txEl>
                                              <p:pRg st="4" end="4"/>
                                            </p:txEl>
                                          </p:spTgt>
                                        </p:tgtEl>
                                        <p:attrNameLst>
                                          <p:attrName>style.visibility</p:attrName>
                                        </p:attrNameLst>
                                      </p:cBhvr>
                                      <p:to>
                                        <p:strVal val="visible"/>
                                      </p:to>
                                    </p:set>
                                    <p:anim calcmode="lin" valueType="num">
                                      <p:cBhvr>
                                        <p:cTn id="22" dur="1000" fill="hold"/>
                                        <p:tgtEl>
                                          <p:spTgt spid="318">
                                            <p:txEl>
                                              <p:pRg st="4" end="4"/>
                                            </p:txEl>
                                          </p:spTgt>
                                        </p:tgtEl>
                                        <p:attrNameLst>
                                          <p:attrName>ppt_w</p:attrName>
                                        </p:attrNameLst>
                                      </p:cBhvr>
                                      <p:tavLst>
                                        <p:tav tm="0">
                                          <p:val>
                                            <p:fltVal val="0"/>
                                          </p:val>
                                        </p:tav>
                                        <p:tav tm="100000">
                                          <p:val>
                                            <p:strVal val="#ppt_w"/>
                                          </p:val>
                                        </p:tav>
                                      </p:tavLst>
                                    </p:anim>
                                    <p:anim calcmode="lin" valueType="num">
                                      <p:cBhvr>
                                        <p:cTn id="23" dur="1000" fill="hold"/>
                                        <p:tgtEl>
                                          <p:spTgt spid="318">
                                            <p:txEl>
                                              <p:pRg st="4" end="4"/>
                                            </p:txEl>
                                          </p:spTgt>
                                        </p:tgtEl>
                                        <p:attrNameLst>
                                          <p:attrName>ppt_h</p:attrName>
                                        </p:attrNameLst>
                                      </p:cBhvr>
                                      <p:tavLst>
                                        <p:tav tm="0">
                                          <p:val>
                                            <p:fltVal val="0"/>
                                          </p:val>
                                        </p:tav>
                                        <p:tav tm="100000">
                                          <p:val>
                                            <p:strVal val="#ppt_h"/>
                                          </p:val>
                                        </p:tav>
                                      </p:tavLst>
                                    </p:anim>
                                    <p:anim calcmode="lin" valueType="num">
                                      <p:cBhvr>
                                        <p:cTn id="24" dur="1000" fill="hold"/>
                                        <p:tgtEl>
                                          <p:spTgt spid="318">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318">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1000"/>
                            </p:stCondLst>
                            <p:childTnLst>
                              <p:par>
                                <p:cTn id="27" presetID="15" presetClass="entr" presetSubtype="0" fill="hold" grpId="1" nodeType="afterEffect">
                                  <p:stCondLst>
                                    <p:cond delay="0"/>
                                  </p:stCondLst>
                                  <p:iterate>
                                    <p:tmAbs val="0"/>
                                  </p:iterate>
                                  <p:childTnLst>
                                    <p:set>
                                      <p:cBhvr>
                                        <p:cTn id="28" fill="hold"/>
                                        <p:tgtEl>
                                          <p:spTgt spid="318">
                                            <p:txEl>
                                              <p:pRg st="5" end="5"/>
                                            </p:txEl>
                                          </p:spTgt>
                                        </p:tgtEl>
                                        <p:attrNameLst>
                                          <p:attrName>style.visibility</p:attrName>
                                        </p:attrNameLst>
                                      </p:cBhvr>
                                      <p:to>
                                        <p:strVal val="visible"/>
                                      </p:to>
                                    </p:set>
                                    <p:anim calcmode="lin" valueType="num">
                                      <p:cBhvr>
                                        <p:cTn id="29" dur="1000" fill="hold"/>
                                        <p:tgtEl>
                                          <p:spTgt spid="318">
                                            <p:txEl>
                                              <p:pRg st="5" end="5"/>
                                            </p:txEl>
                                          </p:spTgt>
                                        </p:tgtEl>
                                        <p:attrNameLst>
                                          <p:attrName>ppt_w</p:attrName>
                                        </p:attrNameLst>
                                      </p:cBhvr>
                                      <p:tavLst>
                                        <p:tav tm="0">
                                          <p:val>
                                            <p:fltVal val="0"/>
                                          </p:val>
                                        </p:tav>
                                        <p:tav tm="100000">
                                          <p:val>
                                            <p:strVal val="#ppt_w"/>
                                          </p:val>
                                        </p:tav>
                                      </p:tavLst>
                                    </p:anim>
                                    <p:anim calcmode="lin" valueType="num">
                                      <p:cBhvr>
                                        <p:cTn id="30" dur="1000" fill="hold"/>
                                        <p:tgtEl>
                                          <p:spTgt spid="318">
                                            <p:txEl>
                                              <p:pRg st="5" end="5"/>
                                            </p:txEl>
                                          </p:spTgt>
                                        </p:tgtEl>
                                        <p:attrNameLst>
                                          <p:attrName>ppt_h</p:attrName>
                                        </p:attrNameLst>
                                      </p:cBhvr>
                                      <p:tavLst>
                                        <p:tav tm="0">
                                          <p:val>
                                            <p:fltVal val="0"/>
                                          </p:val>
                                        </p:tav>
                                        <p:tav tm="100000">
                                          <p:val>
                                            <p:strVal val="#ppt_h"/>
                                          </p:val>
                                        </p:tav>
                                      </p:tavLst>
                                    </p:anim>
                                    <p:anim calcmode="lin" valueType="num">
                                      <p:cBhvr>
                                        <p:cTn id="31" dur="1000" fill="hold"/>
                                        <p:tgtEl>
                                          <p:spTgt spid="318">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18">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presetID="15" presetClass="entr" presetSubtype="0" fill="hold" grpId="1" nodeType="clickEffect">
                                  <p:stCondLst>
                                    <p:cond delay="0"/>
                                  </p:stCondLst>
                                  <p:iterate>
                                    <p:tmAbs val="0"/>
                                  </p:iterate>
                                  <p:childTnLst>
                                    <p:set>
                                      <p:cBhvr>
                                        <p:cTn id="36" fill="hold"/>
                                        <p:tgtEl>
                                          <p:spTgt spid="318">
                                            <p:txEl>
                                              <p:pRg st="6" end="6"/>
                                            </p:txEl>
                                          </p:spTgt>
                                        </p:tgtEl>
                                        <p:attrNameLst>
                                          <p:attrName>style.visibility</p:attrName>
                                        </p:attrNameLst>
                                      </p:cBhvr>
                                      <p:to>
                                        <p:strVal val="visible"/>
                                      </p:to>
                                    </p:set>
                                    <p:anim calcmode="lin" valueType="num">
                                      <p:cBhvr>
                                        <p:cTn id="37" dur="1000" fill="hold"/>
                                        <p:tgtEl>
                                          <p:spTgt spid="318">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318">
                                            <p:txEl>
                                              <p:pRg st="6" end="6"/>
                                            </p:txEl>
                                          </p:spTgt>
                                        </p:tgtEl>
                                        <p:attrNameLst>
                                          <p:attrName>ppt_h</p:attrName>
                                        </p:attrNameLst>
                                      </p:cBhvr>
                                      <p:tavLst>
                                        <p:tav tm="0">
                                          <p:val>
                                            <p:fltVal val="0"/>
                                          </p:val>
                                        </p:tav>
                                        <p:tav tm="100000">
                                          <p:val>
                                            <p:strVal val="#ppt_h"/>
                                          </p:val>
                                        </p:tav>
                                      </p:tavLst>
                                    </p:anim>
                                    <p:anim calcmode="lin" valueType="num">
                                      <p:cBhvr>
                                        <p:cTn id="39" dur="1000" fill="hold"/>
                                        <p:tgtEl>
                                          <p:spTgt spid="318">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18">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000"/>
                            </p:stCondLst>
                            <p:childTnLst>
                              <p:par>
                                <p:cTn id="42" presetID="15" presetClass="entr" presetSubtype="0" fill="hold" grpId="1" nodeType="afterEffect">
                                  <p:stCondLst>
                                    <p:cond delay="0"/>
                                  </p:stCondLst>
                                  <p:iterate>
                                    <p:tmAbs val="0"/>
                                  </p:iterate>
                                  <p:childTnLst>
                                    <p:set>
                                      <p:cBhvr>
                                        <p:cTn id="43" fill="hold"/>
                                        <p:tgtEl>
                                          <p:spTgt spid="318">
                                            <p:txEl>
                                              <p:pRg st="7" end="7"/>
                                            </p:txEl>
                                          </p:spTgt>
                                        </p:tgtEl>
                                        <p:attrNameLst>
                                          <p:attrName>style.visibility</p:attrName>
                                        </p:attrNameLst>
                                      </p:cBhvr>
                                      <p:to>
                                        <p:strVal val="visible"/>
                                      </p:to>
                                    </p:set>
                                    <p:anim calcmode="lin" valueType="num">
                                      <p:cBhvr>
                                        <p:cTn id="44" dur="1000" fill="hold"/>
                                        <p:tgtEl>
                                          <p:spTgt spid="318">
                                            <p:txEl>
                                              <p:pRg st="7" end="7"/>
                                            </p:txEl>
                                          </p:spTgt>
                                        </p:tgtEl>
                                        <p:attrNameLst>
                                          <p:attrName>ppt_w</p:attrName>
                                        </p:attrNameLst>
                                      </p:cBhvr>
                                      <p:tavLst>
                                        <p:tav tm="0">
                                          <p:val>
                                            <p:fltVal val="0"/>
                                          </p:val>
                                        </p:tav>
                                        <p:tav tm="100000">
                                          <p:val>
                                            <p:strVal val="#ppt_w"/>
                                          </p:val>
                                        </p:tav>
                                      </p:tavLst>
                                    </p:anim>
                                    <p:anim calcmode="lin" valueType="num">
                                      <p:cBhvr>
                                        <p:cTn id="45" dur="1000" fill="hold"/>
                                        <p:tgtEl>
                                          <p:spTgt spid="318">
                                            <p:txEl>
                                              <p:pRg st="7" end="7"/>
                                            </p:txEl>
                                          </p:spTgt>
                                        </p:tgtEl>
                                        <p:attrNameLst>
                                          <p:attrName>ppt_h</p:attrName>
                                        </p:attrNameLst>
                                      </p:cBhvr>
                                      <p:tavLst>
                                        <p:tav tm="0">
                                          <p:val>
                                            <p:fltVal val="0"/>
                                          </p:val>
                                        </p:tav>
                                        <p:tav tm="100000">
                                          <p:val>
                                            <p:strVal val="#ppt_h"/>
                                          </p:val>
                                        </p:tav>
                                      </p:tavLst>
                                    </p:anim>
                                    <p:anim calcmode="lin" valueType="num">
                                      <p:cBhvr>
                                        <p:cTn id="46" dur="1000" fill="hold"/>
                                        <p:tgtEl>
                                          <p:spTgt spid="318">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18">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8" fill="hold">
                      <p:stCondLst>
                        <p:cond delay="indefinite"/>
                      </p:stCondLst>
                      <p:childTnLst>
                        <p:par>
                          <p:cTn id="49" fill="hold">
                            <p:stCondLst>
                              <p:cond delay="0"/>
                            </p:stCondLst>
                            <p:childTnLst>
                              <p:par>
                                <p:cTn id="50" presetID="15" presetClass="entr" presetSubtype="0" fill="hold" grpId="1" nodeType="clickEffect">
                                  <p:stCondLst>
                                    <p:cond delay="0"/>
                                  </p:stCondLst>
                                  <p:iterate>
                                    <p:tmAbs val="0"/>
                                  </p:iterate>
                                  <p:childTnLst>
                                    <p:set>
                                      <p:cBhvr>
                                        <p:cTn id="51" fill="hold"/>
                                        <p:tgtEl>
                                          <p:spTgt spid="318">
                                            <p:txEl>
                                              <p:pRg st="8" end="8"/>
                                            </p:txEl>
                                          </p:spTgt>
                                        </p:tgtEl>
                                        <p:attrNameLst>
                                          <p:attrName>style.visibility</p:attrName>
                                        </p:attrNameLst>
                                      </p:cBhvr>
                                      <p:to>
                                        <p:strVal val="visible"/>
                                      </p:to>
                                    </p:set>
                                    <p:anim calcmode="lin" valueType="num">
                                      <p:cBhvr>
                                        <p:cTn id="52" dur="1000" fill="hold"/>
                                        <p:tgtEl>
                                          <p:spTgt spid="318">
                                            <p:txEl>
                                              <p:pRg st="8" end="8"/>
                                            </p:txEl>
                                          </p:spTgt>
                                        </p:tgtEl>
                                        <p:attrNameLst>
                                          <p:attrName>ppt_w</p:attrName>
                                        </p:attrNameLst>
                                      </p:cBhvr>
                                      <p:tavLst>
                                        <p:tav tm="0">
                                          <p:val>
                                            <p:fltVal val="0"/>
                                          </p:val>
                                        </p:tav>
                                        <p:tav tm="100000">
                                          <p:val>
                                            <p:strVal val="#ppt_w"/>
                                          </p:val>
                                        </p:tav>
                                      </p:tavLst>
                                    </p:anim>
                                    <p:anim calcmode="lin" valueType="num">
                                      <p:cBhvr>
                                        <p:cTn id="53" dur="1000" fill="hold"/>
                                        <p:tgtEl>
                                          <p:spTgt spid="318">
                                            <p:txEl>
                                              <p:pRg st="8" end="8"/>
                                            </p:txEl>
                                          </p:spTgt>
                                        </p:tgtEl>
                                        <p:attrNameLst>
                                          <p:attrName>ppt_h</p:attrName>
                                        </p:attrNameLst>
                                      </p:cBhvr>
                                      <p:tavLst>
                                        <p:tav tm="0">
                                          <p:val>
                                            <p:fltVal val="0"/>
                                          </p:val>
                                        </p:tav>
                                        <p:tav tm="100000">
                                          <p:val>
                                            <p:strVal val="#ppt_h"/>
                                          </p:val>
                                        </p:tav>
                                      </p:tavLst>
                                    </p:anim>
                                    <p:anim calcmode="lin" valueType="num">
                                      <p:cBhvr>
                                        <p:cTn id="54" dur="1000" fill="hold"/>
                                        <p:tgtEl>
                                          <p:spTgt spid="318">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318">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par>
                          <p:cTn id="56" fill="hold">
                            <p:stCondLst>
                              <p:cond delay="1000"/>
                            </p:stCondLst>
                            <p:childTnLst>
                              <p:par>
                                <p:cTn id="57" presetID="15" presetClass="entr" presetSubtype="0" fill="hold" grpId="1" nodeType="afterEffect">
                                  <p:stCondLst>
                                    <p:cond delay="0"/>
                                  </p:stCondLst>
                                  <p:iterate>
                                    <p:tmAbs val="0"/>
                                  </p:iterate>
                                  <p:childTnLst>
                                    <p:set>
                                      <p:cBhvr>
                                        <p:cTn id="58" fill="hold"/>
                                        <p:tgtEl>
                                          <p:spTgt spid="318">
                                            <p:txEl>
                                              <p:pRg st="9" end="9"/>
                                            </p:txEl>
                                          </p:spTgt>
                                        </p:tgtEl>
                                        <p:attrNameLst>
                                          <p:attrName>style.visibility</p:attrName>
                                        </p:attrNameLst>
                                      </p:cBhvr>
                                      <p:to>
                                        <p:strVal val="visible"/>
                                      </p:to>
                                    </p:set>
                                    <p:anim calcmode="lin" valueType="num">
                                      <p:cBhvr>
                                        <p:cTn id="59" dur="1000" fill="hold"/>
                                        <p:tgtEl>
                                          <p:spTgt spid="318">
                                            <p:txEl>
                                              <p:pRg st="9" end="9"/>
                                            </p:txEl>
                                          </p:spTgt>
                                        </p:tgtEl>
                                        <p:attrNameLst>
                                          <p:attrName>ppt_w</p:attrName>
                                        </p:attrNameLst>
                                      </p:cBhvr>
                                      <p:tavLst>
                                        <p:tav tm="0">
                                          <p:val>
                                            <p:fltVal val="0"/>
                                          </p:val>
                                        </p:tav>
                                        <p:tav tm="100000">
                                          <p:val>
                                            <p:strVal val="#ppt_w"/>
                                          </p:val>
                                        </p:tav>
                                      </p:tavLst>
                                    </p:anim>
                                    <p:anim calcmode="lin" valueType="num">
                                      <p:cBhvr>
                                        <p:cTn id="60" dur="1000" fill="hold"/>
                                        <p:tgtEl>
                                          <p:spTgt spid="318">
                                            <p:txEl>
                                              <p:pRg st="9" end="9"/>
                                            </p:txEl>
                                          </p:spTgt>
                                        </p:tgtEl>
                                        <p:attrNameLst>
                                          <p:attrName>ppt_h</p:attrName>
                                        </p:attrNameLst>
                                      </p:cBhvr>
                                      <p:tavLst>
                                        <p:tav tm="0">
                                          <p:val>
                                            <p:fltVal val="0"/>
                                          </p:val>
                                        </p:tav>
                                        <p:tav tm="100000">
                                          <p:val>
                                            <p:strVal val="#ppt_h"/>
                                          </p:val>
                                        </p:tav>
                                      </p:tavLst>
                                    </p:anim>
                                    <p:anim calcmode="lin" valueType="num">
                                      <p:cBhvr>
                                        <p:cTn id="61" dur="1000" fill="hold"/>
                                        <p:tgtEl>
                                          <p:spTgt spid="318">
                                            <p:txEl>
                                              <p:pRg st="9" end="9"/>
                                            </p:txEl>
                                          </p:spTgt>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318">
                                            <p:txEl>
                                              <p:pRg st="9" end="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3" fill="hold">
                      <p:stCondLst>
                        <p:cond delay="indefinite"/>
                      </p:stCondLst>
                      <p:childTnLst>
                        <p:par>
                          <p:cTn id="64" fill="hold">
                            <p:stCondLst>
                              <p:cond delay="0"/>
                            </p:stCondLst>
                            <p:childTnLst>
                              <p:par>
                                <p:cTn id="65" presetID="15" presetClass="entr" presetSubtype="0" fill="hold" grpId="1" nodeType="clickEffect">
                                  <p:stCondLst>
                                    <p:cond delay="0"/>
                                  </p:stCondLst>
                                  <p:iterate>
                                    <p:tmAbs val="0"/>
                                  </p:iterate>
                                  <p:childTnLst>
                                    <p:set>
                                      <p:cBhvr>
                                        <p:cTn id="66" fill="hold"/>
                                        <p:tgtEl>
                                          <p:spTgt spid="318">
                                            <p:txEl>
                                              <p:pRg st="10" end="10"/>
                                            </p:txEl>
                                          </p:spTgt>
                                        </p:tgtEl>
                                        <p:attrNameLst>
                                          <p:attrName>style.visibility</p:attrName>
                                        </p:attrNameLst>
                                      </p:cBhvr>
                                      <p:to>
                                        <p:strVal val="visible"/>
                                      </p:to>
                                    </p:set>
                                    <p:anim calcmode="lin" valueType="num">
                                      <p:cBhvr>
                                        <p:cTn id="67" dur="1000" fill="hold"/>
                                        <p:tgtEl>
                                          <p:spTgt spid="318">
                                            <p:txEl>
                                              <p:pRg st="10" end="10"/>
                                            </p:txEl>
                                          </p:spTgt>
                                        </p:tgtEl>
                                        <p:attrNameLst>
                                          <p:attrName>ppt_w</p:attrName>
                                        </p:attrNameLst>
                                      </p:cBhvr>
                                      <p:tavLst>
                                        <p:tav tm="0">
                                          <p:val>
                                            <p:fltVal val="0"/>
                                          </p:val>
                                        </p:tav>
                                        <p:tav tm="100000">
                                          <p:val>
                                            <p:strVal val="#ppt_w"/>
                                          </p:val>
                                        </p:tav>
                                      </p:tavLst>
                                    </p:anim>
                                    <p:anim calcmode="lin" valueType="num">
                                      <p:cBhvr>
                                        <p:cTn id="68" dur="1000" fill="hold"/>
                                        <p:tgtEl>
                                          <p:spTgt spid="318">
                                            <p:txEl>
                                              <p:pRg st="10" end="10"/>
                                            </p:txEl>
                                          </p:spTgt>
                                        </p:tgtEl>
                                        <p:attrNameLst>
                                          <p:attrName>ppt_h</p:attrName>
                                        </p:attrNameLst>
                                      </p:cBhvr>
                                      <p:tavLst>
                                        <p:tav tm="0">
                                          <p:val>
                                            <p:fltVal val="0"/>
                                          </p:val>
                                        </p:tav>
                                        <p:tav tm="100000">
                                          <p:val>
                                            <p:strVal val="#ppt_h"/>
                                          </p:val>
                                        </p:tav>
                                      </p:tavLst>
                                    </p:anim>
                                    <p:anim calcmode="lin" valueType="num">
                                      <p:cBhvr>
                                        <p:cTn id="69" dur="1000" fill="hold"/>
                                        <p:tgtEl>
                                          <p:spTgt spid="318">
                                            <p:txEl>
                                              <p:pRg st="10" end="10"/>
                                            </p:txEl>
                                          </p:spTgt>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318">
                                            <p:txEl>
                                              <p:pRg st="10" end="1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1" fill="hold">
                      <p:stCondLst>
                        <p:cond delay="indefinite"/>
                      </p:stCondLst>
                      <p:childTnLst>
                        <p:par>
                          <p:cTn id="72" fill="hold">
                            <p:stCondLst>
                              <p:cond delay="0"/>
                            </p:stCondLst>
                            <p:childTnLst>
                              <p:par>
                                <p:cTn id="73" presetID="15" presetClass="entr" presetSubtype="0" fill="hold" grpId="1" nodeType="clickEffect">
                                  <p:stCondLst>
                                    <p:cond delay="0"/>
                                  </p:stCondLst>
                                  <p:iterate>
                                    <p:tmAbs val="0"/>
                                  </p:iterate>
                                  <p:childTnLst>
                                    <p:set>
                                      <p:cBhvr>
                                        <p:cTn id="74" fill="hold"/>
                                        <p:tgtEl>
                                          <p:spTgt spid="318">
                                            <p:txEl>
                                              <p:pRg st="11" end="11"/>
                                            </p:txEl>
                                          </p:spTgt>
                                        </p:tgtEl>
                                        <p:attrNameLst>
                                          <p:attrName>style.visibility</p:attrName>
                                        </p:attrNameLst>
                                      </p:cBhvr>
                                      <p:to>
                                        <p:strVal val="visible"/>
                                      </p:to>
                                    </p:set>
                                    <p:anim calcmode="lin" valueType="num">
                                      <p:cBhvr>
                                        <p:cTn id="75" dur="1000" fill="hold"/>
                                        <p:tgtEl>
                                          <p:spTgt spid="318">
                                            <p:txEl>
                                              <p:pRg st="11" end="11"/>
                                            </p:txEl>
                                          </p:spTgt>
                                        </p:tgtEl>
                                        <p:attrNameLst>
                                          <p:attrName>ppt_w</p:attrName>
                                        </p:attrNameLst>
                                      </p:cBhvr>
                                      <p:tavLst>
                                        <p:tav tm="0">
                                          <p:val>
                                            <p:fltVal val="0"/>
                                          </p:val>
                                        </p:tav>
                                        <p:tav tm="100000">
                                          <p:val>
                                            <p:strVal val="#ppt_w"/>
                                          </p:val>
                                        </p:tav>
                                      </p:tavLst>
                                    </p:anim>
                                    <p:anim calcmode="lin" valueType="num">
                                      <p:cBhvr>
                                        <p:cTn id="76" dur="1000" fill="hold"/>
                                        <p:tgtEl>
                                          <p:spTgt spid="318">
                                            <p:txEl>
                                              <p:pRg st="11" end="11"/>
                                            </p:txEl>
                                          </p:spTgt>
                                        </p:tgtEl>
                                        <p:attrNameLst>
                                          <p:attrName>ppt_h</p:attrName>
                                        </p:attrNameLst>
                                      </p:cBhvr>
                                      <p:tavLst>
                                        <p:tav tm="0">
                                          <p:val>
                                            <p:fltVal val="0"/>
                                          </p:val>
                                        </p:tav>
                                        <p:tav tm="100000">
                                          <p:val>
                                            <p:strVal val="#ppt_h"/>
                                          </p:val>
                                        </p:tav>
                                      </p:tavLst>
                                    </p:anim>
                                    <p:anim calcmode="lin" valueType="num">
                                      <p:cBhvr>
                                        <p:cTn id="77" dur="1000" fill="hold"/>
                                        <p:tgtEl>
                                          <p:spTgt spid="318">
                                            <p:txEl>
                                              <p:pRg st="11" end="11"/>
                                            </p:txEl>
                                          </p:spTgt>
                                        </p:tgtEl>
                                        <p:attrNameLst>
                                          <p:attrName>ppt_x</p:attrName>
                                        </p:attrNameLst>
                                      </p:cBhvr>
                                      <p:tavLst>
                                        <p:tav tm="0" fmla="#ppt_x+(cos(-2*pi*(1-$))*-#ppt_x-sin(-2*pi*(1-$))*(1-#ppt_y))*(1-$)">
                                          <p:val>
                                            <p:fltVal val="0"/>
                                          </p:val>
                                        </p:tav>
                                        <p:tav tm="100000">
                                          <p:val>
                                            <p:fltVal val="1"/>
                                          </p:val>
                                        </p:tav>
                                      </p:tavLst>
                                    </p:anim>
                                    <p:anim calcmode="lin" valueType="num">
                                      <p:cBhvr>
                                        <p:cTn id="78" dur="1000" fill="hold"/>
                                        <p:tgtEl>
                                          <p:spTgt spid="318">
                                            <p:txEl>
                                              <p:pRg st="11" end="1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9" fill="hold">
                      <p:stCondLst>
                        <p:cond delay="indefinite"/>
                      </p:stCondLst>
                      <p:childTnLst>
                        <p:par>
                          <p:cTn id="80" fill="hold">
                            <p:stCondLst>
                              <p:cond delay="0"/>
                            </p:stCondLst>
                            <p:childTnLst>
                              <p:par>
                                <p:cTn id="81" presetID="15" presetClass="entr" presetSubtype="0" fill="hold" grpId="1" nodeType="clickEffect">
                                  <p:stCondLst>
                                    <p:cond delay="0"/>
                                  </p:stCondLst>
                                  <p:iterate>
                                    <p:tmAbs val="0"/>
                                  </p:iterate>
                                  <p:childTnLst>
                                    <p:set>
                                      <p:cBhvr>
                                        <p:cTn id="82" fill="hold"/>
                                        <p:tgtEl>
                                          <p:spTgt spid="318">
                                            <p:txEl>
                                              <p:pRg st="12" end="12"/>
                                            </p:txEl>
                                          </p:spTgt>
                                        </p:tgtEl>
                                        <p:attrNameLst>
                                          <p:attrName>style.visibility</p:attrName>
                                        </p:attrNameLst>
                                      </p:cBhvr>
                                      <p:to>
                                        <p:strVal val="visible"/>
                                      </p:to>
                                    </p:set>
                                    <p:anim calcmode="lin" valueType="num">
                                      <p:cBhvr>
                                        <p:cTn id="83" dur="1000" fill="hold"/>
                                        <p:tgtEl>
                                          <p:spTgt spid="318">
                                            <p:txEl>
                                              <p:pRg st="12" end="12"/>
                                            </p:txEl>
                                          </p:spTgt>
                                        </p:tgtEl>
                                        <p:attrNameLst>
                                          <p:attrName>ppt_w</p:attrName>
                                        </p:attrNameLst>
                                      </p:cBhvr>
                                      <p:tavLst>
                                        <p:tav tm="0">
                                          <p:val>
                                            <p:fltVal val="0"/>
                                          </p:val>
                                        </p:tav>
                                        <p:tav tm="100000">
                                          <p:val>
                                            <p:strVal val="#ppt_w"/>
                                          </p:val>
                                        </p:tav>
                                      </p:tavLst>
                                    </p:anim>
                                    <p:anim calcmode="lin" valueType="num">
                                      <p:cBhvr>
                                        <p:cTn id="84" dur="1000" fill="hold"/>
                                        <p:tgtEl>
                                          <p:spTgt spid="318">
                                            <p:txEl>
                                              <p:pRg st="12" end="12"/>
                                            </p:txEl>
                                          </p:spTgt>
                                        </p:tgtEl>
                                        <p:attrNameLst>
                                          <p:attrName>ppt_h</p:attrName>
                                        </p:attrNameLst>
                                      </p:cBhvr>
                                      <p:tavLst>
                                        <p:tav tm="0">
                                          <p:val>
                                            <p:fltVal val="0"/>
                                          </p:val>
                                        </p:tav>
                                        <p:tav tm="100000">
                                          <p:val>
                                            <p:strVal val="#ppt_h"/>
                                          </p:val>
                                        </p:tav>
                                      </p:tavLst>
                                    </p:anim>
                                    <p:anim calcmode="lin" valueType="num">
                                      <p:cBhvr>
                                        <p:cTn id="85" dur="1000" fill="hold"/>
                                        <p:tgtEl>
                                          <p:spTgt spid="318">
                                            <p:txEl>
                                              <p:pRg st="12" end="12"/>
                                            </p:txEl>
                                          </p:spTgt>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318">
                                            <p:txEl>
                                              <p:pRg st="12" end="1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 grpId="1" build="p" bldLvl="5" animBg="1" advAuto="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p:nvPr/>
        </p:nvSpPr>
        <p:spPr>
          <a:xfrm>
            <a:off x="3830675" y="958357"/>
            <a:ext cx="4572001" cy="4282441"/>
          </a:xfrm>
          <a:prstGeom prst="rect">
            <a:avLst/>
          </a:prstGeom>
          <a:solidFill>
            <a:srgbClr val="EBF1DE"/>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Adaptación</a:t>
            </a:r>
          </a:p>
          <a:p>
            <a:pPr lvl="0"/>
            <a:endParaRPr b="1"/>
          </a:p>
          <a:p>
            <a:pPr lvl="0"/>
            <a:endParaRPr b="1"/>
          </a:p>
          <a:p>
            <a:pPr marL="285750" lvl="0" indent="-285750">
              <a:buSzPct val="100000"/>
              <a:buFont typeface="Arial"/>
              <a:buChar char="•"/>
            </a:pPr>
            <a:r>
              <a:t>El mimetismo de los insectos con las hojas es para evadir depredadores (tetigónido de Costa Rica).</a:t>
            </a:r>
          </a:p>
          <a:p>
            <a:pPr marL="285750" lvl="0" indent="-285750">
              <a:buSzPct val="100000"/>
              <a:buFont typeface="Arial"/>
              <a:buChar char="•"/>
            </a:pPr>
            <a:endParaRPr/>
          </a:p>
          <a:p>
            <a:pPr marL="285750" lvl="0" indent="-285750">
              <a:buSzPct val="100000"/>
              <a:buFont typeface="Arial"/>
              <a:buChar char="•"/>
            </a:pPr>
            <a:endParaRPr/>
          </a:p>
          <a:p>
            <a:pPr marL="285750" lvl="0" indent="-285750">
              <a:buSzPct val="100000"/>
              <a:buFont typeface="Arial"/>
              <a:buChar char="•"/>
            </a:pPr>
            <a:r>
              <a:t>El chaparral es una planta del desierto que produce toxinas que evitan que crezcan otras plantas en los alrededores, reduciendo así la competencia por los nutrientes y el agua.</a:t>
            </a:r>
          </a:p>
          <a:p>
            <a:pPr marL="285750" lvl="0" indent="-285750">
              <a:buSzPct val="100000"/>
              <a:buFont typeface="Arial"/>
              <a:buChar char="•"/>
            </a:pPr>
            <a:endParaRPr/>
          </a:p>
          <a:p>
            <a:pPr marL="285750" lvl="0" indent="-285750">
              <a:buSzPct val="100000"/>
              <a:buFont typeface="Arial"/>
              <a:buChar char="•"/>
            </a:pPr>
            <a:r>
              <a:t>La ecolocación de los murciélagos es una adaptación para atrapar insectos</a:t>
            </a:r>
          </a:p>
        </p:txBody>
      </p:sp>
      <p:pic>
        <p:nvPicPr>
          <p:cNvPr id="323" name="image75.png"/>
          <p:cNvPicPr/>
          <p:nvPr/>
        </p:nvPicPr>
        <p:blipFill>
          <a:blip r:embed="rId2">
            <a:extLst/>
          </a:blip>
          <a:stretch>
            <a:fillRect/>
          </a:stretch>
        </p:blipFill>
        <p:spPr>
          <a:xfrm>
            <a:off x="279400" y="338178"/>
            <a:ext cx="2857500" cy="1879601"/>
          </a:xfrm>
          <a:prstGeom prst="rect">
            <a:avLst/>
          </a:prstGeom>
          <a:ln w="12700">
            <a:miter lim="400000"/>
          </a:ln>
        </p:spPr>
      </p:pic>
      <p:pic>
        <p:nvPicPr>
          <p:cNvPr id="324" name="image76.png"/>
          <p:cNvPicPr/>
          <p:nvPr/>
        </p:nvPicPr>
        <p:blipFill>
          <a:blip r:embed="rId3">
            <a:extLst/>
          </a:blip>
          <a:stretch>
            <a:fillRect/>
          </a:stretch>
        </p:blipFill>
        <p:spPr>
          <a:xfrm>
            <a:off x="279400" y="2405911"/>
            <a:ext cx="2857500" cy="1879601"/>
          </a:xfrm>
          <a:prstGeom prst="rect">
            <a:avLst/>
          </a:prstGeom>
          <a:ln w="12700">
            <a:miter lim="400000"/>
          </a:ln>
        </p:spPr>
      </p:pic>
      <p:pic>
        <p:nvPicPr>
          <p:cNvPr id="325" name="image77.png"/>
          <p:cNvPicPr/>
          <p:nvPr/>
        </p:nvPicPr>
        <p:blipFill>
          <a:blip r:embed="rId4">
            <a:extLst/>
          </a:blip>
          <a:stretch>
            <a:fillRect/>
          </a:stretch>
        </p:blipFill>
        <p:spPr>
          <a:xfrm>
            <a:off x="279400" y="4531764"/>
            <a:ext cx="2857500" cy="18796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1" nodeType="clickEffect">
                                  <p:stCondLst>
                                    <p:cond delay="0"/>
                                  </p:stCondLst>
                                  <p:iterate>
                                    <p:tmAbs val="0"/>
                                  </p:iterate>
                                  <p:childTnLst>
                                    <p:set>
                                      <p:cBhvr>
                                        <p:cTn id="6" fill="hold"/>
                                        <p:tgtEl>
                                          <p:spTgt spid="322">
                                            <p:txEl>
                                              <p:pRg st="3" end="3"/>
                                            </p:txEl>
                                          </p:spTgt>
                                        </p:tgtEl>
                                        <p:attrNameLst>
                                          <p:attrName>style.visibility</p:attrName>
                                        </p:attrNameLst>
                                      </p:cBhvr>
                                      <p:to>
                                        <p:strVal val="visible"/>
                                      </p:to>
                                    </p:set>
                                    <p:anim calcmode="lin" valueType="num">
                                      <p:cBhvr>
                                        <p:cTn id="7" dur="500" fill="hold"/>
                                        <p:tgtEl>
                                          <p:spTgt spid="322">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22">
                                            <p:txEl>
                                              <p:pRg st="3" end="3"/>
                                            </p:tx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32" fill="hold" grpId="1" nodeType="afterEffect">
                                  <p:stCondLst>
                                    <p:cond delay="0"/>
                                  </p:stCondLst>
                                  <p:iterate>
                                    <p:tmAbs val="0"/>
                                  </p:iterate>
                                  <p:childTnLst>
                                    <p:set>
                                      <p:cBhvr>
                                        <p:cTn id="11" fill="hold"/>
                                        <p:tgtEl>
                                          <p:spTgt spid="322">
                                            <p:txEl>
                                              <p:pRg st="4" end="4"/>
                                            </p:txEl>
                                          </p:spTgt>
                                        </p:tgtEl>
                                        <p:attrNameLst>
                                          <p:attrName>style.visibility</p:attrName>
                                        </p:attrNameLst>
                                      </p:cBhvr>
                                      <p:to>
                                        <p:strVal val="visible"/>
                                      </p:to>
                                    </p:set>
                                    <p:anim calcmode="lin" valueType="num">
                                      <p:cBhvr>
                                        <p:cTn id="12" dur="500" fill="hold"/>
                                        <p:tgtEl>
                                          <p:spTgt spid="322">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22">
                                            <p:txEl>
                                              <p:pRg st="4" end="4"/>
                                            </p:tx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32" fill="hold" grpId="1" nodeType="afterEffect">
                                  <p:stCondLst>
                                    <p:cond delay="0"/>
                                  </p:stCondLst>
                                  <p:iterate>
                                    <p:tmAbs val="0"/>
                                  </p:iterate>
                                  <p:childTnLst>
                                    <p:set>
                                      <p:cBhvr>
                                        <p:cTn id="16" fill="hold"/>
                                        <p:tgtEl>
                                          <p:spTgt spid="322">
                                            <p:txEl>
                                              <p:pRg st="5" end="5"/>
                                            </p:txEl>
                                          </p:spTgt>
                                        </p:tgtEl>
                                        <p:attrNameLst>
                                          <p:attrName>style.visibility</p:attrName>
                                        </p:attrNameLst>
                                      </p:cBhvr>
                                      <p:to>
                                        <p:strVal val="visible"/>
                                      </p:to>
                                    </p:set>
                                    <p:anim calcmode="lin" valueType="num">
                                      <p:cBhvr>
                                        <p:cTn id="17" dur="500" fill="hold"/>
                                        <p:tgtEl>
                                          <p:spTgt spid="322">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322">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32" fill="hold" grpId="1" nodeType="clickEffect">
                                  <p:stCondLst>
                                    <p:cond delay="0"/>
                                  </p:stCondLst>
                                  <p:iterate>
                                    <p:tmAbs val="0"/>
                                  </p:iterate>
                                  <p:childTnLst>
                                    <p:set>
                                      <p:cBhvr>
                                        <p:cTn id="22" fill="hold"/>
                                        <p:tgtEl>
                                          <p:spTgt spid="322">
                                            <p:txEl>
                                              <p:pRg st="6" end="6"/>
                                            </p:txEl>
                                          </p:spTgt>
                                        </p:tgtEl>
                                        <p:attrNameLst>
                                          <p:attrName>style.visibility</p:attrName>
                                        </p:attrNameLst>
                                      </p:cBhvr>
                                      <p:to>
                                        <p:strVal val="visible"/>
                                      </p:to>
                                    </p:set>
                                    <p:anim calcmode="lin" valueType="num">
                                      <p:cBhvr>
                                        <p:cTn id="23" dur="500" fill="hold"/>
                                        <p:tgtEl>
                                          <p:spTgt spid="322">
                                            <p:txEl>
                                              <p:pRg st="6" end="6"/>
                                            </p:txEl>
                                          </p:spTgt>
                                        </p:tgtEl>
                                        <p:attrNameLst>
                                          <p:attrName>ppt_w</p:attrName>
                                        </p:attrNameLst>
                                      </p:cBhvr>
                                      <p:tavLst>
                                        <p:tav tm="0">
                                          <p:val>
                                            <p:fltVal val="0"/>
                                          </p:val>
                                        </p:tav>
                                        <p:tav tm="100000">
                                          <p:val>
                                            <p:strVal val="#ppt_w"/>
                                          </p:val>
                                        </p:tav>
                                      </p:tavLst>
                                    </p:anim>
                                    <p:anim calcmode="lin" valueType="num">
                                      <p:cBhvr>
                                        <p:cTn id="24" dur="500" fill="hold"/>
                                        <p:tgtEl>
                                          <p:spTgt spid="322">
                                            <p:txEl>
                                              <p:pRg st="6" end="6"/>
                                            </p:txEl>
                                          </p:spTgt>
                                        </p:tgtEl>
                                        <p:attrNameLst>
                                          <p:attrName>ppt_h</p:attrName>
                                        </p:attrNameLst>
                                      </p:cBhvr>
                                      <p:tavLst>
                                        <p:tav tm="0">
                                          <p:val>
                                            <p:fltVal val="0"/>
                                          </p:val>
                                        </p:tav>
                                        <p:tav tm="100000">
                                          <p:val>
                                            <p:strVal val="#ppt_h"/>
                                          </p:val>
                                        </p:tav>
                                      </p:tavLst>
                                    </p:anim>
                                  </p:childTnLst>
                                </p:cTn>
                              </p:par>
                            </p:childTnLst>
                          </p:cTn>
                        </p:par>
                        <p:par>
                          <p:cTn id="25" fill="hold">
                            <p:stCondLst>
                              <p:cond delay="500"/>
                            </p:stCondLst>
                            <p:childTnLst>
                              <p:par>
                                <p:cTn id="26" presetID="23" presetClass="entr" presetSubtype="32" fill="hold" grpId="1" nodeType="afterEffect">
                                  <p:stCondLst>
                                    <p:cond delay="0"/>
                                  </p:stCondLst>
                                  <p:iterate>
                                    <p:tmAbs val="0"/>
                                  </p:iterate>
                                  <p:childTnLst>
                                    <p:set>
                                      <p:cBhvr>
                                        <p:cTn id="27" fill="hold"/>
                                        <p:tgtEl>
                                          <p:spTgt spid="322">
                                            <p:txEl>
                                              <p:pRg st="7" end="7"/>
                                            </p:txEl>
                                          </p:spTgt>
                                        </p:tgtEl>
                                        <p:attrNameLst>
                                          <p:attrName>style.visibility</p:attrName>
                                        </p:attrNameLst>
                                      </p:cBhvr>
                                      <p:to>
                                        <p:strVal val="visible"/>
                                      </p:to>
                                    </p:set>
                                    <p:anim calcmode="lin" valueType="num">
                                      <p:cBhvr>
                                        <p:cTn id="28" dur="500" fill="hold"/>
                                        <p:tgtEl>
                                          <p:spTgt spid="322">
                                            <p:txEl>
                                              <p:pRg st="7" end="7"/>
                                            </p:txEl>
                                          </p:spTgt>
                                        </p:tgtEl>
                                        <p:attrNameLst>
                                          <p:attrName>ppt_w</p:attrName>
                                        </p:attrNameLst>
                                      </p:cBhvr>
                                      <p:tavLst>
                                        <p:tav tm="0">
                                          <p:val>
                                            <p:fltVal val="0"/>
                                          </p:val>
                                        </p:tav>
                                        <p:tav tm="100000">
                                          <p:val>
                                            <p:strVal val="#ppt_w"/>
                                          </p:val>
                                        </p:tav>
                                      </p:tavLst>
                                    </p:anim>
                                    <p:anim calcmode="lin" valueType="num">
                                      <p:cBhvr>
                                        <p:cTn id="29" dur="500" fill="hold"/>
                                        <p:tgtEl>
                                          <p:spTgt spid="322">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1" nodeType="clickEffect">
                                  <p:stCondLst>
                                    <p:cond delay="0"/>
                                  </p:stCondLst>
                                  <p:iterate>
                                    <p:tmAbs val="0"/>
                                  </p:iterate>
                                  <p:childTnLst>
                                    <p:set>
                                      <p:cBhvr>
                                        <p:cTn id="33" fill="hold"/>
                                        <p:tgtEl>
                                          <p:spTgt spid="322">
                                            <p:txEl>
                                              <p:pRg st="8" end="8"/>
                                            </p:txEl>
                                          </p:spTgt>
                                        </p:tgtEl>
                                        <p:attrNameLst>
                                          <p:attrName>style.visibility</p:attrName>
                                        </p:attrNameLst>
                                      </p:cBhvr>
                                      <p:to>
                                        <p:strVal val="visible"/>
                                      </p:to>
                                    </p:set>
                                    <p:anim calcmode="lin" valueType="num">
                                      <p:cBhvr>
                                        <p:cTn id="34" dur="500" fill="hold"/>
                                        <p:tgtEl>
                                          <p:spTgt spid="322">
                                            <p:txEl>
                                              <p:pRg st="8" end="8"/>
                                            </p:txEl>
                                          </p:spTgt>
                                        </p:tgtEl>
                                        <p:attrNameLst>
                                          <p:attrName>ppt_w</p:attrName>
                                        </p:attrNameLst>
                                      </p:cBhvr>
                                      <p:tavLst>
                                        <p:tav tm="0">
                                          <p:val>
                                            <p:fltVal val="0"/>
                                          </p:val>
                                        </p:tav>
                                        <p:tav tm="100000">
                                          <p:val>
                                            <p:strVal val="#ppt_w"/>
                                          </p:val>
                                        </p:tav>
                                      </p:tavLst>
                                    </p:anim>
                                    <p:anim calcmode="lin" valueType="num">
                                      <p:cBhvr>
                                        <p:cTn id="35" dur="500" fill="hold"/>
                                        <p:tgtEl>
                                          <p:spTgt spid="322">
                                            <p:txEl>
                                              <p:pRg st="8" end="8"/>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 grpId="1" build="p" bldLvl="5" animBg="1" advAuto="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p:nvPr/>
        </p:nvSpPr>
        <p:spPr>
          <a:xfrm>
            <a:off x="3561219" y="680432"/>
            <a:ext cx="5030416" cy="5400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La coevolución</a:t>
            </a:r>
          </a:p>
          <a:p>
            <a:pPr lvl="0"/>
            <a:endParaRPr b="1"/>
          </a:p>
          <a:p>
            <a:pPr lvl="0"/>
            <a:r>
              <a:t>Dos (o más) especies influyen mutuamente en su evolución. </a:t>
            </a:r>
          </a:p>
          <a:p>
            <a:pPr lvl="0"/>
            <a:endParaRPr/>
          </a:p>
          <a:p>
            <a:pPr lvl="0"/>
            <a:r>
              <a:t>Así, por ejemplo, un cambio evolutivo en la morfología de una planta podría afectar a la forma de un herbívoro que come la planta, la cual a su vez podría afectar a la evolución de la planta, la cual podría afectar a la evolución del herbívoro, y así sucesivamente.</a:t>
            </a:r>
          </a:p>
          <a:p>
            <a:pPr lvl="0"/>
            <a:endParaRPr/>
          </a:p>
          <a:p>
            <a:pPr lvl="0"/>
            <a:r>
              <a:t>Distintas especies tienen interacciones ecológicas cercanas entre sí. Estas relaciones ecológicas incluyen:</a:t>
            </a:r>
          </a:p>
          <a:p>
            <a:pPr lvl="0"/>
            <a:endParaRPr/>
          </a:p>
          <a:p>
            <a:pPr marL="285750" lvl="0" indent="-285750">
              <a:buSzPct val="100000"/>
              <a:buFont typeface="Arial"/>
              <a:buChar char="•"/>
            </a:pPr>
            <a:r>
              <a:t>Depredador-presa y parásito-hospedero</a:t>
            </a:r>
          </a:p>
          <a:p>
            <a:pPr marL="285750" lvl="0" indent="-285750">
              <a:buSzPct val="100000"/>
              <a:buFont typeface="Arial"/>
              <a:buChar char="•"/>
            </a:pPr>
            <a:r>
              <a:t>Especies competidoras</a:t>
            </a:r>
          </a:p>
          <a:p>
            <a:pPr marL="285750" lvl="0" indent="-285750">
              <a:buSzPct val="100000"/>
              <a:buFont typeface="Arial"/>
              <a:buChar char="•"/>
            </a:pPr>
            <a:r>
              <a:t>Especies mutualistas</a:t>
            </a:r>
          </a:p>
        </p:txBody>
      </p:sp>
      <p:pic>
        <p:nvPicPr>
          <p:cNvPr id="328" name="image78.png"/>
          <p:cNvPicPr/>
          <p:nvPr/>
        </p:nvPicPr>
        <p:blipFill>
          <a:blip r:embed="rId2">
            <a:extLst/>
          </a:blip>
          <a:stretch>
            <a:fillRect/>
          </a:stretch>
        </p:blipFill>
        <p:spPr>
          <a:xfrm>
            <a:off x="771167" y="1838404"/>
            <a:ext cx="2146301" cy="28575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27">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327">
                                            <p:txEl>
                                              <p:pRg st="3" end="3"/>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1" nodeType="clickEffect">
                                  <p:stCondLst>
                                    <p:cond delay="0"/>
                                  </p:stCondLst>
                                  <p:iterate>
                                    <p:tmAbs val="0"/>
                                  </p:iterate>
                                  <p:childTnLst>
                                    <p:set>
                                      <p:cBhvr>
                                        <p:cTn id="13" fill="hold"/>
                                        <p:tgtEl>
                                          <p:spTgt spid="327">
                                            <p:txEl>
                                              <p:pRg st="4" end="4"/>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1" nodeType="afterEffect">
                                  <p:stCondLst>
                                    <p:cond delay="0"/>
                                  </p:stCondLst>
                                  <p:iterate>
                                    <p:tmAbs val="0"/>
                                  </p:iterate>
                                  <p:childTnLst>
                                    <p:set>
                                      <p:cBhvr>
                                        <p:cTn id="16" fill="hold"/>
                                        <p:tgtEl>
                                          <p:spTgt spid="32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27">
                                            <p:txEl>
                                              <p:pRg st="6" end="6"/>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1" nodeType="afterEffect">
                                  <p:stCondLst>
                                    <p:cond delay="0"/>
                                  </p:stCondLst>
                                  <p:iterate>
                                    <p:tmAbs val="0"/>
                                  </p:iterate>
                                  <p:childTnLst>
                                    <p:set>
                                      <p:cBhvr>
                                        <p:cTn id="23" fill="hold"/>
                                        <p:tgtEl>
                                          <p:spTgt spid="327">
                                            <p:txEl>
                                              <p:pRg st="7" end="7"/>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1" nodeType="clickEffect">
                                  <p:stCondLst>
                                    <p:cond delay="0"/>
                                  </p:stCondLst>
                                  <p:iterate>
                                    <p:tmAbs val="0"/>
                                  </p:iterate>
                                  <p:childTnLst>
                                    <p:set>
                                      <p:cBhvr>
                                        <p:cTn id="27" fill="hold"/>
                                        <p:tgtEl>
                                          <p:spTgt spid="327">
                                            <p:txEl>
                                              <p:pRg st="8" end="8"/>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1" nodeType="clickEffect">
                                  <p:stCondLst>
                                    <p:cond delay="0"/>
                                  </p:stCondLst>
                                  <p:iterate>
                                    <p:tmAbs val="0"/>
                                  </p:iterate>
                                  <p:childTnLst>
                                    <p:set>
                                      <p:cBhvr>
                                        <p:cTn id="31" fill="hold"/>
                                        <p:tgtEl>
                                          <p:spTgt spid="327">
                                            <p:txEl>
                                              <p:pRg st="9" end="9"/>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1" nodeType="clickEffect">
                                  <p:stCondLst>
                                    <p:cond delay="0"/>
                                  </p:stCondLst>
                                  <p:iterate>
                                    <p:tmAbs val="0"/>
                                  </p:iterate>
                                  <p:childTnLst>
                                    <p:set>
                                      <p:cBhvr>
                                        <p:cTn id="35" fill="hold"/>
                                        <p:tgtEl>
                                          <p:spTgt spid="32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 grpId="1" build="p" bldLvl="5" animBg="1" advAuto="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Shape 330"/>
          <p:cNvSpPr/>
          <p:nvPr/>
        </p:nvSpPr>
        <p:spPr>
          <a:xfrm>
            <a:off x="3561219" y="1201132"/>
            <a:ext cx="5030416" cy="40030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La coevolución</a:t>
            </a:r>
          </a:p>
          <a:p>
            <a:pPr lvl="0"/>
            <a:r>
              <a:t>	</a:t>
            </a:r>
          </a:p>
          <a:p>
            <a:pPr lvl="0"/>
            <a:r>
              <a:t>Muchas plantas y sus polinizadores son tan dependientes las unas de las otras, y sus relaciones son tan exclusivas</a:t>
            </a:r>
          </a:p>
          <a:p>
            <a:pPr lvl="0"/>
            <a:endParaRPr/>
          </a:p>
          <a:p>
            <a:pPr lvl="0"/>
            <a:r>
              <a:t>Ejem: Acacias y hormigas</a:t>
            </a:r>
          </a:p>
          <a:p>
            <a:pPr lvl="0"/>
            <a:endParaRPr/>
          </a:p>
          <a:p>
            <a:pPr lvl="0"/>
            <a:r>
              <a:t>Es probable que las plantas no habrían desarrollado espinas huecas ni poros de néctar si su evolución no se hubiera visto afectada por las hormigas y las hormigas no habrían desarrollado comportamientos de defensa frente a los herbívoros si su evolución no hubiera estado afectada por las plantas.</a:t>
            </a:r>
          </a:p>
        </p:txBody>
      </p:sp>
      <p:pic>
        <p:nvPicPr>
          <p:cNvPr id="331" name="image78.png"/>
          <p:cNvPicPr/>
          <p:nvPr/>
        </p:nvPicPr>
        <p:blipFill>
          <a:blip r:embed="rId2">
            <a:extLst/>
          </a:blip>
          <a:stretch>
            <a:fillRect/>
          </a:stretch>
        </p:blipFill>
        <p:spPr>
          <a:xfrm>
            <a:off x="771167" y="1838404"/>
            <a:ext cx="2146301" cy="285750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30">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330">
                                            <p:txEl>
                                              <p:pRg st="3" end="3"/>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1" nodeType="clickEffect">
                                  <p:stCondLst>
                                    <p:cond delay="0"/>
                                  </p:stCondLst>
                                  <p:iterate>
                                    <p:tmAbs val="0"/>
                                  </p:iterate>
                                  <p:childTnLst>
                                    <p:set>
                                      <p:cBhvr>
                                        <p:cTn id="13" fill="hold"/>
                                        <p:tgtEl>
                                          <p:spTgt spid="330">
                                            <p:txEl>
                                              <p:pRg st="4" end="4"/>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1" nodeType="afterEffect">
                                  <p:stCondLst>
                                    <p:cond delay="0"/>
                                  </p:stCondLst>
                                  <p:iterate>
                                    <p:tmAbs val="0"/>
                                  </p:iterate>
                                  <p:childTnLst>
                                    <p:set>
                                      <p:cBhvr>
                                        <p:cTn id="16" fill="hold"/>
                                        <p:tgtEl>
                                          <p:spTgt spid="330">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3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 grpId="1" build="p" bldLvl="5" animBg="1" advAuto="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p:nvPr/>
        </p:nvSpPr>
        <p:spPr>
          <a:xfrm>
            <a:off x="748415" y="482930"/>
            <a:ext cx="7794196" cy="929641"/>
          </a:xfrm>
          <a:prstGeom prst="rect">
            <a:avLst/>
          </a:prstGeom>
          <a:solidFill>
            <a:srgbClr val="DBEEF4"/>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La microevolución</a:t>
            </a:r>
          </a:p>
          <a:p>
            <a:pPr lvl="0"/>
            <a:endParaRPr b="1"/>
          </a:p>
          <a:p>
            <a:pPr lvl="0"/>
            <a:r>
              <a:t>Evolución a pequeña escala dentro de una única población.</a:t>
            </a:r>
          </a:p>
        </p:txBody>
      </p:sp>
      <p:pic>
        <p:nvPicPr>
          <p:cNvPr id="334" name="image79.png"/>
          <p:cNvPicPr/>
          <p:nvPr/>
        </p:nvPicPr>
        <p:blipFill>
          <a:blip r:embed="rId2">
            <a:extLst/>
          </a:blip>
          <a:stretch>
            <a:fillRect/>
          </a:stretch>
        </p:blipFill>
        <p:spPr>
          <a:xfrm>
            <a:off x="1523323" y="1595721"/>
            <a:ext cx="5283201" cy="1435101"/>
          </a:xfrm>
          <a:prstGeom prst="rect">
            <a:avLst/>
          </a:prstGeom>
          <a:ln w="12700">
            <a:miter lim="400000"/>
          </a:ln>
        </p:spPr>
      </p:pic>
      <p:sp>
        <p:nvSpPr>
          <p:cNvPr id="335" name="Shape 335"/>
          <p:cNvSpPr/>
          <p:nvPr/>
        </p:nvSpPr>
        <p:spPr>
          <a:xfrm>
            <a:off x="748415" y="3354487"/>
            <a:ext cx="7691195" cy="929641"/>
          </a:xfrm>
          <a:prstGeom prst="rect">
            <a:avLst/>
          </a:prstGeom>
          <a:solidFill>
            <a:srgbClr val="DBEEF4"/>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b="1"/>
              <a:t>Poblaciones</a:t>
            </a:r>
          </a:p>
          <a:p>
            <a:pPr lvl="0"/>
            <a:r>
              <a:t>Es un grupo de organismos que se reproducen entre sí, comparten un mismo acervo génico. </a:t>
            </a:r>
          </a:p>
        </p:txBody>
      </p:sp>
      <p:pic>
        <p:nvPicPr>
          <p:cNvPr id="336" name="image80.png"/>
          <p:cNvPicPr/>
          <p:nvPr/>
        </p:nvPicPr>
        <p:blipFill>
          <a:blip r:embed="rId3">
            <a:extLst/>
          </a:blip>
          <a:stretch>
            <a:fillRect/>
          </a:stretch>
        </p:blipFill>
        <p:spPr>
          <a:xfrm>
            <a:off x="838768" y="4341317"/>
            <a:ext cx="3411575" cy="1837003"/>
          </a:xfrm>
          <a:prstGeom prst="rect">
            <a:avLst/>
          </a:prstGeom>
          <a:ln w="12700">
            <a:miter lim="400000"/>
          </a:ln>
        </p:spPr>
      </p:pic>
      <p:sp>
        <p:nvSpPr>
          <p:cNvPr id="337" name="Shape 337"/>
          <p:cNvSpPr/>
          <p:nvPr/>
        </p:nvSpPr>
        <p:spPr>
          <a:xfrm>
            <a:off x="4762346" y="4728473"/>
            <a:ext cx="3599841" cy="929641"/>
          </a:xfrm>
          <a:prstGeom prst="rect">
            <a:avLst/>
          </a:prstGeom>
          <a:solidFill>
            <a:srgbClr val="DBEEF4"/>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La microevolución se define como un cambio en la frecuencia génica de una población</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333"/>
                                        </p:tgtEl>
                                        <p:attrNameLst>
                                          <p:attrName>style.visibility</p:attrName>
                                        </p:attrNameLst>
                                      </p:cBhvr>
                                      <p:to>
                                        <p:strVal val="visible"/>
                                      </p:to>
                                    </p:set>
                                    <p:animEffect transition="in" filter="fade">
                                      <p:cBhvr>
                                        <p:cTn id="7" dur="500"/>
                                        <p:tgtEl>
                                          <p:spTgt spid="3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iterate>
                                    <p:tmAbs val="0"/>
                                  </p:iterate>
                                  <p:childTnLst>
                                    <p:set>
                                      <p:cBhvr>
                                        <p:cTn id="11" fill="hold"/>
                                        <p:tgtEl>
                                          <p:spTgt spid="334"/>
                                        </p:tgtEl>
                                        <p:attrNameLst>
                                          <p:attrName>style.visibility</p:attrName>
                                        </p:attrNameLst>
                                      </p:cBhvr>
                                      <p:to>
                                        <p:strVal val="visible"/>
                                      </p:to>
                                    </p:set>
                                    <p:animEffect transition="in" filter="fade">
                                      <p:cBhvr>
                                        <p:cTn id="12" dur="500"/>
                                        <p:tgtEl>
                                          <p:spTgt spid="3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3" nodeType="clickEffect">
                                  <p:stCondLst>
                                    <p:cond delay="0"/>
                                  </p:stCondLst>
                                  <p:iterate>
                                    <p:tmAbs val="0"/>
                                  </p:iterate>
                                  <p:childTnLst>
                                    <p:set>
                                      <p:cBhvr>
                                        <p:cTn id="16" fill="hold"/>
                                        <p:tgtEl>
                                          <p:spTgt spid="335"/>
                                        </p:tgtEl>
                                        <p:attrNameLst>
                                          <p:attrName>style.visibility</p:attrName>
                                        </p:attrNameLst>
                                      </p:cBhvr>
                                      <p:to>
                                        <p:strVal val="visible"/>
                                      </p:to>
                                    </p:set>
                                    <p:animEffect transition="in" filter="fade">
                                      <p:cBhvr>
                                        <p:cTn id="17" dur="500"/>
                                        <p:tgtEl>
                                          <p:spTgt spid="3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4" nodeType="clickEffect">
                                  <p:stCondLst>
                                    <p:cond delay="0"/>
                                  </p:stCondLst>
                                  <p:iterate>
                                    <p:tmAbs val="0"/>
                                  </p:iterate>
                                  <p:childTnLst>
                                    <p:set>
                                      <p:cBhvr>
                                        <p:cTn id="21" fill="hold"/>
                                        <p:tgtEl>
                                          <p:spTgt spid="336"/>
                                        </p:tgtEl>
                                        <p:attrNameLst>
                                          <p:attrName>style.visibility</p:attrName>
                                        </p:attrNameLst>
                                      </p:cBhvr>
                                      <p:to>
                                        <p:strVal val="visible"/>
                                      </p:to>
                                    </p:set>
                                    <p:animEffect transition="in" filter="fade">
                                      <p:cBhvr>
                                        <p:cTn id="22" dur="500"/>
                                        <p:tgtEl>
                                          <p:spTgt spid="3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5" nodeType="clickEffect">
                                  <p:stCondLst>
                                    <p:cond delay="0"/>
                                  </p:stCondLst>
                                  <p:iterate>
                                    <p:tmAbs val="0"/>
                                  </p:iterate>
                                  <p:childTnLst>
                                    <p:set>
                                      <p:cBhvr>
                                        <p:cTn id="26" fill="hold"/>
                                        <p:tgtEl>
                                          <p:spTgt spid="337"/>
                                        </p:tgtEl>
                                        <p:attrNameLst>
                                          <p:attrName>style.visibility</p:attrName>
                                        </p:attrNameLst>
                                      </p:cBhvr>
                                      <p:to>
                                        <p:strVal val="visible"/>
                                      </p:to>
                                    </p:set>
                                    <p:animEffect transition="in" filter="fade">
                                      <p:cBhvr>
                                        <p:cTn id="27" dur="500"/>
                                        <p:tgtEl>
                                          <p:spTgt spid="3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 grpId="1" animBg="1" advAuto="0"/>
      <p:bldP spid="334" grpId="2" animBg="1" advAuto="0"/>
      <p:bldP spid="335" grpId="3" animBg="1" advAuto="0"/>
      <p:bldP spid="336" grpId="4" animBg="1" advAuto="0"/>
      <p:bldP spid="337" grpId="5" animBg="1" advAuto="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p:nvPr/>
        </p:nvSpPr>
        <p:spPr>
          <a:xfrm>
            <a:off x="4308281" y="163839"/>
            <a:ext cx="4572001"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Mecanismos de la microevolución</a:t>
            </a:r>
          </a:p>
        </p:txBody>
      </p:sp>
      <p:sp>
        <p:nvSpPr>
          <p:cNvPr id="340" name="Shape 340"/>
          <p:cNvSpPr/>
          <p:nvPr/>
        </p:nvSpPr>
        <p:spPr>
          <a:xfrm>
            <a:off x="5006039" y="1227380"/>
            <a:ext cx="3436838" cy="3708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lvl1pPr>
              <a:defRPr b="1"/>
            </a:lvl1pPr>
          </a:lstStyle>
          <a:p>
            <a:pPr lvl="0">
              <a:defRPr b="0"/>
            </a:pPr>
            <a:r>
              <a:rPr b="1"/>
              <a:t>Mutación</a:t>
            </a:r>
          </a:p>
        </p:txBody>
      </p:sp>
      <p:pic>
        <p:nvPicPr>
          <p:cNvPr id="341" name="image81.png"/>
          <p:cNvPicPr/>
          <p:nvPr/>
        </p:nvPicPr>
        <p:blipFill>
          <a:blip r:embed="rId2">
            <a:extLst/>
          </a:blip>
          <a:stretch>
            <a:fillRect/>
          </a:stretch>
        </p:blipFill>
        <p:spPr>
          <a:xfrm>
            <a:off x="438806" y="983385"/>
            <a:ext cx="3798923" cy="902244"/>
          </a:xfrm>
          <a:prstGeom prst="rect">
            <a:avLst/>
          </a:prstGeom>
          <a:ln w="12700">
            <a:miter lim="400000"/>
          </a:ln>
        </p:spPr>
      </p:pic>
      <p:pic>
        <p:nvPicPr>
          <p:cNvPr id="342" name="image82.png"/>
          <p:cNvPicPr/>
          <p:nvPr/>
        </p:nvPicPr>
        <p:blipFill>
          <a:blip r:embed="rId3">
            <a:extLst/>
          </a:blip>
          <a:stretch>
            <a:fillRect/>
          </a:stretch>
        </p:blipFill>
        <p:spPr>
          <a:xfrm>
            <a:off x="986945" y="1996708"/>
            <a:ext cx="2446653" cy="1406826"/>
          </a:xfrm>
          <a:prstGeom prst="rect">
            <a:avLst/>
          </a:prstGeom>
          <a:ln w="12700">
            <a:miter lim="400000"/>
          </a:ln>
        </p:spPr>
      </p:pic>
      <p:pic>
        <p:nvPicPr>
          <p:cNvPr id="343" name="image83.png"/>
          <p:cNvPicPr/>
          <p:nvPr/>
        </p:nvPicPr>
        <p:blipFill>
          <a:blip r:embed="rId4">
            <a:extLst/>
          </a:blip>
          <a:stretch>
            <a:fillRect/>
          </a:stretch>
        </p:blipFill>
        <p:spPr>
          <a:xfrm>
            <a:off x="1171734" y="3580712"/>
            <a:ext cx="2108999" cy="1507279"/>
          </a:xfrm>
          <a:prstGeom prst="rect">
            <a:avLst/>
          </a:prstGeom>
          <a:ln w="12700">
            <a:miter lim="400000"/>
          </a:ln>
        </p:spPr>
      </p:pic>
      <p:pic>
        <p:nvPicPr>
          <p:cNvPr id="344" name="image84.png"/>
          <p:cNvPicPr/>
          <p:nvPr/>
        </p:nvPicPr>
        <p:blipFill>
          <a:blip r:embed="rId5">
            <a:extLst/>
          </a:blip>
          <a:stretch>
            <a:fillRect/>
          </a:stretch>
        </p:blipFill>
        <p:spPr>
          <a:xfrm>
            <a:off x="986945" y="5276122"/>
            <a:ext cx="2801537" cy="1397131"/>
          </a:xfrm>
          <a:prstGeom prst="rect">
            <a:avLst/>
          </a:prstGeom>
          <a:ln w="12700">
            <a:miter lim="400000"/>
          </a:ln>
        </p:spPr>
      </p:pic>
      <p:sp>
        <p:nvSpPr>
          <p:cNvPr id="345" name="Shape 345"/>
          <p:cNvSpPr/>
          <p:nvPr/>
        </p:nvSpPr>
        <p:spPr>
          <a:xfrm>
            <a:off x="5006039" y="2459281"/>
            <a:ext cx="3436838" cy="3708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lvl1pPr>
              <a:defRPr b="1"/>
            </a:lvl1pPr>
          </a:lstStyle>
          <a:p>
            <a:pPr lvl="0">
              <a:defRPr b="0"/>
            </a:pPr>
            <a:r>
              <a:rPr b="1"/>
              <a:t>Migración (o flujo génico)</a:t>
            </a:r>
          </a:p>
        </p:txBody>
      </p:sp>
      <p:sp>
        <p:nvSpPr>
          <p:cNvPr id="346" name="Shape 346"/>
          <p:cNvSpPr/>
          <p:nvPr/>
        </p:nvSpPr>
        <p:spPr>
          <a:xfrm>
            <a:off x="5006039" y="4014672"/>
            <a:ext cx="3454401" cy="3708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lvl1pPr>
              <a:defRPr b="1"/>
            </a:lvl1pPr>
          </a:lstStyle>
          <a:p>
            <a:pPr lvl="0">
              <a:defRPr b="0"/>
            </a:pPr>
            <a:r>
              <a:rPr b="1"/>
              <a:t>Deriva genética</a:t>
            </a:r>
          </a:p>
        </p:txBody>
      </p:sp>
      <p:sp>
        <p:nvSpPr>
          <p:cNvPr id="347" name="Shape 347"/>
          <p:cNvSpPr/>
          <p:nvPr/>
        </p:nvSpPr>
        <p:spPr>
          <a:xfrm>
            <a:off x="4988476" y="5513272"/>
            <a:ext cx="3454401" cy="3708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lvl1pPr>
              <a:defRPr b="1"/>
            </a:lvl1pPr>
          </a:lstStyle>
          <a:p>
            <a:pPr lvl="0">
              <a:defRPr b="0"/>
            </a:pPr>
            <a:r>
              <a:rPr b="1"/>
              <a:t>Selección natural</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12" fill="hold" grpId="1" nodeType="clickEffect">
                                  <p:stCondLst>
                                    <p:cond delay="0"/>
                                  </p:stCondLst>
                                  <p:iterate>
                                    <p:tmAbs val="0"/>
                                  </p:iterate>
                                  <p:childTnLst>
                                    <p:set>
                                      <p:cBhvr>
                                        <p:cTn id="6" fill="hold"/>
                                        <p:tgtEl>
                                          <p:spTgt spid="341"/>
                                        </p:tgtEl>
                                        <p:attrNameLst>
                                          <p:attrName>style.visibility</p:attrName>
                                        </p:attrNameLst>
                                      </p:cBhvr>
                                      <p:to>
                                        <p:strVal val="visible"/>
                                      </p:to>
                                    </p:set>
                                    <p:animEffect transition="in" filter="strips(downLeft)">
                                      <p:cBhvr>
                                        <p:cTn id="7" dur="500"/>
                                        <p:tgtEl>
                                          <p:spTgt spid="34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2" nodeType="clickEffect">
                                  <p:stCondLst>
                                    <p:cond delay="0"/>
                                  </p:stCondLst>
                                  <p:iterate>
                                    <p:tmAbs val="0"/>
                                  </p:iterate>
                                  <p:childTnLst>
                                    <p:set>
                                      <p:cBhvr>
                                        <p:cTn id="11" fill="hold"/>
                                        <p:tgtEl>
                                          <p:spTgt spid="340"/>
                                        </p:tgtEl>
                                        <p:attrNameLst>
                                          <p:attrName>style.visibility</p:attrName>
                                        </p:attrNameLst>
                                      </p:cBhvr>
                                      <p:to>
                                        <p:strVal val="visible"/>
                                      </p:to>
                                    </p:set>
                                    <p:animEffect transition="in" filter="strips(downLeft)">
                                      <p:cBhvr>
                                        <p:cTn id="12" dur="500"/>
                                        <p:tgtEl>
                                          <p:spTgt spid="34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3" nodeType="clickEffect">
                                  <p:stCondLst>
                                    <p:cond delay="0"/>
                                  </p:stCondLst>
                                  <p:iterate>
                                    <p:tmAbs val="0"/>
                                  </p:iterate>
                                  <p:childTnLst>
                                    <p:set>
                                      <p:cBhvr>
                                        <p:cTn id="16" fill="hold"/>
                                        <p:tgtEl>
                                          <p:spTgt spid="342"/>
                                        </p:tgtEl>
                                        <p:attrNameLst>
                                          <p:attrName>style.visibility</p:attrName>
                                        </p:attrNameLst>
                                      </p:cBhvr>
                                      <p:to>
                                        <p:strVal val="visible"/>
                                      </p:to>
                                    </p:set>
                                    <p:animEffect transition="in" filter="strips(downLeft)">
                                      <p:cBhvr>
                                        <p:cTn id="17" dur="500"/>
                                        <p:tgtEl>
                                          <p:spTgt spid="342"/>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4" nodeType="clickEffect">
                                  <p:stCondLst>
                                    <p:cond delay="0"/>
                                  </p:stCondLst>
                                  <p:iterate>
                                    <p:tmAbs val="0"/>
                                  </p:iterate>
                                  <p:childTnLst>
                                    <p:set>
                                      <p:cBhvr>
                                        <p:cTn id="21" fill="hold"/>
                                        <p:tgtEl>
                                          <p:spTgt spid="345"/>
                                        </p:tgtEl>
                                        <p:attrNameLst>
                                          <p:attrName>style.visibility</p:attrName>
                                        </p:attrNameLst>
                                      </p:cBhvr>
                                      <p:to>
                                        <p:strVal val="visible"/>
                                      </p:to>
                                    </p:set>
                                    <p:animEffect transition="in" filter="strips(downLeft)">
                                      <p:cBhvr>
                                        <p:cTn id="22" dur="500"/>
                                        <p:tgtEl>
                                          <p:spTgt spid="345"/>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5" nodeType="clickEffect">
                                  <p:stCondLst>
                                    <p:cond delay="0"/>
                                  </p:stCondLst>
                                  <p:iterate>
                                    <p:tmAbs val="0"/>
                                  </p:iterate>
                                  <p:childTnLst>
                                    <p:set>
                                      <p:cBhvr>
                                        <p:cTn id="26" fill="hold"/>
                                        <p:tgtEl>
                                          <p:spTgt spid="343"/>
                                        </p:tgtEl>
                                        <p:attrNameLst>
                                          <p:attrName>style.visibility</p:attrName>
                                        </p:attrNameLst>
                                      </p:cBhvr>
                                      <p:to>
                                        <p:strVal val="visible"/>
                                      </p:to>
                                    </p:set>
                                    <p:animEffect transition="in" filter="strips(downLeft)">
                                      <p:cBhvr>
                                        <p:cTn id="27" dur="500"/>
                                        <p:tgtEl>
                                          <p:spTgt spid="343"/>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6" nodeType="clickEffect">
                                  <p:stCondLst>
                                    <p:cond delay="0"/>
                                  </p:stCondLst>
                                  <p:iterate>
                                    <p:tmAbs val="0"/>
                                  </p:iterate>
                                  <p:childTnLst>
                                    <p:set>
                                      <p:cBhvr>
                                        <p:cTn id="31" fill="hold"/>
                                        <p:tgtEl>
                                          <p:spTgt spid="346"/>
                                        </p:tgtEl>
                                        <p:attrNameLst>
                                          <p:attrName>style.visibility</p:attrName>
                                        </p:attrNameLst>
                                      </p:cBhvr>
                                      <p:to>
                                        <p:strVal val="visible"/>
                                      </p:to>
                                    </p:set>
                                    <p:animEffect transition="in" filter="strips(downLeft)">
                                      <p:cBhvr>
                                        <p:cTn id="32" dur="500"/>
                                        <p:tgtEl>
                                          <p:spTgt spid="346"/>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7" nodeType="clickEffect">
                                  <p:stCondLst>
                                    <p:cond delay="0"/>
                                  </p:stCondLst>
                                  <p:iterate>
                                    <p:tmAbs val="0"/>
                                  </p:iterate>
                                  <p:childTnLst>
                                    <p:set>
                                      <p:cBhvr>
                                        <p:cTn id="36" fill="hold"/>
                                        <p:tgtEl>
                                          <p:spTgt spid="344"/>
                                        </p:tgtEl>
                                        <p:attrNameLst>
                                          <p:attrName>style.visibility</p:attrName>
                                        </p:attrNameLst>
                                      </p:cBhvr>
                                      <p:to>
                                        <p:strVal val="visible"/>
                                      </p:to>
                                    </p:set>
                                    <p:animEffect transition="in" filter="strips(downLeft)">
                                      <p:cBhvr>
                                        <p:cTn id="37" dur="500"/>
                                        <p:tgtEl>
                                          <p:spTgt spid="344"/>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8" nodeType="clickEffect">
                                  <p:stCondLst>
                                    <p:cond delay="0"/>
                                  </p:stCondLst>
                                  <p:iterate>
                                    <p:tmAbs val="0"/>
                                  </p:iterate>
                                  <p:childTnLst>
                                    <p:set>
                                      <p:cBhvr>
                                        <p:cTn id="41" fill="hold"/>
                                        <p:tgtEl>
                                          <p:spTgt spid="347"/>
                                        </p:tgtEl>
                                        <p:attrNameLst>
                                          <p:attrName>style.visibility</p:attrName>
                                        </p:attrNameLst>
                                      </p:cBhvr>
                                      <p:to>
                                        <p:strVal val="visible"/>
                                      </p:to>
                                    </p:set>
                                    <p:animEffect transition="in" filter="strips(downLeft)">
                                      <p:cBhvr>
                                        <p:cTn id="42" dur="500"/>
                                        <p:tgtEl>
                                          <p:spTgt spid="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 grpId="2" animBg="1" advAuto="0"/>
      <p:bldP spid="341" grpId="1" animBg="1" advAuto="0"/>
      <p:bldP spid="342" grpId="3" animBg="1" advAuto="0"/>
      <p:bldP spid="343" grpId="5" animBg="1" advAuto="0"/>
      <p:bldP spid="344" grpId="7" animBg="1" advAuto="0"/>
      <p:bldP spid="345" grpId="4" animBg="1" advAuto="0"/>
      <p:bldP spid="346" grpId="6" animBg="1" advAuto="0"/>
      <p:bldP spid="347" grpId="8"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hape 68"/>
          <p:cNvSpPr/>
          <p:nvPr/>
        </p:nvSpPr>
        <p:spPr>
          <a:xfrm>
            <a:off x="2793338" y="495535"/>
            <a:ext cx="3090754"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 ¿CUAL ES SU IMPORTANCIA?</a:t>
            </a:r>
          </a:p>
        </p:txBody>
      </p:sp>
      <p:sp>
        <p:nvSpPr>
          <p:cNvPr id="69" name="Shape 69"/>
          <p:cNvSpPr/>
          <p:nvPr/>
        </p:nvSpPr>
        <p:spPr>
          <a:xfrm>
            <a:off x="4884496" y="1730950"/>
            <a:ext cx="3861795"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La idea central de la Evolución</a:t>
            </a:r>
          </a:p>
          <a:p>
            <a:pPr lvl="0"/>
            <a:r>
              <a:t>La vida en la Tierra comparte un ancestro común (al igual familias de humanos)</a:t>
            </a:r>
          </a:p>
          <a:p>
            <a:pPr lvl="0"/>
            <a:r>
              <a:t> </a:t>
            </a:r>
          </a:p>
        </p:txBody>
      </p:sp>
      <p:pic>
        <p:nvPicPr>
          <p:cNvPr id="70" name="image8.png"/>
          <p:cNvPicPr/>
          <p:nvPr/>
        </p:nvPicPr>
        <p:blipFill>
          <a:blip r:embed="rId2">
            <a:extLst/>
          </a:blip>
          <a:stretch>
            <a:fillRect/>
          </a:stretch>
        </p:blipFill>
        <p:spPr>
          <a:xfrm>
            <a:off x="435185" y="2013775"/>
            <a:ext cx="4191641" cy="3661373"/>
          </a:xfrm>
          <a:prstGeom prst="rect">
            <a:avLst/>
          </a:prstGeom>
          <a:ln w="12700">
            <a:miter lim="400000"/>
          </a:ln>
        </p:spPr>
      </p:pic>
      <p:sp>
        <p:nvSpPr>
          <p:cNvPr id="71" name="Shape 71"/>
          <p:cNvSpPr/>
          <p:nvPr/>
        </p:nvSpPr>
        <p:spPr>
          <a:xfrm>
            <a:off x="7307174" y="127201"/>
            <a:ext cx="1598152" cy="2692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200"/>
            </a:lvl1pPr>
          </a:lstStyle>
          <a:p>
            <a:pPr lvl="0">
              <a:defRPr sz="1800"/>
            </a:pPr>
            <a:r>
              <a:rPr sz="1200"/>
              <a:t>EVOLUCIÓN  BIOLOGICA</a:t>
            </a:r>
          </a:p>
        </p:txBody>
      </p:sp>
      <p:sp>
        <p:nvSpPr>
          <p:cNvPr id="72" name="Shape 72"/>
          <p:cNvSpPr/>
          <p:nvPr/>
        </p:nvSpPr>
        <p:spPr>
          <a:xfrm>
            <a:off x="4945003" y="3669775"/>
            <a:ext cx="3498264" cy="176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Proceso de descendencia con modificación</a:t>
            </a:r>
          </a:p>
          <a:p>
            <a:pPr lvl="0"/>
            <a:endParaRPr b="1"/>
          </a:p>
          <a:p>
            <a:pPr lvl="0"/>
            <a:r>
              <a:t>El antepasado común de la vida de la Tierra dio lugar a la gran diversidad que vemos</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69"/>
                                        </p:tgtEl>
                                        <p:attrNameLst>
                                          <p:attrName>style.visibility</p:attrName>
                                        </p:attrNameLst>
                                      </p:cBhvr>
                                      <p:to>
                                        <p:strVal val="visible"/>
                                      </p:to>
                                    </p:set>
                                    <p:anim calcmode="lin" valueType="num">
                                      <p:cBhvr>
                                        <p:cTn id="7" dur="500" fill="hold"/>
                                        <p:tgtEl>
                                          <p:spTgt spid="69"/>
                                        </p:tgtEl>
                                        <p:attrNameLst>
                                          <p:attrName>ppt_x</p:attrName>
                                        </p:attrNameLst>
                                      </p:cBhvr>
                                      <p:tavLst>
                                        <p:tav tm="0">
                                          <p:val>
                                            <p:strVal val="#ppt_x"/>
                                          </p:val>
                                        </p:tav>
                                        <p:tav tm="100000">
                                          <p:val>
                                            <p:strVal val="#ppt_x"/>
                                          </p:val>
                                        </p:tav>
                                      </p:tavLst>
                                    </p:anim>
                                    <p:anim calcmode="lin" valueType="num">
                                      <p:cBhvr>
                                        <p:cTn id="8"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72"/>
                                        </p:tgtEl>
                                        <p:attrNameLst>
                                          <p:attrName>style.visibility</p:attrName>
                                        </p:attrNameLst>
                                      </p:cBhvr>
                                      <p:to>
                                        <p:strVal val="visible"/>
                                      </p:to>
                                    </p:set>
                                    <p:anim calcmode="lin" valueType="num">
                                      <p:cBhvr>
                                        <p:cTn id="13" dur="500" fill="hold"/>
                                        <p:tgtEl>
                                          <p:spTgt spid="72"/>
                                        </p:tgtEl>
                                        <p:attrNameLst>
                                          <p:attrName>ppt_x</p:attrName>
                                        </p:attrNameLst>
                                      </p:cBhvr>
                                      <p:tavLst>
                                        <p:tav tm="0">
                                          <p:val>
                                            <p:strVal val="#ppt_x"/>
                                          </p:val>
                                        </p:tav>
                                        <p:tav tm="100000">
                                          <p:val>
                                            <p:strVal val="#ppt_x"/>
                                          </p:val>
                                        </p:tav>
                                      </p:tavLst>
                                    </p:anim>
                                    <p:anim calcmode="lin" valueType="num">
                                      <p:cBhvr>
                                        <p:cTn id="14"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1" animBg="1" advAuto="0"/>
      <p:bldP spid="72" grpId="2" animBg="1" advAuto="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hape 349"/>
          <p:cNvSpPr/>
          <p:nvPr/>
        </p:nvSpPr>
        <p:spPr>
          <a:xfrm>
            <a:off x="646737" y="328434"/>
            <a:ext cx="7921815"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endParaRPr/>
          </a:p>
          <a:p>
            <a:pPr lvl="0" algn="ctr"/>
            <a:r>
              <a:rPr b="1"/>
              <a:t>La especiación</a:t>
            </a:r>
          </a:p>
          <a:p>
            <a:pPr lvl="0"/>
            <a:endParaRPr b="1"/>
          </a:p>
          <a:p>
            <a:pPr lvl="0"/>
            <a:r>
              <a:t>¿Qué son las especies y cómo se evolucionan las nuevas especies?</a:t>
            </a:r>
          </a:p>
        </p:txBody>
      </p:sp>
      <p:pic>
        <p:nvPicPr>
          <p:cNvPr id="350" name="image85.png"/>
          <p:cNvPicPr/>
          <p:nvPr/>
        </p:nvPicPr>
        <p:blipFill>
          <a:blip r:embed="rId2">
            <a:extLst/>
          </a:blip>
          <a:stretch>
            <a:fillRect/>
          </a:stretch>
        </p:blipFill>
        <p:spPr>
          <a:xfrm>
            <a:off x="1686898" y="3325624"/>
            <a:ext cx="5524501" cy="2286001"/>
          </a:xfrm>
          <a:prstGeom prst="rect">
            <a:avLst/>
          </a:prstGeom>
          <a:ln w="12700">
            <a:miter lim="400000"/>
          </a:ln>
        </p:spPr>
      </p:pic>
      <p:sp>
        <p:nvSpPr>
          <p:cNvPr id="351" name="Shape 351"/>
          <p:cNvSpPr/>
          <p:nvPr/>
        </p:nvSpPr>
        <p:spPr>
          <a:xfrm>
            <a:off x="1128852" y="2059350"/>
            <a:ext cx="6726082" cy="650241"/>
          </a:xfrm>
          <a:prstGeom prst="rect">
            <a:avLst/>
          </a:prstGeom>
          <a:solidFill>
            <a:srgbClr val="DDD9C3"/>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Un grupo de individuos que se reproducen o pueden reproducirse en la naturaleza.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51"/>
                                        </p:tgtEl>
                                        <p:attrNameLst>
                                          <p:attrName>style.visibility</p:attrName>
                                        </p:attrNameLst>
                                      </p:cBhvr>
                                      <p:to>
                                        <p:strVal val="visible"/>
                                      </p:to>
                                    </p:set>
                                    <p:anim calcmode="lin" valueType="num">
                                      <p:cBhvr>
                                        <p:cTn id="7" dur="500" fill="hold"/>
                                        <p:tgtEl>
                                          <p:spTgt spid="351"/>
                                        </p:tgtEl>
                                        <p:attrNameLst>
                                          <p:attrName>ppt_x</p:attrName>
                                        </p:attrNameLst>
                                      </p:cBhvr>
                                      <p:tavLst>
                                        <p:tav tm="0">
                                          <p:val>
                                            <p:strVal val="#ppt_x"/>
                                          </p:val>
                                        </p:tav>
                                        <p:tav tm="100000">
                                          <p:val>
                                            <p:strVal val="#ppt_x"/>
                                          </p:val>
                                        </p:tav>
                                      </p:tavLst>
                                    </p:anim>
                                    <p:anim calcmode="lin" valueType="num">
                                      <p:cBhvr>
                                        <p:cTn id="8" dur="500" fill="hold"/>
                                        <p:tgtEl>
                                          <p:spTgt spid="3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350"/>
                                        </p:tgtEl>
                                        <p:attrNameLst>
                                          <p:attrName>style.visibility</p:attrName>
                                        </p:attrNameLst>
                                      </p:cBhvr>
                                      <p:to>
                                        <p:strVal val="visible"/>
                                      </p:to>
                                    </p:set>
                                    <p:anim calcmode="lin" valueType="num">
                                      <p:cBhvr>
                                        <p:cTn id="13" dur="500" fill="hold"/>
                                        <p:tgtEl>
                                          <p:spTgt spid="350"/>
                                        </p:tgtEl>
                                        <p:attrNameLst>
                                          <p:attrName>ppt_x</p:attrName>
                                        </p:attrNameLst>
                                      </p:cBhvr>
                                      <p:tavLst>
                                        <p:tav tm="0">
                                          <p:val>
                                            <p:strVal val="#ppt_x"/>
                                          </p:val>
                                        </p:tav>
                                        <p:tav tm="100000">
                                          <p:val>
                                            <p:strVal val="#ppt_x"/>
                                          </p:val>
                                        </p:tav>
                                      </p:tavLst>
                                    </p:anim>
                                    <p:anim calcmode="lin" valueType="num">
                                      <p:cBhvr>
                                        <p:cTn id="14" dur="500" fill="hold"/>
                                        <p:tgtEl>
                                          <p:spTgt spid="3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2" animBg="1" advAuto="0"/>
      <p:bldP spid="351" grpId="1" animBg="1" advAuto="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p:nvPr/>
        </p:nvSpPr>
        <p:spPr>
          <a:xfrm>
            <a:off x="4061345" y="302361"/>
            <a:ext cx="4572001" cy="4841241"/>
          </a:xfrm>
          <a:prstGeom prst="rect">
            <a:avLst/>
          </a:prstGeom>
          <a:solidFill>
            <a:srgbClr val="C0E8A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Especie</a:t>
            </a:r>
          </a:p>
          <a:p>
            <a:pPr lvl="0"/>
            <a:endParaRPr b="1"/>
          </a:p>
          <a:p>
            <a:pPr lvl="0"/>
            <a:r>
              <a:t>Arañas de cara feliz (</a:t>
            </a:r>
            <a:r>
              <a:rPr i="1"/>
              <a:t>Theridion grallator</a:t>
            </a:r>
            <a:r>
              <a:t>) pueden reproducirse entre ellas, se considera que son de la misma especie</a:t>
            </a:r>
          </a:p>
          <a:p>
            <a:pPr lvl="0"/>
            <a:endParaRPr/>
          </a:p>
          <a:p>
            <a:pPr lvl="0"/>
            <a:r>
              <a:t>En la naturaleza hay muchos casos en los que es difícil aplicar esta definición. </a:t>
            </a:r>
          </a:p>
          <a:p>
            <a:pPr lvl="0"/>
            <a:endParaRPr/>
          </a:p>
          <a:p>
            <a:pPr lvl="0"/>
            <a:r>
              <a:t>La definición de especie como un grupo de individuos capaces de reproducirse entre sí no es fácil de aplicar a organismos que se reproducen única o principalmente de manera asexual.</a:t>
            </a:r>
          </a:p>
          <a:p>
            <a:pPr lvl="0"/>
            <a:endParaRPr/>
          </a:p>
          <a:p>
            <a:pPr lvl="0"/>
            <a:r>
              <a:t>Muchas plantas y algunos animales forman híbridos en la naturaleza. </a:t>
            </a:r>
          </a:p>
        </p:txBody>
      </p:sp>
      <p:pic>
        <p:nvPicPr>
          <p:cNvPr id="354" name="image86.png"/>
          <p:cNvPicPr/>
          <p:nvPr/>
        </p:nvPicPr>
        <p:blipFill>
          <a:blip r:embed="rId2">
            <a:extLst/>
          </a:blip>
          <a:stretch>
            <a:fillRect/>
          </a:stretch>
        </p:blipFill>
        <p:spPr>
          <a:xfrm>
            <a:off x="436069" y="1017717"/>
            <a:ext cx="3385567" cy="1231771"/>
          </a:xfrm>
          <a:prstGeom prst="rect">
            <a:avLst/>
          </a:prstGeom>
          <a:ln w="12700">
            <a:miter lim="400000"/>
          </a:ln>
        </p:spPr>
      </p:pic>
      <p:pic>
        <p:nvPicPr>
          <p:cNvPr id="355" name="image87.png"/>
          <p:cNvPicPr/>
          <p:nvPr/>
        </p:nvPicPr>
        <p:blipFill>
          <a:blip r:embed="rId3">
            <a:extLst/>
          </a:blip>
          <a:stretch>
            <a:fillRect/>
          </a:stretch>
        </p:blipFill>
        <p:spPr>
          <a:xfrm>
            <a:off x="1401148" y="2601162"/>
            <a:ext cx="1401149" cy="1373126"/>
          </a:xfrm>
          <a:prstGeom prst="rect">
            <a:avLst/>
          </a:prstGeom>
          <a:ln w="12700">
            <a:miter lim="400000"/>
          </a:ln>
        </p:spPr>
      </p:pic>
      <p:pic>
        <p:nvPicPr>
          <p:cNvPr id="356" name="image88.png"/>
          <p:cNvPicPr/>
          <p:nvPr/>
        </p:nvPicPr>
        <p:blipFill>
          <a:blip r:embed="rId4">
            <a:extLst/>
          </a:blip>
          <a:stretch>
            <a:fillRect/>
          </a:stretch>
        </p:blipFill>
        <p:spPr>
          <a:xfrm>
            <a:off x="436069" y="4245323"/>
            <a:ext cx="3385567" cy="2360655"/>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353">
                                            <p:txEl>
                                              <p:pRg st="2" end="2"/>
                                            </p:txEl>
                                          </p:spTgt>
                                        </p:tgtEl>
                                        <p:attrNameLst>
                                          <p:attrName>style.visibility</p:attrName>
                                        </p:attrNameLst>
                                      </p:cBhvr>
                                      <p:to>
                                        <p:strVal val="visible"/>
                                      </p:to>
                                    </p:set>
                                    <p:animEffect transition="in" filter="fade">
                                      <p:cBhvr>
                                        <p:cTn id="7" dur="500"/>
                                        <p:tgtEl>
                                          <p:spTgt spid="353">
                                            <p:txEl>
                                              <p:pRg st="2" end="2"/>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353">
                                            <p:txEl>
                                              <p:pRg st="3" end="3"/>
                                            </p:txEl>
                                          </p:spTgt>
                                        </p:tgtEl>
                                        <p:attrNameLst>
                                          <p:attrName>style.visibility</p:attrName>
                                        </p:attrNameLst>
                                      </p:cBhvr>
                                      <p:to>
                                        <p:strVal val="visible"/>
                                      </p:to>
                                    </p:set>
                                    <p:animEffect transition="in" filter="fade">
                                      <p:cBhvr>
                                        <p:cTn id="11" dur="500"/>
                                        <p:tgtEl>
                                          <p:spTgt spid="353">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iterate>
                                    <p:tmAbs val="0"/>
                                  </p:iterate>
                                  <p:childTnLst>
                                    <p:set>
                                      <p:cBhvr>
                                        <p:cTn id="15" fill="hold"/>
                                        <p:tgtEl>
                                          <p:spTgt spid="353">
                                            <p:txEl>
                                              <p:pRg st="4" end="4"/>
                                            </p:txEl>
                                          </p:spTgt>
                                        </p:tgtEl>
                                        <p:attrNameLst>
                                          <p:attrName>style.visibility</p:attrName>
                                        </p:attrNameLst>
                                      </p:cBhvr>
                                      <p:to>
                                        <p:strVal val="visible"/>
                                      </p:to>
                                    </p:set>
                                    <p:animEffect transition="in" filter="fade">
                                      <p:cBhvr>
                                        <p:cTn id="16" dur="500"/>
                                        <p:tgtEl>
                                          <p:spTgt spid="353">
                                            <p:txEl>
                                              <p:pRg st="4" end="4"/>
                                            </p:txEl>
                                          </p:spTgt>
                                        </p:tgtEl>
                                      </p:cBhvr>
                                    </p:animEffect>
                                  </p:childTnLst>
                                </p:cTn>
                              </p:par>
                            </p:childTnLst>
                          </p:cTn>
                        </p:par>
                        <p:par>
                          <p:cTn id="17" fill="hold">
                            <p:stCondLst>
                              <p:cond delay="500"/>
                            </p:stCondLst>
                            <p:childTnLst>
                              <p:par>
                                <p:cTn id="18" presetID="10" presetClass="entr" presetSubtype="0" fill="hold" grpId="1" nodeType="afterEffect">
                                  <p:stCondLst>
                                    <p:cond delay="0"/>
                                  </p:stCondLst>
                                  <p:iterate>
                                    <p:tmAbs val="0"/>
                                  </p:iterate>
                                  <p:childTnLst>
                                    <p:set>
                                      <p:cBhvr>
                                        <p:cTn id="19" fill="hold"/>
                                        <p:tgtEl>
                                          <p:spTgt spid="353">
                                            <p:txEl>
                                              <p:pRg st="5" end="5"/>
                                            </p:txEl>
                                          </p:spTgt>
                                        </p:tgtEl>
                                        <p:attrNameLst>
                                          <p:attrName>style.visibility</p:attrName>
                                        </p:attrNameLst>
                                      </p:cBhvr>
                                      <p:to>
                                        <p:strVal val="visible"/>
                                      </p:to>
                                    </p:set>
                                    <p:animEffect transition="in" filter="fade">
                                      <p:cBhvr>
                                        <p:cTn id="20" dur="500"/>
                                        <p:tgtEl>
                                          <p:spTgt spid="35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iterate>
                                    <p:tmAbs val="0"/>
                                  </p:iterate>
                                  <p:childTnLst>
                                    <p:set>
                                      <p:cBhvr>
                                        <p:cTn id="24" fill="hold"/>
                                        <p:tgtEl>
                                          <p:spTgt spid="353">
                                            <p:txEl>
                                              <p:pRg st="6" end="6"/>
                                            </p:txEl>
                                          </p:spTgt>
                                        </p:tgtEl>
                                        <p:attrNameLst>
                                          <p:attrName>style.visibility</p:attrName>
                                        </p:attrNameLst>
                                      </p:cBhvr>
                                      <p:to>
                                        <p:strVal val="visible"/>
                                      </p:to>
                                    </p:set>
                                    <p:animEffect transition="in" filter="fade">
                                      <p:cBhvr>
                                        <p:cTn id="25" dur="500"/>
                                        <p:tgtEl>
                                          <p:spTgt spid="353">
                                            <p:txEl>
                                              <p:pRg st="6" end="6"/>
                                            </p:txEl>
                                          </p:spTgt>
                                        </p:tgtEl>
                                      </p:cBhvr>
                                    </p:animEffect>
                                  </p:childTnLst>
                                </p:cTn>
                              </p:par>
                            </p:childTnLst>
                          </p:cTn>
                        </p:par>
                        <p:par>
                          <p:cTn id="26" fill="hold">
                            <p:stCondLst>
                              <p:cond delay="500"/>
                            </p:stCondLst>
                            <p:childTnLst>
                              <p:par>
                                <p:cTn id="27" presetID="10" presetClass="entr" presetSubtype="0" fill="hold" grpId="1" nodeType="afterEffect">
                                  <p:stCondLst>
                                    <p:cond delay="0"/>
                                  </p:stCondLst>
                                  <p:iterate>
                                    <p:tmAbs val="0"/>
                                  </p:iterate>
                                  <p:childTnLst>
                                    <p:set>
                                      <p:cBhvr>
                                        <p:cTn id="28" fill="hold"/>
                                        <p:tgtEl>
                                          <p:spTgt spid="353">
                                            <p:txEl>
                                              <p:pRg st="7" end="7"/>
                                            </p:txEl>
                                          </p:spTgt>
                                        </p:tgtEl>
                                        <p:attrNameLst>
                                          <p:attrName>style.visibility</p:attrName>
                                        </p:attrNameLst>
                                      </p:cBhvr>
                                      <p:to>
                                        <p:strVal val="visible"/>
                                      </p:to>
                                    </p:set>
                                    <p:animEffect transition="in" filter="fade">
                                      <p:cBhvr>
                                        <p:cTn id="29" dur="500"/>
                                        <p:tgtEl>
                                          <p:spTgt spid="353">
                                            <p:txEl>
                                              <p:pRg st="7" end="7"/>
                                            </p:txEl>
                                          </p:spTgt>
                                        </p:tgtEl>
                                      </p:cBhvr>
                                    </p:animEffect>
                                  </p:childTnLst>
                                </p:cTn>
                              </p:par>
                            </p:childTnLst>
                          </p:cTn>
                        </p:par>
                        <p:par>
                          <p:cTn id="30" fill="hold">
                            <p:stCondLst>
                              <p:cond delay="1000"/>
                            </p:stCondLst>
                            <p:childTnLst>
                              <p:par>
                                <p:cTn id="31" presetID="10" presetClass="entr" presetSubtype="0" fill="hold" grpId="1" nodeType="afterEffect">
                                  <p:stCondLst>
                                    <p:cond delay="0"/>
                                  </p:stCondLst>
                                  <p:iterate>
                                    <p:tmAbs val="0"/>
                                  </p:iterate>
                                  <p:childTnLst>
                                    <p:set>
                                      <p:cBhvr>
                                        <p:cTn id="32" fill="hold"/>
                                        <p:tgtEl>
                                          <p:spTgt spid="353">
                                            <p:txEl>
                                              <p:pRg st="8" end="8"/>
                                            </p:txEl>
                                          </p:spTgt>
                                        </p:tgtEl>
                                        <p:attrNameLst>
                                          <p:attrName>style.visibility</p:attrName>
                                        </p:attrNameLst>
                                      </p:cBhvr>
                                      <p:to>
                                        <p:strVal val="visible"/>
                                      </p:to>
                                    </p:set>
                                    <p:animEffect transition="in" filter="fade">
                                      <p:cBhvr>
                                        <p:cTn id="33" dur="500"/>
                                        <p:tgtEl>
                                          <p:spTgt spid="35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 grpId="1" build="p" bldLvl="5" animBg="1" advAuto="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hape 358"/>
          <p:cNvSpPr/>
          <p:nvPr/>
        </p:nvSpPr>
        <p:spPr>
          <a:xfrm>
            <a:off x="4154892" y="237195"/>
            <a:ext cx="4572001" cy="120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Especiación</a:t>
            </a:r>
          </a:p>
          <a:p>
            <a:pPr lvl="0"/>
            <a:endParaRPr b="1"/>
          </a:p>
          <a:p>
            <a:pPr lvl="0"/>
            <a:r>
              <a:t>Es un suceso de formación de linajes que produce dos o más especies diferentes. </a:t>
            </a:r>
          </a:p>
        </p:txBody>
      </p:sp>
      <p:pic>
        <p:nvPicPr>
          <p:cNvPr id="359" name="image89.png"/>
          <p:cNvPicPr/>
          <p:nvPr/>
        </p:nvPicPr>
        <p:blipFill>
          <a:blip r:embed="rId2">
            <a:extLst/>
          </a:blip>
          <a:stretch>
            <a:fillRect/>
          </a:stretch>
        </p:blipFill>
        <p:spPr>
          <a:xfrm>
            <a:off x="999504" y="387527"/>
            <a:ext cx="2517551" cy="2132404"/>
          </a:xfrm>
          <a:prstGeom prst="rect">
            <a:avLst/>
          </a:prstGeom>
          <a:ln w="12700">
            <a:miter lim="400000"/>
          </a:ln>
        </p:spPr>
      </p:pic>
      <p:pic>
        <p:nvPicPr>
          <p:cNvPr id="360" name="image90.png"/>
          <p:cNvPicPr/>
          <p:nvPr/>
        </p:nvPicPr>
        <p:blipFill>
          <a:blip r:embed="rId3">
            <a:extLst/>
          </a:blip>
          <a:stretch>
            <a:fillRect/>
          </a:stretch>
        </p:blipFill>
        <p:spPr>
          <a:xfrm>
            <a:off x="1234260" y="3215882"/>
            <a:ext cx="2898264" cy="1192620"/>
          </a:xfrm>
          <a:prstGeom prst="rect">
            <a:avLst/>
          </a:prstGeom>
          <a:ln w="12700">
            <a:miter lim="400000"/>
          </a:ln>
        </p:spPr>
      </p:pic>
      <p:pic>
        <p:nvPicPr>
          <p:cNvPr id="361" name="image91.png"/>
          <p:cNvPicPr/>
          <p:nvPr/>
        </p:nvPicPr>
        <p:blipFill>
          <a:blip r:embed="rId4">
            <a:extLst/>
          </a:blip>
          <a:stretch>
            <a:fillRect/>
          </a:stretch>
        </p:blipFill>
        <p:spPr>
          <a:xfrm>
            <a:off x="4681377" y="3215882"/>
            <a:ext cx="2985869" cy="1235534"/>
          </a:xfrm>
          <a:prstGeom prst="rect">
            <a:avLst/>
          </a:prstGeom>
          <a:ln w="12700">
            <a:miter lim="400000"/>
          </a:ln>
        </p:spPr>
      </p:pic>
      <p:pic>
        <p:nvPicPr>
          <p:cNvPr id="362" name="image92.png"/>
          <p:cNvPicPr/>
          <p:nvPr/>
        </p:nvPicPr>
        <p:blipFill>
          <a:blip r:embed="rId5">
            <a:extLst/>
          </a:blip>
          <a:stretch>
            <a:fillRect/>
          </a:stretch>
        </p:blipFill>
        <p:spPr>
          <a:xfrm>
            <a:off x="1234260" y="5101195"/>
            <a:ext cx="2879839" cy="1191659"/>
          </a:xfrm>
          <a:prstGeom prst="rect">
            <a:avLst/>
          </a:prstGeom>
          <a:ln w="12700">
            <a:miter lim="400000"/>
          </a:ln>
        </p:spPr>
      </p:pic>
      <p:pic>
        <p:nvPicPr>
          <p:cNvPr id="363" name="image93.png"/>
          <p:cNvPicPr/>
          <p:nvPr/>
        </p:nvPicPr>
        <p:blipFill>
          <a:blip r:embed="rId6">
            <a:extLst/>
          </a:blip>
          <a:stretch>
            <a:fillRect/>
          </a:stretch>
        </p:blipFill>
        <p:spPr>
          <a:xfrm>
            <a:off x="4681377" y="5101195"/>
            <a:ext cx="2969304" cy="1221852"/>
          </a:xfrm>
          <a:prstGeom prst="rect">
            <a:avLst/>
          </a:prstGeom>
          <a:ln w="12700">
            <a:miter lim="400000"/>
          </a:ln>
        </p:spPr>
      </p:pic>
      <p:sp>
        <p:nvSpPr>
          <p:cNvPr id="364" name="Shape 364"/>
          <p:cNvSpPr/>
          <p:nvPr/>
        </p:nvSpPr>
        <p:spPr>
          <a:xfrm>
            <a:off x="2227516" y="4576781"/>
            <a:ext cx="4940853"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Divergencia poblacional; presiones selectivas</a:t>
            </a:r>
          </a:p>
        </p:txBody>
      </p:sp>
      <p:sp>
        <p:nvSpPr>
          <p:cNvPr id="365" name="Shape 365"/>
          <p:cNvSpPr/>
          <p:nvPr/>
        </p:nvSpPr>
        <p:spPr>
          <a:xfrm>
            <a:off x="2227516" y="2702298"/>
            <a:ext cx="3542860"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Aislamiento geográfico</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358"/>
                                        </p:tgtEl>
                                        <p:attrNameLst>
                                          <p:attrName>style.visibility</p:attrName>
                                        </p:attrNameLst>
                                      </p:cBhvr>
                                      <p:to>
                                        <p:strVal val="visible"/>
                                      </p:to>
                                    </p:set>
                                    <p:animEffect transition="in" filter="fade">
                                      <p:cBhvr>
                                        <p:cTn id="7" dur="500"/>
                                        <p:tgtEl>
                                          <p:spTgt spid="3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2" nodeType="clickEffect">
                                  <p:stCondLst>
                                    <p:cond delay="0"/>
                                  </p:stCondLst>
                                  <p:iterate>
                                    <p:tmAbs val="0"/>
                                  </p:iterate>
                                  <p:childTnLst>
                                    <p:set>
                                      <p:cBhvr>
                                        <p:cTn id="11" fill="hold"/>
                                        <p:tgtEl>
                                          <p:spTgt spid="365"/>
                                        </p:tgtEl>
                                        <p:attrNameLst>
                                          <p:attrName>style.visibility</p:attrName>
                                        </p:attrNameLst>
                                      </p:cBhvr>
                                      <p:to>
                                        <p:strVal val="visible"/>
                                      </p:to>
                                    </p:set>
                                    <p:animEffect transition="in" filter="box(in)">
                                      <p:cBhvr>
                                        <p:cTn id="12" dur="2000"/>
                                        <p:tgtEl>
                                          <p:spTgt spid="365"/>
                                        </p:tgtEl>
                                      </p:cBhvr>
                                    </p:animEffect>
                                  </p:childTnLst>
                                </p:cTn>
                              </p:par>
                            </p:childTnLst>
                          </p:cTn>
                        </p:par>
                        <p:par>
                          <p:cTn id="13" fill="hold">
                            <p:stCondLst>
                              <p:cond delay="2000"/>
                            </p:stCondLst>
                            <p:childTnLst>
                              <p:par>
                                <p:cTn id="14" presetID="4" presetClass="entr" presetSubtype="16" fill="hold" grpId="3" nodeType="afterEffect">
                                  <p:stCondLst>
                                    <p:cond delay="0"/>
                                  </p:stCondLst>
                                  <p:iterate>
                                    <p:tmAbs val="0"/>
                                  </p:iterate>
                                  <p:childTnLst>
                                    <p:set>
                                      <p:cBhvr>
                                        <p:cTn id="15" fill="hold"/>
                                        <p:tgtEl>
                                          <p:spTgt spid="360"/>
                                        </p:tgtEl>
                                        <p:attrNameLst>
                                          <p:attrName>style.visibility</p:attrName>
                                        </p:attrNameLst>
                                      </p:cBhvr>
                                      <p:to>
                                        <p:strVal val="visible"/>
                                      </p:to>
                                    </p:set>
                                    <p:animEffect transition="in" filter="box(in)">
                                      <p:cBhvr>
                                        <p:cTn id="16" dur="2000"/>
                                        <p:tgtEl>
                                          <p:spTgt spid="360"/>
                                        </p:tgtEl>
                                      </p:cBhvr>
                                    </p:animEffect>
                                  </p:childTnLst>
                                </p:cTn>
                              </p:par>
                            </p:childTnLst>
                          </p:cTn>
                        </p:par>
                        <p:par>
                          <p:cTn id="17" fill="hold">
                            <p:stCondLst>
                              <p:cond delay="4000"/>
                            </p:stCondLst>
                            <p:childTnLst>
                              <p:par>
                                <p:cTn id="18" presetID="4" presetClass="entr" presetSubtype="16" fill="hold" grpId="4" nodeType="afterEffect">
                                  <p:stCondLst>
                                    <p:cond delay="0"/>
                                  </p:stCondLst>
                                  <p:iterate>
                                    <p:tmAbs val="0"/>
                                  </p:iterate>
                                  <p:childTnLst>
                                    <p:set>
                                      <p:cBhvr>
                                        <p:cTn id="19" fill="hold"/>
                                        <p:tgtEl>
                                          <p:spTgt spid="361"/>
                                        </p:tgtEl>
                                        <p:attrNameLst>
                                          <p:attrName>style.visibility</p:attrName>
                                        </p:attrNameLst>
                                      </p:cBhvr>
                                      <p:to>
                                        <p:strVal val="visible"/>
                                      </p:to>
                                    </p:set>
                                    <p:animEffect transition="in" filter="box(in)">
                                      <p:cBhvr>
                                        <p:cTn id="20" dur="2000"/>
                                        <p:tgtEl>
                                          <p:spTgt spid="361"/>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5" nodeType="clickEffect">
                                  <p:stCondLst>
                                    <p:cond delay="0"/>
                                  </p:stCondLst>
                                  <p:iterate>
                                    <p:tmAbs val="0"/>
                                  </p:iterate>
                                  <p:childTnLst>
                                    <p:set>
                                      <p:cBhvr>
                                        <p:cTn id="24" fill="hold"/>
                                        <p:tgtEl>
                                          <p:spTgt spid="364"/>
                                        </p:tgtEl>
                                        <p:attrNameLst>
                                          <p:attrName>style.visibility</p:attrName>
                                        </p:attrNameLst>
                                      </p:cBhvr>
                                      <p:to>
                                        <p:strVal val="visible"/>
                                      </p:to>
                                    </p:set>
                                    <p:animEffect transition="in" filter="box(in)">
                                      <p:cBhvr>
                                        <p:cTn id="25" dur="2000"/>
                                        <p:tgtEl>
                                          <p:spTgt spid="364"/>
                                        </p:tgtEl>
                                      </p:cBhvr>
                                    </p:animEffect>
                                  </p:childTnLst>
                                </p:cTn>
                              </p:par>
                            </p:childTnLst>
                          </p:cTn>
                        </p:par>
                        <p:par>
                          <p:cTn id="26" fill="hold">
                            <p:stCondLst>
                              <p:cond delay="2000"/>
                            </p:stCondLst>
                            <p:childTnLst>
                              <p:par>
                                <p:cTn id="27" presetID="4" presetClass="entr" presetSubtype="16" fill="hold" grpId="6" nodeType="afterEffect">
                                  <p:stCondLst>
                                    <p:cond delay="0"/>
                                  </p:stCondLst>
                                  <p:iterate>
                                    <p:tmAbs val="0"/>
                                  </p:iterate>
                                  <p:childTnLst>
                                    <p:set>
                                      <p:cBhvr>
                                        <p:cTn id="28" fill="hold"/>
                                        <p:tgtEl>
                                          <p:spTgt spid="362"/>
                                        </p:tgtEl>
                                        <p:attrNameLst>
                                          <p:attrName>style.visibility</p:attrName>
                                        </p:attrNameLst>
                                      </p:cBhvr>
                                      <p:to>
                                        <p:strVal val="visible"/>
                                      </p:to>
                                    </p:set>
                                    <p:animEffect transition="in" filter="box(in)">
                                      <p:cBhvr>
                                        <p:cTn id="29" dur="2000"/>
                                        <p:tgtEl>
                                          <p:spTgt spid="362"/>
                                        </p:tgtEl>
                                      </p:cBhvr>
                                    </p:animEffect>
                                  </p:childTnLst>
                                </p:cTn>
                              </p:par>
                            </p:childTnLst>
                          </p:cTn>
                        </p:par>
                        <p:par>
                          <p:cTn id="30" fill="hold">
                            <p:stCondLst>
                              <p:cond delay="4000"/>
                            </p:stCondLst>
                            <p:childTnLst>
                              <p:par>
                                <p:cTn id="31" presetID="4" presetClass="entr" presetSubtype="16" fill="hold" grpId="7" nodeType="afterEffect">
                                  <p:stCondLst>
                                    <p:cond delay="0"/>
                                  </p:stCondLst>
                                  <p:iterate>
                                    <p:tmAbs val="0"/>
                                  </p:iterate>
                                  <p:childTnLst>
                                    <p:set>
                                      <p:cBhvr>
                                        <p:cTn id="32" fill="hold"/>
                                        <p:tgtEl>
                                          <p:spTgt spid="363"/>
                                        </p:tgtEl>
                                        <p:attrNameLst>
                                          <p:attrName>style.visibility</p:attrName>
                                        </p:attrNameLst>
                                      </p:cBhvr>
                                      <p:to>
                                        <p:strVal val="visible"/>
                                      </p:to>
                                    </p:set>
                                    <p:animEffect transition="in" filter="box(in)">
                                      <p:cBhvr>
                                        <p:cTn id="33" dur="2000"/>
                                        <p:tgtEl>
                                          <p:spTgt spid="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 grpId="1" animBg="1" advAuto="0"/>
      <p:bldP spid="360" grpId="3" animBg="1" advAuto="0"/>
      <p:bldP spid="361" grpId="4" animBg="1" advAuto="0"/>
      <p:bldP spid="362" grpId="6" animBg="1" advAuto="0"/>
      <p:bldP spid="363" grpId="7" animBg="1" advAuto="0"/>
      <p:bldP spid="364" grpId="5" animBg="1" advAuto="0"/>
      <p:bldP spid="365" grpId="2" animBg="1" advAuto="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hape 367"/>
          <p:cNvSpPr/>
          <p:nvPr/>
        </p:nvSpPr>
        <p:spPr>
          <a:xfrm>
            <a:off x="3094957" y="495320"/>
            <a:ext cx="2902074"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a:lvl1pPr>
          </a:lstStyle>
          <a:p>
            <a:pPr lvl="0">
              <a:defRPr b="0"/>
            </a:pPr>
            <a:r>
              <a:rPr b="1"/>
              <a:t>Causas de la especiación</a:t>
            </a:r>
          </a:p>
        </p:txBody>
      </p:sp>
      <p:pic>
        <p:nvPicPr>
          <p:cNvPr id="368" name="image94.png"/>
          <p:cNvPicPr/>
          <p:nvPr/>
        </p:nvPicPr>
        <p:blipFill>
          <a:blip r:embed="rId2">
            <a:extLst/>
          </a:blip>
          <a:stretch>
            <a:fillRect/>
          </a:stretch>
        </p:blipFill>
        <p:spPr>
          <a:xfrm>
            <a:off x="2081320" y="1773502"/>
            <a:ext cx="4448791" cy="1841223"/>
          </a:xfrm>
          <a:prstGeom prst="rect">
            <a:avLst/>
          </a:prstGeom>
          <a:ln w="12700">
            <a:miter lim="400000"/>
          </a:ln>
        </p:spPr>
      </p:pic>
      <p:pic>
        <p:nvPicPr>
          <p:cNvPr id="369" name="image95.png"/>
          <p:cNvPicPr/>
          <p:nvPr/>
        </p:nvPicPr>
        <p:blipFill>
          <a:blip r:embed="rId3">
            <a:extLst/>
          </a:blip>
          <a:stretch>
            <a:fillRect/>
          </a:stretch>
        </p:blipFill>
        <p:spPr>
          <a:xfrm>
            <a:off x="2081320" y="4302023"/>
            <a:ext cx="4448791" cy="2224397"/>
          </a:xfrm>
          <a:prstGeom prst="rect">
            <a:avLst/>
          </a:prstGeom>
          <a:ln w="12700">
            <a:miter lim="400000"/>
          </a:ln>
        </p:spPr>
      </p:pic>
      <p:sp>
        <p:nvSpPr>
          <p:cNvPr id="370" name="Shape 370"/>
          <p:cNvSpPr/>
          <p:nvPr/>
        </p:nvSpPr>
        <p:spPr>
          <a:xfrm>
            <a:off x="1335326" y="3826867"/>
            <a:ext cx="4250144"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Disminución del fujo génico</a:t>
            </a:r>
          </a:p>
        </p:txBody>
      </p:sp>
      <p:sp>
        <p:nvSpPr>
          <p:cNvPr id="371" name="Shape 371"/>
          <p:cNvSpPr/>
          <p:nvPr/>
        </p:nvSpPr>
        <p:spPr>
          <a:xfrm>
            <a:off x="1246441" y="1188778"/>
            <a:ext cx="269278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Aislamiento geográfico</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71"/>
                                        </p:tgtEl>
                                        <p:attrNameLst>
                                          <p:attrName>style.visibility</p:attrName>
                                        </p:attrNameLst>
                                      </p:cBhvr>
                                      <p:to>
                                        <p:strVal val="visible"/>
                                      </p:to>
                                    </p:set>
                                    <p:anim calcmode="lin" valueType="num">
                                      <p:cBhvr>
                                        <p:cTn id="7" dur="500" fill="hold"/>
                                        <p:tgtEl>
                                          <p:spTgt spid="371"/>
                                        </p:tgtEl>
                                        <p:attrNameLst>
                                          <p:attrName>ppt_x</p:attrName>
                                        </p:attrNameLst>
                                      </p:cBhvr>
                                      <p:tavLst>
                                        <p:tav tm="0">
                                          <p:val>
                                            <p:strVal val="#ppt_x"/>
                                          </p:val>
                                        </p:tav>
                                        <p:tav tm="100000">
                                          <p:val>
                                            <p:strVal val="#ppt_x"/>
                                          </p:val>
                                        </p:tav>
                                      </p:tavLst>
                                    </p:anim>
                                    <p:anim calcmode="lin" valueType="num">
                                      <p:cBhvr>
                                        <p:cTn id="8" dur="500" fill="hold"/>
                                        <p:tgtEl>
                                          <p:spTgt spid="37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iterate>
                                    <p:tmAbs val="0"/>
                                  </p:iterate>
                                  <p:childTnLst>
                                    <p:set>
                                      <p:cBhvr>
                                        <p:cTn id="11" fill="hold"/>
                                        <p:tgtEl>
                                          <p:spTgt spid="368"/>
                                        </p:tgtEl>
                                        <p:attrNameLst>
                                          <p:attrName>style.visibility</p:attrName>
                                        </p:attrNameLst>
                                      </p:cBhvr>
                                      <p:to>
                                        <p:strVal val="visible"/>
                                      </p:to>
                                    </p:set>
                                    <p:anim calcmode="lin" valueType="num">
                                      <p:cBhvr>
                                        <p:cTn id="12" dur="500" fill="hold"/>
                                        <p:tgtEl>
                                          <p:spTgt spid="368"/>
                                        </p:tgtEl>
                                        <p:attrNameLst>
                                          <p:attrName>ppt_x</p:attrName>
                                        </p:attrNameLst>
                                      </p:cBhvr>
                                      <p:tavLst>
                                        <p:tav tm="0">
                                          <p:val>
                                            <p:strVal val="#ppt_x"/>
                                          </p:val>
                                        </p:tav>
                                        <p:tav tm="100000">
                                          <p:val>
                                            <p:strVal val="#ppt_x"/>
                                          </p:val>
                                        </p:tav>
                                      </p:tavLst>
                                    </p:anim>
                                    <p:anim calcmode="lin" valueType="num">
                                      <p:cBhvr>
                                        <p:cTn id="13" dur="500" fill="hold"/>
                                        <p:tgtEl>
                                          <p:spTgt spid="36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3" nodeType="clickEffect">
                                  <p:stCondLst>
                                    <p:cond delay="0"/>
                                  </p:stCondLst>
                                  <p:iterate>
                                    <p:tmAbs val="0"/>
                                  </p:iterate>
                                  <p:childTnLst>
                                    <p:set>
                                      <p:cBhvr>
                                        <p:cTn id="17" fill="hold"/>
                                        <p:tgtEl>
                                          <p:spTgt spid="370"/>
                                        </p:tgtEl>
                                        <p:attrNameLst>
                                          <p:attrName>style.visibility</p:attrName>
                                        </p:attrNameLst>
                                      </p:cBhvr>
                                      <p:to>
                                        <p:strVal val="visible"/>
                                      </p:to>
                                    </p:set>
                                    <p:animEffect transition="in" filter="box(in)">
                                      <p:cBhvr>
                                        <p:cTn id="18" dur="2000"/>
                                        <p:tgtEl>
                                          <p:spTgt spid="370"/>
                                        </p:tgtEl>
                                      </p:cBhvr>
                                    </p:animEffect>
                                  </p:childTnLst>
                                </p:cTn>
                              </p:par>
                            </p:childTnLst>
                          </p:cTn>
                        </p:par>
                        <p:par>
                          <p:cTn id="19" fill="hold">
                            <p:stCondLst>
                              <p:cond delay="2000"/>
                            </p:stCondLst>
                            <p:childTnLst>
                              <p:par>
                                <p:cTn id="20" presetID="4" presetClass="entr" presetSubtype="16" fill="hold" grpId="4" nodeType="afterEffect">
                                  <p:stCondLst>
                                    <p:cond delay="0"/>
                                  </p:stCondLst>
                                  <p:iterate>
                                    <p:tmAbs val="0"/>
                                  </p:iterate>
                                  <p:childTnLst>
                                    <p:set>
                                      <p:cBhvr>
                                        <p:cTn id="21" fill="hold"/>
                                        <p:tgtEl>
                                          <p:spTgt spid="369"/>
                                        </p:tgtEl>
                                        <p:attrNameLst>
                                          <p:attrName>style.visibility</p:attrName>
                                        </p:attrNameLst>
                                      </p:cBhvr>
                                      <p:to>
                                        <p:strVal val="visible"/>
                                      </p:to>
                                    </p:set>
                                    <p:animEffect transition="in" filter="box(in)">
                                      <p:cBhvr>
                                        <p:cTn id="22" dur="2000"/>
                                        <p:tgtEl>
                                          <p:spTgt spid="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2" animBg="1" advAuto="0"/>
      <p:bldP spid="369" grpId="4" animBg="1" advAuto="0"/>
      <p:bldP spid="370" grpId="3" animBg="1" advAuto="0"/>
      <p:bldP spid="371" grpId="1" animBg="1" advAuto="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p:nvPr/>
        </p:nvSpPr>
        <p:spPr>
          <a:xfrm>
            <a:off x="4457517" y="111662"/>
            <a:ext cx="4572001" cy="4003041"/>
          </a:xfrm>
          <a:prstGeom prst="rect">
            <a:avLst/>
          </a:prstGeom>
          <a:solidFill>
            <a:srgbClr val="E6E0EC"/>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Aislamiento reproductivo</a:t>
            </a:r>
          </a:p>
          <a:p>
            <a:pPr lvl="0"/>
            <a:endParaRPr b="1"/>
          </a:p>
          <a:p>
            <a:pPr lvl="0"/>
            <a:r>
              <a:t>El ambiente puede imponer barreras a la reproducción; como un río o una cordillera, entre dos especies incipientes, pero esa barrera por sí sola no las convierte en especies individuales. </a:t>
            </a:r>
          </a:p>
          <a:p>
            <a:pPr lvl="0"/>
            <a:endParaRPr/>
          </a:p>
          <a:p>
            <a:pPr lvl="0"/>
            <a:r>
              <a:t>La alopatría puede comenzar el proceso, pero es necesario un desarrollo de barreras internas para el flujo génico para que la especiación se complete. </a:t>
            </a:r>
          </a:p>
          <a:p>
            <a:pPr lvl="0"/>
            <a:endParaRPr/>
          </a:p>
          <a:p>
            <a:pPr lvl="0"/>
            <a:r>
              <a:rPr b="1"/>
              <a:t>Sin bareras el flujo génico continua</a:t>
            </a:r>
          </a:p>
        </p:txBody>
      </p:sp>
      <p:pic>
        <p:nvPicPr>
          <p:cNvPr id="374" name="image91.png"/>
          <p:cNvPicPr/>
          <p:nvPr/>
        </p:nvPicPr>
        <p:blipFill>
          <a:blip r:embed="rId2">
            <a:extLst/>
          </a:blip>
          <a:stretch>
            <a:fillRect/>
          </a:stretch>
        </p:blipFill>
        <p:spPr>
          <a:xfrm>
            <a:off x="468078" y="839376"/>
            <a:ext cx="3503880" cy="1449882"/>
          </a:xfrm>
          <a:prstGeom prst="rect">
            <a:avLst/>
          </a:prstGeom>
          <a:ln w="12700">
            <a:miter lim="400000"/>
          </a:ln>
        </p:spPr>
      </p:pic>
      <p:pic>
        <p:nvPicPr>
          <p:cNvPr id="375" name="image85.png"/>
          <p:cNvPicPr/>
          <p:nvPr/>
        </p:nvPicPr>
        <p:blipFill>
          <a:blip r:embed="rId3">
            <a:extLst/>
          </a:blip>
          <a:stretch>
            <a:fillRect/>
          </a:stretch>
        </p:blipFill>
        <p:spPr>
          <a:xfrm>
            <a:off x="468078" y="2632099"/>
            <a:ext cx="3503880" cy="1449882"/>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373">
                                            <p:txEl>
                                              <p:pRg st="2" end="2"/>
                                            </p:txEl>
                                          </p:spTgt>
                                        </p:tgtEl>
                                        <p:attrNameLst>
                                          <p:attrName>style.visibility</p:attrName>
                                        </p:attrNameLst>
                                      </p:cBhvr>
                                      <p:to>
                                        <p:strVal val="visible"/>
                                      </p:to>
                                    </p:set>
                                    <p:animEffect transition="in" filter="fade">
                                      <p:cBhvr>
                                        <p:cTn id="7" dur="500"/>
                                        <p:tgtEl>
                                          <p:spTgt spid="37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2" nodeType="clickEffect">
                                  <p:stCondLst>
                                    <p:cond delay="0"/>
                                  </p:stCondLst>
                                  <p:iterate>
                                    <p:tmAbs val="0"/>
                                  </p:iterate>
                                  <p:childTnLst>
                                    <p:set>
                                      <p:cBhvr>
                                        <p:cTn id="11" fill="hold"/>
                                        <p:tgtEl>
                                          <p:spTgt spid="374"/>
                                        </p:tgtEl>
                                        <p:attrNameLst>
                                          <p:attrName>style.visibility</p:attrName>
                                        </p:attrNameLst>
                                      </p:cBhvr>
                                      <p:to>
                                        <p:strVal val="visible"/>
                                      </p:to>
                                    </p:set>
                                    <p:animEffect transition="in" filter="box(in)">
                                      <p:cBhvr>
                                        <p:cTn id="12" dur="2000"/>
                                        <p:tgtEl>
                                          <p:spTgt spid="374"/>
                                        </p:tgtEl>
                                      </p:cBhvr>
                                    </p:animEffect>
                                  </p:childTnLst>
                                </p:cTn>
                              </p:par>
                            </p:childTnLst>
                          </p:cTn>
                        </p:par>
                        <p:par>
                          <p:cTn id="13" fill="hold">
                            <p:stCondLst>
                              <p:cond delay="2000"/>
                            </p:stCondLst>
                            <p:childTnLst>
                              <p:par>
                                <p:cTn id="14" presetID="10" presetClass="entr" presetSubtype="0" fill="hold" grpId="1" nodeType="afterEffect">
                                  <p:stCondLst>
                                    <p:cond delay="0"/>
                                  </p:stCondLst>
                                  <p:iterate>
                                    <p:tmAbs val="0"/>
                                  </p:iterate>
                                  <p:childTnLst>
                                    <p:set>
                                      <p:cBhvr>
                                        <p:cTn id="15" fill="hold"/>
                                        <p:tgtEl>
                                          <p:spTgt spid="373">
                                            <p:txEl>
                                              <p:pRg st="3" end="3"/>
                                            </p:txEl>
                                          </p:spTgt>
                                        </p:tgtEl>
                                        <p:attrNameLst>
                                          <p:attrName>style.visibility</p:attrName>
                                        </p:attrNameLst>
                                      </p:cBhvr>
                                      <p:to>
                                        <p:strVal val="visible"/>
                                      </p:to>
                                    </p:set>
                                    <p:animEffect transition="in" filter="fade">
                                      <p:cBhvr>
                                        <p:cTn id="16" dur="500"/>
                                        <p:tgtEl>
                                          <p:spTgt spid="37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1" nodeType="clickEffect">
                                  <p:stCondLst>
                                    <p:cond delay="0"/>
                                  </p:stCondLst>
                                  <p:iterate>
                                    <p:tmAbs val="0"/>
                                  </p:iterate>
                                  <p:childTnLst>
                                    <p:set>
                                      <p:cBhvr>
                                        <p:cTn id="20" fill="hold"/>
                                        <p:tgtEl>
                                          <p:spTgt spid="373">
                                            <p:txEl>
                                              <p:pRg st="4" end="4"/>
                                            </p:txEl>
                                          </p:spTgt>
                                        </p:tgtEl>
                                        <p:attrNameLst>
                                          <p:attrName>style.visibility</p:attrName>
                                        </p:attrNameLst>
                                      </p:cBhvr>
                                      <p:to>
                                        <p:strVal val="visible"/>
                                      </p:to>
                                    </p:set>
                                    <p:animEffect transition="in" filter="fade">
                                      <p:cBhvr>
                                        <p:cTn id="21" dur="500"/>
                                        <p:tgtEl>
                                          <p:spTgt spid="37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3" nodeType="clickEffect">
                                  <p:stCondLst>
                                    <p:cond delay="0"/>
                                  </p:stCondLst>
                                  <p:iterate>
                                    <p:tmAbs val="0"/>
                                  </p:iterate>
                                  <p:childTnLst>
                                    <p:set>
                                      <p:cBhvr>
                                        <p:cTn id="25" fill="hold"/>
                                        <p:tgtEl>
                                          <p:spTgt spid="375"/>
                                        </p:tgtEl>
                                        <p:attrNameLst>
                                          <p:attrName>style.visibility</p:attrName>
                                        </p:attrNameLst>
                                      </p:cBhvr>
                                      <p:to>
                                        <p:strVal val="visible"/>
                                      </p:to>
                                    </p:set>
                                    <p:animEffect transition="in" filter="box(in)">
                                      <p:cBhvr>
                                        <p:cTn id="26" dur="2000"/>
                                        <p:tgtEl>
                                          <p:spTgt spid="375"/>
                                        </p:tgtEl>
                                      </p:cBhvr>
                                    </p:animEffect>
                                  </p:childTnLst>
                                </p:cTn>
                              </p:par>
                            </p:childTnLst>
                          </p:cTn>
                        </p:par>
                        <p:par>
                          <p:cTn id="27" fill="hold">
                            <p:stCondLst>
                              <p:cond delay="2000"/>
                            </p:stCondLst>
                            <p:childTnLst>
                              <p:par>
                                <p:cTn id="28" presetID="10" presetClass="entr" presetSubtype="0" fill="hold" grpId="1" nodeType="afterEffect">
                                  <p:stCondLst>
                                    <p:cond delay="0"/>
                                  </p:stCondLst>
                                  <p:iterate>
                                    <p:tmAbs val="0"/>
                                  </p:iterate>
                                  <p:childTnLst>
                                    <p:set>
                                      <p:cBhvr>
                                        <p:cTn id="29" fill="hold"/>
                                        <p:tgtEl>
                                          <p:spTgt spid="373">
                                            <p:txEl>
                                              <p:pRg st="5" end="5"/>
                                            </p:txEl>
                                          </p:spTgt>
                                        </p:tgtEl>
                                        <p:attrNameLst>
                                          <p:attrName>style.visibility</p:attrName>
                                        </p:attrNameLst>
                                      </p:cBhvr>
                                      <p:to>
                                        <p:strVal val="visible"/>
                                      </p:to>
                                    </p:set>
                                    <p:animEffect transition="in" filter="fade">
                                      <p:cBhvr>
                                        <p:cTn id="30" dur="500"/>
                                        <p:tgtEl>
                                          <p:spTgt spid="37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1" nodeType="clickEffect">
                                  <p:stCondLst>
                                    <p:cond delay="0"/>
                                  </p:stCondLst>
                                  <p:iterate>
                                    <p:tmAbs val="0"/>
                                  </p:iterate>
                                  <p:childTnLst>
                                    <p:set>
                                      <p:cBhvr>
                                        <p:cTn id="34" fill="hold"/>
                                        <p:tgtEl>
                                          <p:spTgt spid="373">
                                            <p:txEl>
                                              <p:pRg st="6" end="6"/>
                                            </p:txEl>
                                          </p:spTgt>
                                        </p:tgtEl>
                                        <p:attrNameLst>
                                          <p:attrName>style.visibility</p:attrName>
                                        </p:attrNameLst>
                                      </p:cBhvr>
                                      <p:to>
                                        <p:strVal val="visible"/>
                                      </p:to>
                                    </p:set>
                                    <p:animEffect transition="in" filter="fade">
                                      <p:cBhvr>
                                        <p:cTn id="35" dur="500"/>
                                        <p:tgtEl>
                                          <p:spTgt spid="37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1" build="p" bldLvl="5" animBg="1" advAuto="0"/>
      <p:bldP spid="374" grpId="2" animBg="1" advAuto="0"/>
      <p:bldP spid="375" grpId="3" animBg="1" advAuto="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hape 377"/>
          <p:cNvSpPr/>
          <p:nvPr/>
        </p:nvSpPr>
        <p:spPr>
          <a:xfrm>
            <a:off x="4457517" y="111662"/>
            <a:ext cx="4572001" cy="3723641"/>
          </a:xfrm>
          <a:prstGeom prst="rect">
            <a:avLst/>
          </a:prstGeom>
          <a:solidFill>
            <a:srgbClr val="FCD5B5"/>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Aislamiento reproductivo</a:t>
            </a:r>
          </a:p>
          <a:p>
            <a:pPr lvl="0"/>
            <a:endParaRPr b="1"/>
          </a:p>
          <a:p>
            <a:pPr lvl="0"/>
            <a:r>
              <a:t>La especiación requiere que las dos especies incipientes sean incapaces de producir descendencia viable juntas o que eviten aparearse con miembros del otro grupo.</a:t>
            </a:r>
          </a:p>
          <a:p>
            <a:pPr lvl="0"/>
            <a:endParaRPr/>
          </a:p>
          <a:p>
            <a:pPr lvl="0"/>
            <a:r>
              <a:rPr b="1"/>
              <a:t>El desarrollo de un lugar, un momento o un ritual de apareamiento diferentes</a:t>
            </a:r>
          </a:p>
          <a:p>
            <a:pPr lvl="0"/>
            <a:endParaRPr b="1"/>
          </a:p>
          <a:p>
            <a:pPr lvl="0"/>
            <a:r>
              <a:rPr b="1"/>
              <a:t>Falta de «ajuste» entre los órganos sexuales</a:t>
            </a:r>
          </a:p>
          <a:p>
            <a:pPr lvl="0"/>
            <a:endParaRPr b="1"/>
          </a:p>
          <a:p>
            <a:pPr lvl="0"/>
            <a:r>
              <a:rPr b="1"/>
              <a:t>Inviabilidad o esterilidad de la descendencia</a:t>
            </a:r>
          </a:p>
        </p:txBody>
      </p:sp>
      <p:pic>
        <p:nvPicPr>
          <p:cNvPr id="378" name="image96.png"/>
          <p:cNvPicPr/>
          <p:nvPr/>
        </p:nvPicPr>
        <p:blipFill>
          <a:blip r:embed="rId2">
            <a:extLst/>
          </a:blip>
          <a:stretch>
            <a:fillRect/>
          </a:stretch>
        </p:blipFill>
        <p:spPr>
          <a:xfrm>
            <a:off x="376551" y="846592"/>
            <a:ext cx="1822925" cy="1234618"/>
          </a:xfrm>
          <a:prstGeom prst="rect">
            <a:avLst/>
          </a:prstGeom>
          <a:ln w="12700">
            <a:miter lim="400000"/>
          </a:ln>
        </p:spPr>
      </p:pic>
      <p:pic>
        <p:nvPicPr>
          <p:cNvPr id="379" name="image97.png"/>
          <p:cNvPicPr/>
          <p:nvPr/>
        </p:nvPicPr>
        <p:blipFill>
          <a:blip r:embed="rId3">
            <a:extLst/>
          </a:blip>
          <a:stretch>
            <a:fillRect/>
          </a:stretch>
        </p:blipFill>
        <p:spPr>
          <a:xfrm>
            <a:off x="2302704" y="846592"/>
            <a:ext cx="1848182" cy="1251724"/>
          </a:xfrm>
          <a:prstGeom prst="rect">
            <a:avLst/>
          </a:prstGeom>
          <a:ln w="12700">
            <a:miter lim="400000"/>
          </a:ln>
        </p:spPr>
      </p:pic>
      <p:pic>
        <p:nvPicPr>
          <p:cNvPr id="380" name="image98.png"/>
          <p:cNvPicPr/>
          <p:nvPr/>
        </p:nvPicPr>
        <p:blipFill>
          <a:blip r:embed="rId4">
            <a:extLst/>
          </a:blip>
          <a:stretch>
            <a:fillRect/>
          </a:stretch>
        </p:blipFill>
        <p:spPr>
          <a:xfrm>
            <a:off x="376551" y="2252851"/>
            <a:ext cx="3856646" cy="926969"/>
          </a:xfrm>
          <a:prstGeom prst="rect">
            <a:avLst/>
          </a:prstGeom>
          <a:ln w="12700">
            <a:miter lim="400000"/>
          </a:ln>
        </p:spPr>
      </p:pic>
      <p:pic>
        <p:nvPicPr>
          <p:cNvPr id="381" name="image99.png"/>
          <p:cNvPicPr/>
          <p:nvPr/>
        </p:nvPicPr>
        <p:blipFill>
          <a:blip r:embed="rId5">
            <a:extLst/>
          </a:blip>
          <a:stretch>
            <a:fillRect/>
          </a:stretch>
        </p:blipFill>
        <p:spPr>
          <a:xfrm>
            <a:off x="401855" y="3804982"/>
            <a:ext cx="3749031" cy="1551324"/>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77">
                                            <p:txEl>
                                              <p:pRg st="2" end="2"/>
                                            </p:txEl>
                                          </p:spTgt>
                                        </p:tgtEl>
                                        <p:attrNameLst>
                                          <p:attrName>style.visibility</p:attrName>
                                        </p:attrNameLst>
                                      </p:cBhvr>
                                      <p:to>
                                        <p:strVal val="visible"/>
                                      </p:to>
                                    </p:set>
                                    <p:anim calcmode="lin" valueType="num">
                                      <p:cBhvr>
                                        <p:cTn id="7" dur="500" fill="hold"/>
                                        <p:tgtEl>
                                          <p:spTgt spid="377">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37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2" nodeType="clickEffect">
                                  <p:stCondLst>
                                    <p:cond delay="0"/>
                                  </p:stCondLst>
                                  <p:iterate>
                                    <p:tmAbs val="0"/>
                                  </p:iterate>
                                  <p:childTnLst>
                                    <p:set>
                                      <p:cBhvr>
                                        <p:cTn id="12" fill="hold"/>
                                        <p:tgtEl>
                                          <p:spTgt spid="378"/>
                                        </p:tgtEl>
                                        <p:attrNameLst>
                                          <p:attrName>style.visibility</p:attrName>
                                        </p:attrNameLst>
                                      </p:cBhvr>
                                      <p:to>
                                        <p:strVal val="visible"/>
                                      </p:to>
                                    </p:set>
                                    <p:animEffect transition="in" filter="box(in)">
                                      <p:cBhvr>
                                        <p:cTn id="13" dur="2000"/>
                                        <p:tgtEl>
                                          <p:spTgt spid="378"/>
                                        </p:tgtEl>
                                      </p:cBhvr>
                                    </p:animEffect>
                                  </p:childTnLst>
                                </p:cTn>
                              </p:par>
                            </p:childTnLst>
                          </p:cTn>
                        </p:par>
                        <p:par>
                          <p:cTn id="14" fill="hold">
                            <p:stCondLst>
                              <p:cond delay="2000"/>
                            </p:stCondLst>
                            <p:childTnLst>
                              <p:par>
                                <p:cTn id="15" presetID="4" presetClass="entr" presetSubtype="16" fill="hold" grpId="3" nodeType="afterEffect">
                                  <p:stCondLst>
                                    <p:cond delay="0"/>
                                  </p:stCondLst>
                                  <p:iterate>
                                    <p:tmAbs val="0"/>
                                  </p:iterate>
                                  <p:childTnLst>
                                    <p:set>
                                      <p:cBhvr>
                                        <p:cTn id="16" fill="hold"/>
                                        <p:tgtEl>
                                          <p:spTgt spid="379"/>
                                        </p:tgtEl>
                                        <p:attrNameLst>
                                          <p:attrName>style.visibility</p:attrName>
                                        </p:attrNameLst>
                                      </p:cBhvr>
                                      <p:to>
                                        <p:strVal val="visible"/>
                                      </p:to>
                                    </p:set>
                                    <p:animEffect transition="in" filter="box(in)">
                                      <p:cBhvr>
                                        <p:cTn id="17" dur="2000"/>
                                        <p:tgtEl>
                                          <p:spTgt spid="379"/>
                                        </p:tgtEl>
                                      </p:cBhvr>
                                    </p:animEffect>
                                  </p:childTnLst>
                                </p:cTn>
                              </p:par>
                            </p:childTnLst>
                          </p:cTn>
                        </p:par>
                        <p:par>
                          <p:cTn id="18" fill="hold">
                            <p:stCondLst>
                              <p:cond delay="4000"/>
                            </p:stCondLst>
                            <p:childTnLst>
                              <p:par>
                                <p:cTn id="19" presetID="2" presetClass="entr" presetSubtype="4" fill="hold" grpId="1" nodeType="afterEffect">
                                  <p:stCondLst>
                                    <p:cond delay="0"/>
                                  </p:stCondLst>
                                  <p:iterate>
                                    <p:tmAbs val="0"/>
                                  </p:iterate>
                                  <p:childTnLst>
                                    <p:set>
                                      <p:cBhvr>
                                        <p:cTn id="20" fill="hold"/>
                                        <p:tgtEl>
                                          <p:spTgt spid="377">
                                            <p:txEl>
                                              <p:pRg st="3" end="3"/>
                                            </p:txEl>
                                          </p:spTgt>
                                        </p:tgtEl>
                                        <p:attrNameLst>
                                          <p:attrName>style.visibility</p:attrName>
                                        </p:attrNameLst>
                                      </p:cBhvr>
                                      <p:to>
                                        <p:strVal val="visible"/>
                                      </p:to>
                                    </p:set>
                                    <p:anim calcmode="lin" valueType="num">
                                      <p:cBhvr>
                                        <p:cTn id="21" dur="500" fill="hold"/>
                                        <p:tgtEl>
                                          <p:spTgt spid="377">
                                            <p:txEl>
                                              <p:pRg st="3" end="3"/>
                                            </p:txEl>
                                          </p:spTgt>
                                        </p:tgtEl>
                                        <p:attrNameLst>
                                          <p:attrName>ppt_x</p:attrName>
                                        </p:attrNameLst>
                                      </p:cBhvr>
                                      <p:tavLst>
                                        <p:tav tm="0">
                                          <p:val>
                                            <p:strVal val="#ppt_x"/>
                                          </p:val>
                                        </p:tav>
                                        <p:tav tm="100000">
                                          <p:val>
                                            <p:strVal val="#ppt_x"/>
                                          </p:val>
                                        </p:tav>
                                      </p:tavLst>
                                    </p:anim>
                                    <p:anim calcmode="lin" valueType="num">
                                      <p:cBhvr>
                                        <p:cTn id="22" dur="500" fill="hold"/>
                                        <p:tgtEl>
                                          <p:spTgt spid="37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1" nodeType="clickEffect">
                                  <p:stCondLst>
                                    <p:cond delay="0"/>
                                  </p:stCondLst>
                                  <p:iterate>
                                    <p:tmAbs val="0"/>
                                  </p:iterate>
                                  <p:childTnLst>
                                    <p:set>
                                      <p:cBhvr>
                                        <p:cTn id="26" fill="hold"/>
                                        <p:tgtEl>
                                          <p:spTgt spid="377">
                                            <p:txEl>
                                              <p:pRg st="4" end="4"/>
                                            </p:txEl>
                                          </p:spTgt>
                                        </p:tgtEl>
                                        <p:attrNameLst>
                                          <p:attrName>style.visibility</p:attrName>
                                        </p:attrNameLst>
                                      </p:cBhvr>
                                      <p:to>
                                        <p:strVal val="visible"/>
                                      </p:to>
                                    </p:set>
                                    <p:anim calcmode="lin" valueType="num">
                                      <p:cBhvr>
                                        <p:cTn id="27" dur="500" fill="hold"/>
                                        <p:tgtEl>
                                          <p:spTgt spid="377">
                                            <p:txEl>
                                              <p:pRg st="4" end="4"/>
                                            </p:txEl>
                                          </p:spTgt>
                                        </p:tgtEl>
                                        <p:attrNameLst>
                                          <p:attrName>ppt_x</p:attrName>
                                        </p:attrNameLst>
                                      </p:cBhvr>
                                      <p:tavLst>
                                        <p:tav tm="0">
                                          <p:val>
                                            <p:strVal val="#ppt_x"/>
                                          </p:val>
                                        </p:tav>
                                        <p:tav tm="100000">
                                          <p:val>
                                            <p:strVal val="#ppt_x"/>
                                          </p:val>
                                        </p:tav>
                                      </p:tavLst>
                                    </p:anim>
                                    <p:anim calcmode="lin" valueType="num">
                                      <p:cBhvr>
                                        <p:cTn id="28" dur="500" fill="hold"/>
                                        <p:tgtEl>
                                          <p:spTgt spid="377">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 presetClass="entr" presetSubtype="4" fill="hold" grpId="1" nodeType="afterEffect">
                                  <p:stCondLst>
                                    <p:cond delay="0"/>
                                  </p:stCondLst>
                                  <p:iterate>
                                    <p:tmAbs val="0"/>
                                  </p:iterate>
                                  <p:childTnLst>
                                    <p:set>
                                      <p:cBhvr>
                                        <p:cTn id="31" fill="hold"/>
                                        <p:tgtEl>
                                          <p:spTgt spid="377">
                                            <p:txEl>
                                              <p:pRg st="5" end="5"/>
                                            </p:txEl>
                                          </p:spTgt>
                                        </p:tgtEl>
                                        <p:attrNameLst>
                                          <p:attrName>style.visibility</p:attrName>
                                        </p:attrNameLst>
                                      </p:cBhvr>
                                      <p:to>
                                        <p:strVal val="visible"/>
                                      </p:to>
                                    </p:set>
                                    <p:anim calcmode="lin" valueType="num">
                                      <p:cBhvr>
                                        <p:cTn id="32" dur="500" fill="hold"/>
                                        <p:tgtEl>
                                          <p:spTgt spid="377">
                                            <p:txEl>
                                              <p:pRg st="5" end="5"/>
                                            </p:txEl>
                                          </p:spTgt>
                                        </p:tgtEl>
                                        <p:attrNameLst>
                                          <p:attrName>ppt_x</p:attrName>
                                        </p:attrNameLst>
                                      </p:cBhvr>
                                      <p:tavLst>
                                        <p:tav tm="0">
                                          <p:val>
                                            <p:strVal val="#ppt_x"/>
                                          </p:val>
                                        </p:tav>
                                        <p:tav tm="100000">
                                          <p:val>
                                            <p:strVal val="#ppt_x"/>
                                          </p:val>
                                        </p:tav>
                                      </p:tavLst>
                                    </p:anim>
                                    <p:anim calcmode="lin" valueType="num">
                                      <p:cBhvr>
                                        <p:cTn id="33" dur="500" fill="hold"/>
                                        <p:tgtEl>
                                          <p:spTgt spid="37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1" nodeType="clickEffect">
                                  <p:stCondLst>
                                    <p:cond delay="0"/>
                                  </p:stCondLst>
                                  <p:iterate>
                                    <p:tmAbs val="0"/>
                                  </p:iterate>
                                  <p:childTnLst>
                                    <p:set>
                                      <p:cBhvr>
                                        <p:cTn id="37" fill="hold"/>
                                        <p:tgtEl>
                                          <p:spTgt spid="377">
                                            <p:txEl>
                                              <p:pRg st="6" end="6"/>
                                            </p:txEl>
                                          </p:spTgt>
                                        </p:tgtEl>
                                        <p:attrNameLst>
                                          <p:attrName>style.visibility</p:attrName>
                                        </p:attrNameLst>
                                      </p:cBhvr>
                                      <p:to>
                                        <p:strVal val="visible"/>
                                      </p:to>
                                    </p:set>
                                    <p:anim calcmode="lin" valueType="num">
                                      <p:cBhvr>
                                        <p:cTn id="38" dur="500" fill="hold"/>
                                        <p:tgtEl>
                                          <p:spTgt spid="377">
                                            <p:txEl>
                                              <p:pRg st="6" end="6"/>
                                            </p:txEl>
                                          </p:spTgt>
                                        </p:tgtEl>
                                        <p:attrNameLst>
                                          <p:attrName>ppt_x</p:attrName>
                                        </p:attrNameLst>
                                      </p:cBhvr>
                                      <p:tavLst>
                                        <p:tav tm="0">
                                          <p:val>
                                            <p:strVal val="#ppt_x"/>
                                          </p:val>
                                        </p:tav>
                                        <p:tav tm="100000">
                                          <p:val>
                                            <p:strVal val="#ppt_x"/>
                                          </p:val>
                                        </p:tav>
                                      </p:tavLst>
                                    </p:anim>
                                    <p:anim calcmode="lin" valueType="num">
                                      <p:cBhvr>
                                        <p:cTn id="39" dur="500" fill="hold"/>
                                        <p:tgtEl>
                                          <p:spTgt spid="37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4" nodeType="clickEffect">
                                  <p:stCondLst>
                                    <p:cond delay="0"/>
                                  </p:stCondLst>
                                  <p:iterate>
                                    <p:tmAbs val="0"/>
                                  </p:iterate>
                                  <p:childTnLst>
                                    <p:set>
                                      <p:cBhvr>
                                        <p:cTn id="43" fill="hold"/>
                                        <p:tgtEl>
                                          <p:spTgt spid="380"/>
                                        </p:tgtEl>
                                        <p:attrNameLst>
                                          <p:attrName>style.visibility</p:attrName>
                                        </p:attrNameLst>
                                      </p:cBhvr>
                                      <p:to>
                                        <p:strVal val="visible"/>
                                      </p:to>
                                    </p:set>
                                    <p:animEffect transition="in" filter="fade">
                                      <p:cBhvr>
                                        <p:cTn id="44" dur="500"/>
                                        <p:tgtEl>
                                          <p:spTgt spid="380"/>
                                        </p:tgtEl>
                                      </p:cBhvr>
                                    </p:animEffect>
                                  </p:childTnLst>
                                </p:cTn>
                              </p:par>
                            </p:childTnLst>
                          </p:cTn>
                        </p:par>
                        <p:par>
                          <p:cTn id="45" fill="hold">
                            <p:stCondLst>
                              <p:cond delay="500"/>
                            </p:stCondLst>
                            <p:childTnLst>
                              <p:par>
                                <p:cTn id="46" presetID="2" presetClass="entr" presetSubtype="4" fill="hold" grpId="1" nodeType="afterEffect">
                                  <p:stCondLst>
                                    <p:cond delay="0"/>
                                  </p:stCondLst>
                                  <p:iterate>
                                    <p:tmAbs val="0"/>
                                  </p:iterate>
                                  <p:childTnLst>
                                    <p:set>
                                      <p:cBhvr>
                                        <p:cTn id="47" fill="hold"/>
                                        <p:tgtEl>
                                          <p:spTgt spid="377">
                                            <p:txEl>
                                              <p:pRg st="7" end="7"/>
                                            </p:txEl>
                                          </p:spTgt>
                                        </p:tgtEl>
                                        <p:attrNameLst>
                                          <p:attrName>style.visibility</p:attrName>
                                        </p:attrNameLst>
                                      </p:cBhvr>
                                      <p:to>
                                        <p:strVal val="visible"/>
                                      </p:to>
                                    </p:set>
                                    <p:anim calcmode="lin" valueType="num">
                                      <p:cBhvr>
                                        <p:cTn id="48" dur="500" fill="hold"/>
                                        <p:tgtEl>
                                          <p:spTgt spid="377">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7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1" nodeType="clickEffect">
                                  <p:stCondLst>
                                    <p:cond delay="0"/>
                                  </p:stCondLst>
                                  <p:iterate>
                                    <p:tmAbs val="0"/>
                                  </p:iterate>
                                  <p:childTnLst>
                                    <p:set>
                                      <p:cBhvr>
                                        <p:cTn id="53" fill="hold"/>
                                        <p:tgtEl>
                                          <p:spTgt spid="377">
                                            <p:txEl>
                                              <p:pRg st="8" end="8"/>
                                            </p:txEl>
                                          </p:spTgt>
                                        </p:tgtEl>
                                        <p:attrNameLst>
                                          <p:attrName>style.visibility</p:attrName>
                                        </p:attrNameLst>
                                      </p:cBhvr>
                                      <p:to>
                                        <p:strVal val="visible"/>
                                      </p:to>
                                    </p:set>
                                    <p:anim calcmode="lin" valueType="num">
                                      <p:cBhvr>
                                        <p:cTn id="54" dur="500" fill="hold"/>
                                        <p:tgtEl>
                                          <p:spTgt spid="377">
                                            <p:txEl>
                                              <p:pRg st="8" end="8"/>
                                            </p:txEl>
                                          </p:spTgt>
                                        </p:tgtEl>
                                        <p:attrNameLst>
                                          <p:attrName>ppt_x</p:attrName>
                                        </p:attrNameLst>
                                      </p:cBhvr>
                                      <p:tavLst>
                                        <p:tav tm="0">
                                          <p:val>
                                            <p:strVal val="#ppt_x"/>
                                          </p:val>
                                        </p:tav>
                                        <p:tav tm="100000">
                                          <p:val>
                                            <p:strVal val="#ppt_x"/>
                                          </p:val>
                                        </p:tav>
                                      </p:tavLst>
                                    </p:anim>
                                    <p:anim calcmode="lin" valueType="num">
                                      <p:cBhvr>
                                        <p:cTn id="55" dur="500" fill="hold"/>
                                        <p:tgtEl>
                                          <p:spTgt spid="37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grpId="5" nodeType="clickEffect">
                                  <p:stCondLst>
                                    <p:cond delay="0"/>
                                  </p:stCondLst>
                                  <p:iterate>
                                    <p:tmAbs val="0"/>
                                  </p:iterate>
                                  <p:childTnLst>
                                    <p:set>
                                      <p:cBhvr>
                                        <p:cTn id="59" fill="hold"/>
                                        <p:tgtEl>
                                          <p:spTgt spid="381"/>
                                        </p:tgtEl>
                                        <p:attrNameLst>
                                          <p:attrName>style.visibility</p:attrName>
                                        </p:attrNameLst>
                                      </p:cBhvr>
                                      <p:to>
                                        <p:strVal val="visible"/>
                                      </p:to>
                                    </p:set>
                                    <p:animEffect transition="in" filter="box(in)">
                                      <p:cBhvr>
                                        <p:cTn id="60" dur="2000"/>
                                        <p:tgtEl>
                                          <p:spTgt spid="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 grpId="1" build="p" bldLvl="5" animBg="1" advAuto="0"/>
      <p:bldP spid="378" grpId="2" animBg="1" advAuto="0"/>
      <p:bldP spid="379" grpId="3" animBg="1" advAuto="0"/>
      <p:bldP spid="380" grpId="4" animBg="1" advAuto="0"/>
      <p:bldP spid="381" grpId="5" animBg="1" advAuto="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3" name="image100.png"/>
          <p:cNvPicPr/>
          <p:nvPr/>
        </p:nvPicPr>
        <p:blipFill>
          <a:blip r:embed="rId2">
            <a:extLst/>
          </a:blip>
          <a:stretch>
            <a:fillRect/>
          </a:stretch>
        </p:blipFill>
        <p:spPr>
          <a:xfrm>
            <a:off x="295295" y="756986"/>
            <a:ext cx="3598218" cy="842137"/>
          </a:xfrm>
          <a:prstGeom prst="rect">
            <a:avLst/>
          </a:prstGeom>
          <a:ln w="12700">
            <a:miter lim="400000"/>
          </a:ln>
        </p:spPr>
      </p:pic>
      <p:pic>
        <p:nvPicPr>
          <p:cNvPr id="384" name="image101.png"/>
          <p:cNvPicPr/>
          <p:nvPr/>
        </p:nvPicPr>
        <p:blipFill>
          <a:blip r:embed="rId3">
            <a:extLst/>
          </a:blip>
          <a:stretch>
            <a:fillRect/>
          </a:stretch>
        </p:blipFill>
        <p:spPr>
          <a:xfrm>
            <a:off x="589266" y="2222308"/>
            <a:ext cx="3160859" cy="1607036"/>
          </a:xfrm>
          <a:prstGeom prst="rect">
            <a:avLst/>
          </a:prstGeom>
          <a:ln w="12700">
            <a:miter lim="400000"/>
          </a:ln>
        </p:spPr>
      </p:pic>
      <p:pic>
        <p:nvPicPr>
          <p:cNvPr id="385" name="image102.png"/>
          <p:cNvPicPr/>
          <p:nvPr/>
        </p:nvPicPr>
        <p:blipFill>
          <a:blip r:embed="rId4">
            <a:extLst/>
          </a:blip>
          <a:stretch>
            <a:fillRect/>
          </a:stretch>
        </p:blipFill>
        <p:spPr>
          <a:xfrm>
            <a:off x="439346" y="4150662"/>
            <a:ext cx="3548239" cy="2410125"/>
          </a:xfrm>
          <a:prstGeom prst="rect">
            <a:avLst/>
          </a:prstGeom>
          <a:ln w="12700">
            <a:miter lim="400000"/>
          </a:ln>
        </p:spPr>
      </p:pic>
      <p:sp>
        <p:nvSpPr>
          <p:cNvPr id="386" name="Shape 386"/>
          <p:cNvSpPr/>
          <p:nvPr/>
        </p:nvSpPr>
        <p:spPr>
          <a:xfrm>
            <a:off x="4333895" y="302361"/>
            <a:ext cx="4572001" cy="5120641"/>
          </a:xfrm>
          <a:prstGeom prst="rect">
            <a:avLst/>
          </a:prstGeom>
          <a:solidFill>
            <a:srgbClr val="23D7FF"/>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r>
              <a:rPr b="1"/>
              <a:t>Coespeciación</a:t>
            </a:r>
          </a:p>
          <a:p>
            <a:pPr lvl="0"/>
            <a:endParaRPr b="1"/>
          </a:p>
          <a:p>
            <a:pPr lvl="0"/>
            <a:r>
              <a:t>Relación entre dos especies muy cercanas, que dan lugar a especiación paralela. </a:t>
            </a:r>
          </a:p>
          <a:p>
            <a:pPr lvl="0"/>
            <a:r>
              <a:t>La coespeciación ocurre especialmente entre parásitos y sus hospederos.</a:t>
            </a:r>
          </a:p>
          <a:p>
            <a:pPr lvl="0"/>
            <a:endParaRPr/>
          </a:p>
          <a:p>
            <a:pPr lvl="0"/>
            <a:r>
              <a:t>Ejem. Piojo que vive en una especie de ardilla terrestre. Cuando las ardillas se unen para aparearse, el piojo tiene la oportunidad de cambiar de ardilla y, quizás, aparearse con un piojo de otra ardilla. El cambio de ardilla terrestre permite que los genes fluyan en la especie de piojos.</a:t>
            </a:r>
          </a:p>
          <a:p>
            <a:pPr lvl="0"/>
            <a:endParaRPr/>
          </a:p>
          <a:p>
            <a:pPr lvl="0"/>
            <a:endParaRPr/>
          </a:p>
          <a:p>
            <a:pPr lvl="0"/>
            <a:r>
              <a:t>Las filogenias indican que hubo coespeciación, junto con algún cambio de hospedador.</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iterate>
                                    <p:tmAbs val="0"/>
                                  </p:iterate>
                                  <p:childTnLst>
                                    <p:set>
                                      <p:cBhvr>
                                        <p:cTn id="6" fill="hold"/>
                                        <p:tgtEl>
                                          <p:spTgt spid="386">
                                            <p:txEl>
                                              <p:pRg st="2" end="2"/>
                                            </p:txEl>
                                          </p:spTgt>
                                        </p:tgtEl>
                                        <p:attrNameLst>
                                          <p:attrName>style.visibility</p:attrName>
                                        </p:attrNameLst>
                                      </p:cBhvr>
                                      <p:to>
                                        <p:strVal val="visible"/>
                                      </p:to>
                                    </p:set>
                                    <p:animEffect transition="in" filter="box(in)">
                                      <p:cBhvr>
                                        <p:cTn id="7" dur="2000"/>
                                        <p:tgtEl>
                                          <p:spTgt spid="386">
                                            <p:txEl>
                                              <p:pRg st="2" end="2"/>
                                            </p:txEl>
                                          </p:spTgt>
                                        </p:tgtEl>
                                      </p:cBhvr>
                                    </p:animEffect>
                                  </p:childTnLst>
                                </p:cTn>
                              </p:par>
                            </p:childTnLst>
                          </p:cTn>
                        </p:par>
                        <p:par>
                          <p:cTn id="8" fill="hold">
                            <p:stCondLst>
                              <p:cond delay="2000"/>
                            </p:stCondLst>
                            <p:childTnLst>
                              <p:par>
                                <p:cTn id="9" presetID="4" presetClass="entr" presetSubtype="16" fill="hold" grpId="1" nodeType="afterEffect">
                                  <p:stCondLst>
                                    <p:cond delay="0"/>
                                  </p:stCondLst>
                                  <p:iterate>
                                    <p:tmAbs val="0"/>
                                  </p:iterate>
                                  <p:childTnLst>
                                    <p:set>
                                      <p:cBhvr>
                                        <p:cTn id="10" fill="hold"/>
                                        <p:tgtEl>
                                          <p:spTgt spid="386">
                                            <p:txEl>
                                              <p:pRg st="3" end="3"/>
                                            </p:txEl>
                                          </p:spTgt>
                                        </p:tgtEl>
                                        <p:attrNameLst>
                                          <p:attrName>style.visibility</p:attrName>
                                        </p:attrNameLst>
                                      </p:cBhvr>
                                      <p:to>
                                        <p:strVal val="visible"/>
                                      </p:to>
                                    </p:set>
                                    <p:animEffect transition="in" filter="box(in)">
                                      <p:cBhvr>
                                        <p:cTn id="11" dur="2000"/>
                                        <p:tgtEl>
                                          <p:spTgt spid="386">
                                            <p:txEl>
                                              <p:pRg st="3" end="3"/>
                                            </p:txEl>
                                          </p:spTgt>
                                        </p:tgtEl>
                                      </p:cBhvr>
                                    </p:animEffect>
                                  </p:childTnLst>
                                </p:cTn>
                              </p:par>
                            </p:childTnLst>
                          </p:cTn>
                        </p:par>
                        <p:par>
                          <p:cTn id="12" fill="hold">
                            <p:stCondLst>
                              <p:cond delay="4000"/>
                            </p:stCondLst>
                            <p:childTnLst>
                              <p:par>
                                <p:cTn id="13" presetID="4" presetClass="entr" presetSubtype="16" fill="hold" grpId="1" nodeType="afterEffect">
                                  <p:stCondLst>
                                    <p:cond delay="0"/>
                                  </p:stCondLst>
                                  <p:iterate>
                                    <p:tmAbs val="0"/>
                                  </p:iterate>
                                  <p:childTnLst>
                                    <p:set>
                                      <p:cBhvr>
                                        <p:cTn id="14" fill="hold"/>
                                        <p:tgtEl>
                                          <p:spTgt spid="386">
                                            <p:txEl>
                                              <p:pRg st="4" end="4"/>
                                            </p:txEl>
                                          </p:spTgt>
                                        </p:tgtEl>
                                        <p:attrNameLst>
                                          <p:attrName>style.visibility</p:attrName>
                                        </p:attrNameLst>
                                      </p:cBhvr>
                                      <p:to>
                                        <p:strVal val="visible"/>
                                      </p:to>
                                    </p:set>
                                    <p:animEffect transition="in" filter="box(in)">
                                      <p:cBhvr>
                                        <p:cTn id="15" dur="2000"/>
                                        <p:tgtEl>
                                          <p:spTgt spid="386">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1" nodeType="clickEffect">
                                  <p:stCondLst>
                                    <p:cond delay="0"/>
                                  </p:stCondLst>
                                  <p:iterate>
                                    <p:tmAbs val="0"/>
                                  </p:iterate>
                                  <p:childTnLst>
                                    <p:set>
                                      <p:cBhvr>
                                        <p:cTn id="19" fill="hold"/>
                                        <p:tgtEl>
                                          <p:spTgt spid="386">
                                            <p:txEl>
                                              <p:pRg st="5" end="5"/>
                                            </p:txEl>
                                          </p:spTgt>
                                        </p:tgtEl>
                                        <p:attrNameLst>
                                          <p:attrName>style.visibility</p:attrName>
                                        </p:attrNameLst>
                                      </p:cBhvr>
                                      <p:to>
                                        <p:strVal val="visible"/>
                                      </p:to>
                                    </p:set>
                                    <p:animEffect transition="in" filter="box(in)">
                                      <p:cBhvr>
                                        <p:cTn id="20" dur="2000"/>
                                        <p:tgtEl>
                                          <p:spTgt spid="386">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2" nodeType="clickEffect">
                                  <p:stCondLst>
                                    <p:cond delay="0"/>
                                  </p:stCondLst>
                                  <p:iterate>
                                    <p:tmAbs val="0"/>
                                  </p:iterate>
                                  <p:childTnLst>
                                    <p:set>
                                      <p:cBhvr>
                                        <p:cTn id="24" fill="hold"/>
                                        <p:tgtEl>
                                          <p:spTgt spid="383"/>
                                        </p:tgtEl>
                                        <p:attrNameLst>
                                          <p:attrName>style.visibility</p:attrName>
                                        </p:attrNameLst>
                                      </p:cBhvr>
                                      <p:to>
                                        <p:strVal val="visible"/>
                                      </p:to>
                                    </p:set>
                                    <p:animEffect transition="in" filter="box(in)">
                                      <p:cBhvr>
                                        <p:cTn id="25" dur="2000"/>
                                        <p:tgtEl>
                                          <p:spTgt spid="383"/>
                                        </p:tgtEl>
                                      </p:cBhvr>
                                    </p:animEffect>
                                  </p:childTnLst>
                                </p:cTn>
                              </p:par>
                            </p:childTnLst>
                          </p:cTn>
                        </p:par>
                        <p:par>
                          <p:cTn id="26" fill="hold">
                            <p:stCondLst>
                              <p:cond delay="2000"/>
                            </p:stCondLst>
                            <p:childTnLst>
                              <p:par>
                                <p:cTn id="27" presetID="4" presetClass="entr" presetSubtype="16" fill="hold" grpId="3" nodeType="afterEffect">
                                  <p:stCondLst>
                                    <p:cond delay="0"/>
                                  </p:stCondLst>
                                  <p:iterate>
                                    <p:tmAbs val="0"/>
                                  </p:iterate>
                                  <p:childTnLst>
                                    <p:set>
                                      <p:cBhvr>
                                        <p:cTn id="28" fill="hold"/>
                                        <p:tgtEl>
                                          <p:spTgt spid="384"/>
                                        </p:tgtEl>
                                        <p:attrNameLst>
                                          <p:attrName>style.visibility</p:attrName>
                                        </p:attrNameLst>
                                      </p:cBhvr>
                                      <p:to>
                                        <p:strVal val="visible"/>
                                      </p:to>
                                    </p:set>
                                    <p:animEffect transition="in" filter="box(in)">
                                      <p:cBhvr>
                                        <p:cTn id="29" dur="2000"/>
                                        <p:tgtEl>
                                          <p:spTgt spid="384"/>
                                        </p:tgtEl>
                                      </p:cBhvr>
                                    </p:animEffect>
                                  </p:childTnLst>
                                </p:cTn>
                              </p:par>
                            </p:childTnLst>
                          </p:cTn>
                        </p:par>
                        <p:par>
                          <p:cTn id="30" fill="hold">
                            <p:stCondLst>
                              <p:cond delay="4000"/>
                            </p:stCondLst>
                            <p:childTnLst>
                              <p:par>
                                <p:cTn id="31" presetID="4" presetClass="entr" presetSubtype="16" fill="hold" grpId="1" nodeType="afterEffect">
                                  <p:stCondLst>
                                    <p:cond delay="0"/>
                                  </p:stCondLst>
                                  <p:iterate>
                                    <p:tmAbs val="0"/>
                                  </p:iterate>
                                  <p:childTnLst>
                                    <p:set>
                                      <p:cBhvr>
                                        <p:cTn id="32" fill="hold"/>
                                        <p:tgtEl>
                                          <p:spTgt spid="386">
                                            <p:txEl>
                                              <p:pRg st="6" end="6"/>
                                            </p:txEl>
                                          </p:spTgt>
                                        </p:tgtEl>
                                        <p:attrNameLst>
                                          <p:attrName>style.visibility</p:attrName>
                                        </p:attrNameLst>
                                      </p:cBhvr>
                                      <p:to>
                                        <p:strVal val="visible"/>
                                      </p:to>
                                    </p:set>
                                    <p:animEffect transition="in" filter="box(in)">
                                      <p:cBhvr>
                                        <p:cTn id="33" dur="2000"/>
                                        <p:tgtEl>
                                          <p:spTgt spid="386">
                                            <p:txEl>
                                              <p:pRg st="6" end="6"/>
                                            </p:txEl>
                                          </p:spTgt>
                                        </p:tgtEl>
                                      </p:cBhvr>
                                    </p:animEffect>
                                  </p:childTnLst>
                                </p:cTn>
                              </p:par>
                            </p:childTnLst>
                          </p:cTn>
                        </p:par>
                        <p:par>
                          <p:cTn id="34" fill="hold">
                            <p:stCondLst>
                              <p:cond delay="6000"/>
                            </p:stCondLst>
                            <p:childTnLst>
                              <p:par>
                                <p:cTn id="35" presetID="4" presetClass="entr" presetSubtype="16" fill="hold" grpId="1" nodeType="afterEffect">
                                  <p:stCondLst>
                                    <p:cond delay="0"/>
                                  </p:stCondLst>
                                  <p:iterate>
                                    <p:tmAbs val="0"/>
                                  </p:iterate>
                                  <p:childTnLst>
                                    <p:set>
                                      <p:cBhvr>
                                        <p:cTn id="36" fill="hold"/>
                                        <p:tgtEl>
                                          <p:spTgt spid="386">
                                            <p:txEl>
                                              <p:pRg st="7" end="7"/>
                                            </p:txEl>
                                          </p:spTgt>
                                        </p:tgtEl>
                                        <p:attrNameLst>
                                          <p:attrName>style.visibility</p:attrName>
                                        </p:attrNameLst>
                                      </p:cBhvr>
                                      <p:to>
                                        <p:strVal val="visible"/>
                                      </p:to>
                                    </p:set>
                                    <p:animEffect transition="in" filter="box(in)">
                                      <p:cBhvr>
                                        <p:cTn id="37" dur="2000"/>
                                        <p:tgtEl>
                                          <p:spTgt spid="38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1" nodeType="clickEffect">
                                  <p:stCondLst>
                                    <p:cond delay="0"/>
                                  </p:stCondLst>
                                  <p:iterate>
                                    <p:tmAbs val="0"/>
                                  </p:iterate>
                                  <p:childTnLst>
                                    <p:set>
                                      <p:cBhvr>
                                        <p:cTn id="41" fill="hold"/>
                                        <p:tgtEl>
                                          <p:spTgt spid="386">
                                            <p:txEl>
                                              <p:pRg st="8" end="8"/>
                                            </p:txEl>
                                          </p:spTgt>
                                        </p:tgtEl>
                                        <p:attrNameLst>
                                          <p:attrName>style.visibility</p:attrName>
                                        </p:attrNameLst>
                                      </p:cBhvr>
                                      <p:to>
                                        <p:strVal val="visible"/>
                                      </p:to>
                                    </p:set>
                                    <p:animEffect transition="in" filter="box(in)">
                                      <p:cBhvr>
                                        <p:cTn id="42" dur="2000"/>
                                        <p:tgtEl>
                                          <p:spTgt spid="386">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4" nodeType="clickEffect">
                                  <p:stCondLst>
                                    <p:cond delay="0"/>
                                  </p:stCondLst>
                                  <p:iterate>
                                    <p:tmAbs val="0"/>
                                  </p:iterate>
                                  <p:childTnLst>
                                    <p:set>
                                      <p:cBhvr>
                                        <p:cTn id="46" fill="hold"/>
                                        <p:tgtEl>
                                          <p:spTgt spid="385"/>
                                        </p:tgtEl>
                                        <p:attrNameLst>
                                          <p:attrName>style.visibility</p:attrName>
                                        </p:attrNameLst>
                                      </p:cBhvr>
                                      <p:to>
                                        <p:strVal val="visible"/>
                                      </p:to>
                                    </p:set>
                                    <p:animEffect transition="in" filter="box(in)">
                                      <p:cBhvr>
                                        <p:cTn id="47" dur="20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3" grpId="2" animBg="1" advAuto="0"/>
      <p:bldP spid="384" grpId="3" animBg="1" advAuto="0"/>
      <p:bldP spid="385" grpId="4" animBg="1" advAuto="0"/>
      <p:bldP spid="386" grpId="1" build="p" bldLvl="5" animBg="1" advAuto="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Shape 388"/>
          <p:cNvSpPr/>
          <p:nvPr/>
        </p:nvSpPr>
        <p:spPr>
          <a:xfrm>
            <a:off x="764327" y="576502"/>
            <a:ext cx="8076360" cy="176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La macroevolución</a:t>
            </a:r>
          </a:p>
          <a:p>
            <a:pPr lvl="0"/>
            <a:endParaRPr b="1"/>
          </a:p>
          <a:p>
            <a:pPr lvl="0"/>
            <a:r>
              <a:t>La macroevolución es la evolución a gran escala.</a:t>
            </a:r>
          </a:p>
          <a:p>
            <a:pPr lvl="0"/>
            <a:r>
              <a:t>Resume la historia global de la vida: la estabilidad, el cambio, la aparición de los linajes y la extinción.</a:t>
            </a:r>
          </a:p>
        </p:txBody>
      </p:sp>
      <p:pic>
        <p:nvPicPr>
          <p:cNvPr id="389" name="image103.png"/>
          <p:cNvPicPr/>
          <p:nvPr/>
        </p:nvPicPr>
        <p:blipFill>
          <a:blip r:embed="rId2">
            <a:extLst/>
          </a:blip>
          <a:stretch>
            <a:fillRect/>
          </a:stretch>
        </p:blipFill>
        <p:spPr>
          <a:xfrm>
            <a:off x="1987787" y="2544358"/>
            <a:ext cx="4991101" cy="2171701"/>
          </a:xfrm>
          <a:prstGeom prst="rect">
            <a:avLst/>
          </a:prstGeom>
          <a:ln w="12700">
            <a:miter lim="400000"/>
          </a:ln>
        </p:spPr>
      </p:pic>
      <p:sp>
        <p:nvSpPr>
          <p:cNvPr id="390" name="Shape 390"/>
          <p:cNvSpPr/>
          <p:nvPr/>
        </p:nvSpPr>
        <p:spPr>
          <a:xfrm>
            <a:off x="764327" y="5245837"/>
            <a:ext cx="7843175" cy="370841"/>
          </a:xfrm>
          <a:prstGeom prst="rect">
            <a:avLst/>
          </a:prstGeom>
          <a:solidFill>
            <a:srgbClr val="E6B9B8"/>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Hace referencia a la evolución por encima del nivel de especie.</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388">
                                            <p:txEl>
                                              <p:pRg st="2" end="2"/>
                                            </p:txEl>
                                          </p:spTgt>
                                        </p:tgtEl>
                                        <p:attrNameLst>
                                          <p:attrName>style.visibility</p:attrName>
                                        </p:attrNameLst>
                                      </p:cBhvr>
                                      <p:to>
                                        <p:strVal val="visible"/>
                                      </p:to>
                                    </p:set>
                                    <p:animEffect transition="in" filter="fade">
                                      <p:cBhvr>
                                        <p:cTn id="7" dur="500"/>
                                        <p:tgtEl>
                                          <p:spTgt spid="38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iterate>
                                    <p:tmAbs val="0"/>
                                  </p:iterate>
                                  <p:childTnLst>
                                    <p:set>
                                      <p:cBhvr>
                                        <p:cTn id="11" fill="hold"/>
                                        <p:tgtEl>
                                          <p:spTgt spid="388">
                                            <p:txEl>
                                              <p:pRg st="3" end="3"/>
                                            </p:txEl>
                                          </p:spTgt>
                                        </p:tgtEl>
                                        <p:attrNameLst>
                                          <p:attrName>style.visibility</p:attrName>
                                        </p:attrNameLst>
                                      </p:cBhvr>
                                      <p:to>
                                        <p:strVal val="visible"/>
                                      </p:to>
                                    </p:set>
                                    <p:animEffect transition="in" filter="fade">
                                      <p:cBhvr>
                                        <p:cTn id="12" dur="500"/>
                                        <p:tgtEl>
                                          <p:spTgt spid="38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2" nodeType="clickEffect">
                                  <p:stCondLst>
                                    <p:cond delay="0"/>
                                  </p:stCondLst>
                                  <p:iterate>
                                    <p:tmAbs val="0"/>
                                  </p:iterate>
                                  <p:childTnLst>
                                    <p:set>
                                      <p:cBhvr>
                                        <p:cTn id="16" fill="hold"/>
                                        <p:tgtEl>
                                          <p:spTgt spid="390"/>
                                        </p:tgtEl>
                                        <p:attrNameLst>
                                          <p:attrName>style.visibility</p:attrName>
                                        </p:attrNameLst>
                                      </p:cBhvr>
                                      <p:to>
                                        <p:strVal val="visible"/>
                                      </p:to>
                                    </p:set>
                                    <p:animEffect transition="in" filter="box(in)">
                                      <p:cBhvr>
                                        <p:cTn id="17" dur="2000"/>
                                        <p:tgtEl>
                                          <p:spTgt spid="39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iterate>
                                    <p:tmAbs val="0"/>
                                  </p:iterate>
                                  <p:childTnLst>
                                    <p:set>
                                      <p:cBhvr>
                                        <p:cTn id="21" fill="hold"/>
                                        <p:tgtEl>
                                          <p:spTgt spid="388">
                                            <p:txEl>
                                              <p:pRg st="4" end="4"/>
                                            </p:txEl>
                                          </p:spTgt>
                                        </p:tgtEl>
                                        <p:attrNameLst>
                                          <p:attrName>style.visibility</p:attrName>
                                        </p:attrNameLst>
                                      </p:cBhvr>
                                      <p:to>
                                        <p:strVal val="visible"/>
                                      </p:to>
                                    </p:set>
                                    <p:animEffect transition="in" filter="fade">
                                      <p:cBhvr>
                                        <p:cTn id="22" dur="500"/>
                                        <p:tgtEl>
                                          <p:spTgt spid="3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 grpId="1" build="p" bldLvl="5" animBg="1" advAuto="0"/>
      <p:bldP spid="390" grpId="2" animBg="1" advAuto="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Shape 392"/>
          <p:cNvSpPr/>
          <p:nvPr/>
        </p:nvSpPr>
        <p:spPr>
          <a:xfrm>
            <a:off x="4126138" y="187227"/>
            <a:ext cx="4572001"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a:lvl1pPr>
          </a:lstStyle>
          <a:p>
            <a:pPr lvl="0">
              <a:defRPr b="0"/>
            </a:pPr>
            <a:r>
              <a:rPr b="1"/>
              <a:t>La macroevolución</a:t>
            </a:r>
          </a:p>
        </p:txBody>
      </p:sp>
      <p:pic>
        <p:nvPicPr>
          <p:cNvPr id="393" name="image103.png"/>
          <p:cNvPicPr/>
          <p:nvPr/>
        </p:nvPicPr>
        <p:blipFill>
          <a:blip r:embed="rId2">
            <a:extLst/>
          </a:blip>
          <a:stretch>
            <a:fillRect/>
          </a:stretch>
        </p:blipFill>
        <p:spPr>
          <a:xfrm>
            <a:off x="349437" y="905386"/>
            <a:ext cx="3571645" cy="1554075"/>
          </a:xfrm>
          <a:prstGeom prst="rect">
            <a:avLst/>
          </a:prstGeom>
          <a:ln w="12700">
            <a:miter lim="400000"/>
          </a:ln>
        </p:spPr>
      </p:pic>
      <p:pic>
        <p:nvPicPr>
          <p:cNvPr id="394" name="image104.png"/>
          <p:cNvPicPr/>
          <p:nvPr/>
        </p:nvPicPr>
        <p:blipFill>
          <a:blip r:embed="rId3">
            <a:extLst/>
          </a:blip>
          <a:stretch>
            <a:fillRect/>
          </a:stretch>
        </p:blipFill>
        <p:spPr>
          <a:xfrm>
            <a:off x="984415" y="2758207"/>
            <a:ext cx="2362201" cy="2222501"/>
          </a:xfrm>
          <a:prstGeom prst="rect">
            <a:avLst/>
          </a:prstGeom>
          <a:ln w="12700">
            <a:miter lim="400000"/>
          </a:ln>
        </p:spPr>
      </p:pic>
      <p:pic>
        <p:nvPicPr>
          <p:cNvPr id="395" name="image105.png"/>
          <p:cNvPicPr/>
          <p:nvPr/>
        </p:nvPicPr>
        <p:blipFill>
          <a:blip r:embed="rId4">
            <a:extLst/>
          </a:blip>
          <a:stretch>
            <a:fillRect/>
          </a:stretch>
        </p:blipFill>
        <p:spPr>
          <a:xfrm>
            <a:off x="1459186" y="5727191"/>
            <a:ext cx="5588001" cy="635001"/>
          </a:xfrm>
          <a:prstGeom prst="rect">
            <a:avLst/>
          </a:prstGeom>
          <a:ln w="12700">
            <a:miter lim="400000"/>
          </a:ln>
        </p:spPr>
      </p:pic>
      <p:sp>
        <p:nvSpPr>
          <p:cNvPr id="396" name="Shape 396"/>
          <p:cNvSpPr/>
          <p:nvPr/>
        </p:nvSpPr>
        <p:spPr>
          <a:xfrm>
            <a:off x="4394151" y="3353744"/>
            <a:ext cx="4094867" cy="929641"/>
          </a:xfrm>
          <a:prstGeom prst="rect">
            <a:avLst/>
          </a:prstGeom>
          <a:solidFill>
            <a:srgbClr val="CCC1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Se reconstruye la historia de la vida utilizando todas las pruebas disponibles: la geología, los fósiles y los organismos vivos.</a:t>
            </a:r>
          </a:p>
        </p:txBody>
      </p:sp>
      <p:sp>
        <p:nvSpPr>
          <p:cNvPr id="397" name="Shape 397"/>
          <p:cNvSpPr/>
          <p:nvPr/>
        </p:nvSpPr>
        <p:spPr>
          <a:xfrm>
            <a:off x="4531300" y="1023775"/>
            <a:ext cx="3694581" cy="929641"/>
          </a:xfrm>
          <a:prstGeom prst="rect">
            <a:avLst/>
          </a:prstGeom>
          <a:solidFill>
            <a:srgbClr val="CCC1DA"/>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endParaRPr/>
          </a:p>
          <a:p>
            <a:pPr marL="285750" lvl="0" indent="-285750">
              <a:buClr>
                <a:srgbClr val="000000"/>
              </a:buClr>
              <a:buSzPct val="100000"/>
              <a:buFont typeface="Arial"/>
              <a:buChar char="•"/>
            </a:pPr>
            <a:r>
              <a:t>Origen de los mamíferos </a:t>
            </a:r>
          </a:p>
          <a:p>
            <a:pPr marL="285750" lvl="0" indent="-285750">
              <a:buClr>
                <a:srgbClr val="000000"/>
              </a:buClr>
              <a:buSzPct val="100000"/>
              <a:buFont typeface="Arial"/>
              <a:buChar char="•"/>
            </a:pPr>
            <a:r>
              <a:t>Radiación de las plantas con flor.</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iterate>
                                    <p:tmAbs val="0"/>
                                  </p:iterate>
                                  <p:childTnLst>
                                    <p:set>
                                      <p:cBhvr>
                                        <p:cTn id="6" fill="hold"/>
                                        <p:tgtEl>
                                          <p:spTgt spid="397"/>
                                        </p:tgtEl>
                                        <p:attrNameLst>
                                          <p:attrName>style.visibility</p:attrName>
                                        </p:attrNameLst>
                                      </p:cBhvr>
                                      <p:to>
                                        <p:strVal val="visible"/>
                                      </p:to>
                                    </p:set>
                                    <p:animEffect transition="in" filter="box(in)">
                                      <p:cBhvr>
                                        <p:cTn id="7" dur="2000"/>
                                        <p:tgtEl>
                                          <p:spTgt spid="39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2" nodeType="clickEffect">
                                  <p:stCondLst>
                                    <p:cond delay="0"/>
                                  </p:stCondLst>
                                  <p:iterate>
                                    <p:tmAbs val="0"/>
                                  </p:iterate>
                                  <p:childTnLst>
                                    <p:set>
                                      <p:cBhvr>
                                        <p:cTn id="11" fill="hold"/>
                                        <p:tgtEl>
                                          <p:spTgt spid="396"/>
                                        </p:tgtEl>
                                        <p:attrNameLst>
                                          <p:attrName>style.visibility</p:attrName>
                                        </p:attrNameLst>
                                      </p:cBhvr>
                                      <p:to>
                                        <p:strVal val="visible"/>
                                      </p:to>
                                    </p:set>
                                    <p:animEffect transition="in" filter="box(in)">
                                      <p:cBhvr>
                                        <p:cTn id="12" dur="2000"/>
                                        <p:tgtEl>
                                          <p:spTgt spid="396"/>
                                        </p:tgtEl>
                                      </p:cBhvr>
                                    </p:animEffect>
                                  </p:childTnLst>
                                </p:cTn>
                              </p:par>
                            </p:childTnLst>
                          </p:cTn>
                        </p:par>
                        <p:par>
                          <p:cTn id="13" fill="hold">
                            <p:stCondLst>
                              <p:cond delay="2000"/>
                            </p:stCondLst>
                            <p:childTnLst>
                              <p:par>
                                <p:cTn id="14" presetID="4" presetClass="entr" presetSubtype="16" fill="hold" grpId="3" nodeType="afterEffect">
                                  <p:stCondLst>
                                    <p:cond delay="0"/>
                                  </p:stCondLst>
                                  <p:iterate>
                                    <p:tmAbs val="0"/>
                                  </p:iterate>
                                  <p:childTnLst>
                                    <p:set>
                                      <p:cBhvr>
                                        <p:cTn id="15" fill="hold"/>
                                        <p:tgtEl>
                                          <p:spTgt spid="394"/>
                                        </p:tgtEl>
                                        <p:attrNameLst>
                                          <p:attrName>style.visibility</p:attrName>
                                        </p:attrNameLst>
                                      </p:cBhvr>
                                      <p:to>
                                        <p:strVal val="visible"/>
                                      </p:to>
                                    </p:set>
                                    <p:animEffect transition="in" filter="box(in)">
                                      <p:cBhvr>
                                        <p:cTn id="16" dur="2000"/>
                                        <p:tgtEl>
                                          <p:spTgt spid="394"/>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4" nodeType="clickEffect">
                                  <p:stCondLst>
                                    <p:cond delay="0"/>
                                  </p:stCondLst>
                                  <p:iterate>
                                    <p:tmAbs val="0"/>
                                  </p:iterate>
                                  <p:childTnLst>
                                    <p:set>
                                      <p:cBhvr>
                                        <p:cTn id="20" fill="hold"/>
                                        <p:tgtEl>
                                          <p:spTgt spid="395"/>
                                        </p:tgtEl>
                                        <p:attrNameLst>
                                          <p:attrName>style.visibility</p:attrName>
                                        </p:attrNameLst>
                                      </p:cBhvr>
                                      <p:to>
                                        <p:strVal val="visible"/>
                                      </p:to>
                                    </p:set>
                                    <p:animEffect transition="in" filter="box(in)">
                                      <p:cBhvr>
                                        <p:cTn id="21" dur="2000"/>
                                        <p:tgtEl>
                                          <p:spTgt spid="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 grpId="3" animBg="1" advAuto="0"/>
      <p:bldP spid="395" grpId="4" animBg="1" advAuto="0"/>
      <p:bldP spid="396" grpId="2" animBg="1" advAuto="0"/>
      <p:bldP spid="397" grpId="1" animBg="1" advAuto="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Shape 399"/>
          <p:cNvSpPr/>
          <p:nvPr/>
        </p:nvSpPr>
        <p:spPr>
          <a:xfrm>
            <a:off x="4165015" y="220864"/>
            <a:ext cx="4572001" cy="176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Patrones de macroevolución</a:t>
            </a:r>
          </a:p>
          <a:p>
            <a:pPr lvl="0"/>
            <a:endParaRPr b="1"/>
          </a:p>
          <a:p>
            <a:pPr lvl="0"/>
            <a:r>
              <a:t>Explican cambios, diversificaciones y extinciones que sucedieron durante el curso de la historia de la vida.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399"/>
                                        </p:tgtEl>
                                        <p:attrNameLst>
                                          <p:attrName>style.visibility</p:attrName>
                                        </p:attrNameLst>
                                      </p:cBhvr>
                                      <p:to>
                                        <p:strVal val="visible"/>
                                      </p:to>
                                    </p:set>
                                    <p:animEffect transition="in" filter="fade">
                                      <p:cBhvr>
                                        <p:cTn id="7" dur="500"/>
                                        <p:tgtEl>
                                          <p:spTgt spid="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 grpId="1"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image9.gif" descr="Cladogram of select &#10;vertebrates showing where certain characters appear"/>
          <p:cNvPicPr/>
          <p:nvPr/>
        </p:nvPicPr>
        <p:blipFill>
          <a:blip r:embed="rId2">
            <a:extLst/>
          </a:blip>
          <a:stretch>
            <a:fillRect/>
          </a:stretch>
        </p:blipFill>
        <p:spPr>
          <a:xfrm>
            <a:off x="1073309" y="2452397"/>
            <a:ext cx="3257126" cy="2307441"/>
          </a:xfrm>
          <a:prstGeom prst="rect">
            <a:avLst/>
          </a:prstGeom>
          <a:ln w="12700">
            <a:miter lim="400000"/>
          </a:ln>
        </p:spPr>
      </p:pic>
      <p:sp>
        <p:nvSpPr>
          <p:cNvPr id="75" name="Shape 75"/>
          <p:cNvSpPr/>
          <p:nvPr/>
        </p:nvSpPr>
        <p:spPr>
          <a:xfrm>
            <a:off x="5259371" y="1628687"/>
            <a:ext cx="3641514" cy="17678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endParaRPr/>
          </a:p>
          <a:p>
            <a:pPr lvl="0">
              <a:buSzPct val="100000"/>
              <a:buFont typeface="Arial"/>
              <a:buChar char="•"/>
            </a:pPr>
            <a:r>
              <a:t>La vida tiene una historia;   que ha cambiado con el tiempo </a:t>
            </a:r>
          </a:p>
          <a:p>
            <a:pPr lvl="0">
              <a:buSzPct val="100000"/>
              <a:buFont typeface="Arial"/>
              <a:buChar char="•"/>
            </a:pPr>
            <a:r>
              <a:t>Las especies diferentes tienen antepasados comunes.</a:t>
            </a:r>
          </a:p>
        </p:txBody>
      </p:sp>
      <p:sp>
        <p:nvSpPr>
          <p:cNvPr id="76" name="Shape 76"/>
          <p:cNvSpPr/>
          <p:nvPr/>
        </p:nvSpPr>
        <p:spPr>
          <a:xfrm>
            <a:off x="1940817" y="501902"/>
            <a:ext cx="5235412" cy="828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400"/>
            </a:lvl1pPr>
          </a:lstStyle>
          <a:p>
            <a:pPr lvl="0">
              <a:defRPr sz="1800"/>
            </a:pPr>
            <a:r>
              <a:rPr sz="2400"/>
              <a:t>Evolución explica la historia de la vida</a:t>
            </a:r>
          </a:p>
        </p:txBody>
      </p:sp>
      <p:sp>
        <p:nvSpPr>
          <p:cNvPr id="77" name="Shape 77"/>
          <p:cNvSpPr/>
          <p:nvPr/>
        </p:nvSpPr>
        <p:spPr>
          <a:xfrm>
            <a:off x="5259371" y="3828444"/>
            <a:ext cx="3534204" cy="1767841"/>
          </a:xfrm>
          <a:prstGeom prst="rect">
            <a:avLst/>
          </a:prstGeom>
          <a:solidFill>
            <a:srgbClr val="DCE6F2"/>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Los cambios evolutivos y relaciones evolutivas se representan en "árboles genealógicos", </a:t>
            </a:r>
          </a:p>
          <a:p>
            <a:pPr lvl="0"/>
            <a:endParaRPr/>
          </a:p>
          <a:p>
            <a:pPr lvl="0"/>
            <a:r>
              <a:t>Escala: Línea de tiempo de la historia evolutiva</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75"/>
                                        </p:tgtEl>
                                        <p:attrNameLst>
                                          <p:attrName>style.visibility</p:attrName>
                                        </p:attrNameLst>
                                      </p:cBhvr>
                                      <p:to>
                                        <p:strVal val="visible"/>
                                      </p:to>
                                    </p:set>
                                    <p:anim calcmode="lin" valueType="num">
                                      <p:cBhvr>
                                        <p:cTn id="7" dur="500" fill="hold"/>
                                        <p:tgtEl>
                                          <p:spTgt spid="75"/>
                                        </p:tgtEl>
                                        <p:attrNameLst>
                                          <p:attrName>ppt_x</p:attrName>
                                        </p:attrNameLst>
                                      </p:cBhvr>
                                      <p:tavLst>
                                        <p:tav tm="0">
                                          <p:val>
                                            <p:strVal val="#ppt_x"/>
                                          </p:val>
                                        </p:tav>
                                        <p:tav tm="100000">
                                          <p:val>
                                            <p:strVal val="#ppt_x"/>
                                          </p:val>
                                        </p:tav>
                                      </p:tavLst>
                                    </p:anim>
                                    <p:anim calcmode="lin" valueType="num">
                                      <p:cBhvr>
                                        <p:cTn id="8"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77"/>
                                        </p:tgtEl>
                                        <p:attrNameLst>
                                          <p:attrName>style.visibility</p:attrName>
                                        </p:attrNameLst>
                                      </p:cBhvr>
                                      <p:to>
                                        <p:strVal val="visible"/>
                                      </p:to>
                                    </p:set>
                                    <p:anim calcmode="lin" valueType="num">
                                      <p:cBhvr>
                                        <p:cTn id="13" dur="500" fill="hold"/>
                                        <p:tgtEl>
                                          <p:spTgt spid="77"/>
                                        </p:tgtEl>
                                        <p:attrNameLst>
                                          <p:attrName>ppt_x</p:attrName>
                                        </p:attrNameLst>
                                      </p:cBhvr>
                                      <p:tavLst>
                                        <p:tav tm="0">
                                          <p:val>
                                            <p:strVal val="#ppt_x"/>
                                          </p:val>
                                        </p:tav>
                                        <p:tav tm="100000">
                                          <p:val>
                                            <p:strVal val="#ppt_x"/>
                                          </p:val>
                                        </p:tav>
                                      </p:tavLst>
                                    </p:anim>
                                    <p:anim calcmode="lin" valueType="num">
                                      <p:cBhvr>
                                        <p:cTn id="14"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1" animBg="1" advAuto="0"/>
      <p:bldP spid="77" grpId="2" animBg="1" advAuto="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hape 401"/>
          <p:cNvSpPr/>
          <p:nvPr/>
        </p:nvSpPr>
        <p:spPr>
          <a:xfrm>
            <a:off x="4165015" y="220865"/>
            <a:ext cx="4572001" cy="5120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Patrones de macroevolución</a:t>
            </a:r>
          </a:p>
          <a:p>
            <a:pPr lvl="0"/>
            <a:endParaRPr b="1"/>
          </a:p>
          <a:p>
            <a:pPr marL="342900" lvl="0" indent="-342900"/>
            <a:r>
              <a:rPr b="1"/>
              <a:t>1. Estasis</a:t>
            </a:r>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lvl="0"/>
            <a:r>
              <a:rPr b="1"/>
              <a:t>2. Cambio en los caracteres</a:t>
            </a:r>
          </a:p>
          <a:p>
            <a:pPr lvl="0"/>
            <a:endParaRPr b="1"/>
          </a:p>
          <a:p>
            <a:pPr lvl="0"/>
            <a:endParaRPr b="1"/>
          </a:p>
          <a:p>
            <a:pPr lvl="0"/>
            <a:endParaRPr b="1"/>
          </a:p>
          <a:p>
            <a:pPr lvl="0"/>
            <a:endParaRPr b="1"/>
          </a:p>
          <a:p>
            <a:pPr lvl="0"/>
            <a:r>
              <a:rPr b="1"/>
              <a:t>3. Formación de linajes (o especiación)</a:t>
            </a:r>
          </a:p>
          <a:p>
            <a:pPr lvl="0"/>
            <a:endParaRPr b="1"/>
          </a:p>
          <a:p>
            <a:pPr lvl="0"/>
            <a:endParaRPr b="1"/>
          </a:p>
          <a:p>
            <a:pPr lvl="0"/>
            <a:endParaRPr b="1"/>
          </a:p>
          <a:p>
            <a:pPr lvl="0"/>
            <a:endParaRPr b="1"/>
          </a:p>
          <a:p>
            <a:pPr lvl="0"/>
            <a:r>
              <a:rPr b="1"/>
              <a:t>4. Extinción</a:t>
            </a:r>
          </a:p>
        </p:txBody>
      </p:sp>
    </p:spTree>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401">
                                            <p:txEl>
                                              <p:pRg st="2" end="2"/>
                                            </p:txEl>
                                          </p:spTgt>
                                        </p:tgtEl>
                                        <p:attrNameLst>
                                          <p:attrName>style.visibility</p:attrName>
                                        </p:attrNameLst>
                                      </p:cBhvr>
                                      <p:to>
                                        <p:strVal val="visible"/>
                                      </p:to>
                                    </p:set>
                                    <p:animEffect transition="in" filter="fade">
                                      <p:cBhvr>
                                        <p:cTn id="7" dur="500"/>
                                        <p:tgtEl>
                                          <p:spTgt spid="401">
                                            <p:txEl>
                                              <p:pRg st="2" end="2"/>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iterate>
                                    <p:tmAbs val="0"/>
                                  </p:iterate>
                                  <p:childTnLst>
                                    <p:set>
                                      <p:cBhvr>
                                        <p:cTn id="10" fill="hold"/>
                                        <p:tgtEl>
                                          <p:spTgt spid="401">
                                            <p:txEl>
                                              <p:pRg st="3" end="3"/>
                                            </p:txEl>
                                          </p:spTgt>
                                        </p:tgtEl>
                                        <p:attrNameLst>
                                          <p:attrName>style.visibility</p:attrName>
                                        </p:attrNameLst>
                                      </p:cBhvr>
                                      <p:to>
                                        <p:strVal val="visible"/>
                                      </p:to>
                                    </p:set>
                                    <p:animEffect transition="in" filter="fade">
                                      <p:cBhvr>
                                        <p:cTn id="11" dur="500"/>
                                        <p:tgtEl>
                                          <p:spTgt spid="401">
                                            <p:txEl>
                                              <p:pRg st="3" end="3"/>
                                            </p:txEl>
                                          </p:spTgt>
                                        </p:tgtEl>
                                      </p:cBhvr>
                                    </p:animEffect>
                                  </p:childTnLst>
                                </p:cTn>
                              </p:par>
                            </p:childTnLst>
                          </p:cTn>
                        </p:par>
                        <p:par>
                          <p:cTn id="12" fill="hold">
                            <p:stCondLst>
                              <p:cond delay="1000"/>
                            </p:stCondLst>
                            <p:childTnLst>
                              <p:par>
                                <p:cTn id="13" presetID="10" presetClass="entr" presetSubtype="0" fill="hold" grpId="1" nodeType="afterEffect">
                                  <p:stCondLst>
                                    <p:cond delay="0"/>
                                  </p:stCondLst>
                                  <p:iterate>
                                    <p:tmAbs val="0"/>
                                  </p:iterate>
                                  <p:childTnLst>
                                    <p:set>
                                      <p:cBhvr>
                                        <p:cTn id="14" fill="hold"/>
                                        <p:tgtEl>
                                          <p:spTgt spid="401">
                                            <p:txEl>
                                              <p:pRg st="4" end="4"/>
                                            </p:txEl>
                                          </p:spTgt>
                                        </p:tgtEl>
                                        <p:attrNameLst>
                                          <p:attrName>style.visibility</p:attrName>
                                        </p:attrNameLst>
                                      </p:cBhvr>
                                      <p:to>
                                        <p:strVal val="visible"/>
                                      </p:to>
                                    </p:set>
                                    <p:animEffect transition="in" filter="fade">
                                      <p:cBhvr>
                                        <p:cTn id="15" dur="500"/>
                                        <p:tgtEl>
                                          <p:spTgt spid="401">
                                            <p:txEl>
                                              <p:pRg st="4" end="4"/>
                                            </p:txEl>
                                          </p:spTgt>
                                        </p:tgtEl>
                                      </p:cBhvr>
                                    </p:animEffect>
                                  </p:childTnLst>
                                </p:cTn>
                              </p:par>
                            </p:childTnLst>
                          </p:cTn>
                        </p:par>
                        <p:par>
                          <p:cTn id="16" fill="hold">
                            <p:stCondLst>
                              <p:cond delay="1500"/>
                            </p:stCondLst>
                            <p:childTnLst>
                              <p:par>
                                <p:cTn id="17" presetID="10" presetClass="entr" presetSubtype="0" fill="hold" grpId="1" nodeType="afterEffect">
                                  <p:stCondLst>
                                    <p:cond delay="0"/>
                                  </p:stCondLst>
                                  <p:iterate>
                                    <p:tmAbs val="0"/>
                                  </p:iterate>
                                  <p:childTnLst>
                                    <p:set>
                                      <p:cBhvr>
                                        <p:cTn id="18" fill="hold"/>
                                        <p:tgtEl>
                                          <p:spTgt spid="401">
                                            <p:txEl>
                                              <p:pRg st="5" end="5"/>
                                            </p:txEl>
                                          </p:spTgt>
                                        </p:tgtEl>
                                        <p:attrNameLst>
                                          <p:attrName>style.visibility</p:attrName>
                                        </p:attrNameLst>
                                      </p:cBhvr>
                                      <p:to>
                                        <p:strVal val="visible"/>
                                      </p:to>
                                    </p:set>
                                    <p:animEffect transition="in" filter="fade">
                                      <p:cBhvr>
                                        <p:cTn id="19" dur="500"/>
                                        <p:tgtEl>
                                          <p:spTgt spid="401">
                                            <p:txEl>
                                              <p:pRg st="5" end="5"/>
                                            </p:txEl>
                                          </p:spTgt>
                                        </p:tgtEl>
                                      </p:cBhvr>
                                    </p:animEffect>
                                  </p:childTnLst>
                                </p:cTn>
                              </p:par>
                            </p:childTnLst>
                          </p:cTn>
                        </p:par>
                        <p:par>
                          <p:cTn id="20" fill="hold">
                            <p:stCondLst>
                              <p:cond delay="2000"/>
                            </p:stCondLst>
                            <p:childTnLst>
                              <p:par>
                                <p:cTn id="21" presetID="10" presetClass="entr" presetSubtype="0" fill="hold" grpId="1" nodeType="afterEffect">
                                  <p:stCondLst>
                                    <p:cond delay="0"/>
                                  </p:stCondLst>
                                  <p:iterate>
                                    <p:tmAbs val="0"/>
                                  </p:iterate>
                                  <p:childTnLst>
                                    <p:set>
                                      <p:cBhvr>
                                        <p:cTn id="22" fill="hold"/>
                                        <p:tgtEl>
                                          <p:spTgt spid="401">
                                            <p:txEl>
                                              <p:pRg st="6" end="6"/>
                                            </p:txEl>
                                          </p:spTgt>
                                        </p:tgtEl>
                                        <p:attrNameLst>
                                          <p:attrName>style.visibility</p:attrName>
                                        </p:attrNameLst>
                                      </p:cBhvr>
                                      <p:to>
                                        <p:strVal val="visible"/>
                                      </p:to>
                                    </p:set>
                                    <p:animEffect transition="in" filter="fade">
                                      <p:cBhvr>
                                        <p:cTn id="23" dur="500"/>
                                        <p:tgtEl>
                                          <p:spTgt spid="401">
                                            <p:txEl>
                                              <p:pRg st="6" end="6"/>
                                            </p:txEl>
                                          </p:spTgt>
                                        </p:tgtEl>
                                      </p:cBhvr>
                                    </p:animEffect>
                                  </p:childTnLst>
                                </p:cTn>
                              </p:par>
                            </p:childTnLst>
                          </p:cTn>
                        </p:par>
                        <p:par>
                          <p:cTn id="24" fill="hold">
                            <p:stCondLst>
                              <p:cond delay="2500"/>
                            </p:stCondLst>
                            <p:childTnLst>
                              <p:par>
                                <p:cTn id="25" presetID="10" presetClass="entr" presetSubtype="0" fill="hold" grpId="1" nodeType="afterEffect">
                                  <p:stCondLst>
                                    <p:cond delay="0"/>
                                  </p:stCondLst>
                                  <p:iterate>
                                    <p:tmAbs val="0"/>
                                  </p:iterate>
                                  <p:childTnLst>
                                    <p:set>
                                      <p:cBhvr>
                                        <p:cTn id="26" fill="hold"/>
                                        <p:tgtEl>
                                          <p:spTgt spid="401">
                                            <p:txEl>
                                              <p:pRg st="7" end="7"/>
                                            </p:txEl>
                                          </p:spTgt>
                                        </p:tgtEl>
                                        <p:attrNameLst>
                                          <p:attrName>style.visibility</p:attrName>
                                        </p:attrNameLst>
                                      </p:cBhvr>
                                      <p:to>
                                        <p:strVal val="visible"/>
                                      </p:to>
                                    </p:set>
                                    <p:animEffect transition="in" filter="fade">
                                      <p:cBhvr>
                                        <p:cTn id="27" dur="500"/>
                                        <p:tgtEl>
                                          <p:spTgt spid="401">
                                            <p:txEl>
                                              <p:pRg st="7" end="7"/>
                                            </p:txEl>
                                          </p:spTgt>
                                        </p:tgtEl>
                                      </p:cBhvr>
                                    </p:animEffect>
                                  </p:childTnLst>
                                </p:cTn>
                              </p:par>
                            </p:childTnLst>
                          </p:cTn>
                        </p:par>
                        <p:par>
                          <p:cTn id="28" fill="hold">
                            <p:stCondLst>
                              <p:cond delay="3000"/>
                            </p:stCondLst>
                            <p:childTnLst>
                              <p:par>
                                <p:cTn id="29" presetID="10" presetClass="entr" presetSubtype="0" fill="hold" grpId="1" nodeType="afterEffect">
                                  <p:stCondLst>
                                    <p:cond delay="0"/>
                                  </p:stCondLst>
                                  <p:iterate>
                                    <p:tmAbs val="0"/>
                                  </p:iterate>
                                  <p:childTnLst>
                                    <p:set>
                                      <p:cBhvr>
                                        <p:cTn id="30" fill="hold"/>
                                        <p:tgtEl>
                                          <p:spTgt spid="401">
                                            <p:txEl>
                                              <p:pRg st="8" end="8"/>
                                            </p:txEl>
                                          </p:spTgt>
                                        </p:tgtEl>
                                        <p:attrNameLst>
                                          <p:attrName>style.visibility</p:attrName>
                                        </p:attrNameLst>
                                      </p:cBhvr>
                                      <p:to>
                                        <p:strVal val="visible"/>
                                      </p:to>
                                    </p:set>
                                    <p:animEffect transition="in" filter="fade">
                                      <p:cBhvr>
                                        <p:cTn id="31" dur="500"/>
                                        <p:tgtEl>
                                          <p:spTgt spid="401">
                                            <p:txEl>
                                              <p:pRg st="8" end="8"/>
                                            </p:txEl>
                                          </p:spTgt>
                                        </p:tgtEl>
                                      </p:cBhvr>
                                    </p:animEffect>
                                  </p:childTnLst>
                                </p:cTn>
                              </p:par>
                            </p:childTnLst>
                          </p:cTn>
                        </p:par>
                        <p:par>
                          <p:cTn id="32" fill="hold">
                            <p:stCondLst>
                              <p:cond delay="3500"/>
                            </p:stCondLst>
                            <p:childTnLst>
                              <p:par>
                                <p:cTn id="33" presetID="10" presetClass="entr" presetSubtype="0" fill="hold" grpId="1" nodeType="afterEffect">
                                  <p:stCondLst>
                                    <p:cond delay="0"/>
                                  </p:stCondLst>
                                  <p:iterate>
                                    <p:tmAbs val="0"/>
                                  </p:iterate>
                                  <p:childTnLst>
                                    <p:set>
                                      <p:cBhvr>
                                        <p:cTn id="34" fill="hold"/>
                                        <p:tgtEl>
                                          <p:spTgt spid="401">
                                            <p:txEl>
                                              <p:pRg st="9" end="9"/>
                                            </p:txEl>
                                          </p:spTgt>
                                        </p:tgtEl>
                                        <p:attrNameLst>
                                          <p:attrName>style.visibility</p:attrName>
                                        </p:attrNameLst>
                                      </p:cBhvr>
                                      <p:to>
                                        <p:strVal val="visible"/>
                                      </p:to>
                                    </p:set>
                                    <p:animEffect transition="in" filter="fade">
                                      <p:cBhvr>
                                        <p:cTn id="35" dur="500"/>
                                        <p:tgtEl>
                                          <p:spTgt spid="401">
                                            <p:txEl>
                                              <p:pRg st="9" end="9"/>
                                            </p:txEl>
                                          </p:spTgt>
                                        </p:tgtEl>
                                      </p:cBhvr>
                                    </p:animEffect>
                                  </p:childTnLst>
                                </p:cTn>
                              </p:par>
                            </p:childTnLst>
                          </p:cTn>
                        </p:par>
                        <p:par>
                          <p:cTn id="36" fill="hold">
                            <p:stCondLst>
                              <p:cond delay="4000"/>
                            </p:stCondLst>
                            <p:childTnLst>
                              <p:par>
                                <p:cTn id="37" presetID="10" presetClass="entr" presetSubtype="0" fill="hold" grpId="1" nodeType="afterEffect">
                                  <p:stCondLst>
                                    <p:cond delay="0"/>
                                  </p:stCondLst>
                                  <p:iterate>
                                    <p:tmAbs val="0"/>
                                  </p:iterate>
                                  <p:childTnLst>
                                    <p:set>
                                      <p:cBhvr>
                                        <p:cTn id="38" fill="hold"/>
                                        <p:tgtEl>
                                          <p:spTgt spid="401">
                                            <p:txEl>
                                              <p:pRg st="10" end="10"/>
                                            </p:txEl>
                                          </p:spTgt>
                                        </p:tgtEl>
                                        <p:attrNameLst>
                                          <p:attrName>style.visibility</p:attrName>
                                        </p:attrNameLst>
                                      </p:cBhvr>
                                      <p:to>
                                        <p:strVal val="visible"/>
                                      </p:to>
                                    </p:set>
                                    <p:animEffect transition="in" filter="fade">
                                      <p:cBhvr>
                                        <p:cTn id="39" dur="500"/>
                                        <p:tgtEl>
                                          <p:spTgt spid="401">
                                            <p:txEl>
                                              <p:pRg st="10" end="10"/>
                                            </p:txEl>
                                          </p:spTgt>
                                        </p:tgtEl>
                                      </p:cBhvr>
                                    </p:animEffect>
                                  </p:childTnLst>
                                </p:cTn>
                              </p:par>
                            </p:childTnLst>
                          </p:cTn>
                        </p:par>
                        <p:par>
                          <p:cTn id="40" fill="hold">
                            <p:stCondLst>
                              <p:cond delay="4500"/>
                            </p:stCondLst>
                            <p:childTnLst>
                              <p:par>
                                <p:cTn id="41" presetID="10" presetClass="entr" presetSubtype="0" fill="hold" grpId="1" nodeType="afterEffect">
                                  <p:stCondLst>
                                    <p:cond delay="0"/>
                                  </p:stCondLst>
                                  <p:iterate>
                                    <p:tmAbs val="0"/>
                                  </p:iterate>
                                  <p:childTnLst>
                                    <p:set>
                                      <p:cBhvr>
                                        <p:cTn id="42" fill="hold"/>
                                        <p:tgtEl>
                                          <p:spTgt spid="401">
                                            <p:txEl>
                                              <p:pRg st="11" end="11"/>
                                            </p:txEl>
                                          </p:spTgt>
                                        </p:tgtEl>
                                        <p:attrNameLst>
                                          <p:attrName>style.visibility</p:attrName>
                                        </p:attrNameLst>
                                      </p:cBhvr>
                                      <p:to>
                                        <p:strVal val="visible"/>
                                      </p:to>
                                    </p:set>
                                    <p:animEffect transition="in" filter="fade">
                                      <p:cBhvr>
                                        <p:cTn id="43" dur="500"/>
                                        <p:tgtEl>
                                          <p:spTgt spid="401">
                                            <p:txEl>
                                              <p:pRg st="11" end="11"/>
                                            </p:txEl>
                                          </p:spTgt>
                                        </p:tgtEl>
                                      </p:cBhvr>
                                    </p:animEffect>
                                  </p:childTnLst>
                                </p:cTn>
                              </p:par>
                            </p:childTnLst>
                          </p:cTn>
                        </p:par>
                        <p:par>
                          <p:cTn id="44" fill="hold">
                            <p:stCondLst>
                              <p:cond delay="5000"/>
                            </p:stCondLst>
                            <p:childTnLst>
                              <p:par>
                                <p:cTn id="45" presetID="10" presetClass="entr" presetSubtype="0" fill="hold" grpId="1" nodeType="afterEffect">
                                  <p:stCondLst>
                                    <p:cond delay="0"/>
                                  </p:stCondLst>
                                  <p:iterate>
                                    <p:tmAbs val="0"/>
                                  </p:iterate>
                                  <p:childTnLst>
                                    <p:set>
                                      <p:cBhvr>
                                        <p:cTn id="46" fill="hold"/>
                                        <p:tgtEl>
                                          <p:spTgt spid="401">
                                            <p:txEl>
                                              <p:pRg st="12" end="12"/>
                                            </p:txEl>
                                          </p:spTgt>
                                        </p:tgtEl>
                                        <p:attrNameLst>
                                          <p:attrName>style.visibility</p:attrName>
                                        </p:attrNameLst>
                                      </p:cBhvr>
                                      <p:to>
                                        <p:strVal val="visible"/>
                                      </p:to>
                                    </p:set>
                                    <p:animEffect transition="in" filter="fade">
                                      <p:cBhvr>
                                        <p:cTn id="47" dur="500"/>
                                        <p:tgtEl>
                                          <p:spTgt spid="401">
                                            <p:txEl>
                                              <p:pRg st="12" end="12"/>
                                            </p:txEl>
                                          </p:spTgt>
                                        </p:tgtEl>
                                      </p:cBhvr>
                                    </p:animEffect>
                                  </p:childTnLst>
                                </p:cTn>
                              </p:par>
                            </p:childTnLst>
                          </p:cTn>
                        </p:par>
                        <p:par>
                          <p:cTn id="48" fill="hold">
                            <p:stCondLst>
                              <p:cond delay="5500"/>
                            </p:stCondLst>
                            <p:childTnLst>
                              <p:par>
                                <p:cTn id="49" presetID="10" presetClass="entr" presetSubtype="0" fill="hold" grpId="1" nodeType="afterEffect">
                                  <p:stCondLst>
                                    <p:cond delay="0"/>
                                  </p:stCondLst>
                                  <p:iterate>
                                    <p:tmAbs val="0"/>
                                  </p:iterate>
                                  <p:childTnLst>
                                    <p:set>
                                      <p:cBhvr>
                                        <p:cTn id="50" fill="hold"/>
                                        <p:tgtEl>
                                          <p:spTgt spid="401">
                                            <p:txEl>
                                              <p:pRg st="13" end="13"/>
                                            </p:txEl>
                                          </p:spTgt>
                                        </p:tgtEl>
                                        <p:attrNameLst>
                                          <p:attrName>style.visibility</p:attrName>
                                        </p:attrNameLst>
                                      </p:cBhvr>
                                      <p:to>
                                        <p:strVal val="visible"/>
                                      </p:to>
                                    </p:set>
                                    <p:animEffect transition="in" filter="fade">
                                      <p:cBhvr>
                                        <p:cTn id="51" dur="500"/>
                                        <p:tgtEl>
                                          <p:spTgt spid="401">
                                            <p:txEl>
                                              <p:pRg st="13" end="13"/>
                                            </p:txEl>
                                          </p:spTgt>
                                        </p:tgtEl>
                                      </p:cBhvr>
                                    </p:animEffect>
                                  </p:childTnLst>
                                </p:cTn>
                              </p:par>
                            </p:childTnLst>
                          </p:cTn>
                        </p:par>
                        <p:par>
                          <p:cTn id="52" fill="hold">
                            <p:stCondLst>
                              <p:cond delay="6000"/>
                            </p:stCondLst>
                            <p:childTnLst>
                              <p:par>
                                <p:cTn id="53" presetID="10" presetClass="entr" presetSubtype="0" fill="hold" grpId="1" nodeType="afterEffect">
                                  <p:stCondLst>
                                    <p:cond delay="0"/>
                                  </p:stCondLst>
                                  <p:iterate>
                                    <p:tmAbs val="0"/>
                                  </p:iterate>
                                  <p:childTnLst>
                                    <p:set>
                                      <p:cBhvr>
                                        <p:cTn id="54" fill="hold"/>
                                        <p:tgtEl>
                                          <p:spTgt spid="401">
                                            <p:txEl>
                                              <p:pRg st="14" end="14"/>
                                            </p:txEl>
                                          </p:spTgt>
                                        </p:tgtEl>
                                        <p:attrNameLst>
                                          <p:attrName>style.visibility</p:attrName>
                                        </p:attrNameLst>
                                      </p:cBhvr>
                                      <p:to>
                                        <p:strVal val="visible"/>
                                      </p:to>
                                    </p:set>
                                    <p:animEffect transition="in" filter="fade">
                                      <p:cBhvr>
                                        <p:cTn id="55" dur="500"/>
                                        <p:tgtEl>
                                          <p:spTgt spid="401">
                                            <p:txEl>
                                              <p:pRg st="14" end="14"/>
                                            </p:txEl>
                                          </p:spTgt>
                                        </p:tgtEl>
                                      </p:cBhvr>
                                    </p:animEffect>
                                  </p:childTnLst>
                                </p:cTn>
                              </p:par>
                            </p:childTnLst>
                          </p:cTn>
                        </p:par>
                        <p:par>
                          <p:cTn id="56" fill="hold">
                            <p:stCondLst>
                              <p:cond delay="6500"/>
                            </p:stCondLst>
                            <p:childTnLst>
                              <p:par>
                                <p:cTn id="57" presetID="10" presetClass="entr" presetSubtype="0" fill="hold" grpId="1" nodeType="afterEffect">
                                  <p:stCondLst>
                                    <p:cond delay="0"/>
                                  </p:stCondLst>
                                  <p:iterate>
                                    <p:tmAbs val="0"/>
                                  </p:iterate>
                                  <p:childTnLst>
                                    <p:set>
                                      <p:cBhvr>
                                        <p:cTn id="58" fill="hold"/>
                                        <p:tgtEl>
                                          <p:spTgt spid="401">
                                            <p:txEl>
                                              <p:pRg st="15" end="15"/>
                                            </p:txEl>
                                          </p:spTgt>
                                        </p:tgtEl>
                                        <p:attrNameLst>
                                          <p:attrName>style.visibility</p:attrName>
                                        </p:attrNameLst>
                                      </p:cBhvr>
                                      <p:to>
                                        <p:strVal val="visible"/>
                                      </p:to>
                                    </p:set>
                                    <p:animEffect transition="in" filter="fade">
                                      <p:cBhvr>
                                        <p:cTn id="59" dur="500"/>
                                        <p:tgtEl>
                                          <p:spTgt spid="401">
                                            <p:txEl>
                                              <p:pRg st="15" end="15"/>
                                            </p:txEl>
                                          </p:spTgt>
                                        </p:tgtEl>
                                      </p:cBhvr>
                                    </p:animEffect>
                                  </p:childTnLst>
                                </p:cTn>
                              </p:par>
                            </p:childTnLst>
                          </p:cTn>
                        </p:par>
                        <p:par>
                          <p:cTn id="60" fill="hold">
                            <p:stCondLst>
                              <p:cond delay="7000"/>
                            </p:stCondLst>
                            <p:childTnLst>
                              <p:par>
                                <p:cTn id="61" presetID="10" presetClass="entr" presetSubtype="0" fill="hold" grpId="1" nodeType="afterEffect">
                                  <p:stCondLst>
                                    <p:cond delay="0"/>
                                  </p:stCondLst>
                                  <p:iterate>
                                    <p:tmAbs val="0"/>
                                  </p:iterate>
                                  <p:childTnLst>
                                    <p:set>
                                      <p:cBhvr>
                                        <p:cTn id="62" fill="hold"/>
                                        <p:tgtEl>
                                          <p:spTgt spid="401">
                                            <p:txEl>
                                              <p:pRg st="16" end="16"/>
                                            </p:txEl>
                                          </p:spTgt>
                                        </p:tgtEl>
                                        <p:attrNameLst>
                                          <p:attrName>style.visibility</p:attrName>
                                        </p:attrNameLst>
                                      </p:cBhvr>
                                      <p:to>
                                        <p:strVal val="visible"/>
                                      </p:to>
                                    </p:set>
                                    <p:animEffect transition="in" filter="fade">
                                      <p:cBhvr>
                                        <p:cTn id="63" dur="500"/>
                                        <p:tgtEl>
                                          <p:spTgt spid="401">
                                            <p:txEl>
                                              <p:pRg st="16" end="16"/>
                                            </p:txEl>
                                          </p:spTgt>
                                        </p:tgtEl>
                                      </p:cBhvr>
                                    </p:animEffect>
                                  </p:childTnLst>
                                </p:cTn>
                              </p:par>
                            </p:childTnLst>
                          </p:cTn>
                        </p:par>
                        <p:par>
                          <p:cTn id="64" fill="hold">
                            <p:stCondLst>
                              <p:cond delay="7500"/>
                            </p:stCondLst>
                            <p:childTnLst>
                              <p:par>
                                <p:cTn id="65" presetID="10" presetClass="entr" presetSubtype="0" fill="hold" grpId="1" nodeType="afterEffect">
                                  <p:stCondLst>
                                    <p:cond delay="0"/>
                                  </p:stCondLst>
                                  <p:iterate>
                                    <p:tmAbs val="0"/>
                                  </p:iterate>
                                  <p:childTnLst>
                                    <p:set>
                                      <p:cBhvr>
                                        <p:cTn id="66" fill="hold"/>
                                        <p:tgtEl>
                                          <p:spTgt spid="401">
                                            <p:txEl>
                                              <p:pRg st="17" end="17"/>
                                            </p:txEl>
                                          </p:spTgt>
                                        </p:tgtEl>
                                        <p:attrNameLst>
                                          <p:attrName>style.visibility</p:attrName>
                                        </p:attrNameLst>
                                      </p:cBhvr>
                                      <p:to>
                                        <p:strVal val="visible"/>
                                      </p:to>
                                    </p:set>
                                    <p:animEffect transition="in" filter="fade">
                                      <p:cBhvr>
                                        <p:cTn id="67" dur="500"/>
                                        <p:tgtEl>
                                          <p:spTgt spid="401">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1" grpId="1" build="p" bldLvl="5" animBg="1" advAuto="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Shape 403"/>
          <p:cNvSpPr/>
          <p:nvPr/>
        </p:nvSpPr>
        <p:spPr>
          <a:xfrm>
            <a:off x="4165015" y="220865"/>
            <a:ext cx="4572001" cy="5120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Patrones de macroevolución</a:t>
            </a:r>
          </a:p>
          <a:p>
            <a:pPr lvl="0"/>
            <a:endParaRPr b="1"/>
          </a:p>
          <a:p>
            <a:pPr marL="342900" lvl="0" indent="-342900"/>
            <a:r>
              <a:rPr b="1"/>
              <a:t>1. Estasis: </a:t>
            </a:r>
            <a:r>
              <a:t>Muchos linajes del árbol de la vida muestran estasis, que simplemente quiere decir que no cambian mucho durante un largo tiempo (fósiles vivientes).</a:t>
            </a:r>
            <a:endParaRPr b="1"/>
          </a:p>
          <a:p>
            <a:pPr marL="342900" lvl="0" indent="-342900"/>
            <a:endParaRPr b="1"/>
          </a:p>
          <a:p>
            <a:pPr lvl="0"/>
            <a:r>
              <a:rPr b="1"/>
              <a:t>2. Cambio en los caracteres</a:t>
            </a:r>
          </a:p>
          <a:p>
            <a:pPr lvl="0"/>
            <a:endParaRPr b="1"/>
          </a:p>
          <a:p>
            <a:pPr lvl="0"/>
            <a:endParaRPr b="1"/>
          </a:p>
          <a:p>
            <a:pPr lvl="0"/>
            <a:endParaRPr b="1"/>
          </a:p>
          <a:p>
            <a:pPr lvl="0"/>
            <a:endParaRPr b="1"/>
          </a:p>
          <a:p>
            <a:pPr lvl="0"/>
            <a:r>
              <a:rPr b="1"/>
              <a:t>3. Formación de linajes (o especiación) </a:t>
            </a:r>
          </a:p>
          <a:p>
            <a:pPr lvl="0"/>
            <a:endParaRPr b="1"/>
          </a:p>
          <a:p>
            <a:pPr lvl="0"/>
            <a:endParaRPr b="1"/>
          </a:p>
          <a:p>
            <a:pPr lvl="0"/>
            <a:endParaRPr b="1"/>
          </a:p>
          <a:p>
            <a:pPr lvl="0"/>
            <a:endParaRPr b="1"/>
          </a:p>
          <a:p>
            <a:pPr lvl="0"/>
            <a:r>
              <a:rPr b="1"/>
              <a:t>4. Extinción</a:t>
            </a:r>
          </a:p>
        </p:txBody>
      </p:sp>
      <p:pic>
        <p:nvPicPr>
          <p:cNvPr id="404" name="image106.png"/>
          <p:cNvPicPr/>
          <p:nvPr/>
        </p:nvPicPr>
        <p:blipFill>
          <a:blip r:embed="rId2">
            <a:extLst/>
          </a:blip>
          <a:stretch>
            <a:fillRect/>
          </a:stretch>
        </p:blipFill>
        <p:spPr>
          <a:xfrm>
            <a:off x="707003" y="4091370"/>
            <a:ext cx="2515013" cy="1425174"/>
          </a:xfrm>
          <a:prstGeom prst="rect">
            <a:avLst/>
          </a:prstGeom>
          <a:ln w="12700">
            <a:miter lim="400000"/>
          </a:ln>
        </p:spPr>
      </p:pic>
      <p:pic>
        <p:nvPicPr>
          <p:cNvPr id="405" name="image107.gif" descr="Stasis"/>
          <p:cNvPicPr/>
          <p:nvPr/>
        </p:nvPicPr>
        <p:blipFill>
          <a:blip r:embed="rId3">
            <a:extLst/>
          </a:blip>
          <a:stretch>
            <a:fillRect/>
          </a:stretch>
        </p:blipFill>
        <p:spPr>
          <a:xfrm>
            <a:off x="707003" y="846920"/>
            <a:ext cx="2533430" cy="2519279"/>
          </a:xfrm>
          <a:prstGeom prst="rect">
            <a:avLst/>
          </a:prstGeom>
          <a:ln w="12700">
            <a:miter lim="400000"/>
          </a:ln>
        </p:spPr>
      </p:pic>
    </p:spTree>
  </p:cSld>
  <p:clrMapOvr>
    <a:masterClrMapping/>
  </p:clrMapOvr>
  <p:transition xmlns:p14="http://schemas.microsoft.com/office/powerpoint/2010/mai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p:nvPr/>
        </p:nvSpPr>
        <p:spPr>
          <a:xfrm>
            <a:off x="4165015" y="220865"/>
            <a:ext cx="4572001" cy="5120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Patrones de macroevolución</a:t>
            </a:r>
          </a:p>
          <a:p>
            <a:pPr marL="342900" lvl="0" indent="-342900"/>
            <a:endParaRPr b="1"/>
          </a:p>
          <a:p>
            <a:pPr marL="342900" lvl="0" indent="-342900"/>
            <a:r>
              <a:rPr b="1"/>
              <a:t>1. Estasis </a:t>
            </a:r>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lvl="0"/>
            <a:r>
              <a:rPr b="1"/>
              <a:t>2. Cambio en los caracteres:</a:t>
            </a:r>
            <a:r>
              <a:t> Los linajes pueden cambiar rápida o lentamente. Los cambios en un carácter pueden darse en una dirección o pueden revertirse (el desarrollo de segmentos en trilobites).</a:t>
            </a:r>
            <a:endParaRPr b="1"/>
          </a:p>
          <a:p>
            <a:pPr lvl="0"/>
            <a:r>
              <a:rPr b="1"/>
              <a:t>3. Formación de linajes (o especiación) </a:t>
            </a:r>
          </a:p>
          <a:p>
            <a:pPr lvl="0"/>
            <a:endParaRPr b="1"/>
          </a:p>
          <a:p>
            <a:pPr lvl="0"/>
            <a:endParaRPr b="1"/>
          </a:p>
          <a:p>
            <a:pPr lvl="0"/>
            <a:endParaRPr b="1"/>
          </a:p>
          <a:p>
            <a:pPr lvl="0"/>
            <a:endParaRPr b="1"/>
          </a:p>
          <a:p>
            <a:pPr lvl="0"/>
            <a:r>
              <a:rPr b="1"/>
              <a:t>4. Extinción</a:t>
            </a:r>
          </a:p>
        </p:txBody>
      </p:sp>
      <p:pic>
        <p:nvPicPr>
          <p:cNvPr id="408" name="image108.gif" descr="Stasis"/>
          <p:cNvPicPr/>
          <p:nvPr/>
        </p:nvPicPr>
        <p:blipFill>
          <a:blip r:embed="rId2">
            <a:extLst/>
          </a:blip>
          <a:stretch>
            <a:fillRect/>
          </a:stretch>
        </p:blipFill>
        <p:spPr>
          <a:xfrm>
            <a:off x="1022350" y="1241790"/>
            <a:ext cx="1733550" cy="1819277"/>
          </a:xfrm>
          <a:prstGeom prst="rect">
            <a:avLst/>
          </a:prstGeom>
          <a:ln w="12700">
            <a:miter lim="400000"/>
          </a:ln>
        </p:spPr>
      </p:pic>
      <p:pic>
        <p:nvPicPr>
          <p:cNvPr id="409" name="image109.gif" descr="Trilobite rib changes"/>
          <p:cNvPicPr/>
          <p:nvPr/>
        </p:nvPicPr>
        <p:blipFill>
          <a:blip r:embed="rId3">
            <a:extLst/>
          </a:blip>
          <a:stretch>
            <a:fillRect/>
          </a:stretch>
        </p:blipFill>
        <p:spPr>
          <a:xfrm>
            <a:off x="366590" y="3450771"/>
            <a:ext cx="3267076" cy="2076451"/>
          </a:xfrm>
          <a:prstGeom prst="rect">
            <a:avLst/>
          </a:prstGeom>
          <a:ln w="12700">
            <a:miter lim="400000"/>
          </a:ln>
        </p:spPr>
      </p:pic>
    </p:spTree>
  </p:cSld>
  <p:clrMapOvr>
    <a:masterClrMapping/>
  </p:clrMapOvr>
  <p:transition xmlns:p14="http://schemas.microsoft.com/office/powerpoint/2010/mai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hape 411"/>
          <p:cNvSpPr/>
          <p:nvPr/>
        </p:nvSpPr>
        <p:spPr>
          <a:xfrm>
            <a:off x="4165015" y="220865"/>
            <a:ext cx="4572001" cy="5120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Patrones de macroevolución</a:t>
            </a:r>
          </a:p>
          <a:p>
            <a:pPr marL="342900" lvl="0" indent="-342900"/>
            <a:endParaRPr b="1"/>
          </a:p>
          <a:p>
            <a:pPr marL="342900" lvl="0" indent="-342900"/>
            <a:r>
              <a:rPr b="1"/>
              <a:t>1. Estasis: </a:t>
            </a:r>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lvl="0"/>
            <a:r>
              <a:rPr b="1"/>
              <a:t>2. Cambio en los caracteres</a:t>
            </a:r>
          </a:p>
          <a:p>
            <a:pPr lvl="0"/>
            <a:endParaRPr b="1"/>
          </a:p>
          <a:p>
            <a:pPr lvl="0"/>
            <a:endParaRPr b="1"/>
          </a:p>
          <a:p>
            <a:pPr lvl="0"/>
            <a:endParaRPr b="1"/>
          </a:p>
          <a:p>
            <a:pPr lvl="0"/>
            <a:endParaRPr b="1"/>
          </a:p>
          <a:p>
            <a:pPr lvl="0"/>
            <a:r>
              <a:rPr b="1"/>
              <a:t>3. Formación de linajes (o especiación) :</a:t>
            </a:r>
            <a:r>
              <a:t> Los patrones de formación de linajes pueden identificarse mediante la construcción y el examen de una filogenia. (filogenias lentas o rápidas)</a:t>
            </a:r>
            <a:endParaRPr b="1"/>
          </a:p>
          <a:p>
            <a:pPr lvl="0"/>
            <a:r>
              <a:rPr b="1"/>
              <a:t>4. Extinción</a:t>
            </a:r>
          </a:p>
        </p:txBody>
      </p:sp>
      <p:pic>
        <p:nvPicPr>
          <p:cNvPr id="412" name="image110.gif" descr="Lineage splitting"/>
          <p:cNvPicPr/>
          <p:nvPr/>
        </p:nvPicPr>
        <p:blipFill>
          <a:blip r:embed="rId2">
            <a:extLst/>
          </a:blip>
          <a:stretch>
            <a:fillRect/>
          </a:stretch>
        </p:blipFill>
        <p:spPr>
          <a:xfrm>
            <a:off x="446976" y="3361992"/>
            <a:ext cx="3495676" cy="1809752"/>
          </a:xfrm>
          <a:prstGeom prst="rect">
            <a:avLst/>
          </a:prstGeom>
          <a:ln w="12700">
            <a:miter lim="400000"/>
          </a:ln>
        </p:spPr>
      </p:pic>
    </p:spTree>
  </p:cSld>
  <p:clrMapOvr>
    <a:masterClrMapping/>
  </p:clrMapOvr>
  <p:transition xmlns:p14="http://schemas.microsoft.com/office/powerpoint/2010/mai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hape 414"/>
          <p:cNvSpPr/>
          <p:nvPr/>
        </p:nvSpPr>
        <p:spPr>
          <a:xfrm>
            <a:off x="4165015" y="220864"/>
            <a:ext cx="4572001" cy="6517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b="1"/>
              <a:t>Patrones de macroevolución</a:t>
            </a:r>
          </a:p>
          <a:p>
            <a:pPr marL="342900" lvl="0" indent="-342900"/>
            <a:endParaRPr b="1"/>
          </a:p>
          <a:p>
            <a:pPr marL="342900" lvl="0" indent="-342900"/>
            <a:r>
              <a:rPr b="1"/>
              <a:t>1. Estasis: </a:t>
            </a:r>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marL="342900" lvl="0" indent="-342900">
              <a:buSzPct val="100000"/>
              <a:buAutoNum type="arabicPeriod"/>
            </a:pPr>
            <a:endParaRPr b="1"/>
          </a:p>
          <a:p>
            <a:pPr lvl="0"/>
            <a:r>
              <a:rPr b="1"/>
              <a:t>2. Cambio en los caracteres</a:t>
            </a:r>
          </a:p>
          <a:p>
            <a:pPr lvl="0"/>
            <a:endParaRPr b="1"/>
          </a:p>
          <a:p>
            <a:pPr lvl="0"/>
            <a:endParaRPr b="1"/>
          </a:p>
          <a:p>
            <a:pPr lvl="0"/>
            <a:endParaRPr b="1"/>
          </a:p>
          <a:p>
            <a:pPr lvl="0"/>
            <a:endParaRPr b="1"/>
          </a:p>
          <a:p>
            <a:pPr lvl="0"/>
            <a:r>
              <a:rPr b="1"/>
              <a:t>3. Formación de linajes (o especiación) </a:t>
            </a:r>
          </a:p>
          <a:p>
            <a:pPr lvl="0"/>
            <a:endParaRPr b="1"/>
          </a:p>
          <a:p>
            <a:pPr lvl="0"/>
            <a:endParaRPr b="1"/>
          </a:p>
          <a:p>
            <a:pPr lvl="0"/>
            <a:endParaRPr b="1"/>
          </a:p>
          <a:p>
            <a:pPr lvl="0"/>
            <a:endParaRPr b="1"/>
          </a:p>
          <a:p>
            <a:pPr marL="342900" lvl="0" indent="-342900"/>
            <a:r>
              <a:rPr b="1"/>
              <a:t>4. Extinción:</a:t>
            </a:r>
            <a:r>
              <a:t> Puede tratarse de un suceso frecuente o raro dentro de un linaje, o suceder simultáneamente en muchos linajes (extinción masiva). </a:t>
            </a:r>
          </a:p>
          <a:p>
            <a:pPr marL="342900" lvl="0" indent="-342900"/>
            <a:r>
              <a:t>Más del 99% de las especies que han existido en la Tierra se han extinto</a:t>
            </a:r>
          </a:p>
        </p:txBody>
      </p:sp>
      <p:pic>
        <p:nvPicPr>
          <p:cNvPr id="415" name="image111.gif" descr="Extinction"/>
          <p:cNvPicPr/>
          <p:nvPr/>
        </p:nvPicPr>
        <p:blipFill>
          <a:blip r:embed="rId2">
            <a:extLst/>
          </a:blip>
          <a:stretch>
            <a:fillRect/>
          </a:stretch>
        </p:blipFill>
        <p:spPr>
          <a:xfrm>
            <a:off x="527363" y="3867277"/>
            <a:ext cx="3307478" cy="2816896"/>
          </a:xfrm>
          <a:prstGeom prst="rect">
            <a:avLst/>
          </a:prstGeom>
          <a:ln w="12700">
            <a:miter lim="400000"/>
          </a:ln>
        </p:spPr>
      </p:pic>
    </p:spTree>
  </p:cSld>
  <p:clrMapOvr>
    <a:masterClrMapping/>
  </p:clrMapOvr>
  <p:transition xmlns:p14="http://schemas.microsoft.com/office/powerpoint/2010/mai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 name="image112.png"/>
          <p:cNvPicPr/>
          <p:nvPr/>
        </p:nvPicPr>
        <p:blipFill>
          <a:blip r:embed="rId2">
            <a:extLst/>
          </a:blip>
          <a:stretch>
            <a:fillRect/>
          </a:stretch>
        </p:blipFill>
        <p:spPr>
          <a:xfrm>
            <a:off x="393565" y="251720"/>
            <a:ext cx="5025970" cy="6434651"/>
          </a:xfrm>
          <a:prstGeom prst="rect">
            <a:avLst/>
          </a:prstGeom>
          <a:ln w="12700">
            <a:miter lim="400000"/>
          </a:ln>
        </p:spPr>
      </p:pic>
      <p:sp>
        <p:nvSpPr>
          <p:cNvPr id="418" name="Shape 418"/>
          <p:cNvSpPr/>
          <p:nvPr/>
        </p:nvSpPr>
        <p:spPr>
          <a:xfrm>
            <a:off x="6151563" y="4234180"/>
            <a:ext cx="2468388"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t>FIN DE LA PRESENTACION</a:t>
            </a:r>
          </a:p>
        </p:txBody>
      </p:sp>
    </p:spTree>
  </p:cSld>
  <p:clrMapOvr>
    <a:masterClrMapping/>
  </p:clrMapOvr>
  <p:transition xmlns:p14="http://schemas.microsoft.com/office/powerpoint/2010/mai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hape 420"/>
          <p:cNvSpPr/>
          <p:nvPr/>
        </p:nvSpPr>
        <p:spPr>
          <a:xfrm>
            <a:off x="290085" y="763726"/>
            <a:ext cx="8563830" cy="476444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457200" marR="457200" lvl="0" indent="-228600">
              <a:lnSpc>
                <a:spcPct val="150000"/>
              </a:lnSpc>
            </a:pPr>
            <a:r>
              <a:rPr sz="1300" b="1">
                <a:latin typeface="Arial"/>
                <a:ea typeface="Arial"/>
                <a:cs typeface="Arial"/>
                <a:sym typeface="Arial"/>
              </a:rPr>
              <a:t>BIBLIOGRAFÍA</a:t>
            </a:r>
          </a:p>
          <a:p>
            <a:pPr marL="457200" marR="457200" lvl="0" indent="-228600">
              <a:lnSpc>
                <a:spcPct val="150000"/>
              </a:lnSpc>
            </a:pPr>
            <a:endParaRPr sz="1300">
              <a:latin typeface="Arial"/>
              <a:ea typeface="Arial"/>
              <a:cs typeface="Arial"/>
              <a:sym typeface="Arial"/>
            </a:endParaRP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Darwin, C.R. 1859. El origen de las especies. Porrúa, México D.F.</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Dobzhansky, T.H. 1975. Genética del proceso evolutivo. Extemporáneos, México D.F.</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Dobzhansky, T.H., F.J. Ayala, G.L. Stebbins &amp; J.W. Valentine 1978. Evolución. Omega, Barcelona.</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Endler, J.A. 1986. Natural Selection in the Wild. Princeton University Press, Princeton.</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Futuyma, D.J. &amp; M. Slatkin (eds) 1983. Coevolution. Sinauer Associates, Sunderland, Massachusetts.</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Roughgarden, J. 1979. Theory of Population Genetics and Evolutionary Ecology: an Introduction. MacMillan Pub. Co. inc., New York.</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Simpson, G.G. 1944. Tempo and Mode in Evolution, Columbia University Press, New York. </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Stanley, S.M. 1979. Macroevolution. W.H. Freeman, San Francisco.</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Wainwright P. C. y Reilly S. M. 1994. Ecological Morphology. Integrative Organismal Biology. The University Chicago. EE.UU.</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White, M.J.D. 1978. Modes of Speciation. W.H. Freeman, San Francisco.</a:t>
            </a:r>
          </a:p>
          <a:p>
            <a:pPr marL="457200" marR="457200" lvl="0" indent="-228600">
              <a:lnSpc>
                <a:spcPct val="150000"/>
              </a:lnSpc>
            </a:pPr>
            <a:r>
              <a:rPr sz="1300">
                <a:latin typeface="Symbol"/>
                <a:ea typeface="Symbol"/>
                <a:cs typeface="Symbol"/>
                <a:sym typeface="Symbol"/>
              </a:rPr>
              <a:t>•	</a:t>
            </a:r>
            <a:r>
              <a:rPr sz="1300">
                <a:latin typeface="Arial"/>
                <a:ea typeface="Arial"/>
                <a:cs typeface="Arial"/>
                <a:sym typeface="Arial"/>
              </a:rPr>
              <a:t>Wright, S. 1969. Evolution and Genetics of Populations, vol. 1-4. University of Chicago Press, Chicago.</a:t>
            </a:r>
            <a:endParaRPr sz="1300">
              <a:latin typeface="Cambria"/>
              <a:ea typeface="Cambria"/>
              <a:cs typeface="Cambria"/>
              <a:sym typeface="Cambria"/>
            </a:endParaRP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image10.gif" descr="Three domains"/>
          <p:cNvPicPr/>
          <p:nvPr/>
        </p:nvPicPr>
        <p:blipFill>
          <a:blip r:embed="rId2">
            <a:extLst/>
          </a:blip>
          <a:stretch>
            <a:fillRect/>
          </a:stretch>
        </p:blipFill>
        <p:spPr>
          <a:xfrm>
            <a:off x="342103" y="1156167"/>
            <a:ext cx="4863711" cy="4863712"/>
          </a:xfrm>
          <a:prstGeom prst="rect">
            <a:avLst/>
          </a:prstGeom>
          <a:ln w="12700">
            <a:miter lim="400000"/>
          </a:ln>
        </p:spPr>
      </p:pic>
      <p:sp>
        <p:nvSpPr>
          <p:cNvPr id="80" name="Shape 80"/>
          <p:cNvSpPr/>
          <p:nvPr/>
        </p:nvSpPr>
        <p:spPr>
          <a:xfrm>
            <a:off x="658873" y="225527"/>
            <a:ext cx="2585404"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lvl="0">
              <a:defRPr sz="1800"/>
            </a:pPr>
            <a:r>
              <a:rPr sz="2400"/>
              <a:t>El árbol genealógico</a:t>
            </a:r>
          </a:p>
        </p:txBody>
      </p:sp>
      <p:sp>
        <p:nvSpPr>
          <p:cNvPr id="81" name="Shape 81"/>
          <p:cNvSpPr/>
          <p:nvPr/>
        </p:nvSpPr>
        <p:spPr>
          <a:xfrm>
            <a:off x="30078" y="6314471"/>
            <a:ext cx="3324066"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000"/>
            </a:lvl1pPr>
          </a:lstStyle>
          <a:p>
            <a:pPr lvl="0">
              <a:defRPr sz="1800"/>
            </a:pPr>
            <a:r>
              <a:rPr sz="1000"/>
              <a:t>La filogenia representa las relaciones básicas que unen a todos los seres vivos de la Tierra.</a:t>
            </a:r>
          </a:p>
        </p:txBody>
      </p:sp>
      <p:sp>
        <p:nvSpPr>
          <p:cNvPr id="82" name="Shape 82"/>
          <p:cNvSpPr/>
          <p:nvPr/>
        </p:nvSpPr>
        <p:spPr>
          <a:xfrm>
            <a:off x="5205814" y="1035587"/>
            <a:ext cx="3505480" cy="9296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t>El proceso de evolución produce un patrón de relaciones entre las especies. </a:t>
            </a:r>
          </a:p>
        </p:txBody>
      </p:sp>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p:nvPr/>
        </p:nvSpPr>
        <p:spPr>
          <a:xfrm>
            <a:off x="658873" y="225527"/>
            <a:ext cx="2585404"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lvl="0">
              <a:defRPr sz="1800"/>
            </a:pPr>
            <a:r>
              <a:rPr sz="2400"/>
              <a:t>El árbol genealógico</a:t>
            </a:r>
          </a:p>
        </p:txBody>
      </p:sp>
      <p:sp>
        <p:nvSpPr>
          <p:cNvPr id="85" name="Shape 85"/>
          <p:cNvSpPr/>
          <p:nvPr/>
        </p:nvSpPr>
        <p:spPr>
          <a:xfrm>
            <a:off x="5365820" y="2177840"/>
            <a:ext cx="3592958" cy="2047241"/>
          </a:xfrm>
          <a:prstGeom prst="rect">
            <a:avLst/>
          </a:prstGeom>
          <a:solidFill>
            <a:srgbClr val="C6D9F1"/>
          </a:solidFill>
          <a:ln w="12700">
            <a:miter lim="400000"/>
          </a:ln>
          <a:extLst>
            <a:ext uri="{C572A759-6A51-4108-AA02-DFA0A04FC94B}">
              <ma14:wrappingTextBoxFlag xmlns:ma14="http://schemas.microsoft.com/office/mac/drawingml/2011/main" val="1"/>
            </a:ext>
          </a:extLst>
        </p:spPr>
        <p:txBody>
          <a:bodyPr lIns="0" tIns="0" rIns="0" bIns="0">
            <a:spAutoFit/>
          </a:bodyPr>
          <a:lstStyle/>
          <a:p>
            <a:pPr marL="180473" lvl="0" indent="-180473">
              <a:buSzPct val="100000"/>
              <a:buChar char="•"/>
            </a:pPr>
            <a:r>
              <a:t>Los linajes evolucionan y se dividen, se heredan las modificaciones, sus caminos evolutivos se separan. </a:t>
            </a:r>
          </a:p>
          <a:p>
            <a:pPr marL="180473" lvl="0" indent="-180473">
              <a:buSzPct val="100000"/>
              <a:buChar char="•"/>
            </a:pPr>
            <a:endParaRPr/>
          </a:p>
          <a:p>
            <a:pPr marL="180473" lvl="0" indent="-180473">
              <a:buSzPct val="100000"/>
              <a:buChar char="•"/>
            </a:pPr>
            <a:r>
              <a:t>Esto determina una estructura ramificada de relaciones evolutivas.</a:t>
            </a:r>
          </a:p>
        </p:txBody>
      </p:sp>
      <p:pic>
        <p:nvPicPr>
          <p:cNvPr id="86" name="image10.gif" descr="Three domains"/>
          <p:cNvPicPr/>
          <p:nvPr/>
        </p:nvPicPr>
        <p:blipFill>
          <a:blip r:embed="rId2">
            <a:extLst/>
          </a:blip>
          <a:stretch>
            <a:fillRect/>
          </a:stretch>
        </p:blipFill>
        <p:spPr>
          <a:xfrm>
            <a:off x="342103" y="1156167"/>
            <a:ext cx="4863711" cy="4863712"/>
          </a:xfrm>
          <a:prstGeom prst="rect">
            <a:avLst/>
          </a:prstGeom>
          <a:ln w="12700">
            <a:miter lim="400000"/>
          </a:ln>
        </p:spPr>
      </p:pic>
      <p:sp>
        <p:nvSpPr>
          <p:cNvPr id="87" name="Shape 87"/>
          <p:cNvSpPr/>
          <p:nvPr/>
        </p:nvSpPr>
        <p:spPr>
          <a:xfrm>
            <a:off x="30078" y="6314471"/>
            <a:ext cx="3324066"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000"/>
            </a:lvl1pPr>
          </a:lstStyle>
          <a:p>
            <a:pPr lvl="0">
              <a:defRPr sz="1800"/>
            </a:pPr>
            <a:r>
              <a:rPr sz="1000"/>
              <a:t>La filogenia representa las relaciones básicas que unen a todos los seres vivos de la Tierra.</a:t>
            </a:r>
          </a:p>
        </p:txBody>
      </p:sp>
    </p:spTree>
  </p:cSld>
  <p:clrMapOvr>
    <a:masterClrMapping/>
  </p:clrMapOvr>
  <p:transition xmlns:p14="http://schemas.microsoft.com/office/powerpoint/2010/mai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4274</Words>
  <Application>Microsoft Macintosh PowerPoint</Application>
  <PresentationFormat>On-screen Show (4:3)</PresentationFormat>
  <Paragraphs>576</Paragraphs>
  <Slides>76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76</vt:i4>
      </vt:variant>
    </vt:vector>
  </HeadingPairs>
  <TitlesOfParts>
    <vt:vector size="78" baseType="lpstr">
      <vt:lpstr>Default</vt:lpstr>
      <vt:lpstr>MSPhotoEd.3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Hermilo Sánchez</cp:lastModifiedBy>
  <cp:revision>1</cp:revision>
  <dcterms:modified xsi:type="dcterms:W3CDTF">2015-09-29T15:41:07Z</dcterms:modified>
</cp:coreProperties>
</file>