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embeddings/oleObject1.bin" ContentType="application/vnd.openxmlformats-officedocument.oleObject"/>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6"/>
  </p:notesMasterIdLst>
  <p:sldIdLst>
    <p:sldId id="347" r:id="rId2"/>
    <p:sldId id="300" r:id="rId3"/>
    <p:sldId id="290" r:id="rId4"/>
    <p:sldId id="292" r:id="rId5"/>
    <p:sldId id="293" r:id="rId6"/>
    <p:sldId id="301" r:id="rId7"/>
    <p:sldId id="291" r:id="rId8"/>
    <p:sldId id="304" r:id="rId9"/>
    <p:sldId id="305" r:id="rId10"/>
    <p:sldId id="303" r:id="rId11"/>
    <p:sldId id="297" r:id="rId12"/>
    <p:sldId id="295" r:id="rId13"/>
    <p:sldId id="306" r:id="rId14"/>
    <p:sldId id="307" r:id="rId15"/>
    <p:sldId id="285" r:id="rId16"/>
    <p:sldId id="308" r:id="rId17"/>
    <p:sldId id="273" r:id="rId18"/>
    <p:sldId id="333" r:id="rId19"/>
    <p:sldId id="332" r:id="rId20"/>
    <p:sldId id="311" r:id="rId21"/>
    <p:sldId id="310" r:id="rId22"/>
    <p:sldId id="344" r:id="rId23"/>
    <p:sldId id="312" r:id="rId24"/>
    <p:sldId id="313" r:id="rId25"/>
    <p:sldId id="314" r:id="rId26"/>
    <p:sldId id="345" r:id="rId27"/>
    <p:sldId id="316" r:id="rId28"/>
    <p:sldId id="317" r:id="rId29"/>
    <p:sldId id="318" r:id="rId30"/>
    <p:sldId id="319" r:id="rId31"/>
    <p:sldId id="320" r:id="rId32"/>
    <p:sldId id="321" r:id="rId33"/>
    <p:sldId id="325" r:id="rId34"/>
    <p:sldId id="330" r:id="rId35"/>
    <p:sldId id="324" r:id="rId36"/>
    <p:sldId id="309" r:id="rId37"/>
    <p:sldId id="296" r:id="rId38"/>
    <p:sldId id="346" r:id="rId39"/>
    <p:sldId id="257" r:id="rId40"/>
    <p:sldId id="258" r:id="rId41"/>
    <p:sldId id="334" r:id="rId42"/>
    <p:sldId id="259" r:id="rId43"/>
    <p:sldId id="335" r:id="rId44"/>
    <p:sldId id="336" r:id="rId45"/>
    <p:sldId id="260" r:id="rId46"/>
    <p:sldId id="337" r:id="rId47"/>
    <p:sldId id="261" r:id="rId48"/>
    <p:sldId id="338" r:id="rId49"/>
    <p:sldId id="339" r:id="rId50"/>
    <p:sldId id="262" r:id="rId51"/>
    <p:sldId id="263" r:id="rId52"/>
    <p:sldId id="264" r:id="rId53"/>
    <p:sldId id="265" r:id="rId54"/>
    <p:sldId id="266" r:id="rId55"/>
    <p:sldId id="267" r:id="rId56"/>
    <p:sldId id="268" r:id="rId57"/>
    <p:sldId id="269" r:id="rId58"/>
    <p:sldId id="270" r:id="rId59"/>
    <p:sldId id="271" r:id="rId60"/>
    <p:sldId id="272" r:id="rId61"/>
    <p:sldId id="274" r:id="rId62"/>
    <p:sldId id="275" r:id="rId63"/>
    <p:sldId id="276" r:id="rId64"/>
    <p:sldId id="277" r:id="rId65"/>
    <p:sldId id="278" r:id="rId66"/>
    <p:sldId id="279" r:id="rId67"/>
    <p:sldId id="280" r:id="rId68"/>
    <p:sldId id="283" r:id="rId69"/>
    <p:sldId id="341" r:id="rId70"/>
    <p:sldId id="340" r:id="rId71"/>
    <p:sldId id="326" r:id="rId72"/>
    <p:sldId id="342" r:id="rId73"/>
    <p:sldId id="343" r:id="rId74"/>
    <p:sldId id="331" r:id="rId75"/>
  </p:sldIdLst>
  <p:sldSz cx="9144000" cy="6858000" type="screen4x3"/>
  <p:notesSz cx="6858000" cy="9144000"/>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horzBarState="maximized">
    <p:restoredLeft sz="11031" autoAdjust="0"/>
    <p:restoredTop sz="94660"/>
  </p:normalViewPr>
  <p:slideViewPr>
    <p:cSldViewPr snapToObjects="1">
      <p:cViewPr varScale="1">
        <p:scale>
          <a:sx n="97" d="100"/>
          <a:sy n="97" d="100"/>
        </p:scale>
        <p:origin x="-960"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theme" Target="theme/theme1.xml"/><Relationship Id="rId81"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notesMaster" Target="notesMasters/notesMaster1.xml"/><Relationship Id="rId77" Type="http://schemas.openxmlformats.org/officeDocument/2006/relationships/printerSettings" Target="printerSettings/printerSettings1.bin"/><Relationship Id="rId78" Type="http://schemas.openxmlformats.org/officeDocument/2006/relationships/presProps" Target="presProps.xml"/><Relationship Id="rId79" Type="http://schemas.openxmlformats.org/officeDocument/2006/relationships/viewProps" Target="viewProp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F0F3A2-7587-3447-A98F-C3B301C19006}" type="datetimeFigureOut">
              <a:rPr lang="es-ES_tradnl" smtClean="0"/>
              <a:pPr/>
              <a:t>29/09/15</a:t>
            </a:fld>
            <a:endParaRPr lang="es-ES_tradnl"/>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FFE21F-1BBF-4D48-B595-E4D5B0261153}" type="slidenum">
              <a:rPr lang="es-ES_tradnl" smtClean="0"/>
              <a:pPr/>
              <a:t>‹#›</a:t>
            </a:fld>
            <a:endParaRPr lang="es-ES_tradnl"/>
          </a:p>
        </p:txBody>
      </p:sp>
    </p:spTree>
    <p:extLst>
      <p:ext uri="{BB962C8B-B14F-4D97-AF65-F5344CB8AC3E}">
        <p14:creationId xmlns:p14="http://schemas.microsoft.com/office/powerpoint/2010/main" val="169680398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endParaRPr lang="es-ES_tradnl" dirty="0"/>
          </a:p>
        </p:txBody>
      </p:sp>
      <p:sp>
        <p:nvSpPr>
          <p:cNvPr id="4" name="Marcador de número de diapositiva 3"/>
          <p:cNvSpPr>
            <a:spLocks noGrp="1"/>
          </p:cNvSpPr>
          <p:nvPr>
            <p:ph type="sldNum" sz="quarter" idx="10"/>
          </p:nvPr>
        </p:nvSpPr>
        <p:spPr/>
        <p:txBody>
          <a:bodyPr/>
          <a:lstStyle/>
          <a:p>
            <a:fld id="{98FFE21F-1BBF-4D48-B595-E4D5B0261153}" type="slidenum">
              <a:rPr lang="es-ES_tradnl" smtClean="0"/>
              <a:pPr/>
              <a:t>46</a:t>
            </a:fld>
            <a:endParaRPr lang="es-ES_trad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endParaRPr lang="es-ES_tradnl" dirty="0"/>
          </a:p>
        </p:txBody>
      </p:sp>
      <p:sp>
        <p:nvSpPr>
          <p:cNvPr id="4" name="Marcador de número de diapositiva 3"/>
          <p:cNvSpPr>
            <a:spLocks noGrp="1"/>
          </p:cNvSpPr>
          <p:nvPr>
            <p:ph type="sldNum" sz="quarter" idx="10"/>
          </p:nvPr>
        </p:nvSpPr>
        <p:spPr/>
        <p:txBody>
          <a:bodyPr/>
          <a:lstStyle/>
          <a:p>
            <a:fld id="{98FFE21F-1BBF-4D48-B595-E4D5B0261153}" type="slidenum">
              <a:rPr lang="es-ES_tradnl" smtClean="0"/>
              <a:pPr/>
              <a:t>47</a:t>
            </a:fld>
            <a:endParaRPr lang="es-ES_trad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endParaRPr lang="es-ES_tradnl" dirty="0"/>
          </a:p>
        </p:txBody>
      </p:sp>
      <p:sp>
        <p:nvSpPr>
          <p:cNvPr id="4" name="Marcador de número de diapositiva 3"/>
          <p:cNvSpPr>
            <a:spLocks noGrp="1"/>
          </p:cNvSpPr>
          <p:nvPr>
            <p:ph type="sldNum" sz="quarter" idx="10"/>
          </p:nvPr>
        </p:nvSpPr>
        <p:spPr/>
        <p:txBody>
          <a:bodyPr/>
          <a:lstStyle/>
          <a:p>
            <a:fld id="{98FFE21F-1BBF-4D48-B595-E4D5B0261153}" type="slidenum">
              <a:rPr lang="es-ES_tradnl" smtClean="0"/>
              <a:pPr/>
              <a:t>48</a:t>
            </a:fld>
            <a:endParaRPr lang="es-ES_trad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endParaRPr lang="es-ES_tradnl" dirty="0"/>
          </a:p>
        </p:txBody>
      </p:sp>
      <p:sp>
        <p:nvSpPr>
          <p:cNvPr id="4" name="Marcador de número de diapositiva 3"/>
          <p:cNvSpPr>
            <a:spLocks noGrp="1"/>
          </p:cNvSpPr>
          <p:nvPr>
            <p:ph type="sldNum" sz="quarter" idx="10"/>
          </p:nvPr>
        </p:nvSpPr>
        <p:spPr/>
        <p:txBody>
          <a:bodyPr/>
          <a:lstStyle/>
          <a:p>
            <a:fld id="{98FFE21F-1BBF-4D48-B595-E4D5B0261153}" type="slidenum">
              <a:rPr lang="es-ES_tradnl" smtClean="0"/>
              <a:pPr/>
              <a:t>49</a:t>
            </a:fld>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_tradnl"/>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_tradnl"/>
          </a:p>
        </p:txBody>
      </p:sp>
      <p:sp>
        <p:nvSpPr>
          <p:cNvPr id="4" name="Marcador de fecha 3"/>
          <p:cNvSpPr>
            <a:spLocks noGrp="1"/>
          </p:cNvSpPr>
          <p:nvPr>
            <p:ph type="dt" sz="half" idx="10"/>
          </p:nvPr>
        </p:nvSpPr>
        <p:spPr/>
        <p:txBody>
          <a:bodyPr/>
          <a:lstStyle/>
          <a:p>
            <a:fld id="{9552B877-6FDA-354B-8629-0488396B3F32}" type="datetimeFigureOut">
              <a:rPr lang="es-ES_tradnl" smtClean="0"/>
              <a:pPr/>
              <a:t>29/09/15</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B6D44EE9-404F-9243-A2A8-7FA9D15B1D15}" type="slidenum">
              <a:rPr lang="es-ES_tradnl" smtClean="0"/>
              <a:pPr/>
              <a:t>‹#›</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9552B877-6FDA-354B-8629-0488396B3F32}" type="datetimeFigureOut">
              <a:rPr lang="es-ES_tradnl" smtClean="0"/>
              <a:pPr/>
              <a:t>29/09/15</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B6D44EE9-404F-9243-A2A8-7FA9D15B1D15}" type="slidenum">
              <a:rPr lang="es-ES_tradnl" smtClean="0"/>
              <a:pPr/>
              <a:t>‹#›</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_tradnl"/>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9552B877-6FDA-354B-8629-0488396B3F32}" type="datetimeFigureOut">
              <a:rPr lang="es-ES_tradnl" smtClean="0"/>
              <a:pPr/>
              <a:t>29/09/15</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B6D44EE9-404F-9243-A2A8-7FA9D15B1D15}" type="slidenum">
              <a:rPr lang="es-ES_tradnl" smtClean="0"/>
              <a:pPr/>
              <a:t>‹#›</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10"/>
          </p:nvPr>
        </p:nvSpPr>
        <p:spPr/>
        <p:txBody>
          <a:bodyPr/>
          <a:lstStyle/>
          <a:p>
            <a:fld id="{9552B877-6FDA-354B-8629-0488396B3F32}" type="datetimeFigureOut">
              <a:rPr lang="es-ES_tradnl" smtClean="0"/>
              <a:pPr/>
              <a:t>29/09/15</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B6D44EE9-404F-9243-A2A8-7FA9D15B1D15}" type="slidenum">
              <a:rPr lang="es-ES_tradnl" smtClean="0"/>
              <a:pPr/>
              <a:t>‹#›</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_tradnl"/>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9552B877-6FDA-354B-8629-0488396B3F32}" type="datetimeFigureOut">
              <a:rPr lang="es-ES_tradnl" smtClean="0"/>
              <a:pPr/>
              <a:t>29/09/15</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B6D44EE9-404F-9243-A2A8-7FA9D15B1D15}" type="slidenum">
              <a:rPr lang="es-ES_tradnl" smtClean="0"/>
              <a:pPr/>
              <a:t>‹#›</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fecha 4"/>
          <p:cNvSpPr>
            <a:spLocks noGrp="1"/>
          </p:cNvSpPr>
          <p:nvPr>
            <p:ph type="dt" sz="half" idx="10"/>
          </p:nvPr>
        </p:nvSpPr>
        <p:spPr/>
        <p:txBody>
          <a:bodyPr/>
          <a:lstStyle/>
          <a:p>
            <a:fld id="{9552B877-6FDA-354B-8629-0488396B3F32}" type="datetimeFigureOut">
              <a:rPr lang="es-ES_tradnl" smtClean="0"/>
              <a:pPr/>
              <a:t>29/09/15</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B6D44EE9-404F-9243-A2A8-7FA9D15B1D15}" type="slidenum">
              <a:rPr lang="es-ES_tradnl" smtClean="0"/>
              <a:pPr/>
              <a:t>‹#›</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_tradnl"/>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7" name="Marcador de fecha 6"/>
          <p:cNvSpPr>
            <a:spLocks noGrp="1"/>
          </p:cNvSpPr>
          <p:nvPr>
            <p:ph type="dt" sz="half" idx="10"/>
          </p:nvPr>
        </p:nvSpPr>
        <p:spPr/>
        <p:txBody>
          <a:bodyPr/>
          <a:lstStyle/>
          <a:p>
            <a:fld id="{9552B877-6FDA-354B-8629-0488396B3F32}" type="datetimeFigureOut">
              <a:rPr lang="es-ES_tradnl" smtClean="0"/>
              <a:pPr/>
              <a:t>29/09/15</a:t>
            </a:fld>
            <a:endParaRPr lang="es-ES_tradnl"/>
          </a:p>
        </p:txBody>
      </p:sp>
      <p:sp>
        <p:nvSpPr>
          <p:cNvPr id="8" name="Marcador de pie de página 7"/>
          <p:cNvSpPr>
            <a:spLocks noGrp="1"/>
          </p:cNvSpPr>
          <p:nvPr>
            <p:ph type="ftr" sz="quarter" idx="11"/>
          </p:nvPr>
        </p:nvSpPr>
        <p:spPr/>
        <p:txBody>
          <a:bodyPr/>
          <a:lstStyle/>
          <a:p>
            <a:endParaRPr lang="es-ES_tradnl"/>
          </a:p>
        </p:txBody>
      </p:sp>
      <p:sp>
        <p:nvSpPr>
          <p:cNvPr id="9" name="Marcador de número de diapositiva 8"/>
          <p:cNvSpPr>
            <a:spLocks noGrp="1"/>
          </p:cNvSpPr>
          <p:nvPr>
            <p:ph type="sldNum" sz="quarter" idx="12"/>
          </p:nvPr>
        </p:nvSpPr>
        <p:spPr/>
        <p:txBody>
          <a:bodyPr/>
          <a:lstStyle/>
          <a:p>
            <a:fld id="{B6D44EE9-404F-9243-A2A8-7FA9D15B1D15}" type="slidenum">
              <a:rPr lang="es-ES_tradnl" smtClean="0"/>
              <a:pPr/>
              <a:t>‹#›</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_tradnl"/>
          </a:p>
        </p:txBody>
      </p:sp>
      <p:sp>
        <p:nvSpPr>
          <p:cNvPr id="3" name="Marcador de fecha 2"/>
          <p:cNvSpPr>
            <a:spLocks noGrp="1"/>
          </p:cNvSpPr>
          <p:nvPr>
            <p:ph type="dt" sz="half" idx="10"/>
          </p:nvPr>
        </p:nvSpPr>
        <p:spPr/>
        <p:txBody>
          <a:bodyPr/>
          <a:lstStyle/>
          <a:p>
            <a:fld id="{9552B877-6FDA-354B-8629-0488396B3F32}" type="datetimeFigureOut">
              <a:rPr lang="es-ES_tradnl" smtClean="0"/>
              <a:pPr/>
              <a:t>29/09/15</a:t>
            </a:fld>
            <a:endParaRPr lang="es-ES_tradnl"/>
          </a:p>
        </p:txBody>
      </p:sp>
      <p:sp>
        <p:nvSpPr>
          <p:cNvPr id="4" name="Marcador de pie de página 3"/>
          <p:cNvSpPr>
            <a:spLocks noGrp="1"/>
          </p:cNvSpPr>
          <p:nvPr>
            <p:ph type="ftr" sz="quarter" idx="11"/>
          </p:nvPr>
        </p:nvSpPr>
        <p:spPr/>
        <p:txBody>
          <a:bodyPr/>
          <a:lstStyle/>
          <a:p>
            <a:endParaRPr lang="es-ES_tradnl"/>
          </a:p>
        </p:txBody>
      </p:sp>
      <p:sp>
        <p:nvSpPr>
          <p:cNvPr id="5" name="Marcador de número de diapositiva 4"/>
          <p:cNvSpPr>
            <a:spLocks noGrp="1"/>
          </p:cNvSpPr>
          <p:nvPr>
            <p:ph type="sldNum" sz="quarter" idx="12"/>
          </p:nvPr>
        </p:nvSpPr>
        <p:spPr/>
        <p:txBody>
          <a:bodyPr/>
          <a:lstStyle/>
          <a:p>
            <a:fld id="{B6D44EE9-404F-9243-A2A8-7FA9D15B1D15}" type="slidenum">
              <a:rPr lang="es-ES_tradnl" smtClean="0"/>
              <a:pPr/>
              <a:t>‹#›</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9552B877-6FDA-354B-8629-0488396B3F32}" type="datetimeFigureOut">
              <a:rPr lang="es-ES_tradnl" smtClean="0"/>
              <a:pPr/>
              <a:t>29/09/15</a:t>
            </a:fld>
            <a:endParaRPr lang="es-ES_tradnl"/>
          </a:p>
        </p:txBody>
      </p:sp>
      <p:sp>
        <p:nvSpPr>
          <p:cNvPr id="3" name="Marcador de pie de página 2"/>
          <p:cNvSpPr>
            <a:spLocks noGrp="1"/>
          </p:cNvSpPr>
          <p:nvPr>
            <p:ph type="ftr" sz="quarter" idx="11"/>
          </p:nvPr>
        </p:nvSpPr>
        <p:spPr/>
        <p:txBody>
          <a:bodyPr/>
          <a:lstStyle/>
          <a:p>
            <a:endParaRPr lang="es-ES_tradnl"/>
          </a:p>
        </p:txBody>
      </p:sp>
      <p:sp>
        <p:nvSpPr>
          <p:cNvPr id="4" name="Marcador de número de diapositiva 3"/>
          <p:cNvSpPr>
            <a:spLocks noGrp="1"/>
          </p:cNvSpPr>
          <p:nvPr>
            <p:ph type="sldNum" sz="quarter" idx="12"/>
          </p:nvPr>
        </p:nvSpPr>
        <p:spPr/>
        <p:txBody>
          <a:bodyPr/>
          <a:lstStyle/>
          <a:p>
            <a:fld id="{B6D44EE9-404F-9243-A2A8-7FA9D15B1D15}" type="slidenum">
              <a:rPr lang="es-ES_tradnl" smtClean="0"/>
              <a:pPr/>
              <a:t>‹#›</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_tradnl"/>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9552B877-6FDA-354B-8629-0488396B3F32}" type="datetimeFigureOut">
              <a:rPr lang="es-ES_tradnl" smtClean="0"/>
              <a:pPr/>
              <a:t>29/09/15</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B6D44EE9-404F-9243-A2A8-7FA9D15B1D15}" type="slidenum">
              <a:rPr lang="es-ES_tradnl" smtClean="0"/>
              <a:pPr/>
              <a:t>‹#›</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_tradnl"/>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9552B877-6FDA-354B-8629-0488396B3F32}" type="datetimeFigureOut">
              <a:rPr lang="es-ES_tradnl" smtClean="0"/>
              <a:pPr/>
              <a:t>29/09/15</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B6D44EE9-404F-9243-A2A8-7FA9D15B1D15}" type="slidenum">
              <a:rPr lang="es-ES_tradnl" smtClean="0"/>
              <a:pPr/>
              <a:t>‹#›</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_tradnl"/>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52B877-6FDA-354B-8629-0488396B3F32}" type="datetimeFigureOut">
              <a:rPr lang="es-ES_tradnl" smtClean="0"/>
              <a:pPr/>
              <a:t>29/09/15</a:t>
            </a:fld>
            <a:endParaRPr lang="es-ES_tradnl"/>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D44EE9-404F-9243-A2A8-7FA9D15B1D15}" type="slidenum">
              <a:rPr lang="es-ES_tradnl" smtClean="0"/>
              <a:pPr/>
              <a:t>‹#›</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png"/><Relationship Id="rId5" Type="http://schemas.openxmlformats.org/officeDocument/2006/relationships/image" Target="../media/image2.jpe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png"/><Relationship Id="rId3"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0.png"/><Relationship Id="rId3"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5.png"/><Relationship Id="rId3" Type="http://schemas.openxmlformats.org/officeDocument/2006/relationships/image" Target="../media/image2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7.emf"/></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1" Type="http://schemas.openxmlformats.org/officeDocument/2006/relationships/slideLayout" Target="../slideLayouts/slideLayout1.xml"/><Relationship Id="rId2" Type="http://schemas.openxmlformats.org/officeDocument/2006/relationships/image" Target="../media/image2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1.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2.png"/><Relationship Id="rId3" Type="http://schemas.openxmlformats.org/officeDocument/2006/relationships/image" Target="../media/image3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9.png"/></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42.png"/><Relationship Id="rId1" Type="http://schemas.openxmlformats.org/officeDocument/2006/relationships/slideLayout" Target="../slideLayouts/slideLayout1.xml"/><Relationship Id="rId2" Type="http://schemas.openxmlformats.org/officeDocument/2006/relationships/image" Target="../media/image4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 Id="rId3"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5.png"/><Relationship Id="rId1" Type="http://schemas.openxmlformats.org/officeDocument/2006/relationships/slideLayout" Target="../slideLayouts/slideLayout1.xml"/><Relationship Id="rId2" Type="http://schemas.openxmlformats.org/officeDocument/2006/relationships/image" Target="../media/image43.png"/></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5.png"/><Relationship Id="rId1" Type="http://schemas.openxmlformats.org/officeDocument/2006/relationships/slideLayout" Target="../slideLayouts/slideLayout1.xml"/><Relationship Id="rId2" Type="http://schemas.openxmlformats.org/officeDocument/2006/relationships/image" Target="../media/image4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0.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6.png"/><Relationship Id="rId3" Type="http://schemas.openxmlformats.org/officeDocument/2006/relationships/image" Target="../media/image47.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6.png"/><Relationship Id="rId3" Type="http://schemas.openxmlformats.org/officeDocument/2006/relationships/image" Target="../media/image47.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 Id="rId3" Type="http://schemas.openxmlformats.org/officeDocument/2006/relationships/image" Target="../media/image8.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8.em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0.png"/></Relationships>
</file>

<file path=ppt/slides/_rels/slide53.xml.rels><?xml version="1.0" encoding="UTF-8" standalone="yes"?>
<Relationships xmlns="http://schemas.openxmlformats.org/package/2006/relationships"><Relationship Id="rId3" Type="http://schemas.openxmlformats.org/officeDocument/2006/relationships/image" Target="../media/image52.png"/><Relationship Id="rId4" Type="http://schemas.openxmlformats.org/officeDocument/2006/relationships/image" Target="../media/image53.png"/><Relationship Id="rId1" Type="http://schemas.openxmlformats.org/officeDocument/2006/relationships/slideLayout" Target="../slideLayouts/slideLayout2.xml"/><Relationship Id="rId2" Type="http://schemas.openxmlformats.org/officeDocument/2006/relationships/image" Target="../media/image51.emf"/></Relationships>
</file>

<file path=ppt/slides/_rels/slide54.xml.rels><?xml version="1.0" encoding="UTF-8" standalone="yes"?>
<Relationships xmlns="http://schemas.openxmlformats.org/package/2006/relationships"><Relationship Id="rId3" Type="http://schemas.openxmlformats.org/officeDocument/2006/relationships/image" Target="../media/image52.png"/><Relationship Id="rId4" Type="http://schemas.openxmlformats.org/officeDocument/2006/relationships/image" Target="../media/image53.png"/><Relationship Id="rId1" Type="http://schemas.openxmlformats.org/officeDocument/2006/relationships/slideLayout" Target="../slideLayouts/slideLayout2.xml"/><Relationship Id="rId2" Type="http://schemas.openxmlformats.org/officeDocument/2006/relationships/image" Target="../media/image51.e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emf"/></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em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emf"/></Relationships>
</file>

<file path=ppt/slides/_rels/slide58.xml.rels><?xml version="1.0" encoding="UTF-8" standalone="yes"?>
<Relationships xmlns="http://schemas.openxmlformats.org/package/2006/relationships"><Relationship Id="rId3" Type="http://schemas.openxmlformats.org/officeDocument/2006/relationships/image" Target="../media/image56.png"/><Relationship Id="rId4" Type="http://schemas.openxmlformats.org/officeDocument/2006/relationships/image" Target="../media/image57.png"/><Relationship Id="rId5" Type="http://schemas.openxmlformats.org/officeDocument/2006/relationships/image" Target="../media/image58.png"/><Relationship Id="rId1" Type="http://schemas.openxmlformats.org/officeDocument/2006/relationships/slideLayout" Target="../slideLayouts/slideLayout2.xml"/><Relationship Id="rId2" Type="http://schemas.openxmlformats.org/officeDocument/2006/relationships/image" Target="../media/image55.emf"/></Relationships>
</file>

<file path=ppt/slides/_rels/slide59.xml.rels><?xml version="1.0" encoding="UTF-8" standalone="yes"?>
<Relationships xmlns="http://schemas.openxmlformats.org/package/2006/relationships"><Relationship Id="rId3" Type="http://schemas.openxmlformats.org/officeDocument/2006/relationships/image" Target="../media/image59.png"/><Relationship Id="rId4" Type="http://schemas.openxmlformats.org/officeDocument/2006/relationships/image" Target="../media/image60.png"/><Relationship Id="rId5" Type="http://schemas.openxmlformats.org/officeDocument/2006/relationships/image" Target="../media/image58.png"/><Relationship Id="rId1" Type="http://schemas.openxmlformats.org/officeDocument/2006/relationships/slideLayout" Target="../slideLayouts/slideLayout2.xml"/><Relationship Id="rId2" Type="http://schemas.openxmlformats.org/officeDocument/2006/relationships/image" Target="../media/image55.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 Id="rId3" Type="http://schemas.openxmlformats.org/officeDocument/2006/relationships/image" Target="../media/image10.png"/></Relationships>
</file>

<file path=ppt/slides/_rels/slide60.xml.rels><?xml version="1.0" encoding="UTF-8" standalone="yes"?>
<Relationships xmlns="http://schemas.openxmlformats.org/package/2006/relationships"><Relationship Id="rId3" Type="http://schemas.openxmlformats.org/officeDocument/2006/relationships/image" Target="../media/image56.png"/><Relationship Id="rId4" Type="http://schemas.openxmlformats.org/officeDocument/2006/relationships/image" Target="../media/image57.png"/><Relationship Id="rId1" Type="http://schemas.openxmlformats.org/officeDocument/2006/relationships/slideLayout" Target="../slideLayouts/slideLayout2.xml"/><Relationship Id="rId2" Type="http://schemas.openxmlformats.org/officeDocument/2006/relationships/image" Target="../media/image55.emf"/></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1.emf"/></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2.emf"/></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3.emf"/></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emf"/></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emf"/></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5.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6.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6.png"/><Relationship Id="rId3" Type="http://schemas.openxmlformats.org/officeDocument/2006/relationships/image" Target="../media/image65.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png"/><Relationship Id="rId3"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1.xml"/><Relationship Id="rId2"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2"/>
          <p:cNvGraphicFramePr>
            <a:graphicFrameLocks noChangeAspect="1"/>
          </p:cNvGraphicFramePr>
          <p:nvPr/>
        </p:nvGraphicFramePr>
        <p:xfrm>
          <a:off x="8077200" y="152400"/>
          <a:ext cx="855663" cy="914400"/>
        </p:xfrm>
        <a:graphic>
          <a:graphicData uri="http://schemas.openxmlformats.org/presentationml/2006/ole">
            <mc:AlternateContent xmlns:mc="http://schemas.openxmlformats.org/markup-compatibility/2006">
              <mc:Choice xmlns:v="urn:schemas-microsoft-com:vml" Requires="v">
                <p:oleObj spid="_x0000_s92164" r:id="rId3" imgW="6919963" imgH="7396216" progId="MSPhotoEd.3">
                  <p:embed/>
                </p:oleObj>
              </mc:Choice>
              <mc:Fallback>
                <p:oleObj r:id="rId3" imgW="6919963" imgH="7396216" progId="MSPhotoEd.3">
                  <p:embed/>
                  <p:pic>
                    <p:nvPicPr>
                      <p:cNvPr id="0" name="Picture 2"/>
                      <p:cNvPicPr>
                        <a:picLocks noChangeAspect="1" noChangeArrowheads="1"/>
                      </p:cNvPicPr>
                      <p:nvPr/>
                    </p:nvPicPr>
                    <p:blipFill>
                      <a:blip r:embed="rId4">
                        <a:alphaModFix amt="68000"/>
                        <a:extLst>
                          <a:ext uri="{28A0092B-C50C-407E-A947-70E740481C1C}">
                            <a14:useLocalDpi xmlns:a14="http://schemas.microsoft.com/office/drawing/2010/main" val="0"/>
                          </a:ext>
                        </a:extLst>
                      </a:blip>
                      <a:srcRect/>
                      <a:stretch>
                        <a:fillRect/>
                      </a:stretch>
                    </p:blipFill>
                    <p:spPr bwMode="auto">
                      <a:xfrm>
                        <a:off x="8077200" y="152400"/>
                        <a:ext cx="855663" cy="914400"/>
                      </a:xfrm>
                      <a:prstGeom prst="rect">
                        <a:avLst/>
                      </a:prstGeom>
                      <a:solidFill>
                        <a:srgbClr val="C0C0C0">
                          <a:alpha val="67999"/>
                        </a:srgbClr>
                      </a:solidFill>
                    </p:spPr>
                  </p:pic>
                </p:oleObj>
              </mc:Fallback>
            </mc:AlternateContent>
          </a:graphicData>
        </a:graphic>
      </p:graphicFrame>
      <p:sp>
        <p:nvSpPr>
          <p:cNvPr id="5" name="Rectangle 26"/>
          <p:cNvSpPr>
            <a:spLocks noChangeArrowheads="1"/>
          </p:cNvSpPr>
          <p:nvPr/>
        </p:nvSpPr>
        <p:spPr bwMode="auto">
          <a:xfrm>
            <a:off x="457200" y="1600200"/>
            <a:ext cx="8280400" cy="990600"/>
          </a:xfrm>
          <a:prstGeom prst="rect">
            <a:avLst/>
          </a:prstGeom>
          <a:noFill/>
          <a:ln w="9525">
            <a:noFill/>
            <a:miter lim="800000"/>
            <a:headEnd/>
            <a:tailEnd/>
          </a:ln>
          <a:effectLst/>
        </p:spPr>
        <p:txBody>
          <a:bodyPr>
            <a:prstTxWarp prst="textNoShape">
              <a:avLst/>
            </a:prstTxWarp>
          </a:bodyPr>
          <a:lstStyle/>
          <a:p>
            <a:pPr marL="342900" indent="-342900" algn="ctr">
              <a:lnSpc>
                <a:spcPct val="80000"/>
              </a:lnSpc>
              <a:spcBef>
                <a:spcPct val="20000"/>
              </a:spcBef>
              <a:buClr>
                <a:schemeClr val="hlink"/>
              </a:buClr>
              <a:buSzPct val="60000"/>
              <a:buFont typeface="Wingdings" pitchFamily="-109" charset="2"/>
              <a:buNone/>
            </a:pPr>
            <a:r>
              <a:rPr lang="es-MX" sz="2400" b="1" dirty="0" smtClean="0">
                <a:effectLst>
                  <a:outerShdw blurRad="38100" dist="38100" dir="2700000" algn="tl">
                    <a:srgbClr val="000000"/>
                  </a:outerShdw>
                </a:effectLst>
                <a:latin typeface="Arial" pitchFamily="-109" charset="0"/>
              </a:rPr>
              <a:t>UNIDAD DE APRENDIZAJE BIOLOGIA EVOLUTIVA</a:t>
            </a:r>
            <a:endParaRPr lang="es-MX" sz="2400" i="1" dirty="0" smtClean="0">
              <a:effectLst>
                <a:outerShdw blurRad="38100" dist="38100" dir="2700000" algn="tl">
                  <a:srgbClr val="000000"/>
                </a:outerShdw>
              </a:effectLst>
              <a:latin typeface="Arial" pitchFamily="-109" charset="0"/>
            </a:endParaRPr>
          </a:p>
          <a:p>
            <a:pPr marL="342900" indent="-342900" algn="ctr">
              <a:lnSpc>
                <a:spcPct val="80000"/>
              </a:lnSpc>
              <a:spcBef>
                <a:spcPct val="20000"/>
              </a:spcBef>
              <a:buClr>
                <a:schemeClr val="hlink"/>
              </a:buClr>
              <a:buSzPct val="60000"/>
              <a:buFont typeface="Wingdings" pitchFamily="-109" charset="2"/>
              <a:buNone/>
            </a:pPr>
            <a:endParaRPr lang="es-MX" dirty="0" smtClean="0">
              <a:effectLst>
                <a:outerShdw blurRad="38100" dist="38100" dir="2700000" algn="tl">
                  <a:srgbClr val="000000"/>
                </a:outerShdw>
              </a:effectLst>
              <a:latin typeface="Arial" pitchFamily="-109" charset="0"/>
            </a:endParaRPr>
          </a:p>
          <a:p>
            <a:pPr marL="342900" indent="-342900" algn="r">
              <a:lnSpc>
                <a:spcPct val="80000"/>
              </a:lnSpc>
              <a:spcBef>
                <a:spcPct val="20000"/>
              </a:spcBef>
              <a:buClr>
                <a:schemeClr val="hlink"/>
              </a:buClr>
              <a:buSzPct val="60000"/>
              <a:buFont typeface="Wingdings" pitchFamily="-109" charset="2"/>
              <a:buNone/>
            </a:pPr>
            <a:endParaRPr lang="es-MX" sz="2000" dirty="0" smtClean="0">
              <a:effectLst>
                <a:outerShdw blurRad="38100" dist="38100" dir="2700000" algn="tl">
                  <a:srgbClr val="000000"/>
                </a:outerShdw>
              </a:effectLst>
              <a:latin typeface="Arial" pitchFamily="-109" charset="0"/>
            </a:endParaRPr>
          </a:p>
          <a:p>
            <a:pPr marL="342900" indent="-342900" algn="r">
              <a:lnSpc>
                <a:spcPct val="80000"/>
              </a:lnSpc>
              <a:spcBef>
                <a:spcPct val="20000"/>
              </a:spcBef>
              <a:buClr>
                <a:schemeClr val="hlink"/>
              </a:buClr>
              <a:buSzPct val="60000"/>
              <a:buFont typeface="Wingdings" pitchFamily="-109" charset="2"/>
              <a:buNone/>
            </a:pPr>
            <a:endParaRPr lang="en-US" sz="2000" dirty="0">
              <a:effectLst>
                <a:outerShdw blurRad="38100" dist="38100" dir="2700000" algn="tl">
                  <a:srgbClr val="000000"/>
                </a:outerShdw>
              </a:effectLst>
            </a:endParaRPr>
          </a:p>
        </p:txBody>
      </p:sp>
      <p:pic>
        <p:nvPicPr>
          <p:cNvPr id="6" name="Picture 28" descr="suni1"/>
          <p:cNvPicPr>
            <a:picLocks noChangeAspect="1" noChangeArrowheads="1"/>
          </p:cNvPicPr>
          <p:nvPr/>
        </p:nvPicPr>
        <p:blipFill>
          <a:blip r:embed="rId5"/>
          <a:srcRect/>
          <a:stretch>
            <a:fillRect/>
          </a:stretch>
        </p:blipFill>
        <p:spPr bwMode="auto">
          <a:xfrm>
            <a:off x="152400" y="152400"/>
            <a:ext cx="947738" cy="825500"/>
          </a:xfrm>
          <a:prstGeom prst="rect">
            <a:avLst/>
          </a:prstGeom>
          <a:noFill/>
          <a:ln w="9525">
            <a:noFill/>
            <a:miter lim="800000"/>
            <a:headEnd/>
            <a:tailEnd/>
          </a:ln>
        </p:spPr>
      </p:pic>
      <p:sp>
        <p:nvSpPr>
          <p:cNvPr id="7" name="Rectangle 30"/>
          <p:cNvSpPr>
            <a:spLocks noChangeArrowheads="1"/>
          </p:cNvSpPr>
          <p:nvPr/>
        </p:nvSpPr>
        <p:spPr bwMode="auto">
          <a:xfrm>
            <a:off x="990600" y="152400"/>
            <a:ext cx="7416800" cy="1006475"/>
          </a:xfrm>
          <a:prstGeom prst="rect">
            <a:avLst/>
          </a:prstGeom>
          <a:noFill/>
          <a:ln w="9525">
            <a:noFill/>
            <a:miter lim="800000"/>
            <a:headEnd/>
            <a:tailEnd/>
          </a:ln>
          <a:effectLst/>
        </p:spPr>
        <p:txBody>
          <a:bodyPr anchor="ctr">
            <a:prstTxWarp prst="textNoShape">
              <a:avLst/>
            </a:prstTxWarp>
            <a:spAutoFit/>
          </a:bodyPr>
          <a:lstStyle/>
          <a:p>
            <a:pPr algn="ctr">
              <a:defRPr/>
            </a:pPr>
            <a:r>
              <a:rPr lang="es-MX" sz="2000" b="1" dirty="0">
                <a:effectLst>
                  <a:outerShdw blurRad="38100" dist="38100" dir="2700000" algn="tl">
                    <a:srgbClr val="000000"/>
                  </a:outerShdw>
                </a:effectLst>
                <a:latin typeface="Arial" pitchFamily="-84" charset="0"/>
              </a:rPr>
              <a:t>UNIVERSIDAD AUTONOMA DEL ESTADO DE MEXICO</a:t>
            </a:r>
            <a:br>
              <a:rPr lang="es-MX" sz="2000" b="1" dirty="0">
                <a:effectLst>
                  <a:outerShdw blurRad="38100" dist="38100" dir="2700000" algn="tl">
                    <a:srgbClr val="000000"/>
                  </a:outerShdw>
                </a:effectLst>
                <a:latin typeface="Arial" pitchFamily="-84" charset="0"/>
              </a:rPr>
            </a:br>
            <a:r>
              <a:rPr lang="es-MX" sz="2000" b="1" dirty="0">
                <a:effectLst>
                  <a:outerShdw blurRad="38100" dist="38100" dir="2700000" algn="tl">
                    <a:srgbClr val="000000"/>
                  </a:outerShdw>
                </a:effectLst>
                <a:latin typeface="Arial" pitchFamily="-84" charset="0"/>
              </a:rPr>
              <a:t/>
            </a:r>
            <a:br>
              <a:rPr lang="es-MX" sz="2000" b="1" dirty="0">
                <a:effectLst>
                  <a:outerShdw blurRad="38100" dist="38100" dir="2700000" algn="tl">
                    <a:srgbClr val="000000"/>
                  </a:outerShdw>
                </a:effectLst>
                <a:latin typeface="Arial" pitchFamily="-84" charset="0"/>
              </a:rPr>
            </a:br>
            <a:r>
              <a:rPr lang="es-MX" sz="2000" b="1" dirty="0">
                <a:effectLst>
                  <a:outerShdw blurRad="38100" dist="38100" dir="2700000" algn="tl">
                    <a:srgbClr val="000000"/>
                  </a:outerShdw>
                </a:effectLst>
                <a:latin typeface="Arial" pitchFamily="-84" charset="0"/>
              </a:rPr>
              <a:t>FACULTAD DE CIENCIAS</a:t>
            </a:r>
            <a:endParaRPr lang="es-ES" sz="2000" b="1" dirty="0">
              <a:effectLst>
                <a:outerShdw blurRad="38100" dist="38100" dir="2700000" algn="tl">
                  <a:srgbClr val="000000"/>
                </a:outerShdw>
              </a:effectLst>
              <a:latin typeface="Arial" pitchFamily="-84" charset="0"/>
            </a:endParaRPr>
          </a:p>
        </p:txBody>
      </p:sp>
      <p:sp>
        <p:nvSpPr>
          <p:cNvPr id="8" name="CuadroTexto 7"/>
          <p:cNvSpPr txBox="1"/>
          <p:nvPr/>
        </p:nvSpPr>
        <p:spPr>
          <a:xfrm>
            <a:off x="457200" y="2590800"/>
            <a:ext cx="8280400" cy="646331"/>
          </a:xfrm>
          <a:prstGeom prst="rect">
            <a:avLst/>
          </a:prstGeom>
          <a:noFill/>
        </p:spPr>
        <p:txBody>
          <a:bodyPr wrap="square" rtlCol="0">
            <a:spAutoFit/>
          </a:bodyPr>
          <a:lstStyle/>
          <a:p>
            <a:pPr algn="ctr"/>
            <a:r>
              <a:rPr lang="es-ES_tradnl" sz="3600" b="1" dirty="0" smtClean="0"/>
              <a:t>“INTERACCIONES BIOLOGICAS”</a:t>
            </a:r>
            <a:endParaRPr lang="es-ES_tradnl" sz="3600" b="1" dirty="0"/>
          </a:p>
        </p:txBody>
      </p:sp>
      <p:sp>
        <p:nvSpPr>
          <p:cNvPr id="9" name="Rectángulo 8"/>
          <p:cNvSpPr/>
          <p:nvPr/>
        </p:nvSpPr>
        <p:spPr>
          <a:xfrm>
            <a:off x="2940089" y="5562600"/>
            <a:ext cx="3263822" cy="323165"/>
          </a:xfrm>
          <a:prstGeom prst="rect">
            <a:avLst/>
          </a:prstGeom>
        </p:spPr>
        <p:txBody>
          <a:bodyPr wrap="none">
            <a:spAutoFit/>
          </a:bodyPr>
          <a:lstStyle/>
          <a:p>
            <a:pPr marL="342900" indent="-342900" algn="r">
              <a:lnSpc>
                <a:spcPct val="80000"/>
              </a:lnSpc>
              <a:spcBef>
                <a:spcPct val="20000"/>
              </a:spcBef>
              <a:buClr>
                <a:schemeClr val="hlink"/>
              </a:buClr>
              <a:buSzPct val="60000"/>
              <a:buFont typeface="Wingdings" pitchFamily="-109" charset="2"/>
              <a:buNone/>
            </a:pPr>
            <a:r>
              <a:rPr lang="es-MX" dirty="0" smtClean="0">
                <a:effectLst>
                  <a:outerShdw blurRad="38100" dist="38100" dir="2700000" algn="tl">
                    <a:srgbClr val="000000"/>
                  </a:outerShdw>
                </a:effectLst>
                <a:latin typeface="Arial" pitchFamily="-109" charset="0"/>
              </a:rPr>
              <a:t>Dr. Hermilo Sánchez Sánchez </a:t>
            </a:r>
            <a:endParaRPr lang="es-MX" dirty="0">
              <a:effectLst>
                <a:outerShdw blurRad="38100" dist="38100" dir="2700000" algn="tl">
                  <a:srgbClr val="000000"/>
                </a:outerShdw>
              </a:effectLst>
              <a:latin typeface="Arial" pitchFamily="-109"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304800" y="533400"/>
            <a:ext cx="4495800" cy="5355313"/>
          </a:xfrm>
          <a:prstGeom prst="rect">
            <a:avLst/>
          </a:prstGeom>
        </p:spPr>
        <p:txBody>
          <a:bodyPr wrap="square">
            <a:spAutoFit/>
          </a:bodyPr>
          <a:lstStyle/>
          <a:p>
            <a:r>
              <a:rPr lang="es-ES_tradnl" b="1" dirty="0" smtClean="0"/>
              <a:t>Parasitismo</a:t>
            </a:r>
          </a:p>
          <a:p>
            <a:endParaRPr lang="es-ES_tradnl" dirty="0" smtClean="0"/>
          </a:p>
          <a:p>
            <a:r>
              <a:rPr lang="es-ES_tradnl" dirty="0" smtClean="0"/>
              <a:t>Un parásito es un organismo que tiene su residencia en un organismo hospedero se alimenta de cuerpo del huésped sin matarlo directamente</a:t>
            </a:r>
          </a:p>
          <a:p>
            <a:endParaRPr lang="es-ES_tradnl" dirty="0" smtClean="0"/>
          </a:p>
          <a:p>
            <a:r>
              <a:rPr lang="es-ES_tradnl" dirty="0" smtClean="0"/>
              <a:t>Un organismo anfitrión de un parásito adulto se conoce como el huésped definitivo. </a:t>
            </a:r>
          </a:p>
          <a:p>
            <a:endParaRPr lang="es-ES_tradnl" dirty="0" smtClean="0"/>
          </a:p>
          <a:p>
            <a:r>
              <a:rPr lang="es-ES_tradnl" dirty="0" smtClean="0"/>
              <a:t>Un organismo anfitrión de un parásito juvenil es conocido como un hospedero intermediario </a:t>
            </a:r>
          </a:p>
          <a:p>
            <a:endParaRPr lang="es-ES_tradnl" dirty="0" smtClean="0"/>
          </a:p>
          <a:p>
            <a:r>
              <a:rPr lang="es-ES_tradnl" dirty="0" smtClean="0"/>
              <a:t>El hospedero definitivo suele ser un depredador del hospedero intermediario, y el ciclo de vida se completa cuando el hospedero definitivo come al hospedero intermediario, liberando las formas larvarias.</a:t>
            </a:r>
            <a:endParaRPr lang="es-ES_tradnl" dirty="0"/>
          </a:p>
        </p:txBody>
      </p:sp>
      <p:pic>
        <p:nvPicPr>
          <p:cNvPr id="11" name="Imagen 10"/>
          <p:cNvPicPr>
            <a:picLocks noChangeAspect="1"/>
          </p:cNvPicPr>
          <p:nvPr/>
        </p:nvPicPr>
        <p:blipFill>
          <a:blip r:embed="rId2"/>
          <a:stretch>
            <a:fillRect/>
          </a:stretch>
        </p:blipFill>
        <p:spPr>
          <a:xfrm>
            <a:off x="5080535" y="3810000"/>
            <a:ext cx="3301465" cy="2844800"/>
          </a:xfrm>
          <a:prstGeom prst="rect">
            <a:avLst/>
          </a:prstGeom>
        </p:spPr>
      </p:pic>
      <p:pic>
        <p:nvPicPr>
          <p:cNvPr id="12" name="Imagen 11"/>
          <p:cNvPicPr>
            <a:picLocks noChangeAspect="1"/>
          </p:cNvPicPr>
          <p:nvPr/>
        </p:nvPicPr>
        <p:blipFill>
          <a:blip r:embed="rId3"/>
          <a:stretch>
            <a:fillRect/>
          </a:stretch>
        </p:blipFill>
        <p:spPr>
          <a:xfrm>
            <a:off x="4953000" y="228600"/>
            <a:ext cx="3505200" cy="35052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733800" y="838200"/>
            <a:ext cx="5253775" cy="3397250"/>
          </a:xfrm>
          <a:prstGeom prst="rect">
            <a:avLst/>
          </a:prstGeom>
        </p:spPr>
      </p:pic>
      <p:sp>
        <p:nvSpPr>
          <p:cNvPr id="3" name="Rectángulo 2"/>
          <p:cNvSpPr/>
          <p:nvPr/>
        </p:nvSpPr>
        <p:spPr>
          <a:xfrm>
            <a:off x="457200" y="609600"/>
            <a:ext cx="3657600" cy="1754327"/>
          </a:xfrm>
          <a:prstGeom prst="rect">
            <a:avLst/>
          </a:prstGeom>
        </p:spPr>
        <p:txBody>
          <a:bodyPr wrap="square">
            <a:spAutoFit/>
          </a:bodyPr>
          <a:lstStyle/>
          <a:p>
            <a:r>
              <a:rPr lang="es-ES_tradnl" b="1" dirty="0" smtClean="0"/>
              <a:t>Comensalismo</a:t>
            </a:r>
          </a:p>
          <a:p>
            <a:endParaRPr lang="es-ES_tradnl" dirty="0" smtClean="0"/>
          </a:p>
          <a:p>
            <a:r>
              <a:rPr lang="es-ES_tradnl" dirty="0" smtClean="0"/>
              <a:t>Una especie se beneficia de la presencia de otra, la cual no se ve afectada por la presencia de la primera especie. </a:t>
            </a:r>
          </a:p>
        </p:txBody>
      </p:sp>
      <p:sp>
        <p:nvSpPr>
          <p:cNvPr id="4" name="Rectángulo 3"/>
          <p:cNvSpPr/>
          <p:nvPr/>
        </p:nvSpPr>
        <p:spPr>
          <a:xfrm>
            <a:off x="457200" y="4572000"/>
            <a:ext cx="4572000" cy="1754327"/>
          </a:xfrm>
          <a:prstGeom prst="rect">
            <a:avLst/>
          </a:prstGeom>
        </p:spPr>
        <p:txBody>
          <a:bodyPr>
            <a:spAutoFit/>
          </a:bodyPr>
          <a:lstStyle/>
          <a:p>
            <a:r>
              <a:rPr lang="es-ES_tradnl" dirty="0" smtClean="0"/>
              <a:t>Un ejemplo es la garcilla </a:t>
            </a:r>
            <a:r>
              <a:rPr lang="es-ES_tradnl" dirty="0" err="1" smtClean="0"/>
              <a:t>bueyera</a:t>
            </a:r>
            <a:r>
              <a:rPr lang="es-ES_tradnl" dirty="0" smtClean="0"/>
              <a:t>. Los herbívoros al moverse  a través de la hierba, remover los insectos los cuales son consumidos por las garcillas. </a:t>
            </a:r>
          </a:p>
          <a:p>
            <a:r>
              <a:rPr lang="es-ES_tradnl" dirty="0" smtClean="0"/>
              <a:t>Los herbívoros no se benefician ni se perjudica por la presencia de las aves.</a:t>
            </a:r>
            <a:endParaRPr lang="es-ES_tradnl"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4572000" y="457200"/>
            <a:ext cx="4308475" cy="4495800"/>
          </a:xfrm>
          <a:prstGeom prst="rect">
            <a:avLst/>
          </a:prstGeom>
        </p:spPr>
      </p:pic>
      <p:pic>
        <p:nvPicPr>
          <p:cNvPr id="4" name="Imagen 3"/>
          <p:cNvPicPr>
            <a:picLocks noChangeAspect="1"/>
          </p:cNvPicPr>
          <p:nvPr/>
        </p:nvPicPr>
        <p:blipFill>
          <a:blip r:embed="rId3"/>
          <a:stretch>
            <a:fillRect/>
          </a:stretch>
        </p:blipFill>
        <p:spPr>
          <a:xfrm>
            <a:off x="6858000" y="3720256"/>
            <a:ext cx="1828800" cy="1766143"/>
          </a:xfrm>
          <a:prstGeom prst="rect">
            <a:avLst/>
          </a:prstGeom>
        </p:spPr>
      </p:pic>
      <p:sp>
        <p:nvSpPr>
          <p:cNvPr id="5" name="Rectángulo 4"/>
          <p:cNvSpPr/>
          <p:nvPr/>
        </p:nvSpPr>
        <p:spPr>
          <a:xfrm>
            <a:off x="381000" y="457200"/>
            <a:ext cx="4191000" cy="2862323"/>
          </a:xfrm>
          <a:prstGeom prst="rect">
            <a:avLst/>
          </a:prstGeom>
        </p:spPr>
        <p:txBody>
          <a:bodyPr wrap="square">
            <a:spAutoFit/>
          </a:bodyPr>
          <a:lstStyle/>
          <a:p>
            <a:r>
              <a:rPr lang="es-ES_tradnl" b="1" dirty="0" err="1" smtClean="0"/>
              <a:t>Amensalismo</a:t>
            </a:r>
            <a:endParaRPr lang="es-ES_tradnl" b="1" dirty="0" smtClean="0"/>
          </a:p>
          <a:p>
            <a:endParaRPr lang="es-ES_tradnl" dirty="0" smtClean="0"/>
          </a:p>
          <a:p>
            <a:r>
              <a:rPr lang="es-ES_tradnl" dirty="0" smtClean="0"/>
              <a:t>La especie A impide el éxito de la especie B </a:t>
            </a:r>
          </a:p>
          <a:p>
            <a:r>
              <a:rPr lang="es-ES_tradnl" dirty="0" smtClean="0"/>
              <a:t>A; no es ni positiva ni negativamente afectada por la presencia de la especie B. </a:t>
            </a:r>
          </a:p>
          <a:p>
            <a:endParaRPr lang="es-ES_tradnl" dirty="0" smtClean="0"/>
          </a:p>
          <a:p>
            <a:r>
              <a:rPr lang="es-ES_tradnl" dirty="0" smtClean="0"/>
              <a:t>Por ejemplo una especie produce un compuesto químico (como parte de sus reacciones metabólicas normales) que es perjudicial para las otras especies.</a:t>
            </a:r>
          </a:p>
          <a:p>
            <a:endParaRPr lang="es-ES_tradnl" dirty="0" smtClean="0"/>
          </a:p>
        </p:txBody>
      </p:sp>
      <p:sp>
        <p:nvSpPr>
          <p:cNvPr id="6" name="Rectángulo 5"/>
          <p:cNvSpPr/>
          <p:nvPr/>
        </p:nvSpPr>
        <p:spPr>
          <a:xfrm>
            <a:off x="381000" y="4332237"/>
            <a:ext cx="4572000" cy="1200329"/>
          </a:xfrm>
          <a:prstGeom prst="rect">
            <a:avLst/>
          </a:prstGeom>
        </p:spPr>
        <p:txBody>
          <a:bodyPr>
            <a:spAutoFit/>
          </a:bodyPr>
          <a:lstStyle/>
          <a:p>
            <a:r>
              <a:rPr lang="es-ES_tradnl" dirty="0" err="1" smtClean="0"/>
              <a:t>Alelopatía</a:t>
            </a:r>
            <a:r>
              <a:rPr lang="es-ES_tradnl" dirty="0" smtClean="0"/>
              <a:t>, algunas plantas producen compuestos químicos que inhiben el crecimiento de cercanos posibles competidores (</a:t>
            </a:r>
            <a:r>
              <a:rPr lang="es-ES_tradnl" dirty="0" err="1" smtClean="0"/>
              <a:t>amensalismo</a:t>
            </a:r>
            <a:r>
              <a:rPr lang="es-ES_tradnl" dirty="0" smtClean="0"/>
              <a:t>)</a:t>
            </a:r>
          </a:p>
        </p:txBody>
      </p:sp>
      <p:sp>
        <p:nvSpPr>
          <p:cNvPr id="7" name="Rectángulo 6"/>
          <p:cNvSpPr/>
          <p:nvPr/>
        </p:nvSpPr>
        <p:spPr>
          <a:xfrm>
            <a:off x="4308475" y="5532566"/>
            <a:ext cx="4572000" cy="923330"/>
          </a:xfrm>
          <a:prstGeom prst="rect">
            <a:avLst/>
          </a:prstGeom>
        </p:spPr>
        <p:txBody>
          <a:bodyPr>
            <a:spAutoFit/>
          </a:bodyPr>
          <a:lstStyle/>
          <a:p>
            <a:r>
              <a:rPr lang="es-ES_tradnl" dirty="0" err="1" smtClean="0"/>
              <a:t>P.ej</a:t>
            </a:r>
            <a:r>
              <a:rPr lang="es-ES_tradnl" dirty="0" smtClean="0"/>
              <a:t>. Nogal Negro (</a:t>
            </a:r>
            <a:r>
              <a:rPr lang="es-ES_tradnl" i="1" dirty="0" err="1" smtClean="0"/>
              <a:t>Juglans</a:t>
            </a:r>
            <a:r>
              <a:rPr lang="es-ES_tradnl" i="1" dirty="0" smtClean="0"/>
              <a:t> </a:t>
            </a:r>
            <a:r>
              <a:rPr lang="es-ES_tradnl" i="1" dirty="0" err="1" smtClean="0"/>
              <a:t>nigra</a:t>
            </a:r>
            <a:r>
              <a:rPr lang="es-ES_tradnl" dirty="0" smtClean="0"/>
              <a:t>) produce compuestos en sus raíces que inhiben el crecimiento de otros árboles y arbustos.</a:t>
            </a:r>
            <a:endParaRPr lang="es-ES_tradnl"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381000" y="457200"/>
            <a:ext cx="4191000" cy="369332"/>
          </a:xfrm>
          <a:prstGeom prst="rect">
            <a:avLst/>
          </a:prstGeom>
        </p:spPr>
        <p:txBody>
          <a:bodyPr wrap="square">
            <a:spAutoFit/>
          </a:bodyPr>
          <a:lstStyle/>
          <a:p>
            <a:r>
              <a:rPr lang="es-ES_tradnl" b="1" dirty="0" err="1" smtClean="0"/>
              <a:t>Nodrizismo</a:t>
            </a:r>
            <a:r>
              <a:rPr lang="es-ES_tradnl" b="1" dirty="0" smtClean="0"/>
              <a:t> </a:t>
            </a:r>
          </a:p>
          <a:p>
            <a:endParaRPr lang="es-ES_tradnl" dirty="0" smtClean="0"/>
          </a:p>
        </p:txBody>
      </p:sp>
      <p:pic>
        <p:nvPicPr>
          <p:cNvPr id="8" name="Imagen 7"/>
          <p:cNvPicPr>
            <a:picLocks noChangeAspect="1"/>
          </p:cNvPicPr>
          <p:nvPr/>
        </p:nvPicPr>
        <p:blipFill>
          <a:blip r:embed="rId2"/>
          <a:stretch>
            <a:fillRect/>
          </a:stretch>
        </p:blipFill>
        <p:spPr>
          <a:xfrm>
            <a:off x="1066800" y="1055132"/>
            <a:ext cx="7010400" cy="5257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381000" y="457200"/>
            <a:ext cx="4191000" cy="369332"/>
          </a:xfrm>
          <a:prstGeom prst="rect">
            <a:avLst/>
          </a:prstGeom>
        </p:spPr>
        <p:txBody>
          <a:bodyPr wrap="square">
            <a:spAutoFit/>
          </a:bodyPr>
          <a:lstStyle/>
          <a:p>
            <a:r>
              <a:rPr lang="es-ES_tradnl" b="1" dirty="0" err="1" smtClean="0"/>
              <a:t>Micorrizas</a:t>
            </a:r>
            <a:r>
              <a:rPr lang="es-ES_tradnl" b="1" dirty="0" smtClean="0"/>
              <a:t> </a:t>
            </a:r>
          </a:p>
          <a:p>
            <a:endParaRPr lang="es-ES_tradnl" dirty="0" smtClean="0"/>
          </a:p>
        </p:txBody>
      </p:sp>
      <p:pic>
        <p:nvPicPr>
          <p:cNvPr id="4" name="Imagen 3"/>
          <p:cNvPicPr>
            <a:picLocks noChangeAspect="1"/>
          </p:cNvPicPr>
          <p:nvPr/>
        </p:nvPicPr>
        <p:blipFill>
          <a:blip r:embed="rId2"/>
          <a:stretch>
            <a:fillRect/>
          </a:stretch>
        </p:blipFill>
        <p:spPr>
          <a:xfrm>
            <a:off x="1066800" y="1047750"/>
            <a:ext cx="7315200" cy="54864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1295400" y="381000"/>
            <a:ext cx="6324599" cy="6012824"/>
          </a:xfrm>
          <a:prstGeom prst="rect">
            <a:avLst/>
          </a:prstGeom>
        </p:spPr>
      </p:pic>
      <p:sp>
        <p:nvSpPr>
          <p:cNvPr id="3" name="Rectángulo 2"/>
          <p:cNvSpPr/>
          <p:nvPr/>
        </p:nvSpPr>
        <p:spPr>
          <a:xfrm>
            <a:off x="381000" y="457200"/>
            <a:ext cx="4191000" cy="369332"/>
          </a:xfrm>
          <a:prstGeom prst="rect">
            <a:avLst/>
          </a:prstGeom>
        </p:spPr>
        <p:txBody>
          <a:bodyPr wrap="square">
            <a:spAutoFit/>
          </a:bodyPr>
          <a:lstStyle/>
          <a:p>
            <a:r>
              <a:rPr lang="es-ES_tradnl" b="1" dirty="0" smtClean="0"/>
              <a:t>Interacciones </a:t>
            </a:r>
          </a:p>
          <a:p>
            <a:endParaRPr lang="es-ES_tradnl" dirty="0" smtClean="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81000" y="457200"/>
            <a:ext cx="4191000" cy="369332"/>
          </a:xfrm>
          <a:prstGeom prst="rect">
            <a:avLst/>
          </a:prstGeom>
        </p:spPr>
        <p:txBody>
          <a:bodyPr wrap="square">
            <a:spAutoFit/>
          </a:bodyPr>
          <a:lstStyle/>
          <a:p>
            <a:r>
              <a:rPr lang="es-ES_tradnl" b="1" dirty="0" smtClean="0"/>
              <a:t>Interacciones </a:t>
            </a:r>
          </a:p>
          <a:p>
            <a:endParaRPr lang="es-ES_tradnl" dirty="0" smtClean="0"/>
          </a:p>
        </p:txBody>
      </p:sp>
      <p:pic>
        <p:nvPicPr>
          <p:cNvPr id="4" name="Imagen 3"/>
          <p:cNvPicPr>
            <a:picLocks noChangeAspect="1"/>
          </p:cNvPicPr>
          <p:nvPr/>
        </p:nvPicPr>
        <p:blipFill>
          <a:blip r:embed="rId2"/>
          <a:stretch>
            <a:fillRect/>
          </a:stretch>
        </p:blipFill>
        <p:spPr>
          <a:xfrm>
            <a:off x="4267200" y="1524000"/>
            <a:ext cx="4243019" cy="3504696"/>
          </a:xfrm>
          <a:prstGeom prst="rect">
            <a:avLst/>
          </a:prstGeom>
        </p:spPr>
      </p:pic>
      <p:pic>
        <p:nvPicPr>
          <p:cNvPr id="5" name="Imagen 4"/>
          <p:cNvPicPr>
            <a:picLocks noChangeAspect="1"/>
          </p:cNvPicPr>
          <p:nvPr/>
        </p:nvPicPr>
        <p:blipFill>
          <a:blip r:embed="rId3"/>
          <a:stretch>
            <a:fillRect/>
          </a:stretch>
        </p:blipFill>
        <p:spPr>
          <a:xfrm>
            <a:off x="762000" y="1905000"/>
            <a:ext cx="2959100" cy="27432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505200" y="381000"/>
            <a:ext cx="2209800" cy="369332"/>
          </a:xfrm>
          <a:prstGeom prst="rect">
            <a:avLst/>
          </a:prstGeom>
          <a:noFill/>
        </p:spPr>
        <p:txBody>
          <a:bodyPr wrap="square" rtlCol="0">
            <a:spAutoFit/>
          </a:bodyPr>
          <a:lstStyle/>
          <a:p>
            <a:pPr algn="ctr"/>
            <a:r>
              <a:rPr lang="es-ES_tradnl" b="1" dirty="0" smtClean="0"/>
              <a:t>COEVOLUCIÓN</a:t>
            </a:r>
            <a:endParaRPr lang="es-ES_tradnl" b="1" dirty="0"/>
          </a:p>
        </p:txBody>
      </p:sp>
      <p:sp>
        <p:nvSpPr>
          <p:cNvPr id="5" name="CuadroTexto 4"/>
          <p:cNvSpPr txBox="1"/>
          <p:nvPr/>
        </p:nvSpPr>
        <p:spPr>
          <a:xfrm>
            <a:off x="457200" y="914401"/>
            <a:ext cx="8153400" cy="4893647"/>
          </a:xfrm>
          <a:prstGeom prst="rect">
            <a:avLst/>
          </a:prstGeom>
          <a:noFill/>
        </p:spPr>
        <p:txBody>
          <a:bodyPr wrap="square" rtlCol="0">
            <a:spAutoFit/>
          </a:bodyPr>
          <a:lstStyle/>
          <a:p>
            <a:r>
              <a:rPr lang="es-ES_tradnl" sz="2400" b="1" dirty="0" smtClean="0"/>
              <a:t>Antecedentes</a:t>
            </a:r>
          </a:p>
          <a:p>
            <a:r>
              <a:rPr lang="es-ES_tradnl" sz="2400" dirty="0" err="1" smtClean="0"/>
              <a:t>Ehrlich</a:t>
            </a:r>
            <a:r>
              <a:rPr lang="es-ES_tradnl" sz="2400" dirty="0" smtClean="0"/>
              <a:t> y Raven (1964). Sugieren </a:t>
            </a:r>
            <a:r>
              <a:rPr lang="es-ES_tradnl" sz="2400" dirty="0" err="1" smtClean="0"/>
              <a:t>coevolución</a:t>
            </a:r>
            <a:r>
              <a:rPr lang="es-ES_tradnl" sz="2400" dirty="0" smtClean="0"/>
              <a:t> para explicar como es que mariposas de la superfamilia </a:t>
            </a:r>
            <a:r>
              <a:rPr lang="es-ES_tradnl" sz="2400" dirty="0" err="1" smtClean="0"/>
              <a:t>Papilionoidea</a:t>
            </a:r>
            <a:r>
              <a:rPr lang="es-ES_tradnl" sz="2400" dirty="0" smtClean="0"/>
              <a:t> han evolucionado conjuntamente con plantas de diversas familias taxonómicas.</a:t>
            </a:r>
          </a:p>
          <a:p>
            <a:endParaRPr lang="es-ES_tradnl" sz="2400" dirty="0" smtClean="0"/>
          </a:p>
          <a:p>
            <a:r>
              <a:rPr lang="es-ES_tradnl" sz="2400" dirty="0" smtClean="0"/>
              <a:t>Evolución conjunta de dos o mas </a:t>
            </a:r>
            <a:r>
              <a:rPr lang="es-ES_tradnl" sz="2400" dirty="0" err="1" smtClean="0"/>
              <a:t>taxa</a:t>
            </a:r>
            <a:r>
              <a:rPr lang="es-ES_tradnl" sz="2400" dirty="0" smtClean="0"/>
              <a:t> que tienen relaciones ecológicas estrechas sin intercambio de genes y cuyas presiones selectivas operan </a:t>
            </a:r>
            <a:r>
              <a:rPr lang="es-ES_tradnl" sz="2400" dirty="0" err="1" smtClean="0"/>
              <a:t>reciprocamente</a:t>
            </a:r>
            <a:r>
              <a:rPr lang="es-ES_tradnl" sz="2400" dirty="0" smtClean="0"/>
              <a:t> originando con esto que la evolución de cada taxón sea dependiente del otro (relación de grandes grupos y no dos especies).</a:t>
            </a:r>
          </a:p>
          <a:p>
            <a:endParaRPr lang="es-ES_tradnl" sz="2400" dirty="0" smtClean="0"/>
          </a:p>
          <a:p>
            <a:r>
              <a:rPr lang="es-ES_tradnl" sz="2400" dirty="0" smtClean="0"/>
              <a:t> </a:t>
            </a:r>
          </a:p>
          <a:p>
            <a:endParaRPr lang="es-ES_tradnl" sz="2400" dirty="0" smtClean="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505200" y="381000"/>
            <a:ext cx="2209800" cy="369332"/>
          </a:xfrm>
          <a:prstGeom prst="rect">
            <a:avLst/>
          </a:prstGeom>
          <a:noFill/>
        </p:spPr>
        <p:txBody>
          <a:bodyPr wrap="square" rtlCol="0">
            <a:spAutoFit/>
          </a:bodyPr>
          <a:lstStyle/>
          <a:p>
            <a:pPr algn="ctr"/>
            <a:r>
              <a:rPr lang="es-ES_tradnl" b="1" dirty="0" smtClean="0"/>
              <a:t>COEVOLUCIÓN</a:t>
            </a:r>
            <a:endParaRPr lang="es-ES_tradnl" b="1" dirty="0"/>
          </a:p>
        </p:txBody>
      </p:sp>
      <p:sp>
        <p:nvSpPr>
          <p:cNvPr id="5" name="CuadroTexto 4"/>
          <p:cNvSpPr txBox="1"/>
          <p:nvPr/>
        </p:nvSpPr>
        <p:spPr>
          <a:xfrm>
            <a:off x="457200" y="914400"/>
            <a:ext cx="8153400" cy="2677656"/>
          </a:xfrm>
          <a:prstGeom prst="rect">
            <a:avLst/>
          </a:prstGeom>
          <a:noFill/>
        </p:spPr>
        <p:txBody>
          <a:bodyPr wrap="square" rtlCol="0">
            <a:spAutoFit/>
          </a:bodyPr>
          <a:lstStyle/>
          <a:p>
            <a:r>
              <a:rPr lang="es-ES_tradnl" sz="2400" b="1" dirty="0" err="1" smtClean="0"/>
              <a:t>Coevolución</a:t>
            </a:r>
            <a:r>
              <a:rPr lang="es-ES_tradnl" sz="2400" b="1" dirty="0" smtClean="0"/>
              <a:t> específica</a:t>
            </a:r>
            <a:r>
              <a:rPr lang="es-ES_tradnl" sz="2400" dirty="0" smtClean="0"/>
              <a:t>; dos especies evolucionan en respuesta una de otra (</a:t>
            </a:r>
            <a:r>
              <a:rPr lang="es-ES_tradnl" sz="2400" dirty="0" err="1" smtClean="0"/>
              <a:t>Futuyma</a:t>
            </a:r>
            <a:r>
              <a:rPr lang="es-ES_tradnl" sz="2400" dirty="0" smtClean="0"/>
              <a:t> </a:t>
            </a:r>
            <a:r>
              <a:rPr lang="es-ES_tradnl" sz="2400" dirty="0" err="1" smtClean="0"/>
              <a:t>and</a:t>
            </a:r>
            <a:r>
              <a:rPr lang="es-ES_tradnl" sz="2400" dirty="0" smtClean="0"/>
              <a:t> </a:t>
            </a:r>
            <a:r>
              <a:rPr lang="es-ES_tradnl" sz="2400" dirty="0" err="1" smtClean="0"/>
              <a:t>Slatkin</a:t>
            </a:r>
            <a:r>
              <a:rPr lang="es-ES_tradnl" sz="2400" dirty="0" smtClean="0"/>
              <a:t> 1983; Thompson 1994).</a:t>
            </a:r>
          </a:p>
          <a:p>
            <a:endParaRPr lang="es-ES_tradnl" sz="2400" dirty="0" smtClean="0"/>
          </a:p>
          <a:p>
            <a:r>
              <a:rPr lang="es-ES_tradnl" sz="2400" dirty="0" smtClean="0"/>
              <a:t>Condiciones de la </a:t>
            </a:r>
            <a:r>
              <a:rPr lang="es-ES_tradnl" sz="2400" dirty="0" err="1" smtClean="0"/>
              <a:t>Coevolución</a:t>
            </a:r>
            <a:endParaRPr lang="es-ES_tradnl" sz="2400" dirty="0" smtClean="0"/>
          </a:p>
          <a:p>
            <a:r>
              <a:rPr lang="es-ES_tradnl" sz="2400" dirty="0" smtClean="0"/>
              <a:t>1. Especificidad </a:t>
            </a:r>
          </a:p>
          <a:p>
            <a:r>
              <a:rPr lang="es-ES_tradnl" sz="2400" dirty="0" smtClean="0"/>
              <a:t>2. Reciprocidad</a:t>
            </a:r>
          </a:p>
          <a:p>
            <a:r>
              <a:rPr lang="es-ES_tradnl" sz="2400" dirty="0" smtClean="0"/>
              <a:t>3. Simultaneidad</a:t>
            </a:r>
          </a:p>
          <a:p>
            <a:endParaRPr lang="es-ES_tradnl" sz="2400" dirty="0" smtClean="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505200" y="381000"/>
            <a:ext cx="2209800" cy="369332"/>
          </a:xfrm>
          <a:prstGeom prst="rect">
            <a:avLst/>
          </a:prstGeom>
          <a:noFill/>
        </p:spPr>
        <p:txBody>
          <a:bodyPr wrap="square" rtlCol="0">
            <a:spAutoFit/>
          </a:bodyPr>
          <a:lstStyle/>
          <a:p>
            <a:pPr algn="ctr"/>
            <a:r>
              <a:rPr lang="es-ES_tradnl" b="1" dirty="0" smtClean="0"/>
              <a:t>COEVOLUCIÓN</a:t>
            </a:r>
            <a:endParaRPr lang="es-ES_tradnl" b="1" dirty="0"/>
          </a:p>
        </p:txBody>
      </p:sp>
      <p:sp>
        <p:nvSpPr>
          <p:cNvPr id="5" name="CuadroTexto 4"/>
          <p:cNvSpPr txBox="1"/>
          <p:nvPr/>
        </p:nvSpPr>
        <p:spPr>
          <a:xfrm>
            <a:off x="457200" y="914400"/>
            <a:ext cx="8153400" cy="4524315"/>
          </a:xfrm>
          <a:prstGeom prst="rect">
            <a:avLst/>
          </a:prstGeom>
          <a:noFill/>
        </p:spPr>
        <p:txBody>
          <a:bodyPr wrap="square" rtlCol="0">
            <a:spAutoFit/>
          </a:bodyPr>
          <a:lstStyle/>
          <a:p>
            <a:r>
              <a:rPr lang="es-ES_tradnl" sz="2400" b="1" dirty="0" err="1" smtClean="0"/>
              <a:t>Coevolución</a:t>
            </a:r>
            <a:r>
              <a:rPr lang="es-ES_tradnl" sz="2400" b="1" dirty="0" smtClean="0"/>
              <a:t> específica</a:t>
            </a:r>
            <a:r>
              <a:rPr lang="es-ES_tradnl" sz="2400" dirty="0" smtClean="0"/>
              <a:t>; dos especies evolucionan en respuesta una de otra (</a:t>
            </a:r>
            <a:r>
              <a:rPr lang="es-ES_tradnl" sz="2400" dirty="0" err="1" smtClean="0"/>
              <a:t>Futuyma</a:t>
            </a:r>
            <a:r>
              <a:rPr lang="es-ES_tradnl" sz="2400" dirty="0" smtClean="0"/>
              <a:t> </a:t>
            </a:r>
            <a:r>
              <a:rPr lang="es-ES_tradnl" sz="2400" dirty="0" err="1" smtClean="0"/>
              <a:t>and</a:t>
            </a:r>
            <a:r>
              <a:rPr lang="es-ES_tradnl" sz="2400" dirty="0" smtClean="0"/>
              <a:t> </a:t>
            </a:r>
            <a:r>
              <a:rPr lang="es-ES_tradnl" sz="2400" dirty="0" err="1" smtClean="0"/>
              <a:t>Slatkin</a:t>
            </a:r>
            <a:r>
              <a:rPr lang="es-ES_tradnl" sz="2400" dirty="0" smtClean="0"/>
              <a:t> 1983; Thompson 1994).</a:t>
            </a:r>
          </a:p>
          <a:p>
            <a:endParaRPr lang="es-ES_tradnl" sz="2400" dirty="0" smtClean="0"/>
          </a:p>
          <a:p>
            <a:r>
              <a:rPr lang="es-ES_tradnl" sz="2400" b="1" dirty="0" err="1" smtClean="0"/>
              <a:t>Coevolución</a:t>
            </a:r>
            <a:r>
              <a:rPr lang="es-ES_tradnl" sz="2400" b="1" dirty="0" smtClean="0"/>
              <a:t> difusa </a:t>
            </a:r>
            <a:r>
              <a:rPr lang="es-ES_tradnl" sz="2400" dirty="0" smtClean="0"/>
              <a:t>(Guild </a:t>
            </a:r>
            <a:r>
              <a:rPr lang="es-ES_tradnl" sz="2400" dirty="0" err="1" smtClean="0"/>
              <a:t>coevolution</a:t>
            </a:r>
            <a:r>
              <a:rPr lang="es-ES_tradnl" sz="2400" dirty="0" smtClean="0"/>
              <a:t>); ciertas especies son incluidas y sus efectos no son independientes (Variación genética de un hospedero a dos especies de parásitos puede estar correlacionada).</a:t>
            </a:r>
          </a:p>
          <a:p>
            <a:endParaRPr lang="es-ES_tradnl" sz="2400" dirty="0" smtClean="0"/>
          </a:p>
          <a:p>
            <a:r>
              <a:rPr lang="es-ES_tradnl" sz="2400" dirty="0" smtClean="0"/>
              <a:t>Escape y radiación </a:t>
            </a:r>
            <a:r>
              <a:rPr lang="es-ES_tradnl" sz="2400" dirty="0" err="1" smtClean="0"/>
              <a:t>coevolutiva</a:t>
            </a:r>
            <a:r>
              <a:rPr lang="es-ES_tradnl" sz="2400" dirty="0" smtClean="0"/>
              <a:t>; una especie evoluciona una defensa contra enemigos y así habilita la proliferación de </a:t>
            </a:r>
            <a:r>
              <a:rPr lang="es-ES_tradnl" sz="2400" dirty="0" err="1" smtClean="0"/>
              <a:t>clados</a:t>
            </a:r>
            <a:r>
              <a:rPr lang="es-ES_tradnl" sz="2400" dirty="0" smtClean="0"/>
              <a:t> diversos   </a:t>
            </a:r>
          </a:p>
          <a:p>
            <a:r>
              <a:rPr lang="es-ES_tradnl" sz="2400" dirty="0" smtClean="0"/>
              <a:t> </a:t>
            </a:r>
          </a:p>
          <a:p>
            <a:endParaRPr lang="es-ES_tradnl" sz="2400" dirty="0" smtClean="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a 7"/>
          <p:cNvGraphicFramePr>
            <a:graphicFrameLocks noGrp="1"/>
          </p:cNvGraphicFramePr>
          <p:nvPr/>
        </p:nvGraphicFramePr>
        <p:xfrm>
          <a:off x="533400" y="838200"/>
          <a:ext cx="8229600" cy="5501640"/>
        </p:xfrm>
        <a:graphic>
          <a:graphicData uri="http://schemas.openxmlformats.org/drawingml/2006/table">
            <a:tbl>
              <a:tblPr firstRow="1" bandRow="1">
                <a:tableStyleId>{5C22544A-7EE6-4342-B048-85BDC9FD1C3A}</a:tableStyleId>
              </a:tblPr>
              <a:tblGrid>
                <a:gridCol w="1740877"/>
                <a:gridCol w="1266092"/>
                <a:gridCol w="1424354"/>
                <a:gridCol w="3798277"/>
              </a:tblGrid>
              <a:tr h="370840">
                <a:tc>
                  <a:txBody>
                    <a:bodyPr/>
                    <a:lstStyle/>
                    <a:p>
                      <a:pPr algn="ctr">
                        <a:spcAft>
                          <a:spcPts val="0"/>
                        </a:spcAft>
                      </a:pPr>
                      <a:r>
                        <a:rPr lang="es-ES_tradnl" sz="1800" b="1">
                          <a:latin typeface="Times New Roman"/>
                          <a:ea typeface="Cambria"/>
                          <a:cs typeface="Times New Roman"/>
                        </a:rPr>
                        <a:t>Interacción</a:t>
                      </a:r>
                      <a:endParaRPr lang="es-ES_tradnl" sz="1800">
                        <a:latin typeface="Times New Roman"/>
                        <a:ea typeface="Cambria"/>
                        <a:cs typeface="Times New Roman"/>
                      </a:endParaRPr>
                    </a:p>
                  </a:txBody>
                  <a:tcPr marL="68580" marR="68580" marT="0" marB="0"/>
                </a:tc>
                <a:tc>
                  <a:txBody>
                    <a:bodyPr/>
                    <a:lstStyle/>
                    <a:p>
                      <a:pPr algn="ctr">
                        <a:spcAft>
                          <a:spcPts val="0"/>
                        </a:spcAft>
                      </a:pPr>
                      <a:r>
                        <a:rPr lang="es-ES_tradnl" sz="1800" b="1">
                          <a:latin typeface="Times New Roman"/>
                          <a:ea typeface="Cambria"/>
                          <a:cs typeface="Times New Roman"/>
                        </a:rPr>
                        <a:t>Beneficio Pop A</a:t>
                      </a:r>
                      <a:endParaRPr lang="es-ES_tradnl" sz="1800">
                        <a:latin typeface="Times New Roman"/>
                        <a:ea typeface="Cambria"/>
                        <a:cs typeface="Times New Roman"/>
                      </a:endParaRPr>
                    </a:p>
                  </a:txBody>
                  <a:tcPr marL="68580" marR="68580" marT="0" marB="0"/>
                </a:tc>
                <a:tc>
                  <a:txBody>
                    <a:bodyPr/>
                    <a:lstStyle/>
                    <a:p>
                      <a:pPr algn="ctr">
                        <a:spcAft>
                          <a:spcPts val="0"/>
                        </a:spcAft>
                      </a:pPr>
                      <a:r>
                        <a:rPr lang="es-ES_tradnl" sz="1800" b="1">
                          <a:latin typeface="Times New Roman"/>
                          <a:ea typeface="Cambria"/>
                          <a:cs typeface="Times New Roman"/>
                        </a:rPr>
                        <a:t>Beneficio Pop B</a:t>
                      </a:r>
                      <a:endParaRPr lang="es-ES_tradnl" sz="1800">
                        <a:latin typeface="Times New Roman"/>
                        <a:ea typeface="Cambria"/>
                        <a:cs typeface="Times New Roman"/>
                      </a:endParaRPr>
                    </a:p>
                  </a:txBody>
                  <a:tcPr marL="68580" marR="68580" marT="0" marB="0"/>
                </a:tc>
                <a:tc>
                  <a:txBody>
                    <a:bodyPr/>
                    <a:lstStyle/>
                    <a:p>
                      <a:pPr algn="ctr">
                        <a:spcAft>
                          <a:spcPts val="0"/>
                        </a:spcAft>
                      </a:pPr>
                      <a:r>
                        <a:rPr lang="es-ES_tradnl" sz="1800" b="1">
                          <a:latin typeface="Times New Roman"/>
                          <a:ea typeface="Cambria"/>
                          <a:cs typeface="Times New Roman"/>
                        </a:rPr>
                        <a:t>Efecto</a:t>
                      </a:r>
                      <a:endParaRPr lang="es-ES_tradnl" sz="1800">
                        <a:latin typeface="Times New Roman"/>
                        <a:ea typeface="Cambria"/>
                        <a:cs typeface="Times New Roman"/>
                      </a:endParaRPr>
                    </a:p>
                  </a:txBody>
                  <a:tcPr marL="68580" marR="68580" marT="0" marB="0"/>
                </a:tc>
              </a:tr>
              <a:tr h="370840">
                <a:tc>
                  <a:txBody>
                    <a:bodyPr/>
                    <a:lstStyle/>
                    <a:p>
                      <a:pPr>
                        <a:spcAft>
                          <a:spcPts val="0"/>
                        </a:spcAft>
                      </a:pPr>
                      <a:r>
                        <a:rPr lang="es-ES_tradnl" sz="1800">
                          <a:latin typeface="Times New Roman"/>
                          <a:ea typeface="Cambria"/>
                          <a:cs typeface="Times New Roman"/>
                        </a:rPr>
                        <a:t>Mutualismo </a:t>
                      </a:r>
                    </a:p>
                  </a:txBody>
                  <a:tcPr marL="68580" marR="68580" marT="0" marB="0"/>
                </a:tc>
                <a:tc>
                  <a:txBody>
                    <a:bodyPr/>
                    <a:lstStyle/>
                    <a:p>
                      <a:pPr algn="ctr">
                        <a:spcAft>
                          <a:spcPts val="0"/>
                        </a:spcAft>
                      </a:pPr>
                      <a:r>
                        <a:rPr lang="es-ES_tradnl" sz="1800" b="1">
                          <a:latin typeface="Times New Roman"/>
                          <a:ea typeface="Cambria"/>
                          <a:cs typeface="Times New Roman"/>
                        </a:rPr>
                        <a:t>+</a:t>
                      </a:r>
                      <a:endParaRPr lang="es-ES_tradnl" sz="1800">
                        <a:latin typeface="Times New Roman"/>
                        <a:ea typeface="Cambria"/>
                        <a:cs typeface="Times New Roman"/>
                      </a:endParaRPr>
                    </a:p>
                  </a:txBody>
                  <a:tcPr marL="68580" marR="68580" marT="0" marB="0"/>
                </a:tc>
                <a:tc>
                  <a:txBody>
                    <a:bodyPr/>
                    <a:lstStyle/>
                    <a:p>
                      <a:pPr algn="ctr">
                        <a:spcAft>
                          <a:spcPts val="0"/>
                        </a:spcAft>
                      </a:pPr>
                      <a:r>
                        <a:rPr lang="es-ES_tradnl" sz="1800" b="1">
                          <a:latin typeface="Times New Roman"/>
                          <a:ea typeface="Cambria"/>
                          <a:cs typeface="Times New Roman"/>
                        </a:rPr>
                        <a:t>+</a:t>
                      </a:r>
                      <a:endParaRPr lang="es-ES_tradnl" sz="1800">
                        <a:latin typeface="Times New Roman"/>
                        <a:ea typeface="Cambria"/>
                        <a:cs typeface="Times New Roman"/>
                      </a:endParaRPr>
                    </a:p>
                  </a:txBody>
                  <a:tcPr marL="68580" marR="68580" marT="0" marB="0"/>
                </a:tc>
                <a:tc>
                  <a:txBody>
                    <a:bodyPr/>
                    <a:lstStyle/>
                    <a:p>
                      <a:pPr>
                        <a:spcAft>
                          <a:spcPts val="0"/>
                        </a:spcAft>
                      </a:pPr>
                      <a:r>
                        <a:rPr lang="es-ES_tradnl" sz="1800">
                          <a:latin typeface="Times New Roman"/>
                          <a:ea typeface="Cambria"/>
                          <a:cs typeface="Times New Roman"/>
                        </a:rPr>
                        <a:t>Obligado; ambas poblaciones se benefician</a:t>
                      </a:r>
                    </a:p>
                  </a:txBody>
                  <a:tcPr marL="68580" marR="68580" marT="0" marB="0"/>
                </a:tc>
              </a:tr>
              <a:tr h="370840">
                <a:tc>
                  <a:txBody>
                    <a:bodyPr/>
                    <a:lstStyle/>
                    <a:p>
                      <a:pPr>
                        <a:spcAft>
                          <a:spcPts val="0"/>
                        </a:spcAft>
                      </a:pPr>
                      <a:r>
                        <a:rPr lang="es-ES_tradnl" sz="1800">
                          <a:latin typeface="Times New Roman"/>
                          <a:ea typeface="Cambria"/>
                          <a:cs typeface="Times New Roman"/>
                        </a:rPr>
                        <a:t>Protocoperación</a:t>
                      </a:r>
                    </a:p>
                  </a:txBody>
                  <a:tcPr marL="68580" marR="68580" marT="0" marB="0"/>
                </a:tc>
                <a:tc>
                  <a:txBody>
                    <a:bodyPr/>
                    <a:lstStyle/>
                    <a:p>
                      <a:pPr algn="ctr">
                        <a:spcAft>
                          <a:spcPts val="0"/>
                        </a:spcAft>
                      </a:pPr>
                      <a:r>
                        <a:rPr lang="es-ES_tradnl" sz="1800" b="1">
                          <a:latin typeface="Times New Roman"/>
                          <a:ea typeface="Cambria"/>
                          <a:cs typeface="Times New Roman"/>
                        </a:rPr>
                        <a:t>+</a:t>
                      </a:r>
                      <a:endParaRPr lang="es-ES_tradnl" sz="1800">
                        <a:latin typeface="Times New Roman"/>
                        <a:ea typeface="Cambria"/>
                        <a:cs typeface="Times New Roman"/>
                      </a:endParaRPr>
                    </a:p>
                  </a:txBody>
                  <a:tcPr marL="68580" marR="68580" marT="0" marB="0"/>
                </a:tc>
                <a:tc>
                  <a:txBody>
                    <a:bodyPr/>
                    <a:lstStyle/>
                    <a:p>
                      <a:pPr algn="ctr">
                        <a:spcAft>
                          <a:spcPts val="0"/>
                        </a:spcAft>
                      </a:pPr>
                      <a:r>
                        <a:rPr lang="es-ES_tradnl" sz="1800" b="1">
                          <a:latin typeface="Times New Roman"/>
                          <a:ea typeface="Cambria"/>
                          <a:cs typeface="Times New Roman"/>
                        </a:rPr>
                        <a:t>+</a:t>
                      </a:r>
                      <a:endParaRPr lang="es-ES_tradnl" sz="1800">
                        <a:latin typeface="Times New Roman"/>
                        <a:ea typeface="Cambria"/>
                        <a:cs typeface="Times New Roman"/>
                      </a:endParaRPr>
                    </a:p>
                  </a:txBody>
                  <a:tcPr marL="68580" marR="68580" marT="0" marB="0"/>
                </a:tc>
                <a:tc>
                  <a:txBody>
                    <a:bodyPr/>
                    <a:lstStyle/>
                    <a:p>
                      <a:pPr>
                        <a:spcAft>
                          <a:spcPts val="0"/>
                        </a:spcAft>
                      </a:pPr>
                      <a:r>
                        <a:rPr lang="es-ES_tradnl" sz="1800">
                          <a:latin typeface="Times New Roman"/>
                          <a:ea typeface="Cambria"/>
                          <a:cs typeface="Times New Roman"/>
                        </a:rPr>
                        <a:t>No obligado; ambas poblaciones se benefician</a:t>
                      </a:r>
                    </a:p>
                  </a:txBody>
                  <a:tcPr marL="68580" marR="68580" marT="0" marB="0"/>
                </a:tc>
              </a:tr>
              <a:tr h="370840">
                <a:tc>
                  <a:txBody>
                    <a:bodyPr/>
                    <a:lstStyle/>
                    <a:p>
                      <a:pPr>
                        <a:spcAft>
                          <a:spcPts val="0"/>
                        </a:spcAft>
                      </a:pPr>
                      <a:r>
                        <a:rPr lang="es-ES_tradnl" sz="1800">
                          <a:latin typeface="Times New Roman"/>
                          <a:ea typeface="Cambria"/>
                          <a:cs typeface="Times New Roman"/>
                        </a:rPr>
                        <a:t>Competencia</a:t>
                      </a:r>
                    </a:p>
                  </a:txBody>
                  <a:tcPr marL="68580" marR="68580" marT="0" marB="0"/>
                </a:tc>
                <a:tc>
                  <a:txBody>
                    <a:bodyPr/>
                    <a:lstStyle/>
                    <a:p>
                      <a:pPr algn="ctr">
                        <a:spcAft>
                          <a:spcPts val="0"/>
                        </a:spcAft>
                      </a:pPr>
                      <a:r>
                        <a:rPr lang="es-ES_tradnl" sz="1800" b="1">
                          <a:latin typeface="Times New Roman"/>
                          <a:ea typeface="Cambria"/>
                          <a:cs typeface="Times New Roman"/>
                        </a:rPr>
                        <a:t>-</a:t>
                      </a:r>
                      <a:endParaRPr lang="es-ES_tradnl" sz="1800">
                        <a:latin typeface="Times New Roman"/>
                        <a:ea typeface="Cambria"/>
                        <a:cs typeface="Times New Roman"/>
                      </a:endParaRPr>
                    </a:p>
                  </a:txBody>
                  <a:tcPr marL="68580" marR="68580" marT="0" marB="0"/>
                </a:tc>
                <a:tc>
                  <a:txBody>
                    <a:bodyPr/>
                    <a:lstStyle/>
                    <a:p>
                      <a:pPr algn="ctr">
                        <a:spcAft>
                          <a:spcPts val="0"/>
                        </a:spcAft>
                      </a:pPr>
                      <a:r>
                        <a:rPr lang="es-ES_tradnl" sz="1800" b="1">
                          <a:latin typeface="Times New Roman"/>
                          <a:ea typeface="Cambria"/>
                          <a:cs typeface="Times New Roman"/>
                        </a:rPr>
                        <a:t>-</a:t>
                      </a:r>
                      <a:endParaRPr lang="es-ES_tradnl" sz="1800">
                        <a:latin typeface="Times New Roman"/>
                        <a:ea typeface="Cambria"/>
                        <a:cs typeface="Times New Roman"/>
                      </a:endParaRPr>
                    </a:p>
                  </a:txBody>
                  <a:tcPr marL="68580" marR="68580" marT="0" marB="0"/>
                </a:tc>
                <a:tc>
                  <a:txBody>
                    <a:bodyPr/>
                    <a:lstStyle/>
                    <a:p>
                      <a:pPr>
                        <a:spcAft>
                          <a:spcPts val="0"/>
                        </a:spcAft>
                      </a:pPr>
                      <a:r>
                        <a:rPr lang="es-ES_tradnl" sz="1800">
                          <a:latin typeface="Times New Roman"/>
                          <a:ea typeface="Cambria"/>
                          <a:cs typeface="Times New Roman"/>
                        </a:rPr>
                        <a:t>Las poblaciones se inhiben una a la otra</a:t>
                      </a:r>
                    </a:p>
                  </a:txBody>
                  <a:tcPr marL="68580" marR="68580" marT="0" marB="0"/>
                </a:tc>
              </a:tr>
              <a:tr h="370840">
                <a:tc>
                  <a:txBody>
                    <a:bodyPr/>
                    <a:lstStyle/>
                    <a:p>
                      <a:pPr>
                        <a:spcAft>
                          <a:spcPts val="0"/>
                        </a:spcAft>
                      </a:pPr>
                      <a:r>
                        <a:rPr lang="es-ES_tradnl" sz="1800">
                          <a:latin typeface="Times New Roman"/>
                          <a:ea typeface="Cambria"/>
                          <a:cs typeface="Times New Roman"/>
                        </a:rPr>
                        <a:t>Neutralismo</a:t>
                      </a:r>
                    </a:p>
                  </a:txBody>
                  <a:tcPr marL="68580" marR="68580" marT="0" marB="0"/>
                </a:tc>
                <a:tc>
                  <a:txBody>
                    <a:bodyPr/>
                    <a:lstStyle/>
                    <a:p>
                      <a:pPr algn="ctr">
                        <a:spcAft>
                          <a:spcPts val="0"/>
                        </a:spcAft>
                      </a:pPr>
                      <a:r>
                        <a:rPr lang="es-ES_tradnl" sz="1800" b="1">
                          <a:latin typeface="Times New Roman"/>
                          <a:ea typeface="Cambria"/>
                          <a:cs typeface="Times New Roman"/>
                        </a:rPr>
                        <a:t>0</a:t>
                      </a:r>
                      <a:endParaRPr lang="es-ES_tradnl" sz="1800">
                        <a:latin typeface="Times New Roman"/>
                        <a:ea typeface="Cambria"/>
                        <a:cs typeface="Times New Roman"/>
                      </a:endParaRPr>
                    </a:p>
                  </a:txBody>
                  <a:tcPr marL="68580" marR="68580" marT="0" marB="0"/>
                </a:tc>
                <a:tc>
                  <a:txBody>
                    <a:bodyPr/>
                    <a:lstStyle/>
                    <a:p>
                      <a:pPr algn="ctr">
                        <a:spcAft>
                          <a:spcPts val="0"/>
                        </a:spcAft>
                      </a:pPr>
                      <a:r>
                        <a:rPr lang="es-ES_tradnl" sz="1800" b="1">
                          <a:latin typeface="Times New Roman"/>
                          <a:ea typeface="Cambria"/>
                          <a:cs typeface="Times New Roman"/>
                        </a:rPr>
                        <a:t>0</a:t>
                      </a:r>
                      <a:endParaRPr lang="es-ES_tradnl" sz="1800">
                        <a:latin typeface="Times New Roman"/>
                        <a:ea typeface="Cambria"/>
                        <a:cs typeface="Times New Roman"/>
                      </a:endParaRPr>
                    </a:p>
                  </a:txBody>
                  <a:tcPr marL="68580" marR="68580" marT="0" marB="0"/>
                </a:tc>
                <a:tc>
                  <a:txBody>
                    <a:bodyPr/>
                    <a:lstStyle/>
                    <a:p>
                      <a:pPr>
                        <a:spcAft>
                          <a:spcPts val="0"/>
                        </a:spcAft>
                      </a:pPr>
                      <a:r>
                        <a:rPr lang="es-ES_tradnl" sz="1800">
                          <a:latin typeface="Times New Roman"/>
                          <a:ea typeface="Cambria"/>
                          <a:cs typeface="Times New Roman"/>
                        </a:rPr>
                        <a:t>Las poblaciones no se afectan</a:t>
                      </a:r>
                    </a:p>
                  </a:txBody>
                  <a:tcPr marL="68580" marR="68580" marT="0" marB="0"/>
                </a:tc>
              </a:tr>
              <a:tr h="370840">
                <a:tc>
                  <a:txBody>
                    <a:bodyPr/>
                    <a:lstStyle/>
                    <a:p>
                      <a:pPr>
                        <a:spcAft>
                          <a:spcPts val="0"/>
                        </a:spcAft>
                      </a:pPr>
                      <a:r>
                        <a:rPr lang="es-ES_tradnl" sz="1800">
                          <a:latin typeface="Times New Roman"/>
                          <a:ea typeface="Cambria"/>
                          <a:cs typeface="Times New Roman"/>
                        </a:rPr>
                        <a:t>Depredación</a:t>
                      </a:r>
                    </a:p>
                  </a:txBody>
                  <a:tcPr marL="68580" marR="68580" marT="0" marB="0"/>
                </a:tc>
                <a:tc>
                  <a:txBody>
                    <a:bodyPr/>
                    <a:lstStyle/>
                    <a:p>
                      <a:pPr algn="ctr">
                        <a:spcAft>
                          <a:spcPts val="0"/>
                        </a:spcAft>
                      </a:pPr>
                      <a:r>
                        <a:rPr lang="es-ES_tradnl" sz="1800" b="1">
                          <a:latin typeface="Times New Roman"/>
                          <a:ea typeface="Cambria"/>
                          <a:cs typeface="Times New Roman"/>
                        </a:rPr>
                        <a:t>+</a:t>
                      </a:r>
                      <a:endParaRPr lang="es-ES_tradnl" sz="1800">
                        <a:latin typeface="Times New Roman"/>
                        <a:ea typeface="Cambria"/>
                        <a:cs typeface="Times New Roman"/>
                      </a:endParaRPr>
                    </a:p>
                  </a:txBody>
                  <a:tcPr marL="68580" marR="68580" marT="0" marB="0"/>
                </a:tc>
                <a:tc>
                  <a:txBody>
                    <a:bodyPr/>
                    <a:lstStyle/>
                    <a:p>
                      <a:pPr algn="ctr">
                        <a:spcAft>
                          <a:spcPts val="0"/>
                        </a:spcAft>
                      </a:pPr>
                      <a:r>
                        <a:rPr lang="es-ES_tradnl" sz="1800" b="1">
                          <a:latin typeface="Times New Roman"/>
                          <a:ea typeface="Cambria"/>
                          <a:cs typeface="Times New Roman"/>
                        </a:rPr>
                        <a:t>-</a:t>
                      </a:r>
                      <a:endParaRPr lang="es-ES_tradnl" sz="1800">
                        <a:latin typeface="Times New Roman"/>
                        <a:ea typeface="Cambria"/>
                        <a:cs typeface="Times New Roman"/>
                      </a:endParaRPr>
                    </a:p>
                  </a:txBody>
                  <a:tcPr marL="68580" marR="68580" marT="0" marB="0"/>
                </a:tc>
                <a:tc>
                  <a:txBody>
                    <a:bodyPr/>
                    <a:lstStyle/>
                    <a:p>
                      <a:pPr>
                        <a:spcAft>
                          <a:spcPts val="0"/>
                        </a:spcAft>
                      </a:pPr>
                      <a:r>
                        <a:rPr lang="es-ES_tradnl" sz="1800">
                          <a:latin typeface="Times New Roman"/>
                          <a:ea typeface="Cambria"/>
                          <a:cs typeface="Times New Roman"/>
                        </a:rPr>
                        <a:t>El depredador A mata y consume a la presa B</a:t>
                      </a:r>
                    </a:p>
                  </a:txBody>
                  <a:tcPr marL="68580" marR="68580" marT="0" marB="0"/>
                </a:tc>
              </a:tr>
              <a:tr h="370840">
                <a:tc>
                  <a:txBody>
                    <a:bodyPr/>
                    <a:lstStyle/>
                    <a:p>
                      <a:pPr>
                        <a:spcAft>
                          <a:spcPts val="0"/>
                        </a:spcAft>
                      </a:pPr>
                      <a:r>
                        <a:rPr lang="es-ES_tradnl" sz="1800">
                          <a:latin typeface="Times New Roman"/>
                          <a:ea typeface="Cambria"/>
                          <a:cs typeface="Times New Roman"/>
                        </a:rPr>
                        <a:t>Parasitismo</a:t>
                      </a:r>
                    </a:p>
                  </a:txBody>
                  <a:tcPr marL="68580" marR="68580" marT="0" marB="0"/>
                </a:tc>
                <a:tc>
                  <a:txBody>
                    <a:bodyPr/>
                    <a:lstStyle/>
                    <a:p>
                      <a:pPr algn="ctr">
                        <a:spcAft>
                          <a:spcPts val="0"/>
                        </a:spcAft>
                      </a:pPr>
                      <a:r>
                        <a:rPr lang="es-ES_tradnl" sz="1800" b="1">
                          <a:latin typeface="Times New Roman"/>
                          <a:ea typeface="Cambria"/>
                          <a:cs typeface="Times New Roman"/>
                        </a:rPr>
                        <a:t>+</a:t>
                      </a:r>
                      <a:endParaRPr lang="es-ES_tradnl" sz="1800">
                        <a:latin typeface="Times New Roman"/>
                        <a:ea typeface="Cambria"/>
                        <a:cs typeface="Times New Roman"/>
                      </a:endParaRPr>
                    </a:p>
                  </a:txBody>
                  <a:tcPr marL="68580" marR="68580" marT="0" marB="0"/>
                </a:tc>
                <a:tc>
                  <a:txBody>
                    <a:bodyPr/>
                    <a:lstStyle/>
                    <a:p>
                      <a:pPr algn="ctr">
                        <a:spcAft>
                          <a:spcPts val="0"/>
                        </a:spcAft>
                      </a:pPr>
                      <a:r>
                        <a:rPr lang="es-ES_tradnl" sz="1800" b="1">
                          <a:latin typeface="Times New Roman"/>
                          <a:ea typeface="Cambria"/>
                          <a:cs typeface="Times New Roman"/>
                        </a:rPr>
                        <a:t>-</a:t>
                      </a:r>
                      <a:endParaRPr lang="es-ES_tradnl" sz="1800">
                        <a:latin typeface="Times New Roman"/>
                        <a:ea typeface="Cambria"/>
                        <a:cs typeface="Times New Roman"/>
                      </a:endParaRPr>
                    </a:p>
                  </a:txBody>
                  <a:tcPr marL="68580" marR="68580" marT="0" marB="0"/>
                </a:tc>
                <a:tc>
                  <a:txBody>
                    <a:bodyPr/>
                    <a:lstStyle/>
                    <a:p>
                      <a:pPr>
                        <a:spcAft>
                          <a:spcPts val="0"/>
                        </a:spcAft>
                      </a:pPr>
                      <a:r>
                        <a:rPr lang="es-ES_tradnl" sz="1800">
                          <a:latin typeface="Times New Roman"/>
                          <a:ea typeface="Cambria"/>
                          <a:cs typeface="Times New Roman"/>
                        </a:rPr>
                        <a:t>El parasito A explota al hospedero B pero no siempre lo mata</a:t>
                      </a:r>
                    </a:p>
                  </a:txBody>
                  <a:tcPr marL="68580" marR="68580" marT="0" marB="0"/>
                </a:tc>
              </a:tr>
              <a:tr h="370840">
                <a:tc>
                  <a:txBody>
                    <a:bodyPr/>
                    <a:lstStyle/>
                    <a:p>
                      <a:pPr>
                        <a:spcAft>
                          <a:spcPts val="0"/>
                        </a:spcAft>
                      </a:pPr>
                      <a:r>
                        <a:rPr lang="es-ES_tradnl" sz="1800">
                          <a:latin typeface="Times New Roman"/>
                          <a:ea typeface="Cambria"/>
                          <a:cs typeface="Times New Roman"/>
                        </a:rPr>
                        <a:t>Parasitoides</a:t>
                      </a:r>
                    </a:p>
                  </a:txBody>
                  <a:tcPr marL="68580" marR="68580" marT="0" marB="0"/>
                </a:tc>
                <a:tc>
                  <a:txBody>
                    <a:bodyPr/>
                    <a:lstStyle/>
                    <a:p>
                      <a:pPr algn="ctr">
                        <a:spcAft>
                          <a:spcPts val="0"/>
                        </a:spcAft>
                      </a:pPr>
                      <a:r>
                        <a:rPr lang="es-ES_tradnl" sz="1800" b="1">
                          <a:latin typeface="Times New Roman"/>
                          <a:ea typeface="Cambria"/>
                          <a:cs typeface="Times New Roman"/>
                        </a:rPr>
                        <a:t>+</a:t>
                      </a:r>
                      <a:endParaRPr lang="es-ES_tradnl" sz="1800">
                        <a:latin typeface="Times New Roman"/>
                        <a:ea typeface="Cambria"/>
                        <a:cs typeface="Times New Roman"/>
                      </a:endParaRPr>
                    </a:p>
                  </a:txBody>
                  <a:tcPr marL="68580" marR="68580" marT="0" marB="0"/>
                </a:tc>
                <a:tc>
                  <a:txBody>
                    <a:bodyPr/>
                    <a:lstStyle/>
                    <a:p>
                      <a:pPr algn="ctr">
                        <a:spcAft>
                          <a:spcPts val="0"/>
                        </a:spcAft>
                      </a:pPr>
                      <a:r>
                        <a:rPr lang="es-ES_tradnl" sz="1800" b="1">
                          <a:latin typeface="Times New Roman"/>
                          <a:ea typeface="Cambria"/>
                          <a:cs typeface="Times New Roman"/>
                        </a:rPr>
                        <a:t>-</a:t>
                      </a:r>
                      <a:endParaRPr lang="es-ES_tradnl" sz="1800">
                        <a:latin typeface="Times New Roman"/>
                        <a:ea typeface="Cambria"/>
                        <a:cs typeface="Times New Roman"/>
                      </a:endParaRPr>
                    </a:p>
                  </a:txBody>
                  <a:tcPr marL="68580" marR="68580" marT="0" marB="0"/>
                </a:tc>
                <a:tc>
                  <a:txBody>
                    <a:bodyPr/>
                    <a:lstStyle/>
                    <a:p>
                      <a:pPr>
                        <a:spcAft>
                          <a:spcPts val="0"/>
                        </a:spcAft>
                      </a:pPr>
                      <a:r>
                        <a:rPr lang="es-ES_tradnl" sz="1800">
                          <a:latin typeface="Times New Roman"/>
                          <a:ea typeface="Cambria"/>
                          <a:cs typeface="Times New Roman"/>
                        </a:rPr>
                        <a:t>Parasito a vive y eventualmente mata al hospedero B en un punto de la metamorfosis de una etapa del ciclo de vida </a:t>
                      </a:r>
                    </a:p>
                  </a:txBody>
                  <a:tcPr marL="68580" marR="68580" marT="0" marB="0"/>
                </a:tc>
              </a:tr>
              <a:tr h="370840">
                <a:tc>
                  <a:txBody>
                    <a:bodyPr/>
                    <a:lstStyle/>
                    <a:p>
                      <a:pPr>
                        <a:spcAft>
                          <a:spcPts val="0"/>
                        </a:spcAft>
                      </a:pPr>
                      <a:r>
                        <a:rPr lang="es-ES_tradnl" sz="1800">
                          <a:latin typeface="Times New Roman"/>
                          <a:ea typeface="Cambria"/>
                          <a:cs typeface="Times New Roman"/>
                        </a:rPr>
                        <a:t>Comensalismo</a:t>
                      </a:r>
                    </a:p>
                  </a:txBody>
                  <a:tcPr marL="68580" marR="68580" marT="0" marB="0"/>
                </a:tc>
                <a:tc>
                  <a:txBody>
                    <a:bodyPr/>
                    <a:lstStyle/>
                    <a:p>
                      <a:pPr algn="ctr">
                        <a:spcAft>
                          <a:spcPts val="0"/>
                        </a:spcAft>
                      </a:pPr>
                      <a:r>
                        <a:rPr lang="es-ES_tradnl" sz="1800" b="1">
                          <a:latin typeface="Times New Roman"/>
                          <a:ea typeface="Cambria"/>
                          <a:cs typeface="Times New Roman"/>
                        </a:rPr>
                        <a:t>+</a:t>
                      </a:r>
                      <a:endParaRPr lang="es-ES_tradnl" sz="1800">
                        <a:latin typeface="Times New Roman"/>
                        <a:ea typeface="Cambria"/>
                        <a:cs typeface="Times New Roman"/>
                      </a:endParaRPr>
                    </a:p>
                  </a:txBody>
                  <a:tcPr marL="68580" marR="68580" marT="0" marB="0"/>
                </a:tc>
                <a:tc>
                  <a:txBody>
                    <a:bodyPr/>
                    <a:lstStyle/>
                    <a:p>
                      <a:pPr algn="ctr">
                        <a:spcAft>
                          <a:spcPts val="0"/>
                        </a:spcAft>
                      </a:pPr>
                      <a:r>
                        <a:rPr lang="es-ES_tradnl" sz="1800" b="1">
                          <a:latin typeface="Times New Roman"/>
                          <a:ea typeface="Cambria"/>
                          <a:cs typeface="Times New Roman"/>
                        </a:rPr>
                        <a:t>0</a:t>
                      </a:r>
                      <a:endParaRPr lang="es-ES_tradnl" sz="1800">
                        <a:latin typeface="Times New Roman"/>
                        <a:ea typeface="Cambria"/>
                        <a:cs typeface="Times New Roman"/>
                      </a:endParaRPr>
                    </a:p>
                  </a:txBody>
                  <a:tcPr marL="68580" marR="68580" marT="0" marB="0"/>
                </a:tc>
                <a:tc>
                  <a:txBody>
                    <a:bodyPr/>
                    <a:lstStyle/>
                    <a:p>
                      <a:pPr>
                        <a:spcAft>
                          <a:spcPts val="0"/>
                        </a:spcAft>
                      </a:pPr>
                      <a:r>
                        <a:rPr lang="es-ES_tradnl" sz="1800">
                          <a:latin typeface="Times New Roman"/>
                          <a:ea typeface="Cambria"/>
                          <a:cs typeface="Times New Roman"/>
                        </a:rPr>
                        <a:t>El comensal A se beneficia, el hospedero B no se afecta</a:t>
                      </a:r>
                    </a:p>
                  </a:txBody>
                  <a:tcPr marL="68580" marR="68580" marT="0" marB="0"/>
                </a:tc>
              </a:tr>
              <a:tr h="370840">
                <a:tc>
                  <a:txBody>
                    <a:bodyPr/>
                    <a:lstStyle/>
                    <a:p>
                      <a:pPr>
                        <a:spcAft>
                          <a:spcPts val="0"/>
                        </a:spcAft>
                      </a:pPr>
                      <a:r>
                        <a:rPr lang="es-ES_tradnl" sz="1800">
                          <a:latin typeface="Times New Roman"/>
                          <a:ea typeface="Cambria"/>
                          <a:cs typeface="Times New Roman"/>
                        </a:rPr>
                        <a:t>Amensalismo</a:t>
                      </a:r>
                    </a:p>
                  </a:txBody>
                  <a:tcPr marL="68580" marR="68580" marT="0" marB="0"/>
                </a:tc>
                <a:tc>
                  <a:txBody>
                    <a:bodyPr/>
                    <a:lstStyle/>
                    <a:p>
                      <a:pPr algn="ctr">
                        <a:spcAft>
                          <a:spcPts val="0"/>
                        </a:spcAft>
                      </a:pPr>
                      <a:r>
                        <a:rPr lang="es-ES_tradnl" sz="1800" b="1">
                          <a:latin typeface="Times New Roman"/>
                          <a:ea typeface="Cambria"/>
                          <a:cs typeface="Times New Roman"/>
                        </a:rPr>
                        <a:t>0</a:t>
                      </a:r>
                      <a:endParaRPr lang="es-ES_tradnl" sz="1800">
                        <a:latin typeface="Times New Roman"/>
                        <a:ea typeface="Cambria"/>
                        <a:cs typeface="Times New Roman"/>
                      </a:endParaRPr>
                    </a:p>
                  </a:txBody>
                  <a:tcPr marL="68580" marR="68580" marT="0" marB="0"/>
                </a:tc>
                <a:tc>
                  <a:txBody>
                    <a:bodyPr/>
                    <a:lstStyle/>
                    <a:p>
                      <a:pPr algn="ctr">
                        <a:spcAft>
                          <a:spcPts val="0"/>
                        </a:spcAft>
                      </a:pPr>
                      <a:r>
                        <a:rPr lang="es-ES_tradnl" sz="1800" b="1">
                          <a:latin typeface="Times New Roman"/>
                          <a:ea typeface="Cambria"/>
                          <a:cs typeface="Times New Roman"/>
                        </a:rPr>
                        <a:t>-</a:t>
                      </a:r>
                      <a:endParaRPr lang="es-ES_tradnl" sz="1800">
                        <a:latin typeface="Times New Roman"/>
                        <a:ea typeface="Cambria"/>
                        <a:cs typeface="Times New Roman"/>
                      </a:endParaRPr>
                    </a:p>
                  </a:txBody>
                  <a:tcPr marL="68580" marR="68580" marT="0" marB="0"/>
                </a:tc>
                <a:tc>
                  <a:txBody>
                    <a:bodyPr/>
                    <a:lstStyle/>
                    <a:p>
                      <a:pPr>
                        <a:spcAft>
                          <a:spcPts val="0"/>
                        </a:spcAft>
                      </a:pPr>
                      <a:r>
                        <a:rPr lang="es-ES_tradnl" sz="1800" dirty="0">
                          <a:latin typeface="Times New Roman"/>
                          <a:ea typeface="Cambria"/>
                          <a:cs typeface="Times New Roman"/>
                        </a:rPr>
                        <a:t>A no se afecta; B es inhibido </a:t>
                      </a:r>
                    </a:p>
                  </a:txBody>
                  <a:tcPr marL="68580" marR="68580" marT="0" marB="0"/>
                </a:tc>
              </a:tr>
            </a:tbl>
          </a:graphicData>
        </a:graphic>
      </p:graphicFrame>
      <p:sp>
        <p:nvSpPr>
          <p:cNvPr id="9" name="CuadroTexto 8"/>
          <p:cNvSpPr txBox="1"/>
          <p:nvPr/>
        </p:nvSpPr>
        <p:spPr>
          <a:xfrm>
            <a:off x="1295400" y="304800"/>
            <a:ext cx="6477000" cy="369332"/>
          </a:xfrm>
          <a:prstGeom prst="rect">
            <a:avLst/>
          </a:prstGeom>
          <a:noFill/>
        </p:spPr>
        <p:txBody>
          <a:bodyPr wrap="square" rtlCol="0">
            <a:spAutoFit/>
          </a:bodyPr>
          <a:lstStyle/>
          <a:p>
            <a:pPr algn="ctr"/>
            <a:r>
              <a:rPr lang="es-ES_tradnl" b="1" dirty="0" smtClean="0"/>
              <a:t>TIPOS DE INTERACCIONES</a:t>
            </a:r>
            <a:endParaRPr lang="es-ES_tradnl" b="1"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505200" y="381000"/>
            <a:ext cx="2209800" cy="369332"/>
          </a:xfrm>
          <a:prstGeom prst="rect">
            <a:avLst/>
          </a:prstGeom>
          <a:noFill/>
        </p:spPr>
        <p:txBody>
          <a:bodyPr wrap="square" rtlCol="0">
            <a:spAutoFit/>
          </a:bodyPr>
          <a:lstStyle/>
          <a:p>
            <a:pPr algn="ctr"/>
            <a:r>
              <a:rPr lang="es-ES_tradnl" b="1" dirty="0" smtClean="0"/>
              <a:t>COEVOLUCIÓN</a:t>
            </a:r>
            <a:endParaRPr lang="es-ES_tradnl" b="1" dirty="0"/>
          </a:p>
        </p:txBody>
      </p:sp>
      <p:pic>
        <p:nvPicPr>
          <p:cNvPr id="6" name="Imagen 5" descr="Evolución,Futuyma.pdf"/>
          <p:cNvPicPr>
            <a:picLocks noChangeAspect="1"/>
          </p:cNvPicPr>
          <p:nvPr/>
        </p:nvPicPr>
        <p:blipFill>
          <a:blip r:embed="rId2"/>
          <a:srcRect l="3485" t="7353" r="15103" b="73532"/>
          <a:stretch>
            <a:fillRect/>
          </a:stretch>
        </p:blipFill>
        <p:spPr>
          <a:xfrm>
            <a:off x="152400" y="1616930"/>
            <a:ext cx="8673697" cy="257407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505200" y="381000"/>
            <a:ext cx="2209800" cy="369332"/>
          </a:xfrm>
          <a:prstGeom prst="rect">
            <a:avLst/>
          </a:prstGeom>
          <a:noFill/>
        </p:spPr>
        <p:txBody>
          <a:bodyPr wrap="square" rtlCol="0">
            <a:spAutoFit/>
          </a:bodyPr>
          <a:lstStyle/>
          <a:p>
            <a:pPr algn="ctr"/>
            <a:r>
              <a:rPr lang="es-ES_tradnl" b="1" dirty="0" smtClean="0"/>
              <a:t>COEVOLUCIÓN</a:t>
            </a:r>
            <a:endParaRPr lang="es-ES_tradnl" b="1" dirty="0"/>
          </a:p>
        </p:txBody>
      </p:sp>
      <p:sp>
        <p:nvSpPr>
          <p:cNvPr id="5" name="CuadroTexto 4"/>
          <p:cNvSpPr txBox="1"/>
          <p:nvPr/>
        </p:nvSpPr>
        <p:spPr>
          <a:xfrm>
            <a:off x="457200" y="914400"/>
            <a:ext cx="8153400" cy="2308324"/>
          </a:xfrm>
          <a:prstGeom prst="rect">
            <a:avLst/>
          </a:prstGeom>
          <a:noFill/>
        </p:spPr>
        <p:txBody>
          <a:bodyPr wrap="square" rtlCol="0">
            <a:spAutoFit/>
          </a:bodyPr>
          <a:lstStyle/>
          <a:p>
            <a:r>
              <a:rPr lang="es-ES_tradnl" sz="2400" b="1" dirty="0" err="1" smtClean="0"/>
              <a:t>Paul</a:t>
            </a:r>
            <a:r>
              <a:rPr lang="es-ES_tradnl" sz="2400" b="1" dirty="0" smtClean="0"/>
              <a:t> </a:t>
            </a:r>
            <a:r>
              <a:rPr lang="es-ES_tradnl" sz="2400" b="1" dirty="0" err="1" smtClean="0"/>
              <a:t>Ehrlich</a:t>
            </a:r>
            <a:r>
              <a:rPr lang="es-ES_tradnl" sz="2400" b="1" dirty="0" smtClean="0"/>
              <a:t> y Peter Raven (1964)</a:t>
            </a:r>
          </a:p>
          <a:p>
            <a:endParaRPr lang="es-ES_tradnl" sz="2400" dirty="0" smtClean="0"/>
          </a:p>
          <a:p>
            <a:pPr marL="263525" indent="-263525">
              <a:buAutoNum type="arabicPeriod"/>
            </a:pPr>
            <a:r>
              <a:rPr lang="es-ES_tradnl" sz="2400" dirty="0" smtClean="0"/>
              <a:t>Las especies de plantas que desarrollaron defensas químicas eficaces fueron liberadas de la depredación por la mayoría de los insectos herbívoros </a:t>
            </a:r>
          </a:p>
          <a:p>
            <a:pPr marL="457200" indent="-457200"/>
            <a:endParaRPr lang="es-ES_tradnl" sz="2400" dirty="0" smtClean="0"/>
          </a:p>
        </p:txBody>
      </p:sp>
      <p:pic>
        <p:nvPicPr>
          <p:cNvPr id="7" name="Imagen 6"/>
          <p:cNvPicPr>
            <a:picLocks noChangeAspect="1"/>
          </p:cNvPicPr>
          <p:nvPr/>
        </p:nvPicPr>
        <p:blipFill>
          <a:blip r:embed="rId2"/>
          <a:stretch>
            <a:fillRect/>
          </a:stretch>
        </p:blipFill>
        <p:spPr>
          <a:xfrm>
            <a:off x="533400" y="3048000"/>
            <a:ext cx="2463800" cy="3289300"/>
          </a:xfrm>
          <a:prstGeom prst="rect">
            <a:avLst/>
          </a:prstGeom>
        </p:spPr>
      </p:pic>
      <p:pic>
        <p:nvPicPr>
          <p:cNvPr id="9" name="Imagen 8"/>
          <p:cNvPicPr>
            <a:picLocks noChangeAspect="1"/>
          </p:cNvPicPr>
          <p:nvPr/>
        </p:nvPicPr>
        <p:blipFill>
          <a:blip r:embed="rId3"/>
          <a:stretch>
            <a:fillRect/>
          </a:stretch>
        </p:blipFill>
        <p:spPr>
          <a:xfrm>
            <a:off x="3944480" y="3048000"/>
            <a:ext cx="4391386" cy="3289300"/>
          </a:xfrm>
          <a:prstGeom prst="rect">
            <a:avLst/>
          </a:prstGeom>
        </p:spPr>
      </p:pic>
      <p:pic>
        <p:nvPicPr>
          <p:cNvPr id="8" name="Imagen 7"/>
          <p:cNvPicPr>
            <a:picLocks noChangeAspect="1"/>
          </p:cNvPicPr>
          <p:nvPr/>
        </p:nvPicPr>
        <p:blipFill>
          <a:blip r:embed="rId4"/>
          <a:stretch>
            <a:fillRect/>
          </a:stretch>
        </p:blipFill>
        <p:spPr>
          <a:xfrm>
            <a:off x="2997200" y="3048000"/>
            <a:ext cx="2463800" cy="32893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505200" y="381000"/>
            <a:ext cx="2209800" cy="369332"/>
          </a:xfrm>
          <a:prstGeom prst="rect">
            <a:avLst/>
          </a:prstGeom>
          <a:noFill/>
        </p:spPr>
        <p:txBody>
          <a:bodyPr wrap="square" rtlCol="0">
            <a:spAutoFit/>
          </a:bodyPr>
          <a:lstStyle/>
          <a:p>
            <a:pPr algn="ctr"/>
            <a:r>
              <a:rPr lang="es-ES_tradnl" b="1" dirty="0" smtClean="0"/>
              <a:t>COEVOLUCIÓN</a:t>
            </a:r>
            <a:endParaRPr lang="es-ES_tradnl" b="1" dirty="0"/>
          </a:p>
        </p:txBody>
      </p:sp>
      <p:sp>
        <p:nvSpPr>
          <p:cNvPr id="5" name="CuadroTexto 4"/>
          <p:cNvSpPr txBox="1"/>
          <p:nvPr/>
        </p:nvSpPr>
        <p:spPr>
          <a:xfrm>
            <a:off x="457200" y="914400"/>
            <a:ext cx="8153400" cy="3416320"/>
          </a:xfrm>
          <a:prstGeom prst="rect">
            <a:avLst/>
          </a:prstGeom>
          <a:noFill/>
        </p:spPr>
        <p:txBody>
          <a:bodyPr wrap="square" rtlCol="0">
            <a:spAutoFit/>
          </a:bodyPr>
          <a:lstStyle/>
          <a:p>
            <a:r>
              <a:rPr lang="es-ES_tradnl" sz="2400" b="1" dirty="0" err="1" smtClean="0"/>
              <a:t>Paul</a:t>
            </a:r>
            <a:r>
              <a:rPr lang="es-ES_tradnl" sz="2400" b="1" dirty="0" smtClean="0"/>
              <a:t> </a:t>
            </a:r>
            <a:r>
              <a:rPr lang="es-ES_tradnl" sz="2400" b="1" dirty="0" err="1" smtClean="0"/>
              <a:t>Ehrlich</a:t>
            </a:r>
            <a:r>
              <a:rPr lang="es-ES_tradnl" sz="2400" b="1" dirty="0" smtClean="0"/>
              <a:t> y Peter Raven (1964)</a:t>
            </a:r>
          </a:p>
          <a:p>
            <a:endParaRPr lang="es-ES_tradnl" sz="2400" dirty="0" smtClean="0"/>
          </a:p>
          <a:p>
            <a:r>
              <a:rPr lang="es-ES_tradnl" sz="2400" dirty="0" smtClean="0"/>
              <a:t>1. Las especies de plantas que desarrollaron defensas químicas eficaces fueron liberadas de la depredación por la mayoría de los insectos herbívoros </a:t>
            </a:r>
          </a:p>
          <a:p>
            <a:endParaRPr lang="es-ES_tradnl" sz="2400" dirty="0" smtClean="0"/>
          </a:p>
          <a:p>
            <a:r>
              <a:rPr lang="es-ES_tradnl" sz="2400" dirty="0" smtClean="0"/>
              <a:t>2. Po lo tanto diversificaron y evolucionaron en una amplia gama de fuentes químicas alimenticias a los que diferentes insectos más tarde se adaptaron y a su vez diversificaron.</a:t>
            </a:r>
          </a:p>
          <a:p>
            <a:endParaRPr lang="es-ES_tradnl" sz="2400"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505200" y="381000"/>
            <a:ext cx="2209800" cy="369332"/>
          </a:xfrm>
          <a:prstGeom prst="rect">
            <a:avLst/>
          </a:prstGeom>
          <a:noFill/>
        </p:spPr>
        <p:txBody>
          <a:bodyPr wrap="square" rtlCol="0">
            <a:spAutoFit/>
          </a:bodyPr>
          <a:lstStyle/>
          <a:p>
            <a:pPr algn="ctr"/>
            <a:r>
              <a:rPr lang="es-ES_tradnl" b="1" dirty="0" smtClean="0"/>
              <a:t>COEVOLUCIÓN</a:t>
            </a:r>
            <a:endParaRPr lang="es-ES_tradnl" b="1" dirty="0"/>
          </a:p>
        </p:txBody>
      </p:sp>
      <p:sp>
        <p:nvSpPr>
          <p:cNvPr id="5" name="CuadroTexto 4"/>
          <p:cNvSpPr txBox="1"/>
          <p:nvPr/>
        </p:nvSpPr>
        <p:spPr>
          <a:xfrm>
            <a:off x="457200" y="914400"/>
            <a:ext cx="8153400" cy="3046988"/>
          </a:xfrm>
          <a:prstGeom prst="rect">
            <a:avLst/>
          </a:prstGeom>
          <a:noFill/>
        </p:spPr>
        <p:txBody>
          <a:bodyPr wrap="square" rtlCol="0">
            <a:spAutoFit/>
          </a:bodyPr>
          <a:lstStyle/>
          <a:p>
            <a:r>
              <a:rPr lang="es-ES_tradnl" sz="2400" b="1" dirty="0" smtClean="0"/>
              <a:t>Aspectos filogenéticos de asociaciones de especies</a:t>
            </a:r>
          </a:p>
          <a:p>
            <a:endParaRPr lang="es-ES_tradnl" sz="2400" dirty="0" smtClean="0"/>
          </a:p>
          <a:p>
            <a:r>
              <a:rPr lang="es-ES_tradnl" sz="2400" dirty="0" err="1" smtClean="0"/>
              <a:t>Coevolución</a:t>
            </a:r>
            <a:endParaRPr lang="es-ES_tradnl" sz="2400" dirty="0" smtClean="0"/>
          </a:p>
          <a:p>
            <a:r>
              <a:rPr lang="es-ES_tradnl" sz="2400" dirty="0" smtClean="0"/>
              <a:t>  </a:t>
            </a:r>
          </a:p>
          <a:p>
            <a:r>
              <a:rPr lang="es-ES_tradnl" sz="2400" dirty="0" smtClean="0"/>
              <a:t>Se ha aplicado a una historia de diversificación paralela, como se ha revelado por filogenias concordantes, de los organismos asociados, como hospederos y parásitos o </a:t>
            </a:r>
            <a:r>
              <a:rPr lang="es-ES_tradnl" sz="2400" dirty="0" err="1" smtClean="0"/>
              <a:t>endosimbiontes</a:t>
            </a:r>
            <a:r>
              <a:rPr lang="es-ES_tradnl" sz="2400" dirty="0" smtClean="0"/>
              <a:t>.</a:t>
            </a:r>
          </a:p>
          <a:p>
            <a:endParaRPr lang="es-ES_tradnl" sz="2400" dirty="0" smtClean="0"/>
          </a:p>
          <a:p>
            <a:endParaRPr lang="es-ES_tradnl" sz="2400"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505200" y="381000"/>
            <a:ext cx="2209800" cy="369332"/>
          </a:xfrm>
          <a:prstGeom prst="rect">
            <a:avLst/>
          </a:prstGeom>
          <a:noFill/>
        </p:spPr>
        <p:txBody>
          <a:bodyPr wrap="square" rtlCol="0">
            <a:spAutoFit/>
          </a:bodyPr>
          <a:lstStyle/>
          <a:p>
            <a:pPr algn="ctr"/>
            <a:r>
              <a:rPr lang="es-ES_tradnl" b="1" dirty="0" smtClean="0"/>
              <a:t>COEVOLUCIÓN</a:t>
            </a:r>
            <a:endParaRPr lang="es-ES_tradnl" b="1" dirty="0"/>
          </a:p>
        </p:txBody>
      </p:sp>
      <p:sp>
        <p:nvSpPr>
          <p:cNvPr id="5" name="CuadroTexto 4"/>
          <p:cNvSpPr txBox="1"/>
          <p:nvPr/>
        </p:nvSpPr>
        <p:spPr>
          <a:xfrm>
            <a:off x="457200" y="914400"/>
            <a:ext cx="8153400" cy="461665"/>
          </a:xfrm>
          <a:prstGeom prst="rect">
            <a:avLst/>
          </a:prstGeom>
          <a:noFill/>
        </p:spPr>
        <p:txBody>
          <a:bodyPr wrap="square" rtlCol="0">
            <a:spAutoFit/>
          </a:bodyPr>
          <a:lstStyle/>
          <a:p>
            <a:r>
              <a:rPr lang="es-ES_tradnl" sz="2400" dirty="0" smtClean="0"/>
              <a:t>Aspectos filogenéticos de asociaciones de especies</a:t>
            </a:r>
          </a:p>
          <a:p>
            <a:endParaRPr lang="es-ES_tradnl" sz="2400" dirty="0"/>
          </a:p>
        </p:txBody>
      </p:sp>
      <p:pic>
        <p:nvPicPr>
          <p:cNvPr id="7" name="Imagen 6" descr="Evolución,Futuyma.pdf"/>
          <p:cNvPicPr>
            <a:picLocks noChangeAspect="1"/>
          </p:cNvPicPr>
          <p:nvPr/>
        </p:nvPicPr>
        <p:blipFill>
          <a:blip r:embed="rId2"/>
          <a:srcRect l="31264" t="9180" r="18527" b="62421"/>
          <a:stretch>
            <a:fillRect/>
          </a:stretch>
        </p:blipFill>
        <p:spPr>
          <a:xfrm>
            <a:off x="133734" y="2669974"/>
            <a:ext cx="3733800" cy="2664026"/>
          </a:xfrm>
          <a:prstGeom prst="rect">
            <a:avLst/>
          </a:prstGeom>
        </p:spPr>
      </p:pic>
      <p:pic>
        <p:nvPicPr>
          <p:cNvPr id="8" name="Imagen 7" descr="Evolución,Futuyma.pdf"/>
          <p:cNvPicPr>
            <a:picLocks noChangeAspect="1"/>
          </p:cNvPicPr>
          <p:nvPr/>
        </p:nvPicPr>
        <p:blipFill>
          <a:blip r:embed="rId2"/>
          <a:srcRect l="31264" t="37636" b="29375"/>
          <a:stretch>
            <a:fillRect/>
          </a:stretch>
        </p:blipFill>
        <p:spPr>
          <a:xfrm>
            <a:off x="4541687" y="2669974"/>
            <a:ext cx="4400166" cy="2664026"/>
          </a:xfrm>
          <a:prstGeom prst="rect">
            <a:avLst/>
          </a:prstGeom>
        </p:spPr>
      </p:pic>
      <p:sp>
        <p:nvSpPr>
          <p:cNvPr id="9" name="Rectángulo 8"/>
          <p:cNvSpPr/>
          <p:nvPr/>
        </p:nvSpPr>
        <p:spPr>
          <a:xfrm>
            <a:off x="133734" y="5334000"/>
            <a:ext cx="8815906" cy="1015663"/>
          </a:xfrm>
          <a:prstGeom prst="rect">
            <a:avLst/>
          </a:prstGeom>
        </p:spPr>
        <p:txBody>
          <a:bodyPr wrap="square">
            <a:spAutoFit/>
          </a:bodyPr>
          <a:lstStyle/>
          <a:p>
            <a:r>
              <a:rPr lang="es-ES_tradnl" sz="2000" dirty="0" smtClean="0"/>
              <a:t>	Filogenias Congruentes e incongruentes de hospederos y hospederos específicos, </a:t>
            </a:r>
            <a:r>
              <a:rPr lang="es-ES_tradnl" sz="2000" dirty="0" err="1" smtClean="0"/>
              <a:t>endosimbiontes</a:t>
            </a:r>
            <a:r>
              <a:rPr lang="es-ES_tradnl" sz="2000" dirty="0" smtClean="0"/>
              <a:t> o parásitos.</a:t>
            </a:r>
          </a:p>
          <a:p>
            <a:r>
              <a:rPr lang="es-ES_tradnl" sz="2000" dirty="0" smtClean="0"/>
              <a:t>	Cada linaje del parásito esta especializado al hospedero </a:t>
            </a:r>
          </a:p>
        </p:txBody>
      </p:sp>
      <p:sp>
        <p:nvSpPr>
          <p:cNvPr id="10" name="Rectángulo 9"/>
          <p:cNvSpPr/>
          <p:nvPr/>
        </p:nvSpPr>
        <p:spPr>
          <a:xfrm>
            <a:off x="304800" y="1591270"/>
            <a:ext cx="3962400" cy="923330"/>
          </a:xfrm>
          <a:prstGeom prst="rect">
            <a:avLst/>
          </a:prstGeom>
        </p:spPr>
        <p:txBody>
          <a:bodyPr wrap="square">
            <a:spAutoFit/>
          </a:bodyPr>
          <a:lstStyle/>
          <a:p>
            <a:r>
              <a:rPr lang="es-ES_tradnl" dirty="0" smtClean="0"/>
              <a:t>A: Filogenia de bacterias (</a:t>
            </a:r>
            <a:r>
              <a:rPr lang="es-ES_tradnl" i="1" dirty="0" err="1" smtClean="0"/>
              <a:t>Buchnera</a:t>
            </a:r>
            <a:r>
              <a:rPr lang="es-ES_tradnl" i="1" dirty="0" smtClean="0"/>
              <a:t> </a:t>
            </a:r>
            <a:r>
              <a:rPr lang="es-ES_tradnl" i="1" dirty="0" err="1" smtClean="0"/>
              <a:t>aphidicola</a:t>
            </a:r>
            <a:r>
              <a:rPr lang="es-ES_tradnl" dirty="0" smtClean="0"/>
              <a:t>) y sus hospederos </a:t>
            </a:r>
            <a:r>
              <a:rPr lang="es-ES_tradnl" dirty="0" err="1" smtClean="0"/>
              <a:t>áfidos</a:t>
            </a:r>
            <a:r>
              <a:rPr lang="es-ES_tradnl" dirty="0" smtClean="0"/>
              <a:t> (Moran y Baumann 1994) </a:t>
            </a:r>
          </a:p>
        </p:txBody>
      </p:sp>
      <p:sp>
        <p:nvSpPr>
          <p:cNvPr id="11" name="Rectángulo 10"/>
          <p:cNvSpPr/>
          <p:nvPr/>
        </p:nvSpPr>
        <p:spPr>
          <a:xfrm>
            <a:off x="4541687" y="1591270"/>
            <a:ext cx="4068913" cy="646331"/>
          </a:xfrm>
          <a:prstGeom prst="rect">
            <a:avLst/>
          </a:prstGeom>
        </p:spPr>
        <p:txBody>
          <a:bodyPr wrap="square">
            <a:spAutoFit/>
          </a:bodyPr>
          <a:lstStyle/>
          <a:p>
            <a:r>
              <a:rPr lang="es-ES_tradnl" dirty="0" smtClean="0"/>
              <a:t>B: Filogenias de tuzas y sus piojos masticadores (</a:t>
            </a:r>
            <a:r>
              <a:rPr lang="es-ES_tradnl" dirty="0" err="1" smtClean="0"/>
              <a:t>Hafner</a:t>
            </a:r>
            <a:r>
              <a:rPr lang="es-ES_tradnl" dirty="0" smtClean="0"/>
              <a:t> et al. 2003)</a:t>
            </a:r>
            <a:endParaRPr lang="es-ES_tradnl"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505200" y="381000"/>
            <a:ext cx="2209800" cy="369332"/>
          </a:xfrm>
          <a:prstGeom prst="rect">
            <a:avLst/>
          </a:prstGeom>
          <a:noFill/>
        </p:spPr>
        <p:txBody>
          <a:bodyPr wrap="square" rtlCol="0">
            <a:spAutoFit/>
          </a:bodyPr>
          <a:lstStyle/>
          <a:p>
            <a:pPr algn="ctr"/>
            <a:r>
              <a:rPr lang="es-ES_tradnl" b="1" dirty="0" smtClean="0"/>
              <a:t>COEVOLUCIÓN</a:t>
            </a:r>
            <a:endParaRPr lang="es-ES_tradnl" b="1" dirty="0"/>
          </a:p>
        </p:txBody>
      </p:sp>
      <p:sp>
        <p:nvSpPr>
          <p:cNvPr id="5" name="CuadroTexto 4"/>
          <p:cNvSpPr txBox="1"/>
          <p:nvPr/>
        </p:nvSpPr>
        <p:spPr>
          <a:xfrm>
            <a:off x="457200" y="914400"/>
            <a:ext cx="8153400" cy="2677656"/>
          </a:xfrm>
          <a:prstGeom prst="rect">
            <a:avLst/>
          </a:prstGeom>
          <a:noFill/>
        </p:spPr>
        <p:txBody>
          <a:bodyPr wrap="square" rtlCol="0">
            <a:spAutoFit/>
          </a:bodyPr>
          <a:lstStyle/>
          <a:p>
            <a:r>
              <a:rPr lang="es-ES_tradnl" sz="2400" b="1" dirty="0" smtClean="0"/>
              <a:t>Modelos de </a:t>
            </a:r>
            <a:r>
              <a:rPr lang="es-ES_tradnl" sz="2400" b="1" dirty="0" err="1" smtClean="0"/>
              <a:t>Coevolución</a:t>
            </a:r>
            <a:r>
              <a:rPr lang="es-ES_tradnl" sz="2400" b="1" dirty="0" smtClean="0"/>
              <a:t> Enemigos-Víctimas</a:t>
            </a:r>
          </a:p>
          <a:p>
            <a:endParaRPr lang="es-ES_tradnl" sz="2400" dirty="0" smtClean="0"/>
          </a:p>
          <a:p>
            <a:r>
              <a:rPr lang="es-ES_tradnl" sz="2400" dirty="0" smtClean="0"/>
              <a:t>Cambio evolutivo de las especies que interactúan</a:t>
            </a:r>
          </a:p>
          <a:p>
            <a:pPr>
              <a:buFont typeface="Arial"/>
              <a:buChar char="•"/>
            </a:pPr>
            <a:r>
              <a:rPr lang="es-ES_tradnl" sz="2400" dirty="0" smtClean="0"/>
              <a:t> Depredadores y sus presas </a:t>
            </a:r>
          </a:p>
          <a:p>
            <a:pPr>
              <a:buFont typeface="Arial"/>
              <a:buChar char="•"/>
            </a:pPr>
            <a:r>
              <a:rPr lang="es-ES_tradnl" sz="2400" dirty="0" smtClean="0"/>
              <a:t> Parásitos y sus hospederos</a:t>
            </a:r>
          </a:p>
          <a:p>
            <a:pPr>
              <a:buFont typeface="Arial"/>
              <a:buChar char="•"/>
            </a:pPr>
            <a:r>
              <a:rPr lang="es-ES_tradnl" sz="2400" dirty="0" smtClean="0"/>
              <a:t> Herbívoros y plantas hospederas </a:t>
            </a:r>
          </a:p>
          <a:p>
            <a:endParaRPr lang="es-ES_tradnl" sz="2400"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505200" y="381000"/>
            <a:ext cx="2209800" cy="369332"/>
          </a:xfrm>
          <a:prstGeom prst="rect">
            <a:avLst/>
          </a:prstGeom>
          <a:noFill/>
        </p:spPr>
        <p:txBody>
          <a:bodyPr wrap="square" rtlCol="0">
            <a:spAutoFit/>
          </a:bodyPr>
          <a:lstStyle/>
          <a:p>
            <a:pPr algn="ctr"/>
            <a:r>
              <a:rPr lang="es-ES_tradnl" b="1" dirty="0" smtClean="0"/>
              <a:t>COEVOLUCIÓN</a:t>
            </a:r>
            <a:endParaRPr lang="es-ES_tradnl" b="1" dirty="0"/>
          </a:p>
        </p:txBody>
      </p:sp>
      <p:sp>
        <p:nvSpPr>
          <p:cNvPr id="5" name="CuadroTexto 4"/>
          <p:cNvSpPr txBox="1"/>
          <p:nvPr/>
        </p:nvSpPr>
        <p:spPr>
          <a:xfrm>
            <a:off x="457200" y="914400"/>
            <a:ext cx="8153400" cy="4893647"/>
          </a:xfrm>
          <a:prstGeom prst="rect">
            <a:avLst/>
          </a:prstGeom>
          <a:noFill/>
        </p:spPr>
        <p:txBody>
          <a:bodyPr wrap="square" rtlCol="0">
            <a:spAutoFit/>
          </a:bodyPr>
          <a:lstStyle/>
          <a:p>
            <a:r>
              <a:rPr lang="es-ES_tradnl" sz="2400" b="1" dirty="0" err="1" smtClean="0"/>
              <a:t>Coevolución</a:t>
            </a:r>
            <a:r>
              <a:rPr lang="es-ES_tradnl" sz="2400" b="1" dirty="0" smtClean="0"/>
              <a:t> Enemigos-Víctimas</a:t>
            </a:r>
          </a:p>
          <a:p>
            <a:endParaRPr lang="es-ES_tradnl" sz="2400" dirty="0" smtClean="0"/>
          </a:p>
          <a:p>
            <a:pPr marL="514350" indent="-514350">
              <a:buAutoNum type="romanUcPeriod"/>
            </a:pPr>
            <a:r>
              <a:rPr lang="es-ES_tradnl" sz="2400" dirty="0" smtClean="0"/>
              <a:t>Los depredadores y parásitos han evolucionado algunos adaptaciones muy elaboradas para capturar, someter, o infectar a sus víctimas.</a:t>
            </a:r>
          </a:p>
          <a:p>
            <a:endParaRPr lang="es-ES_tradnl" sz="2400" dirty="0" smtClean="0"/>
          </a:p>
          <a:p>
            <a:pPr marL="514350" indent="-514350">
              <a:buAutoNum type="romanUcPeriod" startAt="2"/>
            </a:pPr>
            <a:r>
              <a:rPr lang="es-ES_tradnl" sz="2400" dirty="0" smtClean="0"/>
              <a:t>Las defensas contra la depredación y el parasitismo </a:t>
            </a:r>
          </a:p>
          <a:p>
            <a:pPr marL="514350" indent="23813">
              <a:buFont typeface="Arial"/>
              <a:buChar char="•"/>
            </a:pPr>
            <a:r>
              <a:rPr lang="es-ES_tradnl" sz="2400" dirty="0" smtClean="0"/>
              <a:t> Patrón críptico</a:t>
            </a:r>
          </a:p>
          <a:p>
            <a:pPr marL="514350" indent="23813">
              <a:buFont typeface="Arial"/>
              <a:buChar char="•"/>
            </a:pPr>
            <a:r>
              <a:rPr lang="es-ES_tradnl" sz="2400" dirty="0" smtClean="0"/>
              <a:t> Defensas químicas altamente tóxicas de las plantas y los animales</a:t>
            </a:r>
          </a:p>
          <a:p>
            <a:pPr marL="514350" indent="23813">
              <a:buFont typeface="Arial"/>
              <a:buChar char="•"/>
            </a:pPr>
            <a:r>
              <a:rPr lang="es-ES_tradnl" sz="2400" dirty="0" smtClean="0"/>
              <a:t> Versatilidad de todas las defensas (el sistema inmune de los vertebrados)</a:t>
            </a:r>
          </a:p>
          <a:p>
            <a:endParaRPr lang="es-ES_tradnl" sz="2400" dirty="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505200" y="381000"/>
            <a:ext cx="2209800" cy="369332"/>
          </a:xfrm>
          <a:prstGeom prst="rect">
            <a:avLst/>
          </a:prstGeom>
          <a:noFill/>
        </p:spPr>
        <p:txBody>
          <a:bodyPr wrap="square" rtlCol="0">
            <a:spAutoFit/>
          </a:bodyPr>
          <a:lstStyle/>
          <a:p>
            <a:pPr algn="ctr"/>
            <a:r>
              <a:rPr lang="es-ES_tradnl" b="1" dirty="0" smtClean="0"/>
              <a:t>COEVOLUCIÓN</a:t>
            </a:r>
            <a:endParaRPr lang="es-ES_tradnl" b="1" dirty="0"/>
          </a:p>
        </p:txBody>
      </p:sp>
      <p:sp>
        <p:nvSpPr>
          <p:cNvPr id="5" name="CuadroTexto 4"/>
          <p:cNvSpPr txBox="1"/>
          <p:nvPr/>
        </p:nvSpPr>
        <p:spPr>
          <a:xfrm>
            <a:off x="457200" y="914400"/>
            <a:ext cx="8153400" cy="1200328"/>
          </a:xfrm>
          <a:prstGeom prst="rect">
            <a:avLst/>
          </a:prstGeom>
          <a:noFill/>
        </p:spPr>
        <p:txBody>
          <a:bodyPr wrap="square" rtlCol="0">
            <a:spAutoFit/>
          </a:bodyPr>
          <a:lstStyle/>
          <a:p>
            <a:r>
              <a:rPr lang="es-ES_tradnl" sz="2400" b="1" dirty="0" err="1" smtClean="0"/>
              <a:t>Coevolución</a:t>
            </a:r>
            <a:r>
              <a:rPr lang="es-ES_tradnl" sz="2400" b="1" dirty="0" smtClean="0"/>
              <a:t> Enemigos-Víctimas</a:t>
            </a:r>
          </a:p>
          <a:p>
            <a:endParaRPr lang="es-ES_tradnl" sz="2400" dirty="0" smtClean="0"/>
          </a:p>
          <a:p>
            <a:endParaRPr lang="es-ES_tradnl" sz="2400" dirty="0" smtClean="0"/>
          </a:p>
          <a:p>
            <a:endParaRPr lang="es-ES_tradnl" sz="2400" dirty="0"/>
          </a:p>
        </p:txBody>
      </p:sp>
      <p:pic>
        <p:nvPicPr>
          <p:cNvPr id="6" name="Imagen 5"/>
          <p:cNvPicPr>
            <a:picLocks noChangeAspect="1"/>
          </p:cNvPicPr>
          <p:nvPr/>
        </p:nvPicPr>
        <p:blipFill>
          <a:blip r:embed="rId2"/>
          <a:stretch>
            <a:fillRect/>
          </a:stretch>
        </p:blipFill>
        <p:spPr>
          <a:xfrm>
            <a:off x="4572000" y="1752600"/>
            <a:ext cx="4419600" cy="3370590"/>
          </a:xfrm>
          <a:prstGeom prst="rect">
            <a:avLst/>
          </a:prstGeom>
        </p:spPr>
      </p:pic>
      <p:pic>
        <p:nvPicPr>
          <p:cNvPr id="7" name="Imagen 6"/>
          <p:cNvPicPr>
            <a:picLocks noChangeAspect="1"/>
          </p:cNvPicPr>
          <p:nvPr/>
        </p:nvPicPr>
        <p:blipFill>
          <a:blip r:embed="rId3"/>
          <a:stretch>
            <a:fillRect/>
          </a:stretch>
        </p:blipFill>
        <p:spPr>
          <a:xfrm>
            <a:off x="228600" y="1828800"/>
            <a:ext cx="4191000" cy="3145029"/>
          </a:xfrm>
          <a:prstGeom prst="rect">
            <a:avLst/>
          </a:prstGeom>
        </p:spPr>
      </p:pic>
      <p:sp>
        <p:nvSpPr>
          <p:cNvPr id="8" name="Rectángulo 7"/>
          <p:cNvSpPr/>
          <p:nvPr/>
        </p:nvSpPr>
        <p:spPr>
          <a:xfrm>
            <a:off x="5029200" y="5410200"/>
            <a:ext cx="3581400" cy="646331"/>
          </a:xfrm>
          <a:prstGeom prst="rect">
            <a:avLst/>
          </a:prstGeom>
        </p:spPr>
        <p:txBody>
          <a:bodyPr wrap="square">
            <a:spAutoFit/>
          </a:bodyPr>
          <a:lstStyle/>
          <a:p>
            <a:r>
              <a:rPr lang="es-ES_tradnl" dirty="0" smtClean="0"/>
              <a:t>La aleta dorsal modificada en un señuelo luminiscente  de pesca</a:t>
            </a:r>
            <a:endParaRPr lang="es-ES_tradnl"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505200" y="381000"/>
            <a:ext cx="2209800" cy="369332"/>
          </a:xfrm>
          <a:prstGeom prst="rect">
            <a:avLst/>
          </a:prstGeom>
          <a:noFill/>
        </p:spPr>
        <p:txBody>
          <a:bodyPr wrap="square" rtlCol="0">
            <a:spAutoFit/>
          </a:bodyPr>
          <a:lstStyle/>
          <a:p>
            <a:pPr algn="ctr"/>
            <a:r>
              <a:rPr lang="es-ES_tradnl" b="1" dirty="0" smtClean="0"/>
              <a:t>COEVOLUCIÓN</a:t>
            </a:r>
            <a:endParaRPr lang="es-ES_tradnl" b="1" dirty="0"/>
          </a:p>
        </p:txBody>
      </p:sp>
      <p:sp>
        <p:nvSpPr>
          <p:cNvPr id="5" name="CuadroTexto 4"/>
          <p:cNvSpPr txBox="1"/>
          <p:nvPr/>
        </p:nvSpPr>
        <p:spPr>
          <a:xfrm>
            <a:off x="457200" y="914400"/>
            <a:ext cx="8153400" cy="1200328"/>
          </a:xfrm>
          <a:prstGeom prst="rect">
            <a:avLst/>
          </a:prstGeom>
          <a:noFill/>
        </p:spPr>
        <p:txBody>
          <a:bodyPr wrap="square" rtlCol="0">
            <a:spAutoFit/>
          </a:bodyPr>
          <a:lstStyle/>
          <a:p>
            <a:r>
              <a:rPr lang="es-ES_tradnl" sz="2400" b="1" dirty="0" err="1" smtClean="0"/>
              <a:t>Coevolución</a:t>
            </a:r>
            <a:r>
              <a:rPr lang="es-ES_tradnl" sz="2400" b="1" dirty="0" smtClean="0"/>
              <a:t> Enemigos-Víctimas</a:t>
            </a:r>
          </a:p>
          <a:p>
            <a:endParaRPr lang="es-ES_tradnl" sz="2400" dirty="0" smtClean="0"/>
          </a:p>
          <a:p>
            <a:endParaRPr lang="es-ES_tradnl" sz="2400" dirty="0" smtClean="0"/>
          </a:p>
          <a:p>
            <a:endParaRPr lang="es-ES_tradnl" sz="2400" dirty="0"/>
          </a:p>
        </p:txBody>
      </p:sp>
      <p:sp>
        <p:nvSpPr>
          <p:cNvPr id="8" name="Rectángulo 7"/>
          <p:cNvSpPr/>
          <p:nvPr/>
        </p:nvSpPr>
        <p:spPr>
          <a:xfrm>
            <a:off x="4921250" y="1524000"/>
            <a:ext cx="3917950" cy="4524315"/>
          </a:xfrm>
          <a:prstGeom prst="rect">
            <a:avLst/>
          </a:prstGeom>
        </p:spPr>
        <p:txBody>
          <a:bodyPr wrap="square">
            <a:spAutoFit/>
          </a:bodyPr>
          <a:lstStyle/>
          <a:p>
            <a:pPr algn="ctr"/>
            <a:r>
              <a:rPr lang="es-ES_tradnl" sz="2400" dirty="0" smtClean="0"/>
              <a:t>La larva del trematodo </a:t>
            </a:r>
            <a:r>
              <a:rPr lang="es-ES_tradnl" sz="2400" i="1" dirty="0" err="1" smtClean="0"/>
              <a:t>Leucochloridium</a:t>
            </a:r>
            <a:r>
              <a:rPr lang="es-ES_tradnl" sz="2400" dirty="0" smtClean="0"/>
              <a:t> </a:t>
            </a:r>
          </a:p>
          <a:p>
            <a:endParaRPr lang="es-ES_tradnl" sz="2400" dirty="0" smtClean="0"/>
          </a:p>
          <a:p>
            <a:r>
              <a:rPr lang="es-ES_tradnl" sz="2400" dirty="0" smtClean="0"/>
              <a:t>Migra hacia el tallo del ojo de su hospedero intermediario, un caracol de tierra</a:t>
            </a:r>
          </a:p>
          <a:p>
            <a:r>
              <a:rPr lang="es-ES_tradnl" sz="2400" dirty="0" smtClean="0"/>
              <a:t>Genera un color brillante para haciendo al caracol más visible para el próximo hospedero en el ciclo de vida del parásito, un tordo come caracoles.</a:t>
            </a:r>
          </a:p>
        </p:txBody>
      </p:sp>
      <p:pic>
        <p:nvPicPr>
          <p:cNvPr id="9" name="Imagen 8"/>
          <p:cNvPicPr>
            <a:picLocks noChangeAspect="1"/>
          </p:cNvPicPr>
          <p:nvPr/>
        </p:nvPicPr>
        <p:blipFill>
          <a:blip r:embed="rId2"/>
          <a:srcRect b="3966"/>
          <a:stretch>
            <a:fillRect/>
          </a:stretch>
        </p:blipFill>
        <p:spPr>
          <a:xfrm>
            <a:off x="457200" y="1524000"/>
            <a:ext cx="4121150" cy="410312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505200" y="381000"/>
            <a:ext cx="2209800" cy="369332"/>
          </a:xfrm>
          <a:prstGeom prst="rect">
            <a:avLst/>
          </a:prstGeom>
          <a:noFill/>
        </p:spPr>
        <p:txBody>
          <a:bodyPr wrap="square" rtlCol="0">
            <a:spAutoFit/>
          </a:bodyPr>
          <a:lstStyle/>
          <a:p>
            <a:pPr algn="ctr"/>
            <a:r>
              <a:rPr lang="es-ES_tradnl" b="1" dirty="0" smtClean="0"/>
              <a:t>COEVOLUCIÓN</a:t>
            </a:r>
            <a:endParaRPr lang="es-ES_tradnl" b="1" dirty="0"/>
          </a:p>
        </p:txBody>
      </p:sp>
      <p:sp>
        <p:nvSpPr>
          <p:cNvPr id="5" name="CuadroTexto 4"/>
          <p:cNvSpPr txBox="1"/>
          <p:nvPr/>
        </p:nvSpPr>
        <p:spPr>
          <a:xfrm>
            <a:off x="457200" y="914400"/>
            <a:ext cx="8153400" cy="1200328"/>
          </a:xfrm>
          <a:prstGeom prst="rect">
            <a:avLst/>
          </a:prstGeom>
          <a:noFill/>
        </p:spPr>
        <p:txBody>
          <a:bodyPr wrap="square" rtlCol="0">
            <a:spAutoFit/>
          </a:bodyPr>
          <a:lstStyle/>
          <a:p>
            <a:r>
              <a:rPr lang="es-ES_tradnl" sz="2400" b="1" dirty="0" err="1" smtClean="0"/>
              <a:t>Coevolución</a:t>
            </a:r>
            <a:r>
              <a:rPr lang="es-ES_tradnl" sz="2400" b="1" dirty="0" smtClean="0"/>
              <a:t> Enemigos-Víctimas</a:t>
            </a:r>
          </a:p>
          <a:p>
            <a:endParaRPr lang="es-ES_tradnl" sz="2400" dirty="0" smtClean="0"/>
          </a:p>
          <a:p>
            <a:endParaRPr lang="es-ES_tradnl" sz="2400" dirty="0" smtClean="0"/>
          </a:p>
          <a:p>
            <a:endParaRPr lang="es-ES_tradnl" sz="2400" dirty="0"/>
          </a:p>
        </p:txBody>
      </p:sp>
      <p:pic>
        <p:nvPicPr>
          <p:cNvPr id="7" name="Imagen 6"/>
          <p:cNvPicPr>
            <a:picLocks noChangeAspect="1"/>
          </p:cNvPicPr>
          <p:nvPr/>
        </p:nvPicPr>
        <p:blipFill>
          <a:blip r:embed="rId2"/>
          <a:stretch>
            <a:fillRect/>
          </a:stretch>
        </p:blipFill>
        <p:spPr>
          <a:xfrm>
            <a:off x="2895600" y="1447800"/>
            <a:ext cx="3093351" cy="47879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304800" y="3048000"/>
            <a:ext cx="4080510" cy="3022600"/>
          </a:xfrm>
          <a:prstGeom prst="rect">
            <a:avLst/>
          </a:prstGeom>
        </p:spPr>
      </p:pic>
      <p:pic>
        <p:nvPicPr>
          <p:cNvPr id="6" name="Imagen 5"/>
          <p:cNvPicPr>
            <a:picLocks noChangeAspect="1"/>
          </p:cNvPicPr>
          <p:nvPr/>
        </p:nvPicPr>
        <p:blipFill>
          <a:blip r:embed="rId3"/>
          <a:stretch>
            <a:fillRect/>
          </a:stretch>
        </p:blipFill>
        <p:spPr>
          <a:xfrm>
            <a:off x="4453976" y="508000"/>
            <a:ext cx="4537624" cy="5588000"/>
          </a:xfrm>
          <a:prstGeom prst="rect">
            <a:avLst/>
          </a:prstGeom>
        </p:spPr>
      </p:pic>
      <p:sp>
        <p:nvSpPr>
          <p:cNvPr id="7" name="CuadroTexto 6"/>
          <p:cNvSpPr txBox="1"/>
          <p:nvPr/>
        </p:nvSpPr>
        <p:spPr>
          <a:xfrm>
            <a:off x="304800" y="685800"/>
            <a:ext cx="4080510" cy="1754327"/>
          </a:xfrm>
          <a:prstGeom prst="rect">
            <a:avLst/>
          </a:prstGeom>
          <a:noFill/>
        </p:spPr>
        <p:txBody>
          <a:bodyPr wrap="square" rtlCol="0">
            <a:spAutoFit/>
          </a:bodyPr>
          <a:lstStyle/>
          <a:p>
            <a:r>
              <a:rPr lang="es-ES_tradnl" b="1" dirty="0" smtClean="0"/>
              <a:t>Mutualismo obligado</a:t>
            </a:r>
          </a:p>
          <a:p>
            <a:endParaRPr lang="es-ES_tradnl" dirty="0" smtClean="0"/>
          </a:p>
          <a:p>
            <a:r>
              <a:rPr lang="es-ES_tradnl" dirty="0" smtClean="0"/>
              <a:t>La termita y sus simbiontes flagelados intestinales ejemplo de mutualismo obligado: ningún organismo puede sobrevivir sin el otra.</a:t>
            </a:r>
            <a:endParaRPr lang="es-ES_tradnl"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505200" y="381000"/>
            <a:ext cx="2209800" cy="369332"/>
          </a:xfrm>
          <a:prstGeom prst="rect">
            <a:avLst/>
          </a:prstGeom>
          <a:noFill/>
        </p:spPr>
        <p:txBody>
          <a:bodyPr wrap="square" rtlCol="0">
            <a:spAutoFit/>
          </a:bodyPr>
          <a:lstStyle/>
          <a:p>
            <a:pPr algn="ctr"/>
            <a:r>
              <a:rPr lang="es-ES_tradnl" b="1" dirty="0" smtClean="0"/>
              <a:t>COEVOLUCIÓN</a:t>
            </a:r>
            <a:endParaRPr lang="es-ES_tradnl" b="1" dirty="0"/>
          </a:p>
        </p:txBody>
      </p:sp>
      <p:sp>
        <p:nvSpPr>
          <p:cNvPr id="5" name="CuadroTexto 4"/>
          <p:cNvSpPr txBox="1"/>
          <p:nvPr/>
        </p:nvSpPr>
        <p:spPr>
          <a:xfrm>
            <a:off x="457200" y="914400"/>
            <a:ext cx="8153400" cy="1200328"/>
          </a:xfrm>
          <a:prstGeom prst="rect">
            <a:avLst/>
          </a:prstGeom>
          <a:noFill/>
        </p:spPr>
        <p:txBody>
          <a:bodyPr wrap="square" rtlCol="0">
            <a:spAutoFit/>
          </a:bodyPr>
          <a:lstStyle/>
          <a:p>
            <a:r>
              <a:rPr lang="es-ES_tradnl" sz="2400" b="1" dirty="0" err="1" smtClean="0"/>
              <a:t>Coevolución</a:t>
            </a:r>
            <a:r>
              <a:rPr lang="es-ES_tradnl" sz="2400" b="1" dirty="0" smtClean="0"/>
              <a:t> Enemigos-Víctimas</a:t>
            </a:r>
          </a:p>
          <a:p>
            <a:endParaRPr lang="es-ES_tradnl" sz="2400" dirty="0" smtClean="0"/>
          </a:p>
          <a:p>
            <a:endParaRPr lang="es-ES_tradnl" sz="2400" dirty="0" smtClean="0"/>
          </a:p>
          <a:p>
            <a:endParaRPr lang="es-ES_tradnl" sz="2400" dirty="0"/>
          </a:p>
        </p:txBody>
      </p:sp>
      <p:pic>
        <p:nvPicPr>
          <p:cNvPr id="6" name="Imagen 5"/>
          <p:cNvPicPr>
            <a:picLocks noChangeAspect="1"/>
          </p:cNvPicPr>
          <p:nvPr/>
        </p:nvPicPr>
        <p:blipFill>
          <a:blip r:embed="rId2"/>
          <a:stretch>
            <a:fillRect/>
          </a:stretch>
        </p:blipFill>
        <p:spPr>
          <a:xfrm>
            <a:off x="914400" y="1676399"/>
            <a:ext cx="4114800" cy="4060179"/>
          </a:xfrm>
          <a:prstGeom prst="rect">
            <a:avLst/>
          </a:prstGeom>
        </p:spPr>
      </p:pic>
      <p:sp>
        <p:nvSpPr>
          <p:cNvPr id="8" name="Rectángulo 7"/>
          <p:cNvSpPr/>
          <p:nvPr/>
        </p:nvSpPr>
        <p:spPr>
          <a:xfrm>
            <a:off x="5410200" y="1676399"/>
            <a:ext cx="3505200" cy="3046988"/>
          </a:xfrm>
          <a:prstGeom prst="rect">
            <a:avLst/>
          </a:prstGeom>
        </p:spPr>
        <p:txBody>
          <a:bodyPr wrap="square">
            <a:spAutoFit/>
          </a:bodyPr>
          <a:lstStyle/>
          <a:p>
            <a:r>
              <a:rPr lang="es-ES_tradnl" sz="2400" b="1" i="1" dirty="0" err="1" smtClean="0"/>
              <a:t>Cucurnis</a:t>
            </a:r>
            <a:r>
              <a:rPr lang="es-ES_tradnl" sz="2400" b="1" i="1" dirty="0" smtClean="0"/>
              <a:t> </a:t>
            </a:r>
            <a:r>
              <a:rPr lang="es-ES_tradnl" sz="2400" b="1" i="1" dirty="0" err="1" smtClean="0"/>
              <a:t>sativus</a:t>
            </a:r>
            <a:endParaRPr lang="es-ES_tradnl" sz="2400" b="1" i="1" dirty="0" smtClean="0"/>
          </a:p>
          <a:p>
            <a:endParaRPr lang="es-ES_tradnl" sz="2400" dirty="0" smtClean="0"/>
          </a:p>
          <a:p>
            <a:r>
              <a:rPr lang="es-ES_tradnl" sz="2400" dirty="0" smtClean="0"/>
              <a:t>Compuestos </a:t>
            </a:r>
            <a:r>
              <a:rPr lang="es-ES_tradnl" sz="2400" dirty="0" err="1" smtClean="0"/>
              <a:t>terpenoides</a:t>
            </a:r>
            <a:r>
              <a:rPr lang="es-ES_tradnl" sz="2400" dirty="0" smtClean="0"/>
              <a:t> aumentan la resistencia de plantas de pepino a los ácaros, pero atraen ciertos escarabajos que se alimentan de la hoja</a:t>
            </a:r>
            <a:endParaRPr lang="es-ES_tradnl" sz="2400" dirty="0"/>
          </a:p>
        </p:txBody>
      </p:sp>
      <p:sp>
        <p:nvSpPr>
          <p:cNvPr id="9" name="Rectángulo 8"/>
          <p:cNvSpPr/>
          <p:nvPr/>
        </p:nvSpPr>
        <p:spPr>
          <a:xfrm>
            <a:off x="6488571" y="5367246"/>
            <a:ext cx="2426829" cy="369332"/>
          </a:xfrm>
          <a:prstGeom prst="rect">
            <a:avLst/>
          </a:prstGeom>
        </p:spPr>
        <p:txBody>
          <a:bodyPr wrap="none">
            <a:spAutoFit/>
          </a:bodyPr>
          <a:lstStyle/>
          <a:p>
            <a:r>
              <a:rPr lang="es-ES_tradnl" dirty="0" err="1" smtClean="0"/>
              <a:t>Dacosta</a:t>
            </a:r>
            <a:r>
              <a:rPr lang="es-ES_tradnl" dirty="0" smtClean="0"/>
              <a:t> </a:t>
            </a:r>
            <a:r>
              <a:rPr lang="es-ES_tradnl" dirty="0" err="1" smtClean="0"/>
              <a:t>and</a:t>
            </a:r>
            <a:r>
              <a:rPr lang="es-ES_tradnl" dirty="0" smtClean="0"/>
              <a:t> Jones 1971</a:t>
            </a:r>
            <a:endParaRPr lang="es-ES_tradnl" dirty="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505200" y="381000"/>
            <a:ext cx="2209800" cy="369332"/>
          </a:xfrm>
          <a:prstGeom prst="rect">
            <a:avLst/>
          </a:prstGeom>
          <a:noFill/>
        </p:spPr>
        <p:txBody>
          <a:bodyPr wrap="square" rtlCol="0">
            <a:spAutoFit/>
          </a:bodyPr>
          <a:lstStyle/>
          <a:p>
            <a:pPr algn="ctr"/>
            <a:r>
              <a:rPr lang="es-ES_tradnl" b="1" dirty="0" smtClean="0"/>
              <a:t>COEVOLUCIÓN</a:t>
            </a:r>
            <a:endParaRPr lang="es-ES_tradnl" b="1" dirty="0"/>
          </a:p>
        </p:txBody>
      </p:sp>
      <p:sp>
        <p:nvSpPr>
          <p:cNvPr id="5" name="CuadroTexto 4"/>
          <p:cNvSpPr txBox="1"/>
          <p:nvPr/>
        </p:nvSpPr>
        <p:spPr>
          <a:xfrm>
            <a:off x="457200" y="914400"/>
            <a:ext cx="8153400" cy="1200328"/>
          </a:xfrm>
          <a:prstGeom prst="rect">
            <a:avLst/>
          </a:prstGeom>
          <a:noFill/>
        </p:spPr>
        <p:txBody>
          <a:bodyPr wrap="square" rtlCol="0">
            <a:spAutoFit/>
          </a:bodyPr>
          <a:lstStyle/>
          <a:p>
            <a:r>
              <a:rPr lang="es-ES_tradnl" sz="2400" b="1" dirty="0" err="1" smtClean="0"/>
              <a:t>Coevolución</a:t>
            </a:r>
            <a:r>
              <a:rPr lang="es-ES_tradnl" sz="2400" b="1" dirty="0" smtClean="0"/>
              <a:t> Enemigos-Víctimas</a:t>
            </a:r>
          </a:p>
          <a:p>
            <a:endParaRPr lang="es-ES_tradnl" sz="2400" dirty="0" smtClean="0"/>
          </a:p>
          <a:p>
            <a:endParaRPr lang="es-ES_tradnl" sz="2400" dirty="0" smtClean="0"/>
          </a:p>
          <a:p>
            <a:endParaRPr lang="es-ES_tradnl" sz="2400" dirty="0"/>
          </a:p>
        </p:txBody>
      </p:sp>
      <p:sp>
        <p:nvSpPr>
          <p:cNvPr id="8" name="Rectángulo 7"/>
          <p:cNvSpPr/>
          <p:nvPr/>
        </p:nvSpPr>
        <p:spPr>
          <a:xfrm>
            <a:off x="5410200" y="1752600"/>
            <a:ext cx="3505200" cy="3046988"/>
          </a:xfrm>
          <a:prstGeom prst="rect">
            <a:avLst/>
          </a:prstGeom>
        </p:spPr>
        <p:txBody>
          <a:bodyPr wrap="square">
            <a:spAutoFit/>
          </a:bodyPr>
          <a:lstStyle/>
          <a:p>
            <a:endParaRPr lang="es-ES_tradnl" sz="2400" b="1" i="1" dirty="0" smtClean="0"/>
          </a:p>
          <a:p>
            <a:r>
              <a:rPr lang="es-ES_tradnl" sz="2400" b="1" i="1" dirty="0" err="1" smtClean="0"/>
              <a:t>Uroplatus</a:t>
            </a:r>
            <a:r>
              <a:rPr lang="es-ES_tradnl" sz="2400" b="1" i="1" dirty="0" smtClean="0"/>
              <a:t> </a:t>
            </a:r>
            <a:r>
              <a:rPr lang="es-ES_tradnl" sz="2400" b="1" i="1" dirty="0" err="1" smtClean="0"/>
              <a:t>phantasticus</a:t>
            </a:r>
            <a:endParaRPr lang="es-ES_tradnl" sz="2400" b="1" i="1" dirty="0" smtClean="0"/>
          </a:p>
          <a:p>
            <a:endParaRPr lang="es-ES_tradnl" sz="2400" b="1" i="1" dirty="0" smtClean="0"/>
          </a:p>
          <a:p>
            <a:r>
              <a:rPr lang="es-ES_tradnl" sz="2400" dirty="0" err="1" smtClean="0"/>
              <a:t>Criptisismo</a:t>
            </a:r>
            <a:r>
              <a:rPr lang="es-ES_tradnl" sz="2400" dirty="0" smtClean="0"/>
              <a:t> del </a:t>
            </a:r>
            <a:r>
              <a:rPr lang="es-ES_tradnl" sz="2400" dirty="0" err="1" smtClean="0"/>
              <a:t>gecko</a:t>
            </a:r>
            <a:r>
              <a:rPr lang="es-ES_tradnl" sz="2400" dirty="0" smtClean="0"/>
              <a:t> de cola color hoja se mezcla con el sustrato  en el bosque seco en</a:t>
            </a:r>
          </a:p>
          <a:p>
            <a:r>
              <a:rPr lang="es-ES_tradnl" sz="2400" dirty="0" smtClean="0"/>
              <a:t>Madagascar.</a:t>
            </a:r>
            <a:endParaRPr lang="es-ES_tradnl" sz="2400" dirty="0"/>
          </a:p>
        </p:txBody>
      </p:sp>
      <p:pic>
        <p:nvPicPr>
          <p:cNvPr id="10" name="Imagen 9"/>
          <p:cNvPicPr>
            <a:picLocks noChangeAspect="1"/>
          </p:cNvPicPr>
          <p:nvPr/>
        </p:nvPicPr>
        <p:blipFill>
          <a:blip r:embed="rId2"/>
          <a:stretch>
            <a:fillRect/>
          </a:stretch>
        </p:blipFill>
        <p:spPr>
          <a:xfrm>
            <a:off x="457200" y="1752600"/>
            <a:ext cx="4900933" cy="376555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505200" y="381000"/>
            <a:ext cx="2209800" cy="369332"/>
          </a:xfrm>
          <a:prstGeom prst="rect">
            <a:avLst/>
          </a:prstGeom>
          <a:noFill/>
        </p:spPr>
        <p:txBody>
          <a:bodyPr wrap="square" rtlCol="0">
            <a:spAutoFit/>
          </a:bodyPr>
          <a:lstStyle/>
          <a:p>
            <a:pPr algn="ctr"/>
            <a:r>
              <a:rPr lang="es-ES_tradnl" b="1" dirty="0" smtClean="0"/>
              <a:t>COEVOLUCIÓN</a:t>
            </a:r>
            <a:endParaRPr lang="es-ES_tradnl" b="1" dirty="0"/>
          </a:p>
        </p:txBody>
      </p:sp>
      <p:sp>
        <p:nvSpPr>
          <p:cNvPr id="5" name="CuadroTexto 4"/>
          <p:cNvSpPr txBox="1"/>
          <p:nvPr/>
        </p:nvSpPr>
        <p:spPr>
          <a:xfrm>
            <a:off x="457200" y="914400"/>
            <a:ext cx="8153400" cy="5632310"/>
          </a:xfrm>
          <a:prstGeom prst="rect">
            <a:avLst/>
          </a:prstGeom>
          <a:noFill/>
        </p:spPr>
        <p:txBody>
          <a:bodyPr wrap="square" rtlCol="0">
            <a:spAutoFit/>
          </a:bodyPr>
          <a:lstStyle/>
          <a:p>
            <a:pPr algn="ctr"/>
            <a:r>
              <a:rPr lang="es-ES_tradnl" sz="2400" b="1" dirty="0" smtClean="0"/>
              <a:t>Modelos de </a:t>
            </a:r>
            <a:r>
              <a:rPr lang="es-ES_tradnl" sz="2400" b="1" dirty="0" err="1" smtClean="0"/>
              <a:t>Coevolución</a:t>
            </a:r>
            <a:r>
              <a:rPr lang="es-ES_tradnl" sz="2400" b="1" dirty="0" smtClean="0"/>
              <a:t> Enemigos-Víctimas</a:t>
            </a:r>
          </a:p>
          <a:p>
            <a:endParaRPr lang="es-ES_tradnl" sz="2400" b="1" dirty="0" smtClean="0"/>
          </a:p>
          <a:p>
            <a:r>
              <a:rPr lang="es-ES_tradnl" sz="2400" b="1" dirty="0" err="1" smtClean="0"/>
              <a:t>Coevolución</a:t>
            </a:r>
            <a:r>
              <a:rPr lang="es-ES_tradnl" sz="2400" b="1" dirty="0" smtClean="0"/>
              <a:t> Gen por Gen</a:t>
            </a:r>
          </a:p>
          <a:p>
            <a:r>
              <a:rPr lang="es-ES_tradnl" sz="2400" dirty="0" smtClean="0"/>
              <a:t>	Uno o pocos </a:t>
            </a:r>
            <a:r>
              <a:rPr lang="es-ES_tradnl" sz="2400" dirty="0" err="1" smtClean="0"/>
              <a:t>loci</a:t>
            </a:r>
            <a:r>
              <a:rPr lang="es-ES_tradnl" sz="2400" dirty="0" smtClean="0"/>
              <a:t> están involucrados en las interacciones gen-por-gen.  </a:t>
            </a:r>
          </a:p>
          <a:p>
            <a:endParaRPr lang="es-ES_tradnl" sz="2400" dirty="0" smtClean="0"/>
          </a:p>
          <a:p>
            <a:r>
              <a:rPr lang="es-ES_tradnl" sz="2400" dirty="0" smtClean="0"/>
              <a:t>	Descrito por primera vez en cultivo lino (</a:t>
            </a:r>
            <a:r>
              <a:rPr lang="es-ES_tradnl" sz="2400" i="1" dirty="0" err="1" smtClean="0"/>
              <a:t>Linum</a:t>
            </a:r>
            <a:r>
              <a:rPr lang="es-ES_tradnl" sz="2400" i="1" dirty="0" smtClean="0"/>
              <a:t> </a:t>
            </a:r>
            <a:r>
              <a:rPr lang="es-ES_tradnl" sz="2400" i="1" dirty="0" err="1" smtClean="0"/>
              <a:t>usitatissinium</a:t>
            </a:r>
            <a:r>
              <a:rPr lang="es-ES_tradnl" sz="2400" dirty="0" smtClean="0"/>
              <a:t>) y la roya del lino (</a:t>
            </a:r>
            <a:r>
              <a:rPr lang="es-ES_tradnl" sz="2400" i="1" dirty="0" err="1" smtClean="0"/>
              <a:t>Melmpsora</a:t>
            </a:r>
            <a:r>
              <a:rPr lang="es-ES_tradnl" sz="2400" i="1" dirty="0" smtClean="0"/>
              <a:t> </a:t>
            </a:r>
            <a:r>
              <a:rPr lang="es-ES_tradnl" sz="2400" i="1" dirty="0" err="1" smtClean="0"/>
              <a:t>Iini</a:t>
            </a:r>
            <a:r>
              <a:rPr lang="es-ES_tradnl" sz="2400" dirty="0" smtClean="0"/>
              <a:t>), un hongo </a:t>
            </a:r>
            <a:r>
              <a:rPr lang="es-ES_tradnl" sz="2400" dirty="0" err="1" smtClean="0"/>
              <a:t>basidiomycete</a:t>
            </a:r>
            <a:endParaRPr lang="es-ES_tradnl" sz="2400" dirty="0" smtClean="0"/>
          </a:p>
          <a:p>
            <a:endParaRPr lang="es-ES_tradnl" sz="2400" dirty="0" smtClean="0"/>
          </a:p>
          <a:p>
            <a:r>
              <a:rPr lang="es-ES_tradnl" sz="2400" dirty="0" smtClean="0"/>
              <a:t>	Similares sistemas se han descrito o docenas de otros pares de plantas y hongos, así como en cultivo trigo </a:t>
            </a:r>
          </a:p>
          <a:p>
            <a:endParaRPr lang="es-ES_tradnl" sz="2400" dirty="0" smtClean="0"/>
          </a:p>
          <a:p>
            <a:endParaRPr lang="es-ES_tradnl" sz="2400" dirty="0" smtClean="0"/>
          </a:p>
          <a:p>
            <a:endParaRPr lang="es-ES_tradnl" sz="2400" dirty="0" smtClean="0"/>
          </a:p>
          <a:p>
            <a:endParaRPr lang="es-ES_tradnl" sz="2400"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505200" y="381000"/>
            <a:ext cx="2209800" cy="369332"/>
          </a:xfrm>
          <a:prstGeom prst="rect">
            <a:avLst/>
          </a:prstGeom>
          <a:noFill/>
        </p:spPr>
        <p:txBody>
          <a:bodyPr wrap="square" rtlCol="0">
            <a:spAutoFit/>
          </a:bodyPr>
          <a:lstStyle/>
          <a:p>
            <a:pPr algn="ctr"/>
            <a:r>
              <a:rPr lang="es-ES_tradnl" b="1" dirty="0" smtClean="0"/>
              <a:t>COEVOLUCIÓN</a:t>
            </a:r>
            <a:endParaRPr lang="es-ES_tradnl" b="1" dirty="0"/>
          </a:p>
        </p:txBody>
      </p:sp>
      <p:sp>
        <p:nvSpPr>
          <p:cNvPr id="5" name="CuadroTexto 4"/>
          <p:cNvSpPr txBox="1"/>
          <p:nvPr/>
        </p:nvSpPr>
        <p:spPr>
          <a:xfrm>
            <a:off x="457200" y="750332"/>
            <a:ext cx="8153400" cy="1200328"/>
          </a:xfrm>
          <a:prstGeom prst="rect">
            <a:avLst/>
          </a:prstGeom>
          <a:noFill/>
        </p:spPr>
        <p:txBody>
          <a:bodyPr wrap="square" rtlCol="0">
            <a:spAutoFit/>
          </a:bodyPr>
          <a:lstStyle/>
          <a:p>
            <a:pPr algn="ctr"/>
            <a:r>
              <a:rPr lang="es-ES_tradnl" sz="2400" b="1" dirty="0" smtClean="0"/>
              <a:t>Modelos de </a:t>
            </a:r>
            <a:r>
              <a:rPr lang="es-ES_tradnl" sz="2400" b="1" dirty="0" err="1" smtClean="0"/>
              <a:t>Coevolución</a:t>
            </a:r>
            <a:r>
              <a:rPr lang="es-ES_tradnl" sz="2400" b="1" dirty="0" smtClean="0"/>
              <a:t> Enemigos-Víctimas</a:t>
            </a:r>
          </a:p>
          <a:p>
            <a:endParaRPr lang="es-ES_tradnl" sz="2400" b="1" dirty="0" smtClean="0"/>
          </a:p>
          <a:p>
            <a:r>
              <a:rPr lang="es-ES_tradnl" sz="2400" b="1" dirty="0" smtClean="0"/>
              <a:t>Sistema</a:t>
            </a:r>
            <a:r>
              <a:rPr lang="es-ES_tradnl" sz="2400" dirty="0" smtClean="0"/>
              <a:t> </a:t>
            </a:r>
            <a:r>
              <a:rPr lang="es-ES_tradnl" sz="2400" b="1" dirty="0" err="1" smtClean="0"/>
              <a:t>coevolución</a:t>
            </a:r>
            <a:r>
              <a:rPr lang="es-ES_tradnl" sz="2400" b="1" dirty="0" smtClean="0"/>
              <a:t> Gen por Gen</a:t>
            </a:r>
          </a:p>
        </p:txBody>
      </p:sp>
      <p:sp>
        <p:nvSpPr>
          <p:cNvPr id="6" name="Rectángulo 5"/>
          <p:cNvSpPr/>
          <p:nvPr/>
        </p:nvSpPr>
        <p:spPr>
          <a:xfrm>
            <a:off x="228600" y="2687598"/>
            <a:ext cx="3962400" cy="1569660"/>
          </a:xfrm>
          <a:prstGeom prst="rect">
            <a:avLst/>
          </a:prstGeom>
          <a:solidFill>
            <a:schemeClr val="accent5">
              <a:lumMod val="20000"/>
              <a:lumOff val="80000"/>
            </a:schemeClr>
          </a:solidFill>
          <a:ln>
            <a:solidFill>
              <a:srgbClr val="0000FF"/>
            </a:solidFill>
          </a:ln>
        </p:spPr>
        <p:txBody>
          <a:bodyPr wrap="square">
            <a:spAutoFit/>
          </a:bodyPr>
          <a:lstStyle/>
          <a:p>
            <a:r>
              <a:rPr lang="es-ES_tradnl" sz="2400" dirty="0" smtClean="0"/>
              <a:t>El hospedero tiene varios </a:t>
            </a:r>
            <a:r>
              <a:rPr lang="es-ES_tradnl" sz="2400" dirty="0" err="1" smtClean="0"/>
              <a:t>loci</a:t>
            </a:r>
            <a:r>
              <a:rPr lang="es-ES_tradnl" sz="2400" dirty="0" smtClean="0"/>
              <a:t> en los que un alelo dominante (R) confiere resistencia al parásito. </a:t>
            </a:r>
            <a:endParaRPr lang="es-ES_tradnl" sz="2400" dirty="0"/>
          </a:p>
        </p:txBody>
      </p:sp>
      <p:sp>
        <p:nvSpPr>
          <p:cNvPr id="7" name="Rectángulo 6"/>
          <p:cNvSpPr/>
          <p:nvPr/>
        </p:nvSpPr>
        <p:spPr>
          <a:xfrm>
            <a:off x="5029200" y="2133600"/>
            <a:ext cx="3657600" cy="2677656"/>
          </a:xfrm>
          <a:prstGeom prst="rect">
            <a:avLst/>
          </a:prstGeom>
          <a:solidFill>
            <a:srgbClr val="FFFF00"/>
          </a:solidFill>
          <a:ln>
            <a:solidFill>
              <a:srgbClr val="0000FF"/>
            </a:solidFill>
          </a:ln>
        </p:spPr>
        <p:txBody>
          <a:bodyPr wrap="square">
            <a:spAutoFit/>
          </a:bodyPr>
          <a:lstStyle/>
          <a:p>
            <a:r>
              <a:rPr lang="es-ES_tradnl" sz="2400" dirty="0" smtClean="0"/>
              <a:t>En cada uno de varios </a:t>
            </a:r>
            <a:r>
              <a:rPr lang="es-ES_tradnl" sz="2400" dirty="0" err="1" smtClean="0"/>
              <a:t>loci</a:t>
            </a:r>
            <a:r>
              <a:rPr lang="es-ES_tradnl" sz="2400" dirty="0" smtClean="0"/>
              <a:t> correspondientes en el parásito, un alelo recesivo (</a:t>
            </a:r>
            <a:r>
              <a:rPr lang="es-ES_tradnl" sz="2400" dirty="0" err="1" smtClean="0"/>
              <a:t>v</a:t>
            </a:r>
            <a:r>
              <a:rPr lang="es-ES_tradnl" sz="2400" dirty="0" smtClean="0"/>
              <a:t>) confiere virulencia y la capacidad de infectar y crecer en un hospedero con un alelo R particular</a:t>
            </a:r>
            <a:endParaRPr lang="es-ES_tradnl" sz="2400" dirty="0"/>
          </a:p>
        </p:txBody>
      </p:sp>
      <p:cxnSp>
        <p:nvCxnSpPr>
          <p:cNvPr id="9" name="Conector recto de flecha 8"/>
          <p:cNvCxnSpPr>
            <a:stCxn id="6" idx="3"/>
            <a:endCxn id="7" idx="1"/>
          </p:cNvCxnSpPr>
          <p:nvPr/>
        </p:nvCxnSpPr>
        <p:spPr>
          <a:xfrm>
            <a:off x="4191000" y="3472428"/>
            <a:ext cx="838200" cy="1588"/>
          </a:xfrm>
          <a:prstGeom prst="straightConnector1">
            <a:avLst/>
          </a:prstGeom>
          <a:ln w="38100">
            <a:headEnd type="arrow"/>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505200" y="381000"/>
            <a:ext cx="2209800" cy="369332"/>
          </a:xfrm>
          <a:prstGeom prst="rect">
            <a:avLst/>
          </a:prstGeom>
          <a:noFill/>
        </p:spPr>
        <p:txBody>
          <a:bodyPr wrap="square" rtlCol="0">
            <a:spAutoFit/>
          </a:bodyPr>
          <a:lstStyle/>
          <a:p>
            <a:pPr algn="ctr"/>
            <a:r>
              <a:rPr lang="es-ES_tradnl" b="1" dirty="0" smtClean="0"/>
              <a:t>COEVOLUCIÓN</a:t>
            </a:r>
            <a:endParaRPr lang="es-ES_tradnl" b="1" dirty="0"/>
          </a:p>
        </p:txBody>
      </p:sp>
      <p:sp>
        <p:nvSpPr>
          <p:cNvPr id="6" name="Rectángulo 5"/>
          <p:cNvSpPr/>
          <p:nvPr/>
        </p:nvSpPr>
        <p:spPr>
          <a:xfrm>
            <a:off x="228600" y="2319992"/>
            <a:ext cx="4267200" cy="2677656"/>
          </a:xfrm>
          <a:prstGeom prst="rect">
            <a:avLst/>
          </a:prstGeom>
          <a:solidFill>
            <a:schemeClr val="accent5">
              <a:lumMod val="20000"/>
              <a:lumOff val="80000"/>
            </a:schemeClr>
          </a:solidFill>
          <a:ln>
            <a:solidFill>
              <a:srgbClr val="0000FF"/>
            </a:solidFill>
          </a:ln>
        </p:spPr>
        <p:txBody>
          <a:bodyPr wrap="square">
            <a:spAutoFit/>
          </a:bodyPr>
          <a:lstStyle/>
          <a:p>
            <a:r>
              <a:rPr lang="es-ES_tradnl" sz="2400" dirty="0" smtClean="0"/>
              <a:t>Si la resistencia tiene un costo, cualquier alelo de resistencia (R) disminuirán en frecuencia cuando la virulencia del parásito correspondiente del alelo (</a:t>
            </a:r>
            <a:r>
              <a:rPr lang="es-ES_tradnl" sz="2400" dirty="0" err="1" smtClean="0"/>
              <a:t>v</a:t>
            </a:r>
            <a:r>
              <a:rPr lang="es-ES_tradnl" sz="2400" dirty="0" smtClean="0"/>
              <a:t>) tenga alta frecuencia, ya que R será entonces ineficaz. </a:t>
            </a:r>
            <a:endParaRPr lang="es-ES_tradnl" sz="2400" dirty="0"/>
          </a:p>
        </p:txBody>
      </p:sp>
      <p:sp>
        <p:nvSpPr>
          <p:cNvPr id="7" name="Rectángulo 6"/>
          <p:cNvSpPr/>
          <p:nvPr/>
        </p:nvSpPr>
        <p:spPr>
          <a:xfrm>
            <a:off x="5029200" y="2514600"/>
            <a:ext cx="3886200" cy="2308324"/>
          </a:xfrm>
          <a:prstGeom prst="rect">
            <a:avLst/>
          </a:prstGeom>
          <a:solidFill>
            <a:srgbClr val="FFFF00"/>
          </a:solidFill>
          <a:ln>
            <a:solidFill>
              <a:srgbClr val="0000FF"/>
            </a:solidFill>
          </a:ln>
        </p:spPr>
        <p:txBody>
          <a:bodyPr wrap="square">
            <a:spAutoFit/>
          </a:bodyPr>
          <a:lstStyle/>
          <a:p>
            <a:r>
              <a:rPr lang="es-ES_tradnl" sz="2400" dirty="0" smtClean="0"/>
              <a:t>Como un alelo R diferente (R) aumenta en frecuencia en la población hospedera, la correspondiente virulencia del alelo </a:t>
            </a:r>
            <a:r>
              <a:rPr lang="es-ES_tradnl" sz="2400" dirty="0" err="1" smtClean="0"/>
              <a:t>v</a:t>
            </a:r>
            <a:r>
              <a:rPr lang="es-ES_tradnl" sz="2400" dirty="0" smtClean="0"/>
              <a:t> aumenta en la población de parásitos.</a:t>
            </a:r>
            <a:endParaRPr lang="es-ES_tradnl" sz="2400" dirty="0"/>
          </a:p>
        </p:txBody>
      </p:sp>
      <p:cxnSp>
        <p:nvCxnSpPr>
          <p:cNvPr id="8" name="Conector recto de flecha 7"/>
          <p:cNvCxnSpPr>
            <a:stCxn id="6" idx="3"/>
            <a:endCxn id="7" idx="1"/>
          </p:cNvCxnSpPr>
          <p:nvPr/>
        </p:nvCxnSpPr>
        <p:spPr>
          <a:xfrm>
            <a:off x="4495800" y="3658820"/>
            <a:ext cx="533400" cy="9942"/>
          </a:xfrm>
          <a:prstGeom prst="straightConnector1">
            <a:avLst/>
          </a:prstGeom>
          <a:ln w="38100">
            <a:headEnd type="arrow"/>
            <a:tailEnd type="arrow"/>
          </a:ln>
        </p:spPr>
        <p:style>
          <a:lnRef idx="2">
            <a:schemeClr val="accent1"/>
          </a:lnRef>
          <a:fillRef idx="0">
            <a:schemeClr val="accent1"/>
          </a:fillRef>
          <a:effectRef idx="1">
            <a:schemeClr val="accent1"/>
          </a:effectRef>
          <a:fontRef idx="minor">
            <a:schemeClr val="tx1"/>
          </a:fontRef>
        </p:style>
      </p:cxnSp>
      <p:sp>
        <p:nvSpPr>
          <p:cNvPr id="9" name="CuadroTexto 8"/>
          <p:cNvSpPr txBox="1"/>
          <p:nvPr/>
        </p:nvSpPr>
        <p:spPr>
          <a:xfrm>
            <a:off x="457200" y="750332"/>
            <a:ext cx="8153400" cy="1200328"/>
          </a:xfrm>
          <a:prstGeom prst="rect">
            <a:avLst/>
          </a:prstGeom>
          <a:noFill/>
        </p:spPr>
        <p:txBody>
          <a:bodyPr wrap="square" rtlCol="0">
            <a:spAutoFit/>
          </a:bodyPr>
          <a:lstStyle/>
          <a:p>
            <a:pPr algn="ctr"/>
            <a:r>
              <a:rPr lang="es-ES_tradnl" sz="2400" b="1" dirty="0" smtClean="0"/>
              <a:t>Modelos de </a:t>
            </a:r>
            <a:r>
              <a:rPr lang="es-ES_tradnl" sz="2400" b="1" dirty="0" err="1" smtClean="0"/>
              <a:t>Coevolución</a:t>
            </a:r>
            <a:r>
              <a:rPr lang="es-ES_tradnl" sz="2400" b="1" dirty="0" smtClean="0"/>
              <a:t> Enemigos-Víctimas</a:t>
            </a:r>
          </a:p>
          <a:p>
            <a:endParaRPr lang="es-ES_tradnl" sz="2400" b="1" dirty="0" smtClean="0"/>
          </a:p>
          <a:p>
            <a:r>
              <a:rPr lang="es-ES_tradnl" sz="2400" b="1" dirty="0" smtClean="0"/>
              <a:t>Sistema</a:t>
            </a:r>
            <a:r>
              <a:rPr lang="es-ES_tradnl" sz="2400" dirty="0" smtClean="0"/>
              <a:t> </a:t>
            </a:r>
            <a:r>
              <a:rPr lang="es-ES_tradnl" sz="2400" b="1" dirty="0" err="1" smtClean="0"/>
              <a:t>coevolución</a:t>
            </a:r>
            <a:r>
              <a:rPr lang="es-ES_tradnl" sz="2400" b="1" dirty="0" smtClean="0"/>
              <a:t> Gen por Gen</a:t>
            </a:r>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505200" y="381000"/>
            <a:ext cx="2209800" cy="369332"/>
          </a:xfrm>
          <a:prstGeom prst="rect">
            <a:avLst/>
          </a:prstGeom>
          <a:noFill/>
        </p:spPr>
        <p:txBody>
          <a:bodyPr wrap="square" rtlCol="0">
            <a:spAutoFit/>
          </a:bodyPr>
          <a:lstStyle/>
          <a:p>
            <a:pPr algn="ctr"/>
            <a:r>
              <a:rPr lang="es-ES_tradnl" b="1" dirty="0" smtClean="0"/>
              <a:t>COEVOLUCIÓN</a:t>
            </a:r>
            <a:endParaRPr lang="es-ES_tradnl" b="1" dirty="0"/>
          </a:p>
        </p:txBody>
      </p:sp>
      <p:sp>
        <p:nvSpPr>
          <p:cNvPr id="5" name="CuadroTexto 4"/>
          <p:cNvSpPr txBox="1"/>
          <p:nvPr/>
        </p:nvSpPr>
        <p:spPr>
          <a:xfrm>
            <a:off x="457200" y="914400"/>
            <a:ext cx="8153400" cy="3785652"/>
          </a:xfrm>
          <a:prstGeom prst="rect">
            <a:avLst/>
          </a:prstGeom>
          <a:noFill/>
        </p:spPr>
        <p:txBody>
          <a:bodyPr wrap="square" rtlCol="0">
            <a:spAutoFit/>
          </a:bodyPr>
          <a:lstStyle/>
          <a:p>
            <a:r>
              <a:rPr lang="es-ES_tradnl" sz="2400" b="1" dirty="0" smtClean="0"/>
              <a:t>Modelos de </a:t>
            </a:r>
            <a:r>
              <a:rPr lang="es-ES_tradnl" sz="2400" b="1" dirty="0" err="1" smtClean="0"/>
              <a:t>Coevolución</a:t>
            </a:r>
            <a:r>
              <a:rPr lang="es-ES_tradnl" sz="2400" b="1" dirty="0" smtClean="0"/>
              <a:t> Enemigos-Víctimas</a:t>
            </a:r>
          </a:p>
          <a:p>
            <a:endParaRPr lang="es-ES_tradnl" sz="2400" b="1" dirty="0" smtClean="0"/>
          </a:p>
          <a:p>
            <a:r>
              <a:rPr lang="es-ES_tradnl" sz="2400" b="1" dirty="0" smtClean="0"/>
              <a:t>Sistema</a:t>
            </a:r>
            <a:r>
              <a:rPr lang="es-ES_tradnl" sz="2400" dirty="0" smtClean="0"/>
              <a:t> </a:t>
            </a:r>
            <a:r>
              <a:rPr lang="es-ES_tradnl" sz="2400" b="1" dirty="0" err="1" smtClean="0"/>
              <a:t>coevolución</a:t>
            </a:r>
            <a:r>
              <a:rPr lang="es-ES_tradnl" sz="2400" b="1" dirty="0" smtClean="0"/>
              <a:t> Gen por Gen</a:t>
            </a:r>
          </a:p>
          <a:p>
            <a:endParaRPr lang="es-ES_tradnl" sz="2400" dirty="0" smtClean="0"/>
          </a:p>
          <a:p>
            <a:r>
              <a:rPr lang="es-ES_tradnl" sz="2400" dirty="0" smtClean="0"/>
              <a:t>De acuerdo con las simulaciones por computadora, la frecuencia dependiente de la selección puede causar ciclos irregulares o fluctuaciones en las frecuencias alélicas</a:t>
            </a:r>
          </a:p>
          <a:p>
            <a:endParaRPr lang="es-ES_tradnl" sz="2400" dirty="0" smtClean="0"/>
          </a:p>
          <a:p>
            <a:r>
              <a:rPr lang="es-ES_tradnl" sz="2400" dirty="0" smtClean="0"/>
              <a:t>En poblaciones silvestres de lino australiano, las frecuencias de los diferentes genotipos fluctuaron de un año a otro</a:t>
            </a:r>
          </a:p>
          <a:p>
            <a:endParaRPr lang="es-ES_tradnl" sz="2400" dirty="0"/>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a:stretch>
            <a:fillRect/>
          </a:stretch>
        </p:blipFill>
        <p:spPr>
          <a:xfrm>
            <a:off x="2057400" y="1066800"/>
            <a:ext cx="5037201" cy="5075265"/>
          </a:xfrm>
          <a:prstGeom prst="rect">
            <a:avLst/>
          </a:prstGeom>
        </p:spPr>
      </p:pic>
      <p:sp>
        <p:nvSpPr>
          <p:cNvPr id="3" name="Rectángulo 2"/>
          <p:cNvSpPr/>
          <p:nvPr/>
        </p:nvSpPr>
        <p:spPr>
          <a:xfrm>
            <a:off x="2874097" y="533400"/>
            <a:ext cx="3125863" cy="369332"/>
          </a:xfrm>
          <a:prstGeom prst="rect">
            <a:avLst/>
          </a:prstGeom>
        </p:spPr>
        <p:txBody>
          <a:bodyPr wrap="none">
            <a:spAutoFit/>
          </a:bodyPr>
          <a:lstStyle/>
          <a:p>
            <a:r>
              <a:rPr lang="es-ES_tradnl" b="1" dirty="0" smtClean="0"/>
              <a:t>Sistema</a:t>
            </a:r>
            <a:r>
              <a:rPr lang="es-ES_tradnl" dirty="0" smtClean="0"/>
              <a:t> </a:t>
            </a:r>
            <a:r>
              <a:rPr lang="es-ES_tradnl" b="1" dirty="0" err="1" smtClean="0"/>
              <a:t>coevolución</a:t>
            </a:r>
            <a:r>
              <a:rPr lang="es-ES_tradnl" b="1" dirty="0" smtClean="0"/>
              <a:t> específica</a:t>
            </a:r>
          </a:p>
        </p:txBody>
      </p:sp>
      <p:sp>
        <p:nvSpPr>
          <p:cNvPr id="4" name="CuadroTexto 3"/>
          <p:cNvSpPr txBox="1"/>
          <p:nvPr/>
        </p:nvSpPr>
        <p:spPr>
          <a:xfrm>
            <a:off x="304800" y="1066800"/>
            <a:ext cx="2971800" cy="1200329"/>
          </a:xfrm>
          <a:prstGeom prst="rect">
            <a:avLst/>
          </a:prstGeom>
          <a:solidFill>
            <a:schemeClr val="accent5">
              <a:lumMod val="40000"/>
              <a:lumOff val="60000"/>
            </a:schemeClr>
          </a:solidFill>
        </p:spPr>
        <p:txBody>
          <a:bodyPr wrap="square" rtlCol="0">
            <a:spAutoFit/>
          </a:bodyPr>
          <a:lstStyle/>
          <a:p>
            <a:r>
              <a:rPr lang="es-ES_tradnl" i="1" dirty="0" smtClean="0"/>
              <a:t>Ficus</a:t>
            </a:r>
            <a:r>
              <a:rPr lang="es-ES_tradnl" dirty="0" smtClean="0"/>
              <a:t> (</a:t>
            </a:r>
            <a:r>
              <a:rPr lang="es-ES_tradnl" dirty="0" err="1" smtClean="0"/>
              <a:t>hígos</a:t>
            </a:r>
            <a:r>
              <a:rPr lang="es-ES_tradnl" dirty="0" smtClean="0"/>
              <a:t>)</a:t>
            </a:r>
          </a:p>
          <a:p>
            <a:r>
              <a:rPr lang="es-ES_tradnl" dirty="0" smtClean="0"/>
              <a:t>750 </a:t>
            </a:r>
            <a:r>
              <a:rPr lang="es-ES_tradnl" dirty="0" err="1" smtClean="0"/>
              <a:t>sp</a:t>
            </a:r>
            <a:r>
              <a:rPr lang="es-ES_tradnl" dirty="0" smtClean="0"/>
              <a:t> en los trópicos</a:t>
            </a:r>
          </a:p>
          <a:p>
            <a:r>
              <a:rPr lang="es-ES_tradnl" dirty="0" smtClean="0"/>
              <a:t>Inflorescencias; </a:t>
            </a:r>
            <a:r>
              <a:rPr lang="es-ES_tradnl" dirty="0" err="1" smtClean="0"/>
              <a:t>Siconios</a:t>
            </a:r>
            <a:endParaRPr lang="es-ES_tradnl" dirty="0" smtClean="0"/>
          </a:p>
          <a:p>
            <a:r>
              <a:rPr lang="es-ES_tradnl" dirty="0" smtClean="0"/>
              <a:t>Alimento de aves y mamíferos</a:t>
            </a:r>
            <a:endParaRPr lang="es-ES_tradnl" dirty="0"/>
          </a:p>
        </p:txBody>
      </p:sp>
      <p:sp>
        <p:nvSpPr>
          <p:cNvPr id="6" name="CuadroTexto 5"/>
          <p:cNvSpPr txBox="1"/>
          <p:nvPr/>
        </p:nvSpPr>
        <p:spPr>
          <a:xfrm>
            <a:off x="5999960" y="4800600"/>
            <a:ext cx="2819400" cy="923330"/>
          </a:xfrm>
          <a:prstGeom prst="rect">
            <a:avLst/>
          </a:prstGeom>
          <a:solidFill>
            <a:schemeClr val="accent5">
              <a:lumMod val="40000"/>
              <a:lumOff val="60000"/>
            </a:schemeClr>
          </a:solidFill>
        </p:spPr>
        <p:txBody>
          <a:bodyPr wrap="square" rtlCol="0">
            <a:spAutoFit/>
          </a:bodyPr>
          <a:lstStyle/>
          <a:p>
            <a:r>
              <a:rPr lang="es-ES_tradnl" i="1" dirty="0" smtClean="0"/>
              <a:t>Ficus</a:t>
            </a:r>
            <a:r>
              <a:rPr lang="es-ES_tradnl" dirty="0" smtClean="0"/>
              <a:t> </a:t>
            </a:r>
            <a:r>
              <a:rPr lang="es-ES_tradnl" dirty="0" err="1" smtClean="0"/>
              <a:t>sp</a:t>
            </a:r>
            <a:r>
              <a:rPr lang="es-ES_tradnl" dirty="0" smtClean="0"/>
              <a:t> </a:t>
            </a:r>
            <a:r>
              <a:rPr lang="es-ES_tradnl" dirty="0" err="1" smtClean="0"/>
              <a:t>–</a:t>
            </a:r>
            <a:r>
              <a:rPr lang="es-ES_tradnl" dirty="0" smtClean="0"/>
              <a:t> Avispa</a:t>
            </a:r>
          </a:p>
          <a:p>
            <a:r>
              <a:rPr lang="es-ES_tradnl" dirty="0" smtClean="0"/>
              <a:t>Coincidencia de filogenias</a:t>
            </a:r>
          </a:p>
          <a:p>
            <a:r>
              <a:rPr lang="es-ES_tradnl" b="1" dirty="0" err="1" smtClean="0"/>
              <a:t>Especiación</a:t>
            </a:r>
            <a:r>
              <a:rPr lang="es-ES_tradnl" b="1" dirty="0" smtClean="0"/>
              <a:t> paralela</a:t>
            </a: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685800" y="304800"/>
            <a:ext cx="8026400" cy="6019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685800" y="304800"/>
            <a:ext cx="8026400" cy="6019800"/>
          </a:xfrm>
          <a:prstGeom prst="rect">
            <a:avLst/>
          </a:prstGeom>
        </p:spPr>
      </p:pic>
      <p:sp>
        <p:nvSpPr>
          <p:cNvPr id="4" name="CuadroTexto 3"/>
          <p:cNvSpPr txBox="1"/>
          <p:nvPr/>
        </p:nvSpPr>
        <p:spPr>
          <a:xfrm>
            <a:off x="1066800" y="292388"/>
            <a:ext cx="3505200" cy="584776"/>
          </a:xfrm>
          <a:prstGeom prst="rect">
            <a:avLst/>
          </a:prstGeom>
          <a:solidFill>
            <a:schemeClr val="accent5">
              <a:lumMod val="40000"/>
              <a:lumOff val="60000"/>
            </a:schemeClr>
          </a:solidFill>
        </p:spPr>
        <p:txBody>
          <a:bodyPr wrap="square" rtlCol="0">
            <a:spAutoFit/>
          </a:bodyPr>
          <a:lstStyle/>
          <a:p>
            <a:r>
              <a:rPr lang="es-ES_tradnl" sz="1600" dirty="0" smtClean="0"/>
              <a:t>Una o varias hembras entran al </a:t>
            </a:r>
            <a:r>
              <a:rPr lang="es-ES_tradnl" sz="1600" dirty="0" err="1" smtClean="0"/>
              <a:t>siconio</a:t>
            </a:r>
            <a:r>
              <a:rPr lang="es-ES_tradnl" sz="1600" dirty="0" smtClean="0"/>
              <a:t> levan polen en sacos y patas y </a:t>
            </a:r>
            <a:r>
              <a:rPr lang="es-ES_tradnl" sz="1600" dirty="0" err="1" smtClean="0"/>
              <a:t>torax</a:t>
            </a:r>
            <a:endParaRPr lang="es-ES_tradnl" sz="1600" dirty="0"/>
          </a:p>
        </p:txBody>
      </p:sp>
      <p:sp>
        <p:nvSpPr>
          <p:cNvPr id="5" name="CuadroTexto 4"/>
          <p:cNvSpPr txBox="1"/>
          <p:nvPr/>
        </p:nvSpPr>
        <p:spPr>
          <a:xfrm>
            <a:off x="152400" y="5980836"/>
            <a:ext cx="3505200" cy="584776"/>
          </a:xfrm>
          <a:prstGeom prst="rect">
            <a:avLst/>
          </a:prstGeom>
          <a:solidFill>
            <a:schemeClr val="accent5">
              <a:lumMod val="40000"/>
              <a:lumOff val="60000"/>
            </a:schemeClr>
          </a:solidFill>
        </p:spPr>
        <p:txBody>
          <a:bodyPr wrap="square" rtlCol="0">
            <a:spAutoFit/>
          </a:bodyPr>
          <a:lstStyle/>
          <a:p>
            <a:r>
              <a:rPr lang="es-ES_tradnl" sz="1600" dirty="0" smtClean="0"/>
              <a:t>Depositan el polen en los estigmas así como un huevo en cada flor y muere</a:t>
            </a:r>
            <a:endParaRPr lang="es-ES_tradnl" sz="1600" dirty="0"/>
          </a:p>
        </p:txBody>
      </p:sp>
      <p:sp>
        <p:nvSpPr>
          <p:cNvPr id="6" name="CuadroTexto 5"/>
          <p:cNvSpPr txBox="1"/>
          <p:nvPr/>
        </p:nvSpPr>
        <p:spPr>
          <a:xfrm>
            <a:off x="3124200" y="4419600"/>
            <a:ext cx="2438400" cy="830997"/>
          </a:xfrm>
          <a:prstGeom prst="rect">
            <a:avLst/>
          </a:prstGeom>
          <a:solidFill>
            <a:schemeClr val="accent5">
              <a:lumMod val="40000"/>
              <a:lumOff val="60000"/>
            </a:schemeClr>
          </a:solidFill>
        </p:spPr>
        <p:txBody>
          <a:bodyPr wrap="square" rtlCol="0">
            <a:spAutoFit/>
          </a:bodyPr>
          <a:lstStyle/>
          <a:p>
            <a:r>
              <a:rPr lang="es-ES_tradnl" sz="1600" dirty="0" smtClean="0"/>
              <a:t>Larvas se alimentan de algunas de las semillas en desarrollo de cada flor</a:t>
            </a:r>
            <a:endParaRPr lang="es-ES_tradnl" sz="1600" dirty="0"/>
          </a:p>
        </p:txBody>
      </p:sp>
      <p:sp>
        <p:nvSpPr>
          <p:cNvPr id="7" name="CuadroTexto 6"/>
          <p:cNvSpPr txBox="1"/>
          <p:nvPr/>
        </p:nvSpPr>
        <p:spPr>
          <a:xfrm>
            <a:off x="6705600" y="3465492"/>
            <a:ext cx="2209800" cy="1077218"/>
          </a:xfrm>
          <a:prstGeom prst="rect">
            <a:avLst/>
          </a:prstGeom>
          <a:solidFill>
            <a:schemeClr val="accent5">
              <a:lumMod val="40000"/>
              <a:lumOff val="60000"/>
            </a:schemeClr>
          </a:solidFill>
        </p:spPr>
        <p:txBody>
          <a:bodyPr wrap="square" rtlCol="0">
            <a:spAutoFit/>
          </a:bodyPr>
          <a:lstStyle/>
          <a:p>
            <a:r>
              <a:rPr lang="es-ES_tradnl" sz="1600" dirty="0" smtClean="0"/>
              <a:t>La mitad de las flores femeninas producen mas avispas mas rápido que semillas</a:t>
            </a:r>
            <a:endParaRPr lang="es-ES_tradnl" sz="1600" dirty="0"/>
          </a:p>
        </p:txBody>
      </p:sp>
      <p:sp>
        <p:nvSpPr>
          <p:cNvPr id="8" name="CuadroTexto 7"/>
          <p:cNvSpPr txBox="1"/>
          <p:nvPr/>
        </p:nvSpPr>
        <p:spPr>
          <a:xfrm>
            <a:off x="6705600" y="1752600"/>
            <a:ext cx="2438400" cy="1077218"/>
          </a:xfrm>
          <a:prstGeom prst="rect">
            <a:avLst/>
          </a:prstGeom>
          <a:solidFill>
            <a:schemeClr val="accent5">
              <a:lumMod val="40000"/>
              <a:lumOff val="60000"/>
            </a:schemeClr>
          </a:solidFill>
        </p:spPr>
        <p:txBody>
          <a:bodyPr wrap="square" rtlCol="0">
            <a:spAutoFit/>
          </a:bodyPr>
          <a:lstStyle/>
          <a:p>
            <a:r>
              <a:rPr lang="es-ES_tradnl" sz="1600" dirty="0" smtClean="0"/>
              <a:t>Las hembras se llegan a reproducir dentro del </a:t>
            </a:r>
            <a:r>
              <a:rPr lang="es-ES_tradnl" sz="1600" dirty="0" err="1" smtClean="0"/>
              <a:t>siconio</a:t>
            </a:r>
            <a:r>
              <a:rPr lang="es-ES_tradnl" sz="1600" dirty="0" smtClean="0"/>
              <a:t> mientras las flores masculinas maduran</a:t>
            </a:r>
            <a:endParaRPr lang="es-ES_tradnl" sz="1600" dirty="0"/>
          </a:p>
        </p:txBody>
      </p:sp>
      <p:sp>
        <p:nvSpPr>
          <p:cNvPr id="9" name="CuadroTexto 8"/>
          <p:cNvSpPr txBox="1"/>
          <p:nvPr/>
        </p:nvSpPr>
        <p:spPr>
          <a:xfrm>
            <a:off x="6019800" y="46167"/>
            <a:ext cx="2438400" cy="1077218"/>
          </a:xfrm>
          <a:prstGeom prst="rect">
            <a:avLst/>
          </a:prstGeom>
          <a:solidFill>
            <a:schemeClr val="accent5">
              <a:lumMod val="40000"/>
              <a:lumOff val="60000"/>
            </a:schemeClr>
          </a:solidFill>
        </p:spPr>
        <p:txBody>
          <a:bodyPr wrap="square" rtlCol="0">
            <a:spAutoFit/>
          </a:bodyPr>
          <a:lstStyle/>
          <a:p>
            <a:r>
              <a:rPr lang="es-ES_tradnl" sz="1600" dirty="0" smtClean="0"/>
              <a:t>Las hembras </a:t>
            </a:r>
            <a:r>
              <a:rPr lang="es-ES_tradnl" sz="1600" dirty="0" err="1" smtClean="0"/>
              <a:t>jovenes</a:t>
            </a:r>
            <a:r>
              <a:rPr lang="es-ES_tradnl" sz="1600" dirty="0" smtClean="0"/>
              <a:t> se llevan el polen atravesando </a:t>
            </a:r>
            <a:r>
              <a:rPr lang="es-ES_tradnl" sz="1600" dirty="0" err="1" smtClean="0"/>
              <a:t>ostiolo</a:t>
            </a:r>
            <a:r>
              <a:rPr lang="es-ES_tradnl" sz="1600" dirty="0" smtClean="0"/>
              <a:t> del </a:t>
            </a:r>
            <a:r>
              <a:rPr lang="es-ES_tradnl" sz="1600" dirty="0" err="1" smtClean="0"/>
              <a:t>siconio</a:t>
            </a:r>
            <a:r>
              <a:rPr lang="es-ES_tradnl" sz="1600" dirty="0" smtClean="0"/>
              <a:t> que los machos han masticado</a:t>
            </a:r>
            <a:endParaRPr lang="es-ES_tradnl" sz="1600" dirty="0"/>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2590800" y="4343825"/>
            <a:ext cx="3619134" cy="1675975"/>
          </a:xfrm>
          <a:prstGeom prst="rect">
            <a:avLst/>
          </a:prstGeom>
        </p:spPr>
      </p:pic>
      <p:pic>
        <p:nvPicPr>
          <p:cNvPr id="8" name="Imagen 7"/>
          <p:cNvPicPr>
            <a:picLocks noChangeAspect="1"/>
          </p:cNvPicPr>
          <p:nvPr/>
        </p:nvPicPr>
        <p:blipFill>
          <a:blip r:embed="rId3"/>
          <a:stretch>
            <a:fillRect/>
          </a:stretch>
        </p:blipFill>
        <p:spPr>
          <a:xfrm>
            <a:off x="4343400" y="3200825"/>
            <a:ext cx="1769145" cy="1088705"/>
          </a:xfrm>
          <a:prstGeom prst="rect">
            <a:avLst/>
          </a:prstGeom>
        </p:spPr>
      </p:pic>
      <p:pic>
        <p:nvPicPr>
          <p:cNvPr id="9" name="Imagen 8"/>
          <p:cNvPicPr>
            <a:picLocks noChangeAspect="1"/>
          </p:cNvPicPr>
          <p:nvPr/>
        </p:nvPicPr>
        <p:blipFill>
          <a:blip r:embed="rId4"/>
          <a:stretch>
            <a:fillRect/>
          </a:stretch>
        </p:blipFill>
        <p:spPr>
          <a:xfrm>
            <a:off x="2590800" y="3200825"/>
            <a:ext cx="1636032" cy="1088705"/>
          </a:xfrm>
          <a:prstGeom prst="rect">
            <a:avLst/>
          </a:prstGeom>
        </p:spPr>
      </p:pic>
      <p:sp>
        <p:nvSpPr>
          <p:cNvPr id="10" name="Rectángulo 9"/>
          <p:cNvSpPr/>
          <p:nvPr/>
        </p:nvSpPr>
        <p:spPr>
          <a:xfrm>
            <a:off x="457200" y="914400"/>
            <a:ext cx="8458200" cy="2308324"/>
          </a:xfrm>
          <a:prstGeom prst="rect">
            <a:avLst/>
          </a:prstGeom>
        </p:spPr>
        <p:txBody>
          <a:bodyPr wrap="square">
            <a:spAutoFit/>
          </a:bodyPr>
          <a:lstStyle/>
          <a:p>
            <a:r>
              <a:rPr lang="es-ES_tradnl" sz="2400" i="1" dirty="0" smtClean="0"/>
              <a:t>Formica fusca-</a:t>
            </a:r>
            <a:r>
              <a:rPr lang="es-ES_tradnl" sz="2400" i="1" dirty="0" err="1"/>
              <a:t>L</a:t>
            </a:r>
            <a:r>
              <a:rPr lang="es-ES_tradnl" sz="2400" i="1" dirty="0" err="1" smtClean="0"/>
              <a:t>ygdamus</a:t>
            </a:r>
            <a:r>
              <a:rPr lang="es-ES_tradnl" sz="2400" i="1" dirty="0" smtClean="0"/>
              <a:t> </a:t>
            </a:r>
            <a:r>
              <a:rPr lang="es-ES_tradnl" sz="2400" i="1" dirty="0" err="1"/>
              <a:t>g</a:t>
            </a:r>
            <a:r>
              <a:rPr lang="es-ES_tradnl" sz="2400" i="1" dirty="0" err="1" smtClean="0"/>
              <a:t>laucopsyche</a:t>
            </a:r>
            <a:r>
              <a:rPr lang="es-ES_tradnl" sz="2400" i="1" dirty="0" smtClean="0"/>
              <a:t> </a:t>
            </a:r>
          </a:p>
          <a:p>
            <a:r>
              <a:rPr lang="es-ES_tradnl" sz="2400" dirty="0" smtClean="0"/>
              <a:t>No se comen a la oruga sino que se alimentan de una sección dulce de un órgano especial  </a:t>
            </a:r>
          </a:p>
          <a:p>
            <a:endParaRPr lang="es-ES_tradnl" sz="2400" dirty="0" smtClean="0"/>
          </a:p>
          <a:p>
            <a:r>
              <a:rPr lang="es-ES_tradnl" sz="2400" dirty="0" smtClean="0"/>
              <a:t>Pierce y Mead (1981) </a:t>
            </a:r>
          </a:p>
          <a:p>
            <a:r>
              <a:rPr lang="es-ES_tradnl" sz="2400" i="1" dirty="0" smtClean="0"/>
              <a:t>Ho </a:t>
            </a:r>
            <a:r>
              <a:rPr lang="es-ES_tradnl" sz="2400" dirty="0" smtClean="0"/>
              <a:t> se alimentan a cambio de la protección de los parásitos.</a:t>
            </a:r>
          </a:p>
        </p:txBody>
      </p:sp>
      <p:sp>
        <p:nvSpPr>
          <p:cNvPr id="11" name="CuadroTexto 10"/>
          <p:cNvSpPr txBox="1"/>
          <p:nvPr/>
        </p:nvSpPr>
        <p:spPr>
          <a:xfrm>
            <a:off x="1396447" y="419100"/>
            <a:ext cx="6172200" cy="381000"/>
          </a:xfrm>
          <a:prstGeom prst="rect">
            <a:avLst/>
          </a:prstGeom>
          <a:noFill/>
        </p:spPr>
        <p:txBody>
          <a:bodyPr wrap="square" rtlCol="0">
            <a:spAutoFit/>
          </a:bodyPr>
          <a:lstStyle/>
          <a:p>
            <a:r>
              <a:rPr lang="es-ES_tradnl" b="1" dirty="0" err="1" smtClean="0"/>
              <a:t>Coevolución</a:t>
            </a:r>
            <a:r>
              <a:rPr lang="es-ES_tradnl" b="1" dirty="0" smtClean="0"/>
              <a:t>; aumento de </a:t>
            </a:r>
            <a:r>
              <a:rPr lang="es-ES_tradnl" b="1" dirty="0" err="1" smtClean="0"/>
              <a:t>coadaptaciones</a:t>
            </a:r>
            <a:r>
              <a:rPr lang="es-ES_tradnl" b="1" dirty="0" smtClean="0"/>
              <a:t> entre especies</a:t>
            </a:r>
            <a:endParaRPr lang="es-ES_tradnl" b="1"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898900" y="1663700"/>
            <a:ext cx="5092700" cy="4279900"/>
          </a:xfrm>
          <a:prstGeom prst="rect">
            <a:avLst/>
          </a:prstGeom>
        </p:spPr>
      </p:pic>
      <p:pic>
        <p:nvPicPr>
          <p:cNvPr id="3" name="Imagen 2"/>
          <p:cNvPicPr>
            <a:picLocks noChangeAspect="1"/>
          </p:cNvPicPr>
          <p:nvPr/>
        </p:nvPicPr>
        <p:blipFill>
          <a:blip r:embed="rId3"/>
          <a:stretch>
            <a:fillRect/>
          </a:stretch>
        </p:blipFill>
        <p:spPr>
          <a:xfrm>
            <a:off x="304800" y="2757763"/>
            <a:ext cx="3505200" cy="3185837"/>
          </a:xfrm>
          <a:prstGeom prst="rect">
            <a:avLst/>
          </a:prstGeom>
        </p:spPr>
      </p:pic>
      <p:sp>
        <p:nvSpPr>
          <p:cNvPr id="4" name="Rectángulo 3"/>
          <p:cNvSpPr/>
          <p:nvPr/>
        </p:nvSpPr>
        <p:spPr>
          <a:xfrm>
            <a:off x="292100" y="449439"/>
            <a:ext cx="3517900" cy="2308324"/>
          </a:xfrm>
          <a:prstGeom prst="rect">
            <a:avLst/>
          </a:prstGeom>
        </p:spPr>
        <p:txBody>
          <a:bodyPr wrap="square">
            <a:spAutoFit/>
          </a:bodyPr>
          <a:lstStyle/>
          <a:p>
            <a:r>
              <a:rPr lang="es-ES_tradnl" b="1" dirty="0" err="1" smtClean="0"/>
              <a:t>Protocooperación</a:t>
            </a:r>
            <a:endParaRPr lang="es-ES_tradnl" b="1" dirty="0" smtClean="0"/>
          </a:p>
          <a:p>
            <a:endParaRPr lang="es-ES_tradnl" dirty="0" smtClean="0"/>
          </a:p>
          <a:p>
            <a:r>
              <a:rPr lang="es-ES_tradnl" dirty="0" smtClean="0"/>
              <a:t>Ambos, pez payaso y anémona reciben beneficio de la relación: el pez vive con seguridad de los depredadores, y protege a la anémona de depredadores. Llega a alimentar a la anémona</a:t>
            </a:r>
            <a:endParaRPr lang="es-ES_tradnl" dirty="0"/>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p:cNvSpPr/>
          <p:nvPr/>
        </p:nvSpPr>
        <p:spPr>
          <a:xfrm>
            <a:off x="3826545" y="990600"/>
            <a:ext cx="5257800" cy="2246769"/>
          </a:xfrm>
          <a:prstGeom prst="rect">
            <a:avLst/>
          </a:prstGeom>
        </p:spPr>
        <p:txBody>
          <a:bodyPr wrap="square">
            <a:spAutoFit/>
          </a:bodyPr>
          <a:lstStyle/>
          <a:p>
            <a:r>
              <a:rPr lang="es-ES_tradnl" sz="2000" i="1" dirty="0" smtClean="0"/>
              <a:t>Formica fusca-</a:t>
            </a:r>
            <a:r>
              <a:rPr lang="es-ES_tradnl" sz="2000" i="1" dirty="0" err="1"/>
              <a:t>L</a:t>
            </a:r>
            <a:r>
              <a:rPr lang="es-ES_tradnl" sz="2000" i="1" dirty="0" err="1" smtClean="0"/>
              <a:t>ygdamus</a:t>
            </a:r>
            <a:r>
              <a:rPr lang="es-ES_tradnl" sz="2000" i="1" dirty="0" smtClean="0"/>
              <a:t> </a:t>
            </a:r>
            <a:r>
              <a:rPr lang="es-ES_tradnl" sz="2000" i="1" dirty="0" err="1" smtClean="0"/>
              <a:t>glaucopsyche</a:t>
            </a:r>
            <a:endParaRPr lang="es-ES_tradnl" sz="2000" dirty="0" smtClean="0"/>
          </a:p>
          <a:p>
            <a:r>
              <a:rPr lang="es-ES_tradnl" sz="2000" dirty="0" smtClean="0"/>
              <a:t>Las orugas son parasitadas por las avispas </a:t>
            </a:r>
            <a:r>
              <a:rPr lang="es-ES_tradnl" sz="2000" dirty="0" err="1" smtClean="0"/>
              <a:t>Braconidae</a:t>
            </a:r>
            <a:r>
              <a:rPr lang="es-ES_tradnl" sz="2000" dirty="0" smtClean="0"/>
              <a:t> y las moscas </a:t>
            </a:r>
            <a:r>
              <a:rPr lang="es-ES_tradnl" sz="2000" dirty="0" err="1" smtClean="0"/>
              <a:t>Tachinidae</a:t>
            </a:r>
            <a:r>
              <a:rPr lang="es-ES_tradnl" sz="2000" dirty="0" smtClean="0"/>
              <a:t>. </a:t>
            </a:r>
          </a:p>
          <a:p>
            <a:endParaRPr lang="es-ES_tradnl" sz="2000" dirty="0" smtClean="0"/>
          </a:p>
          <a:p>
            <a:r>
              <a:rPr lang="es-ES_tradnl" sz="2000" dirty="0" smtClean="0"/>
              <a:t>Por sí solos, son casi indefensos contra estos parásitos letales, pero las hormigas tienden a combatir parásitos de sus larvas. </a:t>
            </a:r>
          </a:p>
          <a:p>
            <a:endParaRPr lang="es-ES_tradnl" sz="2000" dirty="0" smtClean="0"/>
          </a:p>
        </p:txBody>
      </p:sp>
      <p:sp>
        <p:nvSpPr>
          <p:cNvPr id="11" name="CuadroTexto 10"/>
          <p:cNvSpPr txBox="1"/>
          <p:nvPr/>
        </p:nvSpPr>
        <p:spPr>
          <a:xfrm>
            <a:off x="1396447" y="419100"/>
            <a:ext cx="6172200" cy="381000"/>
          </a:xfrm>
          <a:prstGeom prst="rect">
            <a:avLst/>
          </a:prstGeom>
          <a:noFill/>
        </p:spPr>
        <p:txBody>
          <a:bodyPr wrap="square" rtlCol="0">
            <a:spAutoFit/>
          </a:bodyPr>
          <a:lstStyle/>
          <a:p>
            <a:r>
              <a:rPr lang="es-ES_tradnl" b="1" dirty="0" err="1" smtClean="0"/>
              <a:t>Coevolución</a:t>
            </a:r>
            <a:r>
              <a:rPr lang="es-ES_tradnl" b="1" dirty="0" smtClean="0"/>
              <a:t>; aumento de </a:t>
            </a:r>
            <a:r>
              <a:rPr lang="es-ES_tradnl" b="1" dirty="0" err="1" smtClean="0"/>
              <a:t>coadaptaciones</a:t>
            </a:r>
            <a:r>
              <a:rPr lang="es-ES_tradnl" b="1" dirty="0" smtClean="0"/>
              <a:t> entre especies</a:t>
            </a:r>
            <a:endParaRPr lang="es-ES_tradnl" b="1" dirty="0"/>
          </a:p>
        </p:txBody>
      </p:sp>
      <p:pic>
        <p:nvPicPr>
          <p:cNvPr id="12" name="Imagen 11"/>
          <p:cNvPicPr>
            <a:picLocks noChangeAspect="1"/>
          </p:cNvPicPr>
          <p:nvPr/>
        </p:nvPicPr>
        <p:blipFill>
          <a:blip r:embed="rId2"/>
          <a:stretch>
            <a:fillRect/>
          </a:stretch>
        </p:blipFill>
        <p:spPr>
          <a:xfrm>
            <a:off x="861620" y="2438400"/>
            <a:ext cx="2338081" cy="1747276"/>
          </a:xfrm>
          <a:prstGeom prst="rect">
            <a:avLst/>
          </a:prstGeom>
        </p:spPr>
      </p:pic>
      <p:pic>
        <p:nvPicPr>
          <p:cNvPr id="13" name="Imagen 12"/>
          <p:cNvPicPr>
            <a:picLocks noChangeAspect="1"/>
          </p:cNvPicPr>
          <p:nvPr/>
        </p:nvPicPr>
        <p:blipFill>
          <a:blip r:embed="rId3"/>
          <a:stretch>
            <a:fillRect/>
          </a:stretch>
        </p:blipFill>
        <p:spPr>
          <a:xfrm>
            <a:off x="430461" y="990600"/>
            <a:ext cx="1600200" cy="1064861"/>
          </a:xfrm>
          <a:prstGeom prst="rect">
            <a:avLst/>
          </a:prstGeom>
        </p:spPr>
      </p:pic>
      <p:pic>
        <p:nvPicPr>
          <p:cNvPr id="14" name="Imagen 13"/>
          <p:cNvPicPr>
            <a:picLocks noChangeAspect="1"/>
          </p:cNvPicPr>
          <p:nvPr/>
        </p:nvPicPr>
        <p:blipFill>
          <a:blip r:embed="rId4"/>
          <a:stretch>
            <a:fillRect/>
          </a:stretch>
        </p:blipFill>
        <p:spPr>
          <a:xfrm>
            <a:off x="2178422" y="990600"/>
            <a:ext cx="1577789" cy="125730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p:cNvSpPr/>
          <p:nvPr/>
        </p:nvSpPr>
        <p:spPr>
          <a:xfrm>
            <a:off x="3826545" y="990600"/>
            <a:ext cx="5257800" cy="5324535"/>
          </a:xfrm>
          <a:prstGeom prst="rect">
            <a:avLst/>
          </a:prstGeom>
        </p:spPr>
        <p:txBody>
          <a:bodyPr wrap="square">
            <a:spAutoFit/>
          </a:bodyPr>
          <a:lstStyle/>
          <a:p>
            <a:r>
              <a:rPr lang="es-ES_tradnl" sz="2000" i="1" dirty="0" smtClean="0"/>
              <a:t>Formica fusca-</a:t>
            </a:r>
            <a:r>
              <a:rPr lang="es-ES_tradnl" sz="2000" i="1" dirty="0" err="1"/>
              <a:t>L</a:t>
            </a:r>
            <a:r>
              <a:rPr lang="es-ES_tradnl" sz="2000" i="1" dirty="0" err="1" smtClean="0"/>
              <a:t>ygdamus</a:t>
            </a:r>
            <a:r>
              <a:rPr lang="es-ES_tradnl" sz="2000" i="1" dirty="0" smtClean="0"/>
              <a:t> </a:t>
            </a:r>
            <a:r>
              <a:rPr lang="es-ES_tradnl" sz="2000" i="1" dirty="0" err="1" smtClean="0"/>
              <a:t>glaucopsyche</a:t>
            </a:r>
            <a:endParaRPr lang="es-ES_tradnl" sz="2000" dirty="0" smtClean="0"/>
          </a:p>
          <a:p>
            <a:r>
              <a:rPr lang="es-ES_tradnl" sz="2000" dirty="0" smtClean="0"/>
              <a:t>Las orugas son parasitadas por las avispas </a:t>
            </a:r>
            <a:r>
              <a:rPr lang="es-ES_tradnl" sz="2000" dirty="0" err="1" smtClean="0"/>
              <a:t>Braconidae</a:t>
            </a:r>
            <a:r>
              <a:rPr lang="es-ES_tradnl" sz="2000" dirty="0" smtClean="0"/>
              <a:t> y las moscas </a:t>
            </a:r>
            <a:r>
              <a:rPr lang="es-ES_tradnl" sz="2000" dirty="0" err="1" smtClean="0"/>
              <a:t>Tachinidae</a:t>
            </a:r>
            <a:r>
              <a:rPr lang="es-ES_tradnl" sz="2000" dirty="0" smtClean="0"/>
              <a:t>. </a:t>
            </a:r>
          </a:p>
          <a:p>
            <a:endParaRPr lang="es-ES_tradnl" sz="2000" dirty="0" smtClean="0"/>
          </a:p>
          <a:p>
            <a:r>
              <a:rPr lang="es-ES_tradnl" sz="2000" dirty="0" smtClean="0"/>
              <a:t>Por sí solos, son casi indefensos contra estos parásitos letales, pero las hormigas tienden a combatir parásitos de sus larvas. </a:t>
            </a:r>
          </a:p>
          <a:p>
            <a:endParaRPr lang="es-ES_tradnl" sz="2000" dirty="0" smtClean="0"/>
          </a:p>
          <a:p>
            <a:r>
              <a:rPr lang="es-ES_tradnl" sz="2000" dirty="0" smtClean="0"/>
              <a:t>Orugas+Hormigas </a:t>
            </a:r>
          </a:p>
          <a:p>
            <a:r>
              <a:rPr lang="es-ES_tradnl" sz="2000" dirty="0" smtClean="0"/>
              <a:t>Orugas-Hormigas</a:t>
            </a:r>
          </a:p>
          <a:p>
            <a:endParaRPr lang="es-ES_tradnl" sz="2000" dirty="0" smtClean="0"/>
          </a:p>
          <a:p>
            <a:r>
              <a:rPr lang="es-ES_tradnl" sz="2000" dirty="0" smtClean="0"/>
              <a:t>Las hormigas y las orugas se encuentran estrechamente adaptados el uno al otro.</a:t>
            </a:r>
          </a:p>
          <a:p>
            <a:r>
              <a:rPr lang="es-ES_tradnl" sz="2000" dirty="0" smtClean="0"/>
              <a:t>Forman una especie de </a:t>
            </a:r>
            <a:r>
              <a:rPr lang="es-ES_tradnl" sz="2000" dirty="0" err="1" smtClean="0"/>
              <a:t>coadaptación</a:t>
            </a:r>
            <a:r>
              <a:rPr lang="es-ES_tradnl" sz="2000" dirty="0" smtClean="0"/>
              <a:t> </a:t>
            </a:r>
            <a:r>
              <a:rPr lang="es-ES_tradnl" sz="2000" dirty="0" err="1" smtClean="0"/>
              <a:t>interespecífica</a:t>
            </a:r>
            <a:r>
              <a:rPr lang="es-ES_tradnl" sz="2000" dirty="0" smtClean="0"/>
              <a:t>. (Aquí el término "</a:t>
            </a:r>
            <a:r>
              <a:rPr lang="es-ES_tradnl" sz="2000" dirty="0" err="1" smtClean="0"/>
              <a:t>coadaptación</a:t>
            </a:r>
            <a:r>
              <a:rPr lang="es-ES_tradnl" sz="2000" dirty="0" smtClean="0"/>
              <a:t>" se refiere a la adaptación mutua de dos especies o genotipos y de las partes</a:t>
            </a:r>
          </a:p>
        </p:txBody>
      </p:sp>
      <p:sp>
        <p:nvSpPr>
          <p:cNvPr id="11" name="CuadroTexto 10"/>
          <p:cNvSpPr txBox="1"/>
          <p:nvPr/>
        </p:nvSpPr>
        <p:spPr>
          <a:xfrm>
            <a:off x="1396447" y="419100"/>
            <a:ext cx="6172200" cy="381000"/>
          </a:xfrm>
          <a:prstGeom prst="rect">
            <a:avLst/>
          </a:prstGeom>
          <a:noFill/>
        </p:spPr>
        <p:txBody>
          <a:bodyPr wrap="square" rtlCol="0">
            <a:spAutoFit/>
          </a:bodyPr>
          <a:lstStyle/>
          <a:p>
            <a:r>
              <a:rPr lang="es-ES_tradnl" b="1" dirty="0" err="1" smtClean="0"/>
              <a:t>Coevolución</a:t>
            </a:r>
            <a:r>
              <a:rPr lang="es-ES_tradnl" b="1" dirty="0" smtClean="0"/>
              <a:t>; aumento de </a:t>
            </a:r>
            <a:r>
              <a:rPr lang="es-ES_tradnl" b="1" dirty="0" err="1" smtClean="0"/>
              <a:t>coadaptaciones</a:t>
            </a:r>
            <a:r>
              <a:rPr lang="es-ES_tradnl" b="1" dirty="0" smtClean="0"/>
              <a:t> entre especies</a:t>
            </a:r>
            <a:endParaRPr lang="es-ES_tradnl" b="1" dirty="0"/>
          </a:p>
        </p:txBody>
      </p:sp>
      <p:pic>
        <p:nvPicPr>
          <p:cNvPr id="12" name="Imagen 11"/>
          <p:cNvPicPr>
            <a:picLocks noChangeAspect="1"/>
          </p:cNvPicPr>
          <p:nvPr/>
        </p:nvPicPr>
        <p:blipFill>
          <a:blip r:embed="rId2"/>
          <a:stretch>
            <a:fillRect/>
          </a:stretch>
        </p:blipFill>
        <p:spPr>
          <a:xfrm>
            <a:off x="861620" y="2438400"/>
            <a:ext cx="2338081" cy="1747276"/>
          </a:xfrm>
          <a:prstGeom prst="rect">
            <a:avLst/>
          </a:prstGeom>
        </p:spPr>
      </p:pic>
      <p:pic>
        <p:nvPicPr>
          <p:cNvPr id="13" name="Imagen 12"/>
          <p:cNvPicPr>
            <a:picLocks noChangeAspect="1"/>
          </p:cNvPicPr>
          <p:nvPr/>
        </p:nvPicPr>
        <p:blipFill>
          <a:blip r:embed="rId3"/>
          <a:stretch>
            <a:fillRect/>
          </a:stretch>
        </p:blipFill>
        <p:spPr>
          <a:xfrm>
            <a:off x="430461" y="990600"/>
            <a:ext cx="1600200" cy="1064861"/>
          </a:xfrm>
          <a:prstGeom prst="rect">
            <a:avLst/>
          </a:prstGeom>
        </p:spPr>
      </p:pic>
      <p:pic>
        <p:nvPicPr>
          <p:cNvPr id="14" name="Imagen 13"/>
          <p:cNvPicPr>
            <a:picLocks noChangeAspect="1"/>
          </p:cNvPicPr>
          <p:nvPr/>
        </p:nvPicPr>
        <p:blipFill>
          <a:blip r:embed="rId4"/>
          <a:stretch>
            <a:fillRect/>
          </a:stretch>
        </p:blipFill>
        <p:spPr>
          <a:xfrm>
            <a:off x="2178422" y="990600"/>
            <a:ext cx="1577789" cy="1257301"/>
          </a:xfrm>
          <a:prstGeom prst="rect">
            <a:avLst/>
          </a:prstGeom>
        </p:spPr>
      </p:pic>
      <p:graphicFrame>
        <p:nvGraphicFramePr>
          <p:cNvPr id="18" name="Tabla 17"/>
          <p:cNvGraphicFramePr>
            <a:graphicFrameLocks noGrp="1"/>
          </p:cNvGraphicFramePr>
          <p:nvPr/>
        </p:nvGraphicFramePr>
        <p:xfrm>
          <a:off x="80495" y="4648200"/>
          <a:ext cx="3805705" cy="1097280"/>
        </p:xfrm>
        <a:graphic>
          <a:graphicData uri="http://schemas.openxmlformats.org/drawingml/2006/table">
            <a:tbl>
              <a:tblPr firstRow="1" bandRow="1">
                <a:tableStyleId>{5C22544A-7EE6-4342-B048-85BDC9FD1C3A}</a:tableStyleId>
              </a:tblPr>
              <a:tblGrid>
                <a:gridCol w="968188"/>
                <a:gridCol w="1295400"/>
                <a:gridCol w="1542117"/>
              </a:tblGrid>
              <a:tr h="370840">
                <a:tc>
                  <a:txBody>
                    <a:bodyPr/>
                    <a:lstStyle/>
                    <a:p>
                      <a:endParaRPr lang="es-ES_tradnl" sz="1000" dirty="0"/>
                    </a:p>
                  </a:txBody>
                  <a:tcPr/>
                </a:tc>
                <a:tc>
                  <a:txBody>
                    <a:bodyPr/>
                    <a:lstStyle/>
                    <a:p>
                      <a:r>
                        <a:rPr lang="es-ES_tradnl" sz="1000" b="0" i="0" dirty="0" err="1" smtClean="0">
                          <a:solidFill>
                            <a:srgbClr val="000000"/>
                          </a:solidFill>
                          <a:latin typeface="Helvetica"/>
                          <a:ea typeface="Helvetica"/>
                          <a:cs typeface="Helvetica"/>
                        </a:rPr>
                        <a:t>Caterpillars</a:t>
                      </a:r>
                      <a:r>
                        <a:rPr lang="es-ES_tradnl" sz="1000" b="0" i="0" dirty="0" smtClean="0">
                          <a:solidFill>
                            <a:srgbClr val="000000"/>
                          </a:solidFill>
                          <a:latin typeface="Helvetica"/>
                          <a:ea typeface="Helvetica"/>
                          <a:cs typeface="Helvetica"/>
                        </a:rPr>
                        <a:t> </a:t>
                      </a:r>
                      <a:r>
                        <a:rPr lang="es-ES_tradnl" sz="1000" b="0" i="0" dirty="0" err="1" smtClean="0">
                          <a:solidFill>
                            <a:srgbClr val="000000"/>
                          </a:solidFill>
                          <a:latin typeface="Helvetica"/>
                          <a:ea typeface="Helvetica"/>
                          <a:cs typeface="Helvetica"/>
                        </a:rPr>
                        <a:t>without</a:t>
                      </a:r>
                      <a:r>
                        <a:rPr lang="es-ES_tradnl" sz="1000" b="0" i="0" dirty="0" smtClean="0">
                          <a:solidFill>
                            <a:srgbClr val="000000"/>
                          </a:solidFill>
                          <a:latin typeface="Helvetica"/>
                          <a:ea typeface="Helvetica"/>
                          <a:cs typeface="Helvetica"/>
                        </a:rPr>
                        <a:t> </a:t>
                      </a:r>
                      <a:r>
                        <a:rPr lang="es-ES_tradnl" sz="1000" b="0" i="0" dirty="0" err="1" smtClean="0">
                          <a:solidFill>
                            <a:srgbClr val="000000"/>
                          </a:solidFill>
                          <a:latin typeface="Helvetica"/>
                          <a:ea typeface="Helvetica"/>
                          <a:cs typeface="Helvetica"/>
                        </a:rPr>
                        <a:t>ants</a:t>
                      </a:r>
                      <a:r>
                        <a:rPr lang="es-ES_tradnl" sz="1000" b="0" i="0" dirty="0" smtClean="0">
                          <a:solidFill>
                            <a:srgbClr val="000000"/>
                          </a:solidFill>
                          <a:latin typeface="Helvetica"/>
                          <a:ea typeface="Helvetica"/>
                          <a:cs typeface="Helvetica"/>
                        </a:rPr>
                        <a:t> </a:t>
                      </a:r>
                      <a:endParaRPr lang="es-ES_tradnl" sz="10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_tradnl" sz="1000" b="0" i="0" dirty="0" err="1" smtClean="0">
                          <a:solidFill>
                            <a:srgbClr val="000000"/>
                          </a:solidFill>
                          <a:latin typeface="Helvetica"/>
                          <a:ea typeface="Helvetica"/>
                          <a:cs typeface="Helvetica"/>
                        </a:rPr>
                        <a:t>Caterpillars</a:t>
                      </a:r>
                      <a:r>
                        <a:rPr lang="es-ES_tradnl" sz="1000" b="0" i="0" dirty="0" smtClean="0">
                          <a:solidFill>
                            <a:srgbClr val="000000"/>
                          </a:solidFill>
                          <a:latin typeface="Helvetica"/>
                          <a:ea typeface="Helvetica"/>
                          <a:cs typeface="Helvetica"/>
                        </a:rPr>
                        <a:t> </a:t>
                      </a:r>
                      <a:r>
                        <a:rPr lang="es-ES_tradnl" sz="1000" b="0" i="0" dirty="0" err="1" smtClean="0">
                          <a:solidFill>
                            <a:srgbClr val="000000"/>
                          </a:solidFill>
                          <a:latin typeface="Helvetica"/>
                          <a:ea typeface="Helvetica"/>
                          <a:cs typeface="Helvetica"/>
                        </a:rPr>
                        <a:t>with</a:t>
                      </a:r>
                      <a:r>
                        <a:rPr lang="es-ES_tradnl" sz="1000" b="0" i="0" dirty="0" smtClean="0">
                          <a:solidFill>
                            <a:srgbClr val="000000"/>
                          </a:solidFill>
                          <a:latin typeface="Helvetica"/>
                          <a:ea typeface="Helvetica"/>
                          <a:cs typeface="Helvetica"/>
                        </a:rPr>
                        <a:t> </a:t>
                      </a:r>
                      <a:r>
                        <a:rPr lang="es-ES_tradnl" sz="1000" b="0" i="0" dirty="0" err="1" smtClean="0">
                          <a:solidFill>
                            <a:srgbClr val="000000"/>
                          </a:solidFill>
                          <a:latin typeface="Helvetica"/>
                          <a:ea typeface="Helvetica"/>
                          <a:cs typeface="Helvetica"/>
                        </a:rPr>
                        <a:t>ants</a:t>
                      </a:r>
                      <a:endParaRPr lang="es-ES_tradnl" sz="1000" b="0" i="0" dirty="0" smtClean="0">
                        <a:solidFill>
                          <a:srgbClr val="000000"/>
                        </a:solidFill>
                        <a:latin typeface="Helvetica"/>
                        <a:ea typeface="Helvetica"/>
                        <a:cs typeface="Helvetica"/>
                      </a:endParaRPr>
                    </a:p>
                    <a:p>
                      <a:endParaRPr lang="es-ES_tradnl" sz="1000" dirty="0"/>
                    </a:p>
                  </a:txBody>
                  <a:tcPr/>
                </a:tc>
              </a:tr>
              <a:tr h="370840">
                <a:tc>
                  <a:txBody>
                    <a:bodyPr/>
                    <a:lstStyle/>
                    <a:p>
                      <a:r>
                        <a:rPr lang="es-ES_tradnl" sz="1000" b="0" i="0" dirty="0" err="1" smtClean="0">
                          <a:solidFill>
                            <a:srgbClr val="000000"/>
                          </a:solidFill>
                          <a:latin typeface="Helvetica"/>
                          <a:ea typeface="Helvetica"/>
                          <a:cs typeface="Helvetica"/>
                        </a:rPr>
                        <a:t>Site</a:t>
                      </a:r>
                      <a:endParaRPr lang="es-ES_tradnl" sz="1000" b="0" i="0" dirty="0" smtClean="0">
                        <a:solidFill>
                          <a:srgbClr val="000000"/>
                        </a:solidFill>
                        <a:latin typeface="Helvetica"/>
                        <a:ea typeface="Helvetica"/>
                        <a:cs typeface="Helvetica"/>
                      </a:endParaRPr>
                    </a:p>
                    <a:p>
                      <a:r>
                        <a:rPr lang="es-ES_tradnl" sz="1000" b="0" i="0" dirty="0" smtClean="0">
                          <a:solidFill>
                            <a:srgbClr val="000000"/>
                          </a:solidFill>
                          <a:latin typeface="Helvetica"/>
                          <a:ea typeface="Helvetica"/>
                          <a:cs typeface="Helvetica"/>
                        </a:rPr>
                        <a:t>Gold </a:t>
                      </a:r>
                      <a:r>
                        <a:rPr lang="es-ES_tradnl" sz="1000" b="0" i="0" dirty="0" err="1" smtClean="0">
                          <a:solidFill>
                            <a:srgbClr val="000000"/>
                          </a:solidFill>
                          <a:latin typeface="Helvetica"/>
                          <a:ea typeface="Helvetica"/>
                          <a:cs typeface="Helvetica"/>
                        </a:rPr>
                        <a:t>Basin</a:t>
                      </a:r>
                      <a:endParaRPr lang="es-ES_tradnl" sz="1000" b="0" i="0" dirty="0" smtClean="0">
                        <a:solidFill>
                          <a:srgbClr val="000000"/>
                        </a:solidFill>
                        <a:latin typeface="Helvetica"/>
                        <a:ea typeface="Helvetica"/>
                        <a:cs typeface="Helvetica"/>
                      </a:endParaRPr>
                    </a:p>
                    <a:p>
                      <a:r>
                        <a:rPr lang="es-ES_tradnl" sz="1000" b="0" i="0" dirty="0" err="1" smtClean="0">
                          <a:solidFill>
                            <a:srgbClr val="000000"/>
                          </a:solidFill>
                          <a:latin typeface="Helvetica"/>
                          <a:ea typeface="Helvetica"/>
                          <a:cs typeface="Helvetica"/>
                        </a:rPr>
                        <a:t>Naked</a:t>
                      </a:r>
                      <a:r>
                        <a:rPr lang="es-ES_tradnl" sz="1000" b="0" i="0" dirty="0" smtClean="0">
                          <a:solidFill>
                            <a:srgbClr val="000000"/>
                          </a:solidFill>
                          <a:latin typeface="Helvetica"/>
                          <a:ea typeface="Helvetica"/>
                          <a:cs typeface="Helvetica"/>
                        </a:rPr>
                        <a:t> Hills  </a:t>
                      </a:r>
                      <a:endParaRPr lang="es-ES_tradnl" sz="1000" dirty="0"/>
                    </a:p>
                  </a:txBody>
                  <a:tcPr/>
                </a:tc>
                <a:tc>
                  <a:txBody>
                    <a:bodyPr/>
                    <a:lstStyle/>
                    <a:p>
                      <a:r>
                        <a:rPr lang="es-ES_tradnl" sz="1000" b="0" i="0" dirty="0" smtClean="0">
                          <a:solidFill>
                            <a:srgbClr val="000000"/>
                          </a:solidFill>
                          <a:latin typeface="Helvetica"/>
                          <a:ea typeface="Helvetica"/>
                          <a:cs typeface="Helvetica"/>
                        </a:rPr>
                        <a:t>% </a:t>
                      </a:r>
                      <a:r>
                        <a:rPr lang="es-ES_tradnl" sz="1000" b="0" i="0" dirty="0" err="1" smtClean="0">
                          <a:solidFill>
                            <a:srgbClr val="000000"/>
                          </a:solidFill>
                          <a:latin typeface="Helvetica"/>
                          <a:ea typeface="Helvetica"/>
                          <a:cs typeface="Helvetica"/>
                        </a:rPr>
                        <a:t>parasitized</a:t>
                      </a:r>
                      <a:r>
                        <a:rPr lang="es-ES_tradnl" sz="1000" b="0" i="0" dirty="0" smtClean="0">
                          <a:solidFill>
                            <a:srgbClr val="000000"/>
                          </a:solidFill>
                          <a:latin typeface="Helvetica"/>
                          <a:ea typeface="Helvetica"/>
                          <a:cs typeface="Helvetica"/>
                        </a:rPr>
                        <a:t>     </a:t>
                      </a:r>
                      <a:r>
                        <a:rPr lang="es-ES_tradnl" sz="1000" b="0" i="0" dirty="0" err="1" smtClean="0">
                          <a:solidFill>
                            <a:srgbClr val="000000"/>
                          </a:solidFill>
                          <a:latin typeface="Helvetica"/>
                          <a:ea typeface="Helvetica"/>
                          <a:cs typeface="Helvetica"/>
                        </a:rPr>
                        <a:t>n</a:t>
                      </a:r>
                      <a:endParaRPr lang="es-ES_tradnl" sz="1000" b="0" i="0" dirty="0" smtClean="0">
                        <a:solidFill>
                          <a:srgbClr val="000000"/>
                        </a:solidFill>
                        <a:latin typeface="Helvetica"/>
                        <a:ea typeface="Helvetica"/>
                        <a:cs typeface="Helvetica"/>
                      </a:endParaRPr>
                    </a:p>
                    <a:p>
                      <a:r>
                        <a:rPr lang="es-ES_tradnl" sz="1000" b="0" i="0" dirty="0" smtClean="0">
                          <a:solidFill>
                            <a:srgbClr val="000000"/>
                          </a:solidFill>
                          <a:latin typeface="Helvetica"/>
                          <a:ea typeface="Helvetica"/>
                          <a:cs typeface="Helvetica"/>
                        </a:rPr>
                        <a:t>42                     38</a:t>
                      </a:r>
                    </a:p>
                    <a:p>
                      <a:r>
                        <a:rPr lang="es-ES_tradnl" sz="1000" b="0" i="0" dirty="0" smtClean="0">
                          <a:solidFill>
                            <a:srgbClr val="000000"/>
                          </a:solidFill>
                          <a:latin typeface="Helvetica"/>
                          <a:ea typeface="Helvetica"/>
                          <a:cs typeface="Helvetica"/>
                        </a:rPr>
                        <a:t>48                     27  </a:t>
                      </a:r>
                      <a:endParaRPr lang="es-ES_tradnl" sz="10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_tradnl" sz="1000" b="0" i="0" dirty="0" smtClean="0">
                          <a:solidFill>
                            <a:srgbClr val="000000"/>
                          </a:solidFill>
                          <a:latin typeface="Helvetica"/>
                          <a:ea typeface="Helvetica"/>
                          <a:cs typeface="Helvetica"/>
                        </a:rPr>
                        <a:t>%</a:t>
                      </a:r>
                      <a:r>
                        <a:rPr lang="es-ES_tradnl" sz="1000" b="0" i="0" baseline="0" dirty="0" smtClean="0">
                          <a:solidFill>
                            <a:srgbClr val="000000"/>
                          </a:solidFill>
                          <a:latin typeface="Helvetica"/>
                          <a:ea typeface="Helvetica"/>
                          <a:cs typeface="Helvetica"/>
                        </a:rPr>
                        <a:t> </a:t>
                      </a:r>
                      <a:r>
                        <a:rPr lang="es-ES_tradnl" sz="1000" b="0" i="0" dirty="0" err="1" smtClean="0">
                          <a:solidFill>
                            <a:srgbClr val="000000"/>
                          </a:solidFill>
                          <a:latin typeface="Helvetica"/>
                          <a:ea typeface="Helvetica"/>
                          <a:cs typeface="Helvetica"/>
                        </a:rPr>
                        <a:t>parasitized</a:t>
                      </a:r>
                      <a:r>
                        <a:rPr lang="es-ES_tradnl" sz="1000" b="0" i="0" dirty="0" smtClean="0">
                          <a:solidFill>
                            <a:srgbClr val="000000"/>
                          </a:solidFill>
                          <a:latin typeface="Helvetica"/>
                          <a:ea typeface="Helvetica"/>
                          <a:cs typeface="Helvetica"/>
                        </a:rPr>
                        <a:t>   </a:t>
                      </a:r>
                      <a:r>
                        <a:rPr lang="es-ES_tradnl" sz="1000" b="0" i="0" dirty="0" err="1" smtClean="0">
                          <a:solidFill>
                            <a:srgbClr val="000000"/>
                          </a:solidFill>
                          <a:latin typeface="Helvetica"/>
                          <a:ea typeface="Helvetica"/>
                          <a:cs typeface="Helvetica"/>
                        </a:rPr>
                        <a:t>n</a:t>
                      </a:r>
                      <a:endParaRPr lang="es-ES_tradnl" sz="1000" b="0" i="0" dirty="0" smtClean="0">
                        <a:solidFill>
                          <a:srgbClr val="000000"/>
                        </a:solidFill>
                        <a:latin typeface="Helvetica"/>
                        <a:ea typeface="Helvetica"/>
                        <a:cs typeface="Helvetica"/>
                      </a:endParaRPr>
                    </a:p>
                    <a:p>
                      <a:r>
                        <a:rPr lang="es-ES_tradnl" sz="1000" b="0" i="0" dirty="0" smtClean="0">
                          <a:solidFill>
                            <a:srgbClr val="000000"/>
                          </a:solidFill>
                          <a:latin typeface="Helvetica"/>
                          <a:ea typeface="Helvetica"/>
                          <a:cs typeface="Helvetica"/>
                        </a:rPr>
                        <a:t>        18            57</a:t>
                      </a:r>
                    </a:p>
                    <a:p>
                      <a:r>
                        <a:rPr lang="es-ES_tradnl" sz="1000" b="0" i="0" dirty="0" smtClean="0">
                          <a:solidFill>
                            <a:srgbClr val="000000"/>
                          </a:solidFill>
                          <a:latin typeface="Helvetica"/>
                          <a:ea typeface="Helvetica"/>
                          <a:cs typeface="Helvetica"/>
                        </a:rPr>
                        <a:t>        23            39</a:t>
                      </a:r>
                      <a:endParaRPr lang="es-ES_tradnl" sz="1000" dirty="0" smtClean="0"/>
                    </a:p>
                    <a:p>
                      <a:endParaRPr lang="es-ES_tradnl" sz="1000"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adroTexto 10"/>
          <p:cNvSpPr txBox="1"/>
          <p:nvPr/>
        </p:nvSpPr>
        <p:spPr>
          <a:xfrm>
            <a:off x="381000" y="398621"/>
            <a:ext cx="4089953" cy="381000"/>
          </a:xfrm>
          <a:prstGeom prst="rect">
            <a:avLst/>
          </a:prstGeom>
          <a:noFill/>
        </p:spPr>
        <p:txBody>
          <a:bodyPr wrap="square" rtlCol="0">
            <a:spAutoFit/>
          </a:bodyPr>
          <a:lstStyle/>
          <a:p>
            <a:r>
              <a:rPr lang="es-ES_tradnl" b="1" dirty="0" err="1" smtClean="0"/>
              <a:t>Coadaptación</a:t>
            </a:r>
            <a:r>
              <a:rPr lang="es-ES_tradnl" b="1" dirty="0" smtClean="0"/>
              <a:t>: no concluye </a:t>
            </a:r>
            <a:r>
              <a:rPr lang="es-ES_tradnl" b="1" dirty="0" err="1" smtClean="0"/>
              <a:t>coevolución</a:t>
            </a:r>
            <a:endParaRPr lang="es-ES_tradnl" b="1" dirty="0"/>
          </a:p>
        </p:txBody>
      </p:sp>
      <p:sp>
        <p:nvSpPr>
          <p:cNvPr id="9" name="Rectángulo 8"/>
          <p:cNvSpPr/>
          <p:nvPr/>
        </p:nvSpPr>
        <p:spPr>
          <a:xfrm>
            <a:off x="261086" y="1122630"/>
            <a:ext cx="8419734" cy="2554545"/>
          </a:xfrm>
          <a:prstGeom prst="rect">
            <a:avLst/>
          </a:prstGeom>
        </p:spPr>
        <p:txBody>
          <a:bodyPr wrap="square">
            <a:spAutoFit/>
          </a:bodyPr>
          <a:lstStyle/>
          <a:p>
            <a:r>
              <a:rPr lang="es-ES_tradnl" sz="2000" dirty="0" smtClean="0"/>
              <a:t>	Las </a:t>
            </a:r>
            <a:r>
              <a:rPr lang="es-ES_tradnl" sz="2000" dirty="0" err="1" smtClean="0"/>
              <a:t>coadaptaciones</a:t>
            </a:r>
            <a:r>
              <a:rPr lang="es-ES_tradnl" sz="2000" dirty="0" smtClean="0"/>
              <a:t> entre la hormiga y la oruga, probablemente aumentan la </a:t>
            </a:r>
            <a:r>
              <a:rPr lang="es-ES_tradnl" sz="2000" dirty="0" err="1" smtClean="0"/>
              <a:t>coevolución</a:t>
            </a:r>
            <a:r>
              <a:rPr lang="es-ES_tradnl" sz="2000" dirty="0"/>
              <a:t> </a:t>
            </a:r>
            <a:r>
              <a:rPr lang="es-ES_tradnl" sz="2000" dirty="0" smtClean="0"/>
              <a:t>entre linajes</a:t>
            </a:r>
          </a:p>
          <a:p>
            <a:r>
              <a:rPr lang="es-ES_tradnl" sz="2000" dirty="0" smtClean="0"/>
              <a:t>La relación no es suficiente para confirmar que los dos han evolucionado juntos. </a:t>
            </a:r>
          </a:p>
          <a:p>
            <a:endParaRPr lang="es-ES_tradnl" sz="2000" dirty="0" smtClean="0"/>
          </a:p>
          <a:p>
            <a:r>
              <a:rPr lang="es-ES_tradnl" sz="2000" dirty="0" err="1" smtClean="0"/>
              <a:t>Janzen</a:t>
            </a:r>
            <a:r>
              <a:rPr lang="es-ES_tradnl" sz="2000" dirty="0" smtClean="0"/>
              <a:t> (1980) </a:t>
            </a:r>
          </a:p>
          <a:p>
            <a:r>
              <a:rPr lang="es-ES_tradnl" sz="2000" dirty="0" smtClean="0"/>
              <a:t>	Los dos linajes pudieron evolucionar  de forma independiente y en algún momento las dos formas pasaron a ser mutuamente adaptados. </a:t>
            </a:r>
          </a:p>
          <a:p>
            <a:endParaRPr lang="es-ES_tradnl" sz="2000" dirty="0" smtClean="0"/>
          </a:p>
          <a:p>
            <a:endParaRPr lang="es-ES_tradnl" sz="2000" dirty="0" smtClean="0"/>
          </a:p>
        </p:txBody>
      </p:sp>
      <p:pic>
        <p:nvPicPr>
          <p:cNvPr id="15" name="Imagen 14"/>
          <p:cNvPicPr>
            <a:picLocks noChangeAspect="1"/>
          </p:cNvPicPr>
          <p:nvPr/>
        </p:nvPicPr>
        <p:blipFill>
          <a:blip r:embed="rId2"/>
          <a:stretch>
            <a:fillRect/>
          </a:stretch>
        </p:blipFill>
        <p:spPr>
          <a:xfrm>
            <a:off x="5810067" y="152400"/>
            <a:ext cx="2095134" cy="97023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adroTexto 10"/>
          <p:cNvSpPr txBox="1"/>
          <p:nvPr/>
        </p:nvSpPr>
        <p:spPr>
          <a:xfrm>
            <a:off x="381000" y="398621"/>
            <a:ext cx="4089953" cy="381000"/>
          </a:xfrm>
          <a:prstGeom prst="rect">
            <a:avLst/>
          </a:prstGeom>
          <a:noFill/>
        </p:spPr>
        <p:txBody>
          <a:bodyPr wrap="square" rtlCol="0">
            <a:spAutoFit/>
          </a:bodyPr>
          <a:lstStyle/>
          <a:p>
            <a:r>
              <a:rPr lang="es-ES_tradnl" b="1" dirty="0" err="1" smtClean="0"/>
              <a:t>Coadaptación</a:t>
            </a:r>
            <a:r>
              <a:rPr lang="es-ES_tradnl" b="1" dirty="0" smtClean="0"/>
              <a:t>: no concluye </a:t>
            </a:r>
            <a:r>
              <a:rPr lang="es-ES_tradnl" b="1" dirty="0" err="1" smtClean="0"/>
              <a:t>coevolución</a:t>
            </a:r>
            <a:endParaRPr lang="es-ES_tradnl" b="1" dirty="0"/>
          </a:p>
        </p:txBody>
      </p:sp>
      <p:sp>
        <p:nvSpPr>
          <p:cNvPr id="9" name="Rectángulo 8"/>
          <p:cNvSpPr/>
          <p:nvPr/>
        </p:nvSpPr>
        <p:spPr>
          <a:xfrm>
            <a:off x="261086" y="1122630"/>
            <a:ext cx="8419734" cy="5632311"/>
          </a:xfrm>
          <a:prstGeom prst="rect">
            <a:avLst/>
          </a:prstGeom>
        </p:spPr>
        <p:txBody>
          <a:bodyPr wrap="square">
            <a:spAutoFit/>
          </a:bodyPr>
          <a:lstStyle/>
          <a:p>
            <a:r>
              <a:rPr lang="es-ES_tradnl" sz="2000" dirty="0" smtClean="0"/>
              <a:t>	Las </a:t>
            </a:r>
            <a:r>
              <a:rPr lang="es-ES_tradnl" sz="2000" dirty="0" err="1" smtClean="0"/>
              <a:t>coadaptaciones</a:t>
            </a:r>
            <a:r>
              <a:rPr lang="es-ES_tradnl" sz="2000" dirty="0" smtClean="0"/>
              <a:t> entre la hormiga y la oruga, probablemente aumentan la </a:t>
            </a:r>
            <a:r>
              <a:rPr lang="es-ES_tradnl" sz="2000" dirty="0" err="1" smtClean="0"/>
              <a:t>coevolución</a:t>
            </a:r>
            <a:r>
              <a:rPr lang="es-ES_tradnl" sz="2000" dirty="0"/>
              <a:t> </a:t>
            </a:r>
            <a:r>
              <a:rPr lang="es-ES_tradnl" sz="2000" dirty="0" smtClean="0"/>
              <a:t>entre linajes</a:t>
            </a:r>
          </a:p>
          <a:p>
            <a:r>
              <a:rPr lang="es-ES_tradnl" sz="2000" dirty="0" smtClean="0"/>
              <a:t>La relación no es suficiente para confirmar que los dos han evolucionado juntos. </a:t>
            </a:r>
          </a:p>
          <a:p>
            <a:endParaRPr lang="es-ES_tradnl" sz="2000" dirty="0" smtClean="0"/>
          </a:p>
          <a:p>
            <a:r>
              <a:rPr lang="es-ES_tradnl" sz="2000" dirty="0" err="1" smtClean="0"/>
              <a:t>Janzen</a:t>
            </a:r>
            <a:r>
              <a:rPr lang="es-ES_tradnl" sz="2000" dirty="0" smtClean="0"/>
              <a:t> (1980) </a:t>
            </a:r>
          </a:p>
          <a:p>
            <a:r>
              <a:rPr lang="es-ES_tradnl" sz="2000" dirty="0" smtClean="0"/>
              <a:t>	Los dos linajes pudieron evolucionar  de forma independiente y en algún momento las dos formas pasaron a ser mutuamente adaptados. </a:t>
            </a:r>
          </a:p>
          <a:p>
            <a:endParaRPr lang="es-ES_tradnl" sz="2000" dirty="0" smtClean="0"/>
          </a:p>
          <a:p>
            <a:r>
              <a:rPr lang="es-ES_tradnl" sz="2000" dirty="0" smtClean="0"/>
              <a:t>	Los antepasados </a:t>
            </a:r>
            <a:r>
              <a:rPr lang="es-ES_tradnl" sz="2000" dirty="0" err="1" smtClean="0"/>
              <a:t>​​de</a:t>
            </a:r>
            <a:r>
              <a:rPr lang="es-ES_tradnl" sz="2000" dirty="0" smtClean="0"/>
              <a:t> </a:t>
            </a:r>
            <a:r>
              <a:rPr lang="es-ES_tradnl" sz="2000" i="1" dirty="0" err="1"/>
              <a:t>L</a:t>
            </a:r>
            <a:r>
              <a:rPr lang="es-ES_tradnl" sz="2000" i="1" dirty="0" err="1" smtClean="0"/>
              <a:t>ygdamus</a:t>
            </a:r>
            <a:r>
              <a:rPr lang="es-ES_tradnl" sz="2000" i="1" dirty="0" smtClean="0"/>
              <a:t> </a:t>
            </a:r>
            <a:r>
              <a:rPr lang="es-ES_tradnl" sz="2000" i="1" dirty="0" err="1"/>
              <a:t>g</a:t>
            </a:r>
            <a:r>
              <a:rPr lang="es-ES_tradnl" sz="2000" i="1" dirty="0" err="1" smtClean="0"/>
              <a:t>laucopsyche</a:t>
            </a:r>
            <a:r>
              <a:rPr lang="es-ES_tradnl" sz="2000" i="1" dirty="0" smtClean="0"/>
              <a:t> </a:t>
            </a:r>
            <a:r>
              <a:rPr lang="es-ES_tradnl" sz="2000" dirty="0" smtClean="0"/>
              <a:t>pudieron haber desarrollado sus órganos no para la alimentación de </a:t>
            </a:r>
            <a:r>
              <a:rPr lang="es-ES_tradnl" sz="2000" i="1" dirty="0" smtClean="0"/>
              <a:t>Formica</a:t>
            </a:r>
          </a:p>
          <a:p>
            <a:endParaRPr lang="es-ES_tradnl" sz="2000" dirty="0" smtClean="0"/>
          </a:p>
          <a:p>
            <a:r>
              <a:rPr lang="es-ES_tradnl" sz="2000" dirty="0" smtClean="0"/>
              <a:t>	La hormiga pudo haber evolucionado un comportamiento </a:t>
            </a:r>
            <a:r>
              <a:rPr lang="es-ES_tradnl" sz="2000" dirty="0" err="1" smtClean="0"/>
              <a:t>anti</a:t>
            </a:r>
            <a:r>
              <a:rPr lang="es-ES_tradnl" sz="2000" dirty="0" smtClean="0"/>
              <a:t>-avispas  por alguna razón que no sea la defensa de orugas, pero cuando  se reunieron se </a:t>
            </a:r>
            <a:r>
              <a:rPr lang="es-ES_tradnl" sz="2000" dirty="0" err="1" smtClean="0"/>
              <a:t>coadaptaron</a:t>
            </a:r>
            <a:r>
              <a:rPr lang="es-ES_tradnl" sz="2000" dirty="0" smtClean="0"/>
              <a:t> (</a:t>
            </a:r>
            <a:r>
              <a:rPr lang="es-ES_tradnl" sz="2000" dirty="0" err="1" smtClean="0"/>
              <a:t>exaptación</a:t>
            </a:r>
            <a:r>
              <a:rPr lang="es-ES_tradnl" sz="2000" dirty="0" smtClean="0"/>
              <a:t>) </a:t>
            </a:r>
          </a:p>
          <a:p>
            <a:endParaRPr lang="es-ES_tradnl" sz="2000" dirty="0" smtClean="0"/>
          </a:p>
          <a:p>
            <a:r>
              <a:rPr lang="es-ES_tradnl" sz="2000" dirty="0" smtClean="0"/>
              <a:t>	La </a:t>
            </a:r>
            <a:r>
              <a:rPr lang="es-ES_tradnl" sz="2000" dirty="0" err="1" smtClean="0"/>
              <a:t>coadaptación</a:t>
            </a:r>
            <a:r>
              <a:rPr lang="es-ES_tradnl" sz="2000" dirty="0" smtClean="0"/>
              <a:t> </a:t>
            </a:r>
            <a:r>
              <a:rPr lang="es-ES_tradnl" sz="2000" dirty="0" err="1" smtClean="0"/>
              <a:t>interespecífica</a:t>
            </a:r>
            <a:r>
              <a:rPr lang="es-ES_tradnl" sz="2000" dirty="0"/>
              <a:t> </a:t>
            </a:r>
            <a:r>
              <a:rPr lang="es-ES_tradnl" sz="2000" dirty="0" smtClean="0"/>
              <a:t>se deben a una larga historia de </a:t>
            </a:r>
            <a:r>
              <a:rPr lang="es-ES_tradnl" sz="2000" dirty="0" err="1" smtClean="0"/>
              <a:t>coevolución</a:t>
            </a:r>
            <a:r>
              <a:rPr lang="es-ES_tradnl" sz="2000" dirty="0" smtClean="0"/>
              <a:t> a menos que una hipótesis alternativa convincente establezca lo contrario</a:t>
            </a:r>
          </a:p>
        </p:txBody>
      </p:sp>
      <p:pic>
        <p:nvPicPr>
          <p:cNvPr id="15" name="Imagen 14"/>
          <p:cNvPicPr>
            <a:picLocks noChangeAspect="1"/>
          </p:cNvPicPr>
          <p:nvPr/>
        </p:nvPicPr>
        <p:blipFill>
          <a:blip r:embed="rId2"/>
          <a:stretch>
            <a:fillRect/>
          </a:stretch>
        </p:blipFill>
        <p:spPr>
          <a:xfrm>
            <a:off x="5810067" y="152400"/>
            <a:ext cx="2095134" cy="97023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p:cNvSpPr/>
          <p:nvPr/>
        </p:nvSpPr>
        <p:spPr>
          <a:xfrm>
            <a:off x="457200" y="762000"/>
            <a:ext cx="5257800" cy="369332"/>
          </a:xfrm>
          <a:prstGeom prst="rect">
            <a:avLst/>
          </a:prstGeom>
        </p:spPr>
        <p:txBody>
          <a:bodyPr wrap="square">
            <a:spAutoFit/>
          </a:bodyPr>
          <a:lstStyle/>
          <a:p>
            <a:r>
              <a:rPr lang="es-ES_tradnl" b="1" dirty="0" smtClean="0"/>
              <a:t>Puede conducir a la diversificación de ambos </a:t>
            </a:r>
            <a:r>
              <a:rPr lang="es-ES_tradnl" b="1" dirty="0" err="1" smtClean="0"/>
              <a:t>taxa</a:t>
            </a:r>
            <a:endParaRPr lang="es-ES_tradnl" b="1" dirty="0" smtClean="0"/>
          </a:p>
        </p:txBody>
      </p:sp>
      <p:sp>
        <p:nvSpPr>
          <p:cNvPr id="11" name="CuadroTexto 10"/>
          <p:cNvSpPr txBox="1"/>
          <p:nvPr/>
        </p:nvSpPr>
        <p:spPr>
          <a:xfrm>
            <a:off x="2209800" y="419100"/>
            <a:ext cx="3886200" cy="381000"/>
          </a:xfrm>
          <a:prstGeom prst="rect">
            <a:avLst/>
          </a:prstGeom>
          <a:noFill/>
        </p:spPr>
        <p:txBody>
          <a:bodyPr wrap="square" rtlCol="0">
            <a:spAutoFit/>
          </a:bodyPr>
          <a:lstStyle/>
          <a:p>
            <a:pPr algn="ctr"/>
            <a:r>
              <a:rPr lang="es-ES_tradnl" b="1" dirty="0" err="1" smtClean="0"/>
              <a:t>Coevolución</a:t>
            </a:r>
            <a:r>
              <a:rPr lang="es-ES_tradnl" b="1" dirty="0" smtClean="0"/>
              <a:t> planta-insecto</a:t>
            </a:r>
            <a:endParaRPr lang="es-ES_tradnl" b="1" dirty="0"/>
          </a:p>
        </p:txBody>
      </p:sp>
      <p:sp>
        <p:nvSpPr>
          <p:cNvPr id="12" name="Rectángulo 11"/>
          <p:cNvSpPr/>
          <p:nvPr/>
        </p:nvSpPr>
        <p:spPr>
          <a:xfrm>
            <a:off x="228600" y="3657600"/>
            <a:ext cx="4533900" cy="1446550"/>
          </a:xfrm>
          <a:prstGeom prst="rect">
            <a:avLst/>
          </a:prstGeom>
        </p:spPr>
        <p:txBody>
          <a:bodyPr wrap="square">
            <a:spAutoFit/>
          </a:bodyPr>
          <a:lstStyle/>
          <a:p>
            <a:r>
              <a:rPr lang="es-ES_tradnl" sz="2200" dirty="0" err="1" smtClean="0"/>
              <a:t>Ehrlich</a:t>
            </a:r>
            <a:r>
              <a:rPr lang="es-ES_tradnl" sz="2200" dirty="0" smtClean="0"/>
              <a:t> y Raven (1964) enlistaron las plantas de las que se alimentan los principales grupos taxonómicos de la mariposa. </a:t>
            </a:r>
          </a:p>
          <a:p>
            <a:endParaRPr lang="es-ES_tradnl" sz="2200" dirty="0" smtClean="0"/>
          </a:p>
        </p:txBody>
      </p:sp>
      <p:pic>
        <p:nvPicPr>
          <p:cNvPr id="16" name="Imagen 15"/>
          <p:cNvPicPr>
            <a:picLocks noChangeAspect="1"/>
          </p:cNvPicPr>
          <p:nvPr/>
        </p:nvPicPr>
        <p:blipFill>
          <a:blip r:embed="rId2"/>
          <a:stretch>
            <a:fillRect/>
          </a:stretch>
        </p:blipFill>
        <p:spPr>
          <a:xfrm>
            <a:off x="4572000" y="1143000"/>
            <a:ext cx="4114800" cy="5443745"/>
          </a:xfrm>
          <a:prstGeom prst="rect">
            <a:avLst/>
          </a:prstGeom>
        </p:spPr>
      </p:pic>
      <p:pic>
        <p:nvPicPr>
          <p:cNvPr id="17" name="Imagen 16"/>
          <p:cNvPicPr>
            <a:picLocks noChangeAspect="1"/>
          </p:cNvPicPr>
          <p:nvPr/>
        </p:nvPicPr>
        <p:blipFill>
          <a:blip r:embed="rId3"/>
          <a:stretch>
            <a:fillRect/>
          </a:stretch>
        </p:blipFill>
        <p:spPr>
          <a:xfrm>
            <a:off x="609600" y="1447800"/>
            <a:ext cx="2082800" cy="20066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p:cNvSpPr/>
          <p:nvPr/>
        </p:nvSpPr>
        <p:spPr>
          <a:xfrm>
            <a:off x="457200" y="762000"/>
            <a:ext cx="5257800" cy="369332"/>
          </a:xfrm>
          <a:prstGeom prst="rect">
            <a:avLst/>
          </a:prstGeom>
        </p:spPr>
        <p:txBody>
          <a:bodyPr wrap="square">
            <a:spAutoFit/>
          </a:bodyPr>
          <a:lstStyle/>
          <a:p>
            <a:r>
              <a:rPr lang="es-ES_tradnl" b="1" dirty="0" smtClean="0"/>
              <a:t>Puede conducir a la diversificación de ambos </a:t>
            </a:r>
            <a:r>
              <a:rPr lang="es-ES_tradnl" b="1" dirty="0" err="1" smtClean="0"/>
              <a:t>taxa</a:t>
            </a:r>
            <a:endParaRPr lang="es-ES_tradnl" b="1" dirty="0" smtClean="0"/>
          </a:p>
        </p:txBody>
      </p:sp>
      <p:sp>
        <p:nvSpPr>
          <p:cNvPr id="11" name="CuadroTexto 10"/>
          <p:cNvSpPr txBox="1"/>
          <p:nvPr/>
        </p:nvSpPr>
        <p:spPr>
          <a:xfrm>
            <a:off x="2209800" y="419100"/>
            <a:ext cx="3886200" cy="381000"/>
          </a:xfrm>
          <a:prstGeom prst="rect">
            <a:avLst/>
          </a:prstGeom>
          <a:noFill/>
        </p:spPr>
        <p:txBody>
          <a:bodyPr wrap="square" rtlCol="0">
            <a:spAutoFit/>
          </a:bodyPr>
          <a:lstStyle/>
          <a:p>
            <a:pPr algn="ctr"/>
            <a:r>
              <a:rPr lang="es-ES_tradnl" b="1" dirty="0" err="1" smtClean="0"/>
              <a:t>Coevolución</a:t>
            </a:r>
            <a:r>
              <a:rPr lang="es-ES_tradnl" b="1" dirty="0" smtClean="0"/>
              <a:t> planta-insecto</a:t>
            </a:r>
            <a:endParaRPr lang="es-ES_tradnl" b="1" dirty="0"/>
          </a:p>
        </p:txBody>
      </p:sp>
      <p:sp>
        <p:nvSpPr>
          <p:cNvPr id="12" name="Rectángulo 11"/>
          <p:cNvSpPr/>
          <p:nvPr/>
        </p:nvSpPr>
        <p:spPr>
          <a:xfrm>
            <a:off x="3086100" y="1295400"/>
            <a:ext cx="6019800" cy="4832092"/>
          </a:xfrm>
          <a:prstGeom prst="rect">
            <a:avLst/>
          </a:prstGeom>
        </p:spPr>
        <p:txBody>
          <a:bodyPr wrap="square">
            <a:spAutoFit/>
          </a:bodyPr>
          <a:lstStyle/>
          <a:p>
            <a:endParaRPr lang="es-ES_tradnl" sz="2200" dirty="0" smtClean="0"/>
          </a:p>
          <a:p>
            <a:r>
              <a:rPr lang="es-ES_tradnl" sz="2200" dirty="0" smtClean="0"/>
              <a:t>Cada familia de mariposas se alimenta de una gama restringida de plantas pero  filogenéticamente no muy relacionadas</a:t>
            </a:r>
          </a:p>
          <a:p>
            <a:endParaRPr lang="es-ES_tradnl" sz="2200" dirty="0" smtClean="0"/>
          </a:p>
          <a:p>
            <a:r>
              <a:rPr lang="es-ES_tradnl" sz="2200" dirty="0" smtClean="0"/>
              <a:t>Por lo que: </a:t>
            </a:r>
          </a:p>
          <a:p>
            <a:pPr>
              <a:buFont typeface="Arial"/>
              <a:buChar char="•"/>
            </a:pPr>
            <a:r>
              <a:rPr lang="es-ES_tradnl" sz="2200" dirty="0" smtClean="0"/>
              <a:t> Los patrones de la dieta pueden ser explicados principalmente en términos de la bioquímica de las plantas. </a:t>
            </a:r>
          </a:p>
          <a:p>
            <a:endParaRPr lang="es-ES_tradnl" sz="2200" dirty="0" smtClean="0"/>
          </a:p>
          <a:p>
            <a:pPr>
              <a:buFont typeface="Arial"/>
              <a:buChar char="•"/>
            </a:pPr>
            <a:r>
              <a:rPr lang="es-ES_tradnl" sz="2200" dirty="0" smtClean="0"/>
              <a:t> Las plantas producen insecticidas químicos como alcaloides naturales contra insectos herbívoros (fitófagos).</a:t>
            </a:r>
          </a:p>
          <a:p>
            <a:endParaRPr lang="es-ES_tradnl" sz="2200" dirty="0" smtClean="0"/>
          </a:p>
        </p:txBody>
      </p:sp>
      <p:pic>
        <p:nvPicPr>
          <p:cNvPr id="16" name="Imagen 15"/>
          <p:cNvPicPr>
            <a:picLocks noChangeAspect="1"/>
          </p:cNvPicPr>
          <p:nvPr/>
        </p:nvPicPr>
        <p:blipFill>
          <a:blip r:embed="rId2"/>
          <a:stretch>
            <a:fillRect/>
          </a:stretch>
        </p:blipFill>
        <p:spPr>
          <a:xfrm>
            <a:off x="381000" y="3379780"/>
            <a:ext cx="2514600" cy="3326733"/>
          </a:xfrm>
          <a:prstGeom prst="rect">
            <a:avLst/>
          </a:prstGeom>
        </p:spPr>
      </p:pic>
      <p:pic>
        <p:nvPicPr>
          <p:cNvPr id="17" name="Imagen 16"/>
          <p:cNvPicPr>
            <a:picLocks noChangeAspect="1"/>
          </p:cNvPicPr>
          <p:nvPr/>
        </p:nvPicPr>
        <p:blipFill>
          <a:blip r:embed="rId3"/>
          <a:stretch>
            <a:fillRect/>
          </a:stretch>
        </p:blipFill>
        <p:spPr>
          <a:xfrm>
            <a:off x="609600" y="1447800"/>
            <a:ext cx="2082800" cy="20066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p:cNvSpPr/>
          <p:nvPr/>
        </p:nvSpPr>
        <p:spPr>
          <a:xfrm>
            <a:off x="1676400" y="926068"/>
            <a:ext cx="6172200" cy="369332"/>
          </a:xfrm>
          <a:prstGeom prst="rect">
            <a:avLst/>
          </a:prstGeom>
        </p:spPr>
        <p:txBody>
          <a:bodyPr wrap="square">
            <a:spAutoFit/>
          </a:bodyPr>
          <a:lstStyle/>
          <a:p>
            <a:r>
              <a:rPr lang="es-ES_tradnl" b="1" dirty="0" smtClean="0"/>
              <a:t>El patrón </a:t>
            </a:r>
            <a:r>
              <a:rPr lang="es-ES_tradnl" b="1" dirty="0" err="1" smtClean="0"/>
              <a:t>Ehrlich</a:t>
            </a:r>
            <a:r>
              <a:rPr lang="es-ES_tradnl" b="1" dirty="0" smtClean="0"/>
              <a:t> y Raven  de la relación mariposa-planta </a:t>
            </a:r>
          </a:p>
        </p:txBody>
      </p:sp>
      <p:sp>
        <p:nvSpPr>
          <p:cNvPr id="11" name="CuadroTexto 10"/>
          <p:cNvSpPr txBox="1"/>
          <p:nvPr/>
        </p:nvSpPr>
        <p:spPr>
          <a:xfrm>
            <a:off x="1396447" y="419100"/>
            <a:ext cx="6172200" cy="381000"/>
          </a:xfrm>
          <a:prstGeom prst="rect">
            <a:avLst/>
          </a:prstGeom>
          <a:noFill/>
        </p:spPr>
        <p:txBody>
          <a:bodyPr wrap="square" rtlCol="0">
            <a:spAutoFit/>
          </a:bodyPr>
          <a:lstStyle/>
          <a:p>
            <a:r>
              <a:rPr lang="es-ES_tradnl" b="1" dirty="0" err="1" smtClean="0"/>
              <a:t>Coevolución</a:t>
            </a:r>
            <a:r>
              <a:rPr lang="es-ES_tradnl" b="1" dirty="0" smtClean="0"/>
              <a:t> planta-insecto</a:t>
            </a:r>
            <a:endParaRPr lang="es-ES_tradnl" b="1" dirty="0"/>
          </a:p>
        </p:txBody>
      </p:sp>
      <p:sp>
        <p:nvSpPr>
          <p:cNvPr id="12" name="Rectángulo 11"/>
          <p:cNvSpPr/>
          <p:nvPr/>
        </p:nvSpPr>
        <p:spPr>
          <a:xfrm>
            <a:off x="228600" y="1524000"/>
            <a:ext cx="4114800" cy="1477328"/>
          </a:xfrm>
          <a:prstGeom prst="rect">
            <a:avLst/>
          </a:prstGeom>
          <a:solidFill>
            <a:schemeClr val="tx2">
              <a:lumMod val="20000"/>
              <a:lumOff val="80000"/>
            </a:schemeClr>
          </a:solidFill>
        </p:spPr>
        <p:txBody>
          <a:bodyPr wrap="square">
            <a:spAutoFit/>
          </a:bodyPr>
          <a:lstStyle/>
          <a:p>
            <a:r>
              <a:rPr lang="es-ES_tradnl" dirty="0" smtClean="0"/>
              <a:t>Los insectos (plagas) que evolucionan resistencia a los plaguicidas artificiales puede</a:t>
            </a:r>
            <a:r>
              <a:rPr lang="es-ES_tradnl" dirty="0"/>
              <a:t> </a:t>
            </a:r>
            <a:r>
              <a:rPr lang="es-ES_tradnl" dirty="0" smtClean="0"/>
              <a:t>desarrollar resistencia a estas sustancias (mecanismos de desintoxicación)</a:t>
            </a:r>
          </a:p>
          <a:p>
            <a:endParaRPr lang="es-ES_tradnl" dirty="0"/>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p:cNvSpPr/>
          <p:nvPr/>
        </p:nvSpPr>
        <p:spPr>
          <a:xfrm>
            <a:off x="1676400" y="926068"/>
            <a:ext cx="6172200" cy="369332"/>
          </a:xfrm>
          <a:prstGeom prst="rect">
            <a:avLst/>
          </a:prstGeom>
        </p:spPr>
        <p:txBody>
          <a:bodyPr wrap="square">
            <a:spAutoFit/>
          </a:bodyPr>
          <a:lstStyle/>
          <a:p>
            <a:r>
              <a:rPr lang="es-ES_tradnl" b="1" dirty="0" smtClean="0"/>
              <a:t>El patrón </a:t>
            </a:r>
            <a:r>
              <a:rPr lang="es-ES_tradnl" b="1" dirty="0" err="1" smtClean="0"/>
              <a:t>Ehrlich</a:t>
            </a:r>
            <a:r>
              <a:rPr lang="es-ES_tradnl" b="1" dirty="0" smtClean="0"/>
              <a:t> y Raven  de la relación mariposa-planta </a:t>
            </a:r>
          </a:p>
        </p:txBody>
      </p:sp>
      <p:sp>
        <p:nvSpPr>
          <p:cNvPr id="11" name="CuadroTexto 10"/>
          <p:cNvSpPr txBox="1"/>
          <p:nvPr/>
        </p:nvSpPr>
        <p:spPr>
          <a:xfrm>
            <a:off x="1396447" y="419100"/>
            <a:ext cx="6172200" cy="381000"/>
          </a:xfrm>
          <a:prstGeom prst="rect">
            <a:avLst/>
          </a:prstGeom>
          <a:noFill/>
        </p:spPr>
        <p:txBody>
          <a:bodyPr wrap="square" rtlCol="0">
            <a:spAutoFit/>
          </a:bodyPr>
          <a:lstStyle/>
          <a:p>
            <a:r>
              <a:rPr lang="es-ES_tradnl" b="1" dirty="0" err="1" smtClean="0"/>
              <a:t>Coevolución</a:t>
            </a:r>
            <a:r>
              <a:rPr lang="es-ES_tradnl" b="1" dirty="0" smtClean="0"/>
              <a:t> planta-insecto</a:t>
            </a:r>
            <a:endParaRPr lang="es-ES_tradnl" b="1" dirty="0"/>
          </a:p>
        </p:txBody>
      </p:sp>
      <p:sp>
        <p:nvSpPr>
          <p:cNvPr id="12" name="Rectángulo 11"/>
          <p:cNvSpPr/>
          <p:nvPr/>
        </p:nvSpPr>
        <p:spPr>
          <a:xfrm>
            <a:off x="228600" y="1524000"/>
            <a:ext cx="4114800" cy="1477328"/>
          </a:xfrm>
          <a:prstGeom prst="rect">
            <a:avLst/>
          </a:prstGeom>
          <a:solidFill>
            <a:schemeClr val="tx2">
              <a:lumMod val="20000"/>
              <a:lumOff val="80000"/>
            </a:schemeClr>
          </a:solidFill>
        </p:spPr>
        <p:txBody>
          <a:bodyPr wrap="square">
            <a:spAutoFit/>
          </a:bodyPr>
          <a:lstStyle/>
          <a:p>
            <a:r>
              <a:rPr lang="es-ES_tradnl" dirty="0" smtClean="0"/>
              <a:t>Los insectos (plagas) que evolucionan resistencia a los plaguicidas artificiales puede</a:t>
            </a:r>
            <a:r>
              <a:rPr lang="es-ES_tradnl" dirty="0"/>
              <a:t> </a:t>
            </a:r>
            <a:r>
              <a:rPr lang="es-ES_tradnl" dirty="0" smtClean="0"/>
              <a:t>desarrollar resistencia a estas sustancias (mecanismos de desintoxicación)</a:t>
            </a:r>
          </a:p>
          <a:p>
            <a:endParaRPr lang="es-ES_tradnl" dirty="0"/>
          </a:p>
        </p:txBody>
      </p:sp>
      <p:sp>
        <p:nvSpPr>
          <p:cNvPr id="6" name="Rectángulo 5"/>
          <p:cNvSpPr/>
          <p:nvPr/>
        </p:nvSpPr>
        <p:spPr>
          <a:xfrm>
            <a:off x="228600" y="3399472"/>
            <a:ext cx="4114800" cy="1477328"/>
          </a:xfrm>
          <a:prstGeom prst="rect">
            <a:avLst/>
          </a:prstGeom>
          <a:solidFill>
            <a:schemeClr val="tx2">
              <a:lumMod val="20000"/>
              <a:lumOff val="80000"/>
            </a:schemeClr>
          </a:solidFill>
        </p:spPr>
        <p:txBody>
          <a:bodyPr wrap="square">
            <a:spAutoFit/>
          </a:bodyPr>
          <a:lstStyle/>
          <a:p>
            <a:r>
              <a:rPr lang="es-ES_tradnl" dirty="0" smtClean="0"/>
              <a:t>Cuando un nuevo mecanismo de desintoxicación surge, se abrirá una nueva gama de suministros de alimentos de todas aquellas plantas que producen la sustancia química, pasan a ser inofensivas </a:t>
            </a:r>
          </a:p>
          <a:p>
            <a:endParaRPr lang="es-ES_tradnl" dirty="0"/>
          </a:p>
        </p:txBody>
      </p:sp>
      <p:cxnSp>
        <p:nvCxnSpPr>
          <p:cNvPr id="13" name="Conector recto de flecha 12"/>
          <p:cNvCxnSpPr>
            <a:stCxn id="12" idx="2"/>
            <a:endCxn id="6" idx="0"/>
          </p:cNvCxnSpPr>
          <p:nvPr/>
        </p:nvCxnSpPr>
        <p:spPr>
          <a:xfrm rot="5400000">
            <a:off x="2086928" y="3200400"/>
            <a:ext cx="398144"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p:cNvSpPr/>
          <p:nvPr/>
        </p:nvSpPr>
        <p:spPr>
          <a:xfrm>
            <a:off x="1676400" y="926068"/>
            <a:ext cx="6172200" cy="369332"/>
          </a:xfrm>
          <a:prstGeom prst="rect">
            <a:avLst/>
          </a:prstGeom>
        </p:spPr>
        <p:txBody>
          <a:bodyPr wrap="square">
            <a:spAutoFit/>
          </a:bodyPr>
          <a:lstStyle/>
          <a:p>
            <a:r>
              <a:rPr lang="es-ES_tradnl" b="1" dirty="0" smtClean="0"/>
              <a:t>El patrón </a:t>
            </a:r>
            <a:r>
              <a:rPr lang="es-ES_tradnl" b="1" dirty="0" err="1" smtClean="0"/>
              <a:t>Ehrlich</a:t>
            </a:r>
            <a:r>
              <a:rPr lang="es-ES_tradnl" b="1" dirty="0" smtClean="0"/>
              <a:t> y Raven  de la relación mariposa-planta </a:t>
            </a:r>
          </a:p>
        </p:txBody>
      </p:sp>
      <p:sp>
        <p:nvSpPr>
          <p:cNvPr id="11" name="CuadroTexto 10"/>
          <p:cNvSpPr txBox="1"/>
          <p:nvPr/>
        </p:nvSpPr>
        <p:spPr>
          <a:xfrm>
            <a:off x="1396447" y="419100"/>
            <a:ext cx="6172200" cy="381000"/>
          </a:xfrm>
          <a:prstGeom prst="rect">
            <a:avLst/>
          </a:prstGeom>
          <a:noFill/>
        </p:spPr>
        <p:txBody>
          <a:bodyPr wrap="square" rtlCol="0">
            <a:spAutoFit/>
          </a:bodyPr>
          <a:lstStyle/>
          <a:p>
            <a:r>
              <a:rPr lang="es-ES_tradnl" b="1" dirty="0" err="1" smtClean="0"/>
              <a:t>Coevolución</a:t>
            </a:r>
            <a:r>
              <a:rPr lang="es-ES_tradnl" b="1" dirty="0" smtClean="0"/>
              <a:t> planta-insecto</a:t>
            </a:r>
            <a:endParaRPr lang="es-ES_tradnl" b="1" dirty="0"/>
          </a:p>
        </p:txBody>
      </p:sp>
      <p:sp>
        <p:nvSpPr>
          <p:cNvPr id="12" name="Rectángulo 11"/>
          <p:cNvSpPr/>
          <p:nvPr/>
        </p:nvSpPr>
        <p:spPr>
          <a:xfrm>
            <a:off x="228600" y="1524000"/>
            <a:ext cx="4114800" cy="1477328"/>
          </a:xfrm>
          <a:prstGeom prst="rect">
            <a:avLst/>
          </a:prstGeom>
          <a:solidFill>
            <a:schemeClr val="tx2">
              <a:lumMod val="20000"/>
              <a:lumOff val="80000"/>
            </a:schemeClr>
          </a:solidFill>
        </p:spPr>
        <p:txBody>
          <a:bodyPr wrap="square">
            <a:spAutoFit/>
          </a:bodyPr>
          <a:lstStyle/>
          <a:p>
            <a:r>
              <a:rPr lang="es-ES_tradnl" dirty="0" smtClean="0"/>
              <a:t>Los insectos (plagas) que evolucionan resistencia a los plaguicidas artificiales puede</a:t>
            </a:r>
            <a:r>
              <a:rPr lang="es-ES_tradnl" dirty="0"/>
              <a:t> </a:t>
            </a:r>
            <a:r>
              <a:rPr lang="es-ES_tradnl" dirty="0" smtClean="0"/>
              <a:t>desarrollar resistencia a estas sustancias (mecanismos de desintoxicación)</a:t>
            </a:r>
          </a:p>
          <a:p>
            <a:endParaRPr lang="es-ES_tradnl" dirty="0"/>
          </a:p>
        </p:txBody>
      </p:sp>
      <p:sp>
        <p:nvSpPr>
          <p:cNvPr id="6" name="Rectángulo 5"/>
          <p:cNvSpPr/>
          <p:nvPr/>
        </p:nvSpPr>
        <p:spPr>
          <a:xfrm>
            <a:off x="228600" y="3399472"/>
            <a:ext cx="4114800" cy="1477328"/>
          </a:xfrm>
          <a:prstGeom prst="rect">
            <a:avLst/>
          </a:prstGeom>
          <a:solidFill>
            <a:schemeClr val="tx2">
              <a:lumMod val="20000"/>
              <a:lumOff val="80000"/>
            </a:schemeClr>
          </a:solidFill>
        </p:spPr>
        <p:txBody>
          <a:bodyPr wrap="square">
            <a:spAutoFit/>
          </a:bodyPr>
          <a:lstStyle/>
          <a:p>
            <a:r>
              <a:rPr lang="es-ES_tradnl" dirty="0" smtClean="0"/>
              <a:t>Cuando un nuevo mecanismo de desintoxicación surge, se abrirá una nueva gama de suministros de alimentos de todas aquellas plantas que producen la sustancia química, pasan a ser inofensivas </a:t>
            </a:r>
          </a:p>
          <a:p>
            <a:endParaRPr lang="es-ES_tradnl" dirty="0"/>
          </a:p>
        </p:txBody>
      </p:sp>
      <p:sp>
        <p:nvSpPr>
          <p:cNvPr id="7" name="Rectángulo 6"/>
          <p:cNvSpPr/>
          <p:nvPr/>
        </p:nvSpPr>
        <p:spPr>
          <a:xfrm>
            <a:off x="228600" y="5410200"/>
            <a:ext cx="4114800" cy="923330"/>
          </a:xfrm>
          <a:prstGeom prst="rect">
            <a:avLst/>
          </a:prstGeom>
          <a:solidFill>
            <a:schemeClr val="tx2">
              <a:lumMod val="20000"/>
              <a:lumOff val="80000"/>
            </a:schemeClr>
          </a:solidFill>
        </p:spPr>
        <p:txBody>
          <a:bodyPr wrap="square">
            <a:spAutoFit/>
          </a:bodyPr>
          <a:lstStyle/>
          <a:p>
            <a:r>
              <a:rPr lang="es-ES_tradnl" dirty="0" smtClean="0"/>
              <a:t>Los insectos que pueden alimentarse de ellos se diversificarán para explotar el recurso </a:t>
            </a:r>
          </a:p>
        </p:txBody>
      </p:sp>
      <p:cxnSp>
        <p:nvCxnSpPr>
          <p:cNvPr id="13" name="Conector recto de flecha 12"/>
          <p:cNvCxnSpPr>
            <a:stCxn id="12" idx="2"/>
            <a:endCxn id="6" idx="0"/>
          </p:cNvCxnSpPr>
          <p:nvPr/>
        </p:nvCxnSpPr>
        <p:spPr>
          <a:xfrm rot="5400000">
            <a:off x="2086928" y="3200400"/>
            <a:ext cx="398144"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Conector recto de flecha 14"/>
          <p:cNvCxnSpPr>
            <a:stCxn id="6" idx="2"/>
            <a:endCxn id="7" idx="0"/>
          </p:cNvCxnSpPr>
          <p:nvPr/>
        </p:nvCxnSpPr>
        <p:spPr>
          <a:xfrm rot="5400000">
            <a:off x="2019300" y="5143500"/>
            <a:ext cx="5334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p:cNvSpPr/>
          <p:nvPr/>
        </p:nvSpPr>
        <p:spPr>
          <a:xfrm>
            <a:off x="1676400" y="926068"/>
            <a:ext cx="6172200" cy="369332"/>
          </a:xfrm>
          <a:prstGeom prst="rect">
            <a:avLst/>
          </a:prstGeom>
        </p:spPr>
        <p:txBody>
          <a:bodyPr wrap="square">
            <a:spAutoFit/>
          </a:bodyPr>
          <a:lstStyle/>
          <a:p>
            <a:r>
              <a:rPr lang="es-ES_tradnl" b="1" dirty="0" smtClean="0"/>
              <a:t>El patrón </a:t>
            </a:r>
            <a:r>
              <a:rPr lang="es-ES_tradnl" b="1" dirty="0" err="1" smtClean="0"/>
              <a:t>Ehrlich</a:t>
            </a:r>
            <a:r>
              <a:rPr lang="es-ES_tradnl" b="1" dirty="0" smtClean="0"/>
              <a:t> y Raven  de la relación mariposa-planta </a:t>
            </a:r>
          </a:p>
        </p:txBody>
      </p:sp>
      <p:sp>
        <p:nvSpPr>
          <p:cNvPr id="11" name="CuadroTexto 10"/>
          <p:cNvSpPr txBox="1"/>
          <p:nvPr/>
        </p:nvSpPr>
        <p:spPr>
          <a:xfrm>
            <a:off x="1396447" y="419100"/>
            <a:ext cx="6172200" cy="381000"/>
          </a:xfrm>
          <a:prstGeom prst="rect">
            <a:avLst/>
          </a:prstGeom>
          <a:noFill/>
        </p:spPr>
        <p:txBody>
          <a:bodyPr wrap="square" rtlCol="0">
            <a:spAutoFit/>
          </a:bodyPr>
          <a:lstStyle/>
          <a:p>
            <a:r>
              <a:rPr lang="es-ES_tradnl" b="1" dirty="0" err="1" smtClean="0"/>
              <a:t>Coevolución</a:t>
            </a:r>
            <a:r>
              <a:rPr lang="es-ES_tradnl" b="1" dirty="0" smtClean="0"/>
              <a:t> planta-insecto</a:t>
            </a:r>
            <a:endParaRPr lang="es-ES_tradnl" b="1" dirty="0"/>
          </a:p>
        </p:txBody>
      </p:sp>
      <p:sp>
        <p:nvSpPr>
          <p:cNvPr id="12" name="Rectángulo 11"/>
          <p:cNvSpPr/>
          <p:nvPr/>
        </p:nvSpPr>
        <p:spPr>
          <a:xfrm>
            <a:off x="228600" y="1524000"/>
            <a:ext cx="4114800" cy="1477328"/>
          </a:xfrm>
          <a:prstGeom prst="rect">
            <a:avLst/>
          </a:prstGeom>
          <a:solidFill>
            <a:schemeClr val="tx2">
              <a:lumMod val="20000"/>
              <a:lumOff val="80000"/>
            </a:schemeClr>
          </a:solidFill>
        </p:spPr>
        <p:txBody>
          <a:bodyPr wrap="square">
            <a:spAutoFit/>
          </a:bodyPr>
          <a:lstStyle/>
          <a:p>
            <a:r>
              <a:rPr lang="es-ES_tradnl" dirty="0" smtClean="0"/>
              <a:t>Los insectos (plagas) que evolucionan resistencia a los plaguicidas artificiales puede</a:t>
            </a:r>
            <a:r>
              <a:rPr lang="es-ES_tradnl" dirty="0"/>
              <a:t> </a:t>
            </a:r>
            <a:r>
              <a:rPr lang="es-ES_tradnl" dirty="0" smtClean="0"/>
              <a:t>desarrollar resistencia a estas sustancias (mecanismos de desintoxicación)</a:t>
            </a:r>
          </a:p>
          <a:p>
            <a:endParaRPr lang="es-ES_tradnl" dirty="0"/>
          </a:p>
        </p:txBody>
      </p:sp>
      <p:sp>
        <p:nvSpPr>
          <p:cNvPr id="6" name="Rectángulo 5"/>
          <p:cNvSpPr/>
          <p:nvPr/>
        </p:nvSpPr>
        <p:spPr>
          <a:xfrm>
            <a:off x="228600" y="3399472"/>
            <a:ext cx="4114800" cy="1477328"/>
          </a:xfrm>
          <a:prstGeom prst="rect">
            <a:avLst/>
          </a:prstGeom>
          <a:solidFill>
            <a:schemeClr val="tx2">
              <a:lumMod val="20000"/>
              <a:lumOff val="80000"/>
            </a:schemeClr>
          </a:solidFill>
        </p:spPr>
        <p:txBody>
          <a:bodyPr wrap="square">
            <a:spAutoFit/>
          </a:bodyPr>
          <a:lstStyle/>
          <a:p>
            <a:r>
              <a:rPr lang="es-ES_tradnl" dirty="0" smtClean="0"/>
              <a:t>Cuando un nuevo mecanismo de desintoxicación surge, se abrirá una nueva gama de suministros de alimentos de todas aquellas plantas que producen la sustancia química, pasan a ser inofensivas </a:t>
            </a:r>
          </a:p>
          <a:p>
            <a:endParaRPr lang="es-ES_tradnl" dirty="0"/>
          </a:p>
        </p:txBody>
      </p:sp>
      <p:sp>
        <p:nvSpPr>
          <p:cNvPr id="7" name="Rectángulo 6"/>
          <p:cNvSpPr/>
          <p:nvPr/>
        </p:nvSpPr>
        <p:spPr>
          <a:xfrm>
            <a:off x="228600" y="5410200"/>
            <a:ext cx="4114800" cy="923330"/>
          </a:xfrm>
          <a:prstGeom prst="rect">
            <a:avLst/>
          </a:prstGeom>
          <a:solidFill>
            <a:schemeClr val="tx2">
              <a:lumMod val="20000"/>
              <a:lumOff val="80000"/>
            </a:schemeClr>
          </a:solidFill>
        </p:spPr>
        <p:txBody>
          <a:bodyPr wrap="square">
            <a:spAutoFit/>
          </a:bodyPr>
          <a:lstStyle/>
          <a:p>
            <a:r>
              <a:rPr lang="es-ES_tradnl" dirty="0" smtClean="0"/>
              <a:t>Los insectos que pueden alimentarse de ellos se diversificarán para explotar el recurso </a:t>
            </a:r>
          </a:p>
        </p:txBody>
      </p:sp>
      <p:sp>
        <p:nvSpPr>
          <p:cNvPr id="8" name="Rectángulo 7"/>
          <p:cNvSpPr/>
          <p:nvPr/>
        </p:nvSpPr>
        <p:spPr>
          <a:xfrm>
            <a:off x="4762500" y="1295400"/>
            <a:ext cx="4152900" cy="4524316"/>
          </a:xfrm>
          <a:prstGeom prst="rect">
            <a:avLst/>
          </a:prstGeom>
          <a:solidFill>
            <a:schemeClr val="accent6">
              <a:lumMod val="20000"/>
              <a:lumOff val="80000"/>
            </a:schemeClr>
          </a:solidFill>
        </p:spPr>
        <p:txBody>
          <a:bodyPr wrap="square">
            <a:spAutoFit/>
          </a:bodyPr>
          <a:lstStyle/>
          <a:p>
            <a:pPr algn="ctr"/>
            <a:r>
              <a:rPr lang="es-ES_tradnl" b="1" dirty="0" smtClean="0"/>
              <a:t>Resultado</a:t>
            </a:r>
          </a:p>
          <a:p>
            <a:pPr algn="ctr"/>
            <a:endParaRPr lang="es-ES_tradnl" b="1" dirty="0" smtClean="0"/>
          </a:p>
          <a:p>
            <a:pPr algn="ctr"/>
            <a:endParaRPr lang="es-ES_tradnl" b="1" dirty="0" smtClean="0"/>
          </a:p>
          <a:p>
            <a:r>
              <a:rPr lang="es-ES_tradnl" dirty="0" smtClean="0"/>
              <a:t>I. Cada grupo de insectos se alimentan de una amplia gama de plantas dependiendo de su capacidad de desintoxicación</a:t>
            </a:r>
          </a:p>
          <a:p>
            <a:endParaRPr lang="es-ES_tradnl" dirty="0" smtClean="0"/>
          </a:p>
          <a:p>
            <a:r>
              <a:rPr lang="es-ES_tradnl" dirty="0" smtClean="0"/>
              <a:t>II. La gama de plantas forma un grupo (no necesariamente  filogenético)  en base a una sustancia bioquímica que mas bien utilizan las mismas sustancias químicas defensivas. </a:t>
            </a:r>
          </a:p>
          <a:p>
            <a:endParaRPr lang="es-ES_tradnl" dirty="0" smtClean="0"/>
          </a:p>
          <a:p>
            <a:r>
              <a:rPr lang="es-ES_tradnl" dirty="0" smtClean="0"/>
              <a:t>El patrón mariposa-planta (</a:t>
            </a:r>
            <a:r>
              <a:rPr lang="es-ES_tradnl" dirty="0" err="1" smtClean="0"/>
              <a:t>Ehrlich</a:t>
            </a:r>
            <a:r>
              <a:rPr lang="es-ES_tradnl" dirty="0" smtClean="0"/>
              <a:t> y Raven) pudo surgir como consecuencia de ello.</a:t>
            </a:r>
            <a:endParaRPr lang="es-ES_tradnl" dirty="0"/>
          </a:p>
        </p:txBody>
      </p:sp>
      <p:cxnSp>
        <p:nvCxnSpPr>
          <p:cNvPr id="13" name="Conector recto de flecha 12"/>
          <p:cNvCxnSpPr>
            <a:stCxn id="12" idx="2"/>
            <a:endCxn id="6" idx="0"/>
          </p:cNvCxnSpPr>
          <p:nvPr/>
        </p:nvCxnSpPr>
        <p:spPr>
          <a:xfrm rot="5400000">
            <a:off x="2086928" y="3200400"/>
            <a:ext cx="398144"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Conector recto de flecha 14"/>
          <p:cNvCxnSpPr>
            <a:stCxn id="6" idx="2"/>
            <a:endCxn id="7" idx="0"/>
          </p:cNvCxnSpPr>
          <p:nvPr/>
        </p:nvCxnSpPr>
        <p:spPr>
          <a:xfrm rot="5400000">
            <a:off x="2019300" y="5143500"/>
            <a:ext cx="5334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381000" y="3695614"/>
            <a:ext cx="4830076" cy="2959186"/>
          </a:xfrm>
          <a:prstGeom prst="rect">
            <a:avLst/>
          </a:prstGeom>
        </p:spPr>
      </p:pic>
      <p:pic>
        <p:nvPicPr>
          <p:cNvPr id="3" name="Imagen 2"/>
          <p:cNvPicPr>
            <a:picLocks noChangeAspect="1"/>
          </p:cNvPicPr>
          <p:nvPr/>
        </p:nvPicPr>
        <p:blipFill>
          <a:blip r:embed="rId3"/>
          <a:stretch>
            <a:fillRect/>
          </a:stretch>
        </p:blipFill>
        <p:spPr>
          <a:xfrm>
            <a:off x="4114800" y="1066800"/>
            <a:ext cx="4830076" cy="2781300"/>
          </a:xfrm>
          <a:prstGeom prst="rect">
            <a:avLst/>
          </a:prstGeom>
        </p:spPr>
      </p:pic>
      <p:sp>
        <p:nvSpPr>
          <p:cNvPr id="4" name="Rectángulo 3"/>
          <p:cNvSpPr/>
          <p:nvPr/>
        </p:nvSpPr>
        <p:spPr>
          <a:xfrm>
            <a:off x="152400" y="609600"/>
            <a:ext cx="3733800" cy="2862323"/>
          </a:xfrm>
          <a:prstGeom prst="rect">
            <a:avLst/>
          </a:prstGeom>
        </p:spPr>
        <p:txBody>
          <a:bodyPr wrap="square">
            <a:spAutoFit/>
          </a:bodyPr>
          <a:lstStyle/>
          <a:p>
            <a:r>
              <a:rPr lang="es-ES_tradnl" b="1" dirty="0" smtClean="0"/>
              <a:t>Competencia</a:t>
            </a:r>
          </a:p>
          <a:p>
            <a:endParaRPr lang="es-ES_tradnl" dirty="0" smtClean="0"/>
          </a:p>
          <a:p>
            <a:r>
              <a:rPr lang="es-ES_tradnl" dirty="0" smtClean="0"/>
              <a:t>La anolis verde (</a:t>
            </a:r>
            <a:r>
              <a:rPr lang="es-ES_tradnl" i="1" dirty="0" smtClean="0"/>
              <a:t>Anolis </a:t>
            </a:r>
            <a:r>
              <a:rPr lang="es-ES_tradnl" i="1" dirty="0" err="1" smtClean="0"/>
              <a:t>carolinensis</a:t>
            </a:r>
            <a:r>
              <a:rPr lang="es-ES_tradnl" dirty="0" smtClean="0"/>
              <a:t>) es nativa del sur de EU. En la década de 1960, la anolis café (</a:t>
            </a:r>
            <a:r>
              <a:rPr lang="es-ES_tradnl" i="1" dirty="0" smtClean="0"/>
              <a:t>Anolis </a:t>
            </a:r>
            <a:r>
              <a:rPr lang="es-ES_tradnl" i="1" dirty="0" err="1" smtClean="0"/>
              <a:t>sagrei</a:t>
            </a:r>
            <a:r>
              <a:rPr lang="es-ES_tradnl" dirty="0" smtClean="0"/>
              <a:t>) fue introducido desde Cuba. Las dos especies compiten por los recursos del hábitat y los alimentos, al parecer la anolis café ha desplazado a la anolis verde en algunos sitios. </a:t>
            </a:r>
            <a:endParaRPr lang="es-ES_tradnl" dirty="0"/>
          </a:p>
        </p:txBody>
      </p:sp>
      <p:sp>
        <p:nvSpPr>
          <p:cNvPr id="5" name="Rectángulo 4"/>
          <p:cNvSpPr/>
          <p:nvPr/>
        </p:nvSpPr>
        <p:spPr>
          <a:xfrm>
            <a:off x="5363476" y="4267200"/>
            <a:ext cx="3581400" cy="1477328"/>
          </a:xfrm>
          <a:prstGeom prst="rect">
            <a:avLst/>
          </a:prstGeom>
        </p:spPr>
        <p:txBody>
          <a:bodyPr wrap="square">
            <a:spAutoFit/>
          </a:bodyPr>
          <a:lstStyle/>
          <a:p>
            <a:r>
              <a:rPr lang="es-ES_tradnl" dirty="0" smtClean="0"/>
              <a:t>Ambas viven entre el follaje de árboles pero anolis verde en la parte mas alta. Este resultado de la competencia que se conoce como repartición de recursos.</a:t>
            </a:r>
            <a:endParaRPr lang="es-ES_tradnl" dirty="0"/>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886200" y="1066800"/>
            <a:ext cx="4953000" cy="3970318"/>
          </a:xfrm>
          <a:prstGeom prst="rect">
            <a:avLst/>
          </a:prstGeom>
        </p:spPr>
        <p:txBody>
          <a:bodyPr wrap="square">
            <a:spAutoFit/>
          </a:bodyPr>
          <a:lstStyle/>
          <a:p>
            <a:r>
              <a:rPr lang="es-ES_tradnl" dirty="0" smtClean="0"/>
              <a:t>A su vez, la selección natural en las plantas favorece la evolución de mejores insecticidas</a:t>
            </a:r>
          </a:p>
          <a:p>
            <a:endParaRPr lang="es-ES_tradnl" dirty="0" smtClean="0"/>
          </a:p>
          <a:p>
            <a:r>
              <a:rPr lang="es-ES_tradnl" dirty="0" smtClean="0"/>
              <a:t>La </a:t>
            </a:r>
            <a:r>
              <a:rPr lang="es-ES_tradnl" dirty="0" err="1" smtClean="0"/>
              <a:t>coevolución</a:t>
            </a:r>
            <a:r>
              <a:rPr lang="es-ES_tradnl" dirty="0" smtClean="0"/>
              <a:t> planta-insecto, puede  consistir de ciclos; “la carrera armamentista” entre plantas e insectos favorece nuevos mecanismos en ambos lados, y por lo tanto, promover la diversificación de los insectos y angiospermas </a:t>
            </a:r>
          </a:p>
          <a:p>
            <a:endParaRPr lang="es-ES_tradnl" dirty="0" smtClean="0"/>
          </a:p>
          <a:p>
            <a:r>
              <a:rPr lang="es-ES_tradnl" dirty="0" smtClean="0"/>
              <a:t>En </a:t>
            </a:r>
            <a:r>
              <a:rPr lang="es-ES_tradnl" dirty="0" err="1" smtClean="0"/>
              <a:t>Ehrlich</a:t>
            </a:r>
            <a:r>
              <a:rPr lang="es-ES_tradnl" dirty="0" smtClean="0"/>
              <a:t> y Raven (1964) "la diversificación de los insectos se ha desarrollado en gran medida como resultado de un patrón gradual de las etapas de co-evolución que superpone</a:t>
            </a:r>
            <a:r>
              <a:rPr lang="es-ES_tradnl" dirty="0"/>
              <a:t> </a:t>
            </a:r>
            <a:r>
              <a:rPr lang="es-ES_tradnl" dirty="0" smtClean="0"/>
              <a:t>el cambio en el patrón de variación de angiospermas ".</a:t>
            </a:r>
            <a:endParaRPr lang="es-ES_tradnl" dirty="0"/>
          </a:p>
        </p:txBody>
      </p:sp>
      <p:pic>
        <p:nvPicPr>
          <p:cNvPr id="7" name="Imagen 6" descr="Ridley Evolution 3a ed.pdf"/>
          <p:cNvPicPr>
            <a:picLocks noChangeAspect="1"/>
          </p:cNvPicPr>
          <p:nvPr/>
        </p:nvPicPr>
        <p:blipFill>
          <a:blip r:embed="rId2"/>
          <a:srcRect l="31731" t="9151" r="7933" b="43719"/>
          <a:stretch>
            <a:fillRect/>
          </a:stretch>
        </p:blipFill>
        <p:spPr>
          <a:xfrm>
            <a:off x="122175" y="1406621"/>
            <a:ext cx="3574168" cy="3630497"/>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28600" y="1066800"/>
            <a:ext cx="4114800" cy="2585323"/>
          </a:xfrm>
          <a:prstGeom prst="rect">
            <a:avLst/>
          </a:prstGeom>
        </p:spPr>
        <p:txBody>
          <a:bodyPr wrap="square">
            <a:spAutoFit/>
          </a:bodyPr>
          <a:lstStyle/>
          <a:p>
            <a:pPr algn="ctr"/>
            <a:r>
              <a:rPr lang="es-ES_tradnl" b="1" dirty="0" smtClean="0"/>
              <a:t>Polinización</a:t>
            </a:r>
            <a:r>
              <a:rPr lang="es-ES_tradnl" dirty="0" smtClean="0"/>
              <a:t> </a:t>
            </a:r>
          </a:p>
          <a:p>
            <a:endParaRPr lang="es-ES_tradnl" dirty="0" smtClean="0"/>
          </a:p>
          <a:p>
            <a:r>
              <a:rPr lang="es-ES_tradnl" dirty="0" smtClean="0"/>
              <a:t>La polinización por insectos surgió con la evolución de las flores en las angiospermas. </a:t>
            </a:r>
          </a:p>
          <a:p>
            <a:endParaRPr lang="es-ES_tradnl" dirty="0" smtClean="0"/>
          </a:p>
          <a:p>
            <a:r>
              <a:rPr lang="es-ES_tradnl" dirty="0" smtClean="0"/>
              <a:t>Gimnospermas; polinizadas principalmente por mecanismos abióticos, tales como el viento.</a:t>
            </a:r>
          </a:p>
        </p:txBody>
      </p:sp>
      <p:sp>
        <p:nvSpPr>
          <p:cNvPr id="5" name="Rectángulo 4"/>
          <p:cNvSpPr/>
          <p:nvPr/>
        </p:nvSpPr>
        <p:spPr>
          <a:xfrm>
            <a:off x="228600" y="3962400"/>
            <a:ext cx="3810000" cy="1477328"/>
          </a:xfrm>
          <a:prstGeom prst="rect">
            <a:avLst/>
          </a:prstGeom>
        </p:spPr>
        <p:txBody>
          <a:bodyPr wrap="square">
            <a:spAutoFit/>
          </a:bodyPr>
          <a:lstStyle/>
          <a:p>
            <a:r>
              <a:rPr lang="es-ES_tradnl" dirty="0" smtClean="0"/>
              <a:t>Una vez que la polinización por insectos evolucionó, la selección natural pudo favorecer cada vez más a las relaciones especializadas de los polinizadores </a:t>
            </a:r>
          </a:p>
          <a:p>
            <a:endParaRPr lang="es-ES_tradnl" dirty="0" smtClean="0"/>
          </a:p>
        </p:txBody>
      </p:sp>
      <p:pic>
        <p:nvPicPr>
          <p:cNvPr id="6" name="Imagen 5"/>
          <p:cNvPicPr>
            <a:picLocks noChangeAspect="1"/>
          </p:cNvPicPr>
          <p:nvPr/>
        </p:nvPicPr>
        <p:blipFill>
          <a:blip r:embed="rId2"/>
          <a:stretch>
            <a:fillRect/>
          </a:stretch>
        </p:blipFill>
        <p:spPr>
          <a:xfrm>
            <a:off x="4343400" y="690857"/>
            <a:ext cx="4495800" cy="554514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33400" y="838200"/>
            <a:ext cx="7772400" cy="369332"/>
          </a:xfrm>
          <a:prstGeom prst="rect">
            <a:avLst/>
          </a:prstGeom>
        </p:spPr>
        <p:txBody>
          <a:bodyPr wrap="square">
            <a:spAutoFit/>
          </a:bodyPr>
          <a:lstStyle/>
          <a:p>
            <a:r>
              <a:rPr lang="es-ES_tradnl" b="1" dirty="0" smtClean="0"/>
              <a:t>Polinización</a:t>
            </a:r>
            <a:r>
              <a:rPr lang="es-ES_tradnl" dirty="0" smtClean="0"/>
              <a:t> </a:t>
            </a:r>
          </a:p>
        </p:txBody>
      </p:sp>
      <p:sp>
        <p:nvSpPr>
          <p:cNvPr id="5" name="Rectángulo 4"/>
          <p:cNvSpPr/>
          <p:nvPr/>
        </p:nvSpPr>
        <p:spPr>
          <a:xfrm>
            <a:off x="3962400" y="838200"/>
            <a:ext cx="4800600" cy="5355313"/>
          </a:xfrm>
          <a:prstGeom prst="rect">
            <a:avLst/>
          </a:prstGeom>
        </p:spPr>
        <p:txBody>
          <a:bodyPr wrap="square">
            <a:spAutoFit/>
          </a:bodyPr>
          <a:lstStyle/>
          <a:p>
            <a:r>
              <a:rPr lang="es-ES_tradnl" dirty="0" smtClean="0"/>
              <a:t>En las especies con flores, la selección natural el transporte de polen entre </a:t>
            </a:r>
            <a:r>
              <a:rPr lang="es-ES_tradnl" dirty="0" err="1" smtClean="0"/>
              <a:t>conespecíficos</a:t>
            </a:r>
            <a:endParaRPr lang="es-ES_tradnl" dirty="0" smtClean="0"/>
          </a:p>
          <a:p>
            <a:r>
              <a:rPr lang="es-ES_tradnl" dirty="0" smtClean="0"/>
              <a:t> </a:t>
            </a:r>
          </a:p>
          <a:p>
            <a:r>
              <a:rPr lang="es-ES_tradnl" dirty="0" smtClean="0"/>
              <a:t>Si el insecto vuela a otra flor de especie diferente, es probable que el polen se desperdicie. </a:t>
            </a:r>
          </a:p>
          <a:p>
            <a:endParaRPr lang="es-ES_tradnl" dirty="0" smtClean="0"/>
          </a:p>
          <a:p>
            <a:r>
              <a:rPr lang="es-ES_tradnl" dirty="0" smtClean="0"/>
              <a:t>Una flor expone al néctar como recompensa  en un lugar que sólo pueden llegar los insectos con órganos especializados (una larga lengua). Insectos sólo con largas lenguas pueden obtener una recompensa y hay poca competencia con otros insectos. </a:t>
            </a:r>
          </a:p>
          <a:p>
            <a:endParaRPr lang="es-ES_tradnl" dirty="0" smtClean="0"/>
          </a:p>
          <a:p>
            <a:r>
              <a:rPr lang="es-ES_tradnl" dirty="0" smtClean="0"/>
              <a:t>El resultado final podría ser algo así como el de la orquídea de Madagascar </a:t>
            </a:r>
            <a:r>
              <a:rPr lang="es-ES_tradnl" i="1" dirty="0" err="1" smtClean="0"/>
              <a:t>Angraecum</a:t>
            </a:r>
            <a:r>
              <a:rPr lang="es-ES_tradnl" i="1" dirty="0" smtClean="0"/>
              <a:t> </a:t>
            </a:r>
            <a:r>
              <a:rPr lang="es-ES_tradnl" i="1" dirty="0" err="1" smtClean="0"/>
              <a:t>sesquipedale</a:t>
            </a:r>
            <a:r>
              <a:rPr lang="es-ES_tradnl" dirty="0" smtClean="0"/>
              <a:t>, que expone su néctar a 45 cm de longitud dentro de la flor. Darwin sabía de esta especie, y predijo que un su polinizador debería ser un especialista con una larga lengua. </a:t>
            </a:r>
            <a:endParaRPr lang="es-ES_tradnl" dirty="0"/>
          </a:p>
        </p:txBody>
      </p:sp>
      <p:pic>
        <p:nvPicPr>
          <p:cNvPr id="7" name="Imagen 6"/>
          <p:cNvPicPr>
            <a:picLocks noChangeAspect="1"/>
          </p:cNvPicPr>
          <p:nvPr/>
        </p:nvPicPr>
        <p:blipFill>
          <a:blip r:embed="rId2"/>
          <a:stretch>
            <a:fillRect/>
          </a:stretch>
        </p:blipFill>
        <p:spPr>
          <a:xfrm>
            <a:off x="533400" y="2509354"/>
            <a:ext cx="3083266" cy="2603647"/>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33400" y="838200"/>
            <a:ext cx="7772400" cy="369332"/>
          </a:xfrm>
          <a:prstGeom prst="rect">
            <a:avLst/>
          </a:prstGeom>
        </p:spPr>
        <p:txBody>
          <a:bodyPr wrap="square">
            <a:spAutoFit/>
          </a:bodyPr>
          <a:lstStyle/>
          <a:p>
            <a:r>
              <a:rPr lang="es-ES_tradnl" b="1" dirty="0" smtClean="0"/>
              <a:t>Polinización</a:t>
            </a:r>
            <a:r>
              <a:rPr lang="es-ES_tradnl" dirty="0" smtClean="0"/>
              <a:t> </a:t>
            </a:r>
          </a:p>
        </p:txBody>
      </p:sp>
      <p:sp>
        <p:nvSpPr>
          <p:cNvPr id="6" name="Rectángulo 5"/>
          <p:cNvSpPr/>
          <p:nvPr/>
        </p:nvSpPr>
        <p:spPr>
          <a:xfrm>
            <a:off x="4495800" y="2038529"/>
            <a:ext cx="4267200" cy="1200329"/>
          </a:xfrm>
          <a:prstGeom prst="rect">
            <a:avLst/>
          </a:prstGeom>
        </p:spPr>
        <p:txBody>
          <a:bodyPr wrap="square">
            <a:spAutoFit/>
          </a:bodyPr>
          <a:lstStyle/>
          <a:p>
            <a:r>
              <a:rPr lang="es-ES_tradnl" dirty="0" smtClean="0"/>
              <a:t>Dos </a:t>
            </a:r>
            <a:r>
              <a:rPr lang="es-ES_tradnl" dirty="0" err="1" smtClean="0"/>
              <a:t>taxa</a:t>
            </a:r>
            <a:r>
              <a:rPr lang="es-ES_tradnl" dirty="0" smtClean="0"/>
              <a:t> puede mostrar la imagen de filogenia en espejos, pero la </a:t>
            </a:r>
            <a:r>
              <a:rPr lang="es-ES_tradnl" dirty="0" err="1" smtClean="0"/>
              <a:t>coevolución</a:t>
            </a:r>
            <a:endParaRPr lang="es-ES_tradnl" dirty="0" smtClean="0"/>
          </a:p>
          <a:p>
            <a:r>
              <a:rPr lang="es-ES_tradnl" dirty="0" smtClean="0"/>
              <a:t>es sólo una de varias explicaciones para este patrón</a:t>
            </a:r>
          </a:p>
        </p:txBody>
      </p:sp>
      <p:pic>
        <p:nvPicPr>
          <p:cNvPr id="8" name="Imagen 7" descr="Ridley Evolution 3a ed.pdf"/>
          <p:cNvPicPr>
            <a:picLocks noChangeAspect="1"/>
          </p:cNvPicPr>
          <p:nvPr/>
        </p:nvPicPr>
        <p:blipFill>
          <a:blip r:embed="rId2"/>
          <a:srcRect l="29087" t="9151" r="10577" b="47786"/>
          <a:stretch>
            <a:fillRect/>
          </a:stretch>
        </p:blipFill>
        <p:spPr>
          <a:xfrm>
            <a:off x="533400" y="2521875"/>
            <a:ext cx="3657600" cy="3394639"/>
          </a:xfrm>
          <a:prstGeom prst="rect">
            <a:avLst/>
          </a:prstGeom>
        </p:spPr>
      </p:pic>
      <p:sp>
        <p:nvSpPr>
          <p:cNvPr id="9" name="Rectángulo 8"/>
          <p:cNvSpPr/>
          <p:nvPr/>
        </p:nvSpPr>
        <p:spPr>
          <a:xfrm>
            <a:off x="762000" y="5916514"/>
            <a:ext cx="3200400" cy="646331"/>
          </a:xfrm>
          <a:prstGeom prst="rect">
            <a:avLst/>
          </a:prstGeom>
        </p:spPr>
        <p:txBody>
          <a:bodyPr wrap="square">
            <a:spAutoFit/>
          </a:bodyPr>
          <a:lstStyle/>
          <a:p>
            <a:r>
              <a:rPr lang="es-ES_tradnl" sz="1200" dirty="0" err="1" smtClean="0"/>
              <a:t>Phylogenies</a:t>
            </a:r>
            <a:r>
              <a:rPr lang="es-ES_tradnl" sz="1200" dirty="0" smtClean="0"/>
              <a:t> </a:t>
            </a:r>
            <a:r>
              <a:rPr lang="es-ES_tradnl" sz="1200" dirty="0" err="1" smtClean="0"/>
              <a:t>of</a:t>
            </a:r>
            <a:r>
              <a:rPr lang="es-ES_tradnl" sz="1200" dirty="0" smtClean="0"/>
              <a:t> North American </a:t>
            </a:r>
            <a:r>
              <a:rPr lang="es-ES_tradnl" sz="1200" dirty="0" err="1" smtClean="0"/>
              <a:t>Tetraopes</a:t>
            </a:r>
            <a:r>
              <a:rPr lang="es-ES_tradnl" sz="1200" dirty="0" smtClean="0"/>
              <a:t> (</a:t>
            </a:r>
            <a:r>
              <a:rPr lang="es-ES_tradnl" sz="1200" dirty="0" err="1" smtClean="0"/>
              <a:t>beetles</a:t>
            </a:r>
            <a:r>
              <a:rPr lang="es-ES_tradnl" sz="1200" dirty="0" smtClean="0"/>
              <a:t>) </a:t>
            </a:r>
            <a:r>
              <a:rPr lang="es-ES_tradnl" sz="1200" dirty="0" err="1" smtClean="0"/>
              <a:t>and</a:t>
            </a:r>
            <a:r>
              <a:rPr lang="es-ES_tradnl" sz="1200" dirty="0" smtClean="0"/>
              <a:t> </a:t>
            </a:r>
            <a:r>
              <a:rPr lang="es-ES_tradnl" sz="1200" dirty="0" err="1" smtClean="0"/>
              <a:t>their</a:t>
            </a:r>
            <a:r>
              <a:rPr lang="es-ES_tradnl" sz="1200" dirty="0"/>
              <a:t> </a:t>
            </a:r>
            <a:r>
              <a:rPr lang="es-ES_tradnl" sz="1200" dirty="0" err="1" smtClean="0"/>
              <a:t>food</a:t>
            </a:r>
            <a:r>
              <a:rPr lang="es-ES_tradnl" sz="1200" dirty="0" smtClean="0"/>
              <a:t> </a:t>
            </a:r>
            <a:r>
              <a:rPr lang="es-ES_tradnl" sz="1200" dirty="0" err="1" smtClean="0"/>
              <a:t>plants</a:t>
            </a:r>
            <a:r>
              <a:rPr lang="es-ES_tradnl" sz="1200" dirty="0" smtClean="0"/>
              <a:t>, </a:t>
            </a:r>
            <a:r>
              <a:rPr lang="es-ES_tradnl" sz="1200" dirty="0" err="1" smtClean="0"/>
              <a:t>milkweeds</a:t>
            </a:r>
            <a:r>
              <a:rPr lang="es-ES_tradnl" sz="1200" dirty="0"/>
              <a:t> </a:t>
            </a:r>
            <a:r>
              <a:rPr lang="es-ES_tradnl" sz="1200" dirty="0" smtClean="0"/>
              <a:t>(</a:t>
            </a:r>
            <a:r>
              <a:rPr lang="es-ES_tradnl" sz="1200" dirty="0" err="1" smtClean="0"/>
              <a:t>Asclepias</a:t>
            </a:r>
            <a:r>
              <a:rPr lang="es-ES_tradnl" sz="1200" dirty="0" smtClean="0"/>
              <a:t>).</a:t>
            </a:r>
            <a:endParaRPr lang="es-ES_tradnl" sz="1200" dirty="0"/>
          </a:p>
        </p:txBody>
      </p:sp>
      <p:pic>
        <p:nvPicPr>
          <p:cNvPr id="10" name="Imagen 9"/>
          <p:cNvPicPr>
            <a:picLocks noChangeAspect="1"/>
          </p:cNvPicPr>
          <p:nvPr/>
        </p:nvPicPr>
        <p:blipFill>
          <a:blip r:embed="rId3"/>
          <a:stretch>
            <a:fillRect/>
          </a:stretch>
        </p:blipFill>
        <p:spPr>
          <a:xfrm>
            <a:off x="762000" y="1239175"/>
            <a:ext cx="861375" cy="1282700"/>
          </a:xfrm>
          <a:prstGeom prst="rect">
            <a:avLst/>
          </a:prstGeom>
        </p:spPr>
      </p:pic>
      <p:pic>
        <p:nvPicPr>
          <p:cNvPr id="11" name="Imagen 10"/>
          <p:cNvPicPr>
            <a:picLocks noChangeAspect="1"/>
          </p:cNvPicPr>
          <p:nvPr/>
        </p:nvPicPr>
        <p:blipFill>
          <a:blip r:embed="rId4"/>
          <a:stretch>
            <a:fillRect/>
          </a:stretch>
        </p:blipFill>
        <p:spPr>
          <a:xfrm>
            <a:off x="2209800" y="1308804"/>
            <a:ext cx="1619512" cy="121307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33400" y="838200"/>
            <a:ext cx="7772400" cy="369332"/>
          </a:xfrm>
          <a:prstGeom prst="rect">
            <a:avLst/>
          </a:prstGeom>
        </p:spPr>
        <p:txBody>
          <a:bodyPr wrap="square">
            <a:spAutoFit/>
          </a:bodyPr>
          <a:lstStyle/>
          <a:p>
            <a:r>
              <a:rPr lang="es-ES_tradnl" b="1" dirty="0" smtClean="0"/>
              <a:t>Polinización</a:t>
            </a:r>
            <a:r>
              <a:rPr lang="es-ES_tradnl" dirty="0" smtClean="0"/>
              <a:t> </a:t>
            </a:r>
          </a:p>
        </p:txBody>
      </p:sp>
      <p:sp>
        <p:nvSpPr>
          <p:cNvPr id="6" name="Rectángulo 5"/>
          <p:cNvSpPr/>
          <p:nvPr/>
        </p:nvSpPr>
        <p:spPr>
          <a:xfrm>
            <a:off x="4495800" y="838200"/>
            <a:ext cx="4267200" cy="5078314"/>
          </a:xfrm>
          <a:prstGeom prst="rect">
            <a:avLst/>
          </a:prstGeom>
        </p:spPr>
        <p:txBody>
          <a:bodyPr wrap="square">
            <a:spAutoFit/>
          </a:bodyPr>
          <a:lstStyle/>
          <a:p>
            <a:r>
              <a:rPr lang="es-ES_tradnl" dirty="0" smtClean="0"/>
              <a:t>La selección natural favorece relaciones entre polinizadores especializados, ya que  tiende a aumentar la diversidad de plantas e insectos. </a:t>
            </a:r>
          </a:p>
          <a:p>
            <a:endParaRPr lang="es-ES_tradnl" dirty="0"/>
          </a:p>
          <a:p>
            <a:r>
              <a:rPr lang="es-ES_tradnl" dirty="0" smtClean="0"/>
              <a:t>Las plantas polinizadas por una sola especies de insectos tienen una ventaja ya que poco de su polen se pierde. </a:t>
            </a:r>
          </a:p>
          <a:p>
            <a:endParaRPr lang="es-ES_tradnl" dirty="0" smtClean="0"/>
          </a:p>
          <a:p>
            <a:r>
              <a:rPr lang="es-ES_tradnl" dirty="0" smtClean="0"/>
              <a:t>“Los insectos que se especializan en una especie de planta hacen un uso más eficiente de su adaptación a una alimentación especializada”</a:t>
            </a:r>
          </a:p>
          <a:p>
            <a:endParaRPr lang="es-ES_tradnl" dirty="0" smtClean="0"/>
          </a:p>
          <a:p>
            <a:r>
              <a:rPr lang="es-ES_tradnl" dirty="0" smtClean="0"/>
              <a:t>Otros factores también pueden operar en la </a:t>
            </a:r>
            <a:r>
              <a:rPr lang="es-ES_tradnl" dirty="0" err="1" smtClean="0"/>
              <a:t>coevolución</a:t>
            </a:r>
            <a:r>
              <a:rPr lang="es-ES_tradnl" dirty="0" smtClean="0"/>
              <a:t> de plantas e insectos,</a:t>
            </a:r>
          </a:p>
          <a:p>
            <a:r>
              <a:rPr lang="es-ES_tradnl" dirty="0" smtClean="0"/>
              <a:t>pero los dos factores; la dieta y la polinización son claro ejemplo</a:t>
            </a:r>
          </a:p>
        </p:txBody>
      </p:sp>
      <p:pic>
        <p:nvPicPr>
          <p:cNvPr id="8" name="Imagen 7" descr="Ridley Evolution 3a ed.pdf"/>
          <p:cNvPicPr>
            <a:picLocks noChangeAspect="1"/>
          </p:cNvPicPr>
          <p:nvPr/>
        </p:nvPicPr>
        <p:blipFill>
          <a:blip r:embed="rId2"/>
          <a:srcRect l="29087" t="9151" r="10577" b="47786"/>
          <a:stretch>
            <a:fillRect/>
          </a:stretch>
        </p:blipFill>
        <p:spPr>
          <a:xfrm>
            <a:off x="533400" y="2521875"/>
            <a:ext cx="3657600" cy="3394639"/>
          </a:xfrm>
          <a:prstGeom prst="rect">
            <a:avLst/>
          </a:prstGeom>
        </p:spPr>
      </p:pic>
      <p:sp>
        <p:nvSpPr>
          <p:cNvPr id="9" name="Rectángulo 8"/>
          <p:cNvSpPr/>
          <p:nvPr/>
        </p:nvSpPr>
        <p:spPr>
          <a:xfrm>
            <a:off x="762000" y="5916514"/>
            <a:ext cx="3200400" cy="646331"/>
          </a:xfrm>
          <a:prstGeom prst="rect">
            <a:avLst/>
          </a:prstGeom>
        </p:spPr>
        <p:txBody>
          <a:bodyPr wrap="square">
            <a:spAutoFit/>
          </a:bodyPr>
          <a:lstStyle/>
          <a:p>
            <a:r>
              <a:rPr lang="es-ES_tradnl" sz="1200" dirty="0" err="1" smtClean="0"/>
              <a:t>Phylogenies</a:t>
            </a:r>
            <a:r>
              <a:rPr lang="es-ES_tradnl" sz="1200" dirty="0" smtClean="0"/>
              <a:t> </a:t>
            </a:r>
            <a:r>
              <a:rPr lang="es-ES_tradnl" sz="1200" dirty="0" err="1" smtClean="0"/>
              <a:t>of</a:t>
            </a:r>
            <a:r>
              <a:rPr lang="es-ES_tradnl" sz="1200" dirty="0" smtClean="0"/>
              <a:t> North American </a:t>
            </a:r>
            <a:r>
              <a:rPr lang="es-ES_tradnl" sz="1200" dirty="0" err="1" smtClean="0"/>
              <a:t>Tetraopes</a:t>
            </a:r>
            <a:r>
              <a:rPr lang="es-ES_tradnl" sz="1200" dirty="0" smtClean="0"/>
              <a:t> (</a:t>
            </a:r>
            <a:r>
              <a:rPr lang="es-ES_tradnl" sz="1200" dirty="0" err="1" smtClean="0"/>
              <a:t>beetles</a:t>
            </a:r>
            <a:r>
              <a:rPr lang="es-ES_tradnl" sz="1200" dirty="0" smtClean="0"/>
              <a:t>) </a:t>
            </a:r>
            <a:r>
              <a:rPr lang="es-ES_tradnl" sz="1200" dirty="0" err="1" smtClean="0"/>
              <a:t>and</a:t>
            </a:r>
            <a:r>
              <a:rPr lang="es-ES_tradnl" sz="1200" dirty="0" smtClean="0"/>
              <a:t> </a:t>
            </a:r>
            <a:r>
              <a:rPr lang="es-ES_tradnl" sz="1200" dirty="0" err="1" smtClean="0"/>
              <a:t>their</a:t>
            </a:r>
            <a:r>
              <a:rPr lang="es-ES_tradnl" sz="1200" dirty="0"/>
              <a:t> </a:t>
            </a:r>
            <a:r>
              <a:rPr lang="es-ES_tradnl" sz="1200" dirty="0" err="1" smtClean="0"/>
              <a:t>food</a:t>
            </a:r>
            <a:r>
              <a:rPr lang="es-ES_tradnl" sz="1200" dirty="0" smtClean="0"/>
              <a:t> </a:t>
            </a:r>
            <a:r>
              <a:rPr lang="es-ES_tradnl" sz="1200" dirty="0" err="1" smtClean="0"/>
              <a:t>plants</a:t>
            </a:r>
            <a:r>
              <a:rPr lang="es-ES_tradnl" sz="1200" dirty="0" smtClean="0"/>
              <a:t>, </a:t>
            </a:r>
            <a:r>
              <a:rPr lang="es-ES_tradnl" sz="1200" dirty="0" err="1" smtClean="0"/>
              <a:t>milkweeds</a:t>
            </a:r>
            <a:r>
              <a:rPr lang="es-ES_tradnl" sz="1200" dirty="0"/>
              <a:t> </a:t>
            </a:r>
            <a:r>
              <a:rPr lang="es-ES_tradnl" sz="1200" dirty="0" smtClean="0"/>
              <a:t>(</a:t>
            </a:r>
            <a:r>
              <a:rPr lang="es-ES_tradnl" sz="1200" dirty="0" err="1" smtClean="0"/>
              <a:t>Asclepias</a:t>
            </a:r>
            <a:r>
              <a:rPr lang="es-ES_tradnl" sz="1200" dirty="0" smtClean="0"/>
              <a:t>).</a:t>
            </a:r>
            <a:endParaRPr lang="es-ES_tradnl" sz="1200" dirty="0"/>
          </a:p>
        </p:txBody>
      </p:sp>
      <p:pic>
        <p:nvPicPr>
          <p:cNvPr id="10" name="Imagen 9"/>
          <p:cNvPicPr>
            <a:picLocks noChangeAspect="1"/>
          </p:cNvPicPr>
          <p:nvPr/>
        </p:nvPicPr>
        <p:blipFill>
          <a:blip r:embed="rId3"/>
          <a:stretch>
            <a:fillRect/>
          </a:stretch>
        </p:blipFill>
        <p:spPr>
          <a:xfrm>
            <a:off x="762000" y="1239175"/>
            <a:ext cx="861375" cy="1282700"/>
          </a:xfrm>
          <a:prstGeom prst="rect">
            <a:avLst/>
          </a:prstGeom>
        </p:spPr>
      </p:pic>
      <p:pic>
        <p:nvPicPr>
          <p:cNvPr id="11" name="Imagen 10"/>
          <p:cNvPicPr>
            <a:picLocks noChangeAspect="1"/>
          </p:cNvPicPr>
          <p:nvPr/>
        </p:nvPicPr>
        <p:blipFill>
          <a:blip r:embed="rId4"/>
          <a:stretch>
            <a:fillRect/>
          </a:stretch>
        </p:blipFill>
        <p:spPr>
          <a:xfrm>
            <a:off x="2209800" y="1308804"/>
            <a:ext cx="1619512" cy="121307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457200" y="3657600"/>
            <a:ext cx="8103026" cy="2308324"/>
          </a:xfrm>
          <a:prstGeom prst="rect">
            <a:avLst/>
          </a:prstGeom>
        </p:spPr>
        <p:txBody>
          <a:bodyPr wrap="square">
            <a:spAutoFit/>
          </a:bodyPr>
          <a:lstStyle/>
          <a:p>
            <a:r>
              <a:rPr lang="es-ES_tradnl" b="1" dirty="0" smtClean="0"/>
              <a:t>La evolución secuencial </a:t>
            </a:r>
          </a:p>
          <a:p>
            <a:endParaRPr lang="es-ES_tradnl" dirty="0" smtClean="0"/>
          </a:p>
          <a:p>
            <a:r>
              <a:rPr lang="es-ES_tradnl" dirty="0" smtClean="0"/>
              <a:t>Significa que el cambio en un linaje se selecciona por el cambio en otro linaje, pero no viceversa.</a:t>
            </a:r>
          </a:p>
          <a:p>
            <a:endParaRPr lang="es-ES_tradnl" dirty="0" smtClean="0"/>
          </a:p>
          <a:p>
            <a:r>
              <a:rPr lang="es-ES_tradnl" dirty="0" smtClean="0"/>
              <a:t>Se aplican a las plantas e insectos, si la evolución de plantas influye en los insectos, pero la evolución de insectos tiene poca influencia en las plantas. </a:t>
            </a:r>
          </a:p>
          <a:p>
            <a:endParaRPr lang="es-ES_tradnl" dirty="0" smtClean="0"/>
          </a:p>
          <a:p>
            <a:endParaRPr lang="es-ES_tradnl" dirty="0"/>
          </a:p>
        </p:txBody>
      </p:sp>
      <p:pic>
        <p:nvPicPr>
          <p:cNvPr id="15" name="Imagen 14" descr="Ridley Evolution 3a ed.pdf"/>
          <p:cNvPicPr>
            <a:picLocks noChangeAspect="1"/>
          </p:cNvPicPr>
          <p:nvPr/>
        </p:nvPicPr>
        <p:blipFill>
          <a:blip r:embed="rId2"/>
          <a:srcRect l="9255" t="8988" r="6611" b="66088"/>
          <a:stretch>
            <a:fillRect/>
          </a:stretch>
        </p:blipFill>
        <p:spPr>
          <a:xfrm>
            <a:off x="685799" y="380999"/>
            <a:ext cx="7874427" cy="306312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4876800" y="4724402"/>
            <a:ext cx="4114800" cy="1200329"/>
          </a:xfrm>
          <a:prstGeom prst="rect">
            <a:avLst/>
          </a:prstGeom>
        </p:spPr>
        <p:txBody>
          <a:bodyPr wrap="square">
            <a:spAutoFit/>
          </a:bodyPr>
          <a:lstStyle/>
          <a:p>
            <a:r>
              <a:rPr lang="es-ES_tradnl" dirty="0" smtClean="0"/>
              <a:t>(</a:t>
            </a:r>
            <a:r>
              <a:rPr lang="es-ES_tradnl" dirty="0" err="1" smtClean="0"/>
              <a:t>b</a:t>
            </a:r>
            <a:r>
              <a:rPr lang="es-ES_tradnl" dirty="0" smtClean="0"/>
              <a:t>) Cuando plantas especian, también lo hacen los insectos, pero cuando los insectos especian este no tiene ningún efecto sobre las plantas.</a:t>
            </a:r>
          </a:p>
          <a:p>
            <a:endParaRPr lang="es-ES_tradnl" dirty="0"/>
          </a:p>
        </p:txBody>
      </p:sp>
      <p:pic>
        <p:nvPicPr>
          <p:cNvPr id="15" name="Imagen 14" descr="Ridley Evolution 3a ed.pdf"/>
          <p:cNvPicPr>
            <a:picLocks noChangeAspect="1"/>
          </p:cNvPicPr>
          <p:nvPr/>
        </p:nvPicPr>
        <p:blipFill>
          <a:blip r:embed="rId2"/>
          <a:srcRect l="9255" t="8988" r="6611" b="66088"/>
          <a:stretch>
            <a:fillRect/>
          </a:stretch>
        </p:blipFill>
        <p:spPr>
          <a:xfrm>
            <a:off x="453239" y="1302097"/>
            <a:ext cx="7928761" cy="3084257"/>
          </a:xfrm>
          <a:prstGeom prst="rect">
            <a:avLst/>
          </a:prstGeom>
        </p:spPr>
      </p:pic>
      <p:sp>
        <p:nvSpPr>
          <p:cNvPr id="4" name="Rectángulo 3"/>
          <p:cNvSpPr/>
          <p:nvPr/>
        </p:nvSpPr>
        <p:spPr>
          <a:xfrm>
            <a:off x="838578" y="932765"/>
            <a:ext cx="7162422" cy="369332"/>
          </a:xfrm>
          <a:prstGeom prst="rect">
            <a:avLst/>
          </a:prstGeom>
        </p:spPr>
        <p:txBody>
          <a:bodyPr wrap="square">
            <a:spAutoFit/>
          </a:bodyPr>
          <a:lstStyle/>
          <a:p>
            <a:r>
              <a:rPr lang="es-ES_tradnl" dirty="0" smtClean="0"/>
              <a:t>El patrón de cambio en linajes y filogenias difiere de la </a:t>
            </a:r>
            <a:r>
              <a:rPr lang="es-ES_tradnl" dirty="0" err="1" smtClean="0"/>
              <a:t>coevolución</a:t>
            </a:r>
            <a:r>
              <a:rPr lang="es-ES_tradnl" dirty="0" smtClean="0"/>
              <a:t> estricta</a:t>
            </a:r>
          </a:p>
        </p:txBody>
      </p:sp>
      <p:sp>
        <p:nvSpPr>
          <p:cNvPr id="5" name="Rectángulo 4"/>
          <p:cNvSpPr/>
          <p:nvPr/>
        </p:nvSpPr>
        <p:spPr>
          <a:xfrm>
            <a:off x="453239" y="4724402"/>
            <a:ext cx="3962400" cy="1477328"/>
          </a:xfrm>
          <a:prstGeom prst="rect">
            <a:avLst/>
          </a:prstGeom>
        </p:spPr>
        <p:txBody>
          <a:bodyPr wrap="square">
            <a:spAutoFit/>
          </a:bodyPr>
          <a:lstStyle/>
          <a:p>
            <a:r>
              <a:rPr lang="es-ES_tradnl" dirty="0" smtClean="0"/>
              <a:t>(a) Cambios en las plantas </a:t>
            </a:r>
            <a:r>
              <a:rPr lang="es-ES_tradnl" dirty="0" err="1" smtClean="0"/>
              <a:t>coevolucionan</a:t>
            </a:r>
            <a:r>
              <a:rPr lang="es-ES_tradnl" dirty="0" smtClean="0"/>
              <a:t> con los cambios en insectos, pero los cambios en los insectos no causan cambios en las plantas.</a:t>
            </a:r>
          </a:p>
        </p:txBody>
      </p:sp>
      <p:sp>
        <p:nvSpPr>
          <p:cNvPr id="6" name="Cerrar llave 5"/>
          <p:cNvSpPr/>
          <p:nvPr/>
        </p:nvSpPr>
        <p:spPr>
          <a:xfrm rot="5400000">
            <a:off x="2125287" y="2827710"/>
            <a:ext cx="381002" cy="3412377"/>
          </a:xfrm>
          <a:prstGeom prst="rightBrace">
            <a:avLst>
              <a:gd name="adj1" fmla="val 8333"/>
              <a:gd name="adj2" fmla="val 49624"/>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sp>
        <p:nvSpPr>
          <p:cNvPr id="7" name="Cerrar llave 6"/>
          <p:cNvSpPr/>
          <p:nvPr/>
        </p:nvSpPr>
        <p:spPr>
          <a:xfrm rot="5400000">
            <a:off x="6392488" y="2827712"/>
            <a:ext cx="381002" cy="3412377"/>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381000" y="685800"/>
            <a:ext cx="8534400" cy="369332"/>
          </a:xfrm>
          <a:prstGeom prst="rect">
            <a:avLst/>
          </a:prstGeom>
        </p:spPr>
        <p:txBody>
          <a:bodyPr wrap="square">
            <a:spAutoFit/>
          </a:bodyPr>
          <a:lstStyle/>
          <a:p>
            <a:r>
              <a:rPr lang="es-ES_tradnl" b="1" dirty="0" smtClean="0"/>
              <a:t>Cambio de hospedero</a:t>
            </a:r>
          </a:p>
          <a:p>
            <a:endParaRPr lang="es-ES_tradnl" b="1" dirty="0" smtClean="0"/>
          </a:p>
        </p:txBody>
      </p:sp>
      <p:pic>
        <p:nvPicPr>
          <p:cNvPr id="10" name="Imagen 9" descr="Ridley Evolution 3a ed.pdf"/>
          <p:cNvPicPr>
            <a:picLocks noChangeAspect="1"/>
          </p:cNvPicPr>
          <p:nvPr/>
        </p:nvPicPr>
        <p:blipFill>
          <a:blip r:embed="rId2"/>
          <a:srcRect l="13221" t="6100" r="10577" b="30502"/>
          <a:stretch>
            <a:fillRect/>
          </a:stretch>
        </p:blipFill>
        <p:spPr>
          <a:xfrm>
            <a:off x="3733800" y="685800"/>
            <a:ext cx="5181600" cy="5605822"/>
          </a:xfrm>
          <a:prstGeom prst="rect">
            <a:avLst/>
          </a:prstGeom>
        </p:spPr>
      </p:pic>
      <p:sp>
        <p:nvSpPr>
          <p:cNvPr id="4" name="Rectángulo 3"/>
          <p:cNvSpPr/>
          <p:nvPr/>
        </p:nvSpPr>
        <p:spPr>
          <a:xfrm>
            <a:off x="76200" y="2228671"/>
            <a:ext cx="3657600" cy="1754327"/>
          </a:xfrm>
          <a:prstGeom prst="rect">
            <a:avLst/>
          </a:prstGeom>
        </p:spPr>
        <p:txBody>
          <a:bodyPr wrap="square">
            <a:spAutoFit/>
          </a:bodyPr>
          <a:lstStyle/>
          <a:p>
            <a:r>
              <a:rPr lang="es-ES_tradnl" dirty="0" err="1" smtClean="0"/>
              <a:t>Cofilogenias</a:t>
            </a:r>
            <a:r>
              <a:rPr lang="es-ES_tradnl" dirty="0" smtClean="0"/>
              <a:t> </a:t>
            </a:r>
          </a:p>
          <a:p>
            <a:r>
              <a:rPr lang="es-ES_tradnl" dirty="0" smtClean="0"/>
              <a:t>No se encuentran en los insectos fitófagos que cambian de hospederos para explotar plantas filogenéticamente no relacionadas, pero químicamente similares</a:t>
            </a:r>
            <a:endParaRPr lang="es-ES_tradnl" dirty="0"/>
          </a:p>
        </p:txBody>
      </p:sp>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descr="Ridley Evolution 3a ed.pdf"/>
          <p:cNvPicPr>
            <a:picLocks noChangeAspect="1"/>
          </p:cNvPicPr>
          <p:nvPr/>
        </p:nvPicPr>
        <p:blipFill>
          <a:blip r:embed="rId2"/>
          <a:srcRect l="13221" t="6100" r="48919" b="57954"/>
          <a:stretch>
            <a:fillRect/>
          </a:stretch>
        </p:blipFill>
        <p:spPr>
          <a:xfrm>
            <a:off x="228600" y="1676400"/>
            <a:ext cx="4038600" cy="4986327"/>
          </a:xfrm>
          <a:prstGeom prst="rect">
            <a:avLst/>
          </a:prstGeom>
        </p:spPr>
      </p:pic>
      <p:sp>
        <p:nvSpPr>
          <p:cNvPr id="5" name="Rectángulo 4"/>
          <p:cNvSpPr/>
          <p:nvPr/>
        </p:nvSpPr>
        <p:spPr>
          <a:xfrm>
            <a:off x="4724400" y="2187476"/>
            <a:ext cx="4038600" cy="2862323"/>
          </a:xfrm>
          <a:prstGeom prst="rect">
            <a:avLst/>
          </a:prstGeom>
        </p:spPr>
        <p:txBody>
          <a:bodyPr wrap="square">
            <a:spAutoFit/>
          </a:bodyPr>
          <a:lstStyle/>
          <a:p>
            <a:r>
              <a:rPr lang="es-ES_tradnl" dirty="0" smtClean="0"/>
              <a:t>(a) Filogenia de </a:t>
            </a:r>
            <a:r>
              <a:rPr lang="es-ES_tradnl" i="1" dirty="0" err="1" smtClean="0"/>
              <a:t>Bursera</a:t>
            </a:r>
            <a:r>
              <a:rPr lang="es-ES_tradnl" dirty="0" smtClean="0"/>
              <a:t> y de </a:t>
            </a:r>
            <a:r>
              <a:rPr lang="es-ES_tradnl" i="1" dirty="0" err="1" smtClean="0"/>
              <a:t>Blepharida</a:t>
            </a:r>
            <a:r>
              <a:rPr lang="es-ES_tradnl" i="1" dirty="0" smtClean="0"/>
              <a:t>. </a:t>
            </a:r>
            <a:r>
              <a:rPr lang="es-ES_tradnl" dirty="0" smtClean="0"/>
              <a:t> </a:t>
            </a:r>
          </a:p>
          <a:p>
            <a:endParaRPr lang="es-ES_tradnl" dirty="0" smtClean="0"/>
          </a:p>
          <a:p>
            <a:r>
              <a:rPr lang="es-ES_tradnl" dirty="0" smtClean="0"/>
              <a:t>Las especies de escarabajos son principalmente </a:t>
            </a:r>
            <a:r>
              <a:rPr lang="es-ES_tradnl" dirty="0" err="1" smtClean="0"/>
              <a:t>monófagos</a:t>
            </a:r>
            <a:r>
              <a:rPr lang="es-ES_tradnl" dirty="0" smtClean="0"/>
              <a:t> y el escarabajo de cada especies está estrictamente a lado de las especies vegetales que se alimenta. </a:t>
            </a:r>
          </a:p>
          <a:p>
            <a:endParaRPr lang="es-ES_tradnl" dirty="0" smtClean="0"/>
          </a:p>
          <a:p>
            <a:r>
              <a:rPr lang="es-ES_tradnl" dirty="0" smtClean="0"/>
              <a:t>Las filogenias no son imágenes especulares. </a:t>
            </a:r>
          </a:p>
          <a:p>
            <a:endParaRPr lang="es-ES_tradnl" dirty="0"/>
          </a:p>
        </p:txBody>
      </p:sp>
      <p:pic>
        <p:nvPicPr>
          <p:cNvPr id="6" name="Imagen 5"/>
          <p:cNvPicPr>
            <a:picLocks noChangeAspect="1"/>
          </p:cNvPicPr>
          <p:nvPr/>
        </p:nvPicPr>
        <p:blipFill>
          <a:blip r:embed="rId3"/>
          <a:srcRect l="10945" t="3634" r="24625"/>
          <a:stretch>
            <a:fillRect/>
          </a:stretch>
        </p:blipFill>
        <p:spPr>
          <a:xfrm>
            <a:off x="2590800" y="228600"/>
            <a:ext cx="812123" cy="914518"/>
          </a:xfrm>
          <a:prstGeom prst="rect">
            <a:avLst/>
          </a:prstGeom>
        </p:spPr>
      </p:pic>
      <p:pic>
        <p:nvPicPr>
          <p:cNvPr id="7" name="Imagen 6"/>
          <p:cNvPicPr>
            <a:picLocks noChangeAspect="1"/>
          </p:cNvPicPr>
          <p:nvPr/>
        </p:nvPicPr>
        <p:blipFill>
          <a:blip r:embed="rId4"/>
          <a:stretch>
            <a:fillRect/>
          </a:stretch>
        </p:blipFill>
        <p:spPr>
          <a:xfrm>
            <a:off x="1371600" y="607573"/>
            <a:ext cx="1358242" cy="1065288"/>
          </a:xfrm>
          <a:prstGeom prst="rect">
            <a:avLst/>
          </a:prstGeom>
        </p:spPr>
      </p:pic>
      <p:pic>
        <p:nvPicPr>
          <p:cNvPr id="9" name="Imagen 8"/>
          <p:cNvPicPr>
            <a:picLocks noChangeAspect="1"/>
          </p:cNvPicPr>
          <p:nvPr/>
        </p:nvPicPr>
        <p:blipFill>
          <a:blip r:embed="rId5"/>
          <a:stretch>
            <a:fillRect/>
          </a:stretch>
        </p:blipFill>
        <p:spPr>
          <a:xfrm>
            <a:off x="578099" y="759974"/>
            <a:ext cx="869701" cy="104775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descr="Ridley Evolution 3a ed.pdf"/>
          <p:cNvPicPr>
            <a:picLocks noChangeAspect="1"/>
          </p:cNvPicPr>
          <p:nvPr/>
        </p:nvPicPr>
        <p:blipFill>
          <a:blip r:embed="rId2"/>
          <a:srcRect l="50241" t="13218" r="10577" b="67104"/>
          <a:stretch>
            <a:fillRect/>
          </a:stretch>
        </p:blipFill>
        <p:spPr>
          <a:xfrm>
            <a:off x="228600" y="685918"/>
            <a:ext cx="5688588" cy="3715237"/>
          </a:xfrm>
          <a:prstGeom prst="rect">
            <a:avLst/>
          </a:prstGeom>
        </p:spPr>
      </p:pic>
      <p:sp>
        <p:nvSpPr>
          <p:cNvPr id="3" name="Rectángulo 2"/>
          <p:cNvSpPr/>
          <p:nvPr/>
        </p:nvSpPr>
        <p:spPr>
          <a:xfrm>
            <a:off x="457200" y="4800600"/>
            <a:ext cx="8275786" cy="1477328"/>
          </a:xfrm>
          <a:prstGeom prst="rect">
            <a:avLst/>
          </a:prstGeom>
        </p:spPr>
        <p:txBody>
          <a:bodyPr wrap="square">
            <a:spAutoFit/>
          </a:bodyPr>
          <a:lstStyle/>
          <a:p>
            <a:r>
              <a:rPr lang="es-ES_tradnl" dirty="0" smtClean="0"/>
              <a:t>(</a:t>
            </a:r>
            <a:r>
              <a:rPr lang="es-ES_tradnl" dirty="0" err="1" smtClean="0"/>
              <a:t>b</a:t>
            </a:r>
            <a:r>
              <a:rPr lang="es-ES_tradnl" dirty="0" smtClean="0"/>
              <a:t>) Filogenia de </a:t>
            </a:r>
            <a:r>
              <a:rPr lang="es-ES_tradnl" i="1" dirty="0" err="1" smtClean="0"/>
              <a:t>Bursera</a:t>
            </a:r>
            <a:r>
              <a:rPr lang="es-ES_tradnl" i="1" dirty="0" smtClean="0"/>
              <a:t>; </a:t>
            </a:r>
            <a:r>
              <a:rPr lang="es-ES_tradnl" dirty="0" smtClean="0"/>
              <a:t> muestra la distribución de cuatro productos químicos de los sistemas de defensa.</a:t>
            </a:r>
          </a:p>
          <a:p>
            <a:r>
              <a:rPr lang="es-ES_tradnl" dirty="0" smtClean="0"/>
              <a:t> </a:t>
            </a:r>
          </a:p>
          <a:p>
            <a:r>
              <a:rPr lang="es-ES_tradnl" dirty="0" smtClean="0"/>
              <a:t>Los cuatro son filogenéticamente dispersos al caer en las cuatro ramas de la filogenia de la planta. </a:t>
            </a:r>
            <a:endParaRPr lang="es-ES_tradnl" dirty="0"/>
          </a:p>
        </p:txBody>
      </p:sp>
      <p:pic>
        <p:nvPicPr>
          <p:cNvPr id="4" name="Imagen 3"/>
          <p:cNvPicPr>
            <a:picLocks noChangeAspect="1"/>
          </p:cNvPicPr>
          <p:nvPr/>
        </p:nvPicPr>
        <p:blipFill>
          <a:blip r:embed="rId3"/>
          <a:stretch>
            <a:fillRect/>
          </a:stretch>
        </p:blipFill>
        <p:spPr>
          <a:xfrm>
            <a:off x="6172200" y="3263900"/>
            <a:ext cx="2338824" cy="1536700"/>
          </a:xfrm>
          <a:prstGeom prst="rect">
            <a:avLst/>
          </a:prstGeom>
        </p:spPr>
      </p:pic>
      <p:pic>
        <p:nvPicPr>
          <p:cNvPr id="5" name="Imagen 4"/>
          <p:cNvPicPr>
            <a:picLocks noChangeAspect="1"/>
          </p:cNvPicPr>
          <p:nvPr/>
        </p:nvPicPr>
        <p:blipFill>
          <a:blip r:embed="rId4"/>
          <a:stretch>
            <a:fillRect/>
          </a:stretch>
        </p:blipFill>
        <p:spPr>
          <a:xfrm>
            <a:off x="6477000" y="2020851"/>
            <a:ext cx="1492250" cy="1109213"/>
          </a:xfrm>
          <a:prstGeom prst="rect">
            <a:avLst/>
          </a:prstGeom>
        </p:spPr>
      </p:pic>
      <p:pic>
        <p:nvPicPr>
          <p:cNvPr id="6" name="Imagen 5"/>
          <p:cNvPicPr>
            <a:picLocks noChangeAspect="1"/>
          </p:cNvPicPr>
          <p:nvPr/>
        </p:nvPicPr>
        <p:blipFill>
          <a:blip r:embed="rId5"/>
          <a:stretch>
            <a:fillRect/>
          </a:stretch>
        </p:blipFill>
        <p:spPr>
          <a:xfrm>
            <a:off x="6911850" y="781050"/>
            <a:ext cx="869701" cy="104775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228600" y="289679"/>
            <a:ext cx="4572000" cy="2031325"/>
          </a:xfrm>
          <a:prstGeom prst="rect">
            <a:avLst/>
          </a:prstGeom>
        </p:spPr>
        <p:txBody>
          <a:bodyPr>
            <a:spAutoFit/>
          </a:bodyPr>
          <a:lstStyle/>
          <a:p>
            <a:r>
              <a:rPr lang="es-ES_tradnl" b="1" dirty="0" smtClean="0"/>
              <a:t>Neutralismo</a:t>
            </a:r>
          </a:p>
          <a:p>
            <a:endParaRPr lang="es-ES_tradnl" dirty="0" smtClean="0"/>
          </a:p>
          <a:p>
            <a:r>
              <a:rPr lang="es-ES_tradnl" dirty="0" smtClean="0"/>
              <a:t>Dos poblaciones interactúan, pero ninguna tienen efecto sobre la aptitud evolutiva de la otra. Todos los organismos en un ecosistema están interconectadas de algún modo, el neutralismo es muy difícil de demostrar. </a:t>
            </a:r>
          </a:p>
          <a:p>
            <a:endParaRPr lang="es-ES_tradnl" dirty="0"/>
          </a:p>
        </p:txBody>
      </p:sp>
      <p:sp>
        <p:nvSpPr>
          <p:cNvPr id="6" name="Rectángulo 5"/>
          <p:cNvSpPr/>
          <p:nvPr/>
        </p:nvSpPr>
        <p:spPr>
          <a:xfrm>
            <a:off x="4267200" y="5029200"/>
            <a:ext cx="4572000" cy="1477328"/>
          </a:xfrm>
          <a:prstGeom prst="rect">
            <a:avLst/>
          </a:prstGeom>
        </p:spPr>
        <p:txBody>
          <a:bodyPr>
            <a:spAutoFit/>
          </a:bodyPr>
          <a:lstStyle/>
          <a:p>
            <a:r>
              <a:rPr lang="es-ES_tradnl" dirty="0" smtClean="0"/>
              <a:t>El término se usa a menudo para describir las interacciones en las que los efectos de dos poblaciones son simplemente insignificante. Un camello y un crustáceo del desierto de Gobi.</a:t>
            </a:r>
            <a:endParaRPr lang="es-ES_tradnl" dirty="0"/>
          </a:p>
        </p:txBody>
      </p:sp>
      <p:pic>
        <p:nvPicPr>
          <p:cNvPr id="8" name="Imagen 7"/>
          <p:cNvPicPr>
            <a:picLocks noChangeAspect="1"/>
          </p:cNvPicPr>
          <p:nvPr/>
        </p:nvPicPr>
        <p:blipFill>
          <a:blip r:embed="rId2"/>
          <a:stretch>
            <a:fillRect/>
          </a:stretch>
        </p:blipFill>
        <p:spPr>
          <a:xfrm>
            <a:off x="4495800" y="263604"/>
            <a:ext cx="4546600" cy="4114800"/>
          </a:xfrm>
          <a:prstGeom prst="rect">
            <a:avLst/>
          </a:prstGeom>
        </p:spPr>
      </p:pic>
      <p:pic>
        <p:nvPicPr>
          <p:cNvPr id="9" name="Imagen 8"/>
          <p:cNvPicPr>
            <a:picLocks noChangeAspect="1"/>
          </p:cNvPicPr>
          <p:nvPr/>
        </p:nvPicPr>
        <p:blipFill>
          <a:blip r:embed="rId3"/>
          <a:stretch>
            <a:fillRect/>
          </a:stretch>
        </p:blipFill>
        <p:spPr>
          <a:xfrm>
            <a:off x="144369" y="2795706"/>
            <a:ext cx="4122831" cy="316539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descr="Ridley Evolution 3a ed.pdf"/>
          <p:cNvPicPr>
            <a:picLocks noChangeAspect="1"/>
          </p:cNvPicPr>
          <p:nvPr/>
        </p:nvPicPr>
        <p:blipFill>
          <a:blip r:embed="rId2"/>
          <a:srcRect l="23798" t="42703" r="22476" b="30502"/>
          <a:stretch>
            <a:fillRect/>
          </a:stretch>
        </p:blipFill>
        <p:spPr>
          <a:xfrm>
            <a:off x="2209800" y="1676400"/>
            <a:ext cx="4648200" cy="3014698"/>
          </a:xfrm>
          <a:prstGeom prst="rect">
            <a:avLst/>
          </a:prstGeom>
        </p:spPr>
      </p:pic>
      <p:sp>
        <p:nvSpPr>
          <p:cNvPr id="4" name="Rectángulo 3"/>
          <p:cNvSpPr/>
          <p:nvPr/>
        </p:nvSpPr>
        <p:spPr>
          <a:xfrm>
            <a:off x="533400" y="4953000"/>
            <a:ext cx="7924800" cy="923330"/>
          </a:xfrm>
          <a:prstGeom prst="rect">
            <a:avLst/>
          </a:prstGeom>
        </p:spPr>
        <p:txBody>
          <a:bodyPr wrap="square">
            <a:spAutoFit/>
          </a:bodyPr>
          <a:lstStyle/>
          <a:p>
            <a:r>
              <a:rPr lang="es-ES_tradnl" dirty="0" smtClean="0"/>
              <a:t>(</a:t>
            </a:r>
            <a:r>
              <a:rPr lang="es-ES_tradnl" dirty="0" err="1" smtClean="0"/>
              <a:t>c</a:t>
            </a:r>
            <a:r>
              <a:rPr lang="es-ES_tradnl" dirty="0" smtClean="0"/>
              <a:t>) Filogenia de </a:t>
            </a:r>
            <a:r>
              <a:rPr lang="es-ES_tradnl" i="1" dirty="0" err="1" smtClean="0"/>
              <a:t>Blepharida</a:t>
            </a:r>
            <a:r>
              <a:rPr lang="es-ES_tradnl" i="1" dirty="0" smtClean="0"/>
              <a:t>; </a:t>
            </a:r>
            <a:r>
              <a:rPr lang="es-ES_tradnl" dirty="0" smtClean="0"/>
              <a:t>defensas química de sus hospederos</a:t>
            </a:r>
          </a:p>
          <a:p>
            <a:r>
              <a:rPr lang="es-ES_tradnl" dirty="0" smtClean="0"/>
              <a:t>La química de las plantas hospederas forma una  filogenia clara de grupos sobre la filogenia de escarabajos. </a:t>
            </a:r>
          </a:p>
          <a:p>
            <a:endParaRPr lang="es-ES_tradnl" dirty="0"/>
          </a:p>
        </p:txBody>
      </p:sp>
      <p:pic>
        <p:nvPicPr>
          <p:cNvPr id="5" name="Imagen 4"/>
          <p:cNvPicPr>
            <a:picLocks noChangeAspect="1"/>
          </p:cNvPicPr>
          <p:nvPr/>
        </p:nvPicPr>
        <p:blipFill>
          <a:blip r:embed="rId3"/>
          <a:srcRect l="10945" t="3634" r="24625"/>
          <a:stretch>
            <a:fillRect/>
          </a:stretch>
        </p:blipFill>
        <p:spPr>
          <a:xfrm>
            <a:off x="1981200" y="689339"/>
            <a:ext cx="812123" cy="914518"/>
          </a:xfrm>
          <a:prstGeom prst="rect">
            <a:avLst/>
          </a:prstGeom>
        </p:spPr>
      </p:pic>
      <p:pic>
        <p:nvPicPr>
          <p:cNvPr id="6" name="Imagen 5"/>
          <p:cNvPicPr>
            <a:picLocks noChangeAspect="1"/>
          </p:cNvPicPr>
          <p:nvPr/>
        </p:nvPicPr>
        <p:blipFill>
          <a:blip r:embed="rId4"/>
          <a:stretch>
            <a:fillRect/>
          </a:stretch>
        </p:blipFill>
        <p:spPr>
          <a:xfrm>
            <a:off x="762000" y="1068312"/>
            <a:ext cx="1358242" cy="106528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3842512" y="685800"/>
            <a:ext cx="5072888" cy="4893647"/>
          </a:xfrm>
          <a:prstGeom prst="rect">
            <a:avLst/>
          </a:prstGeom>
        </p:spPr>
        <p:txBody>
          <a:bodyPr wrap="square">
            <a:spAutoFit/>
          </a:bodyPr>
          <a:lstStyle/>
          <a:p>
            <a:r>
              <a:rPr lang="es-ES_tradnl" sz="2400" b="1" dirty="0" err="1" smtClean="0"/>
              <a:t>Coevolución</a:t>
            </a:r>
            <a:r>
              <a:rPr lang="es-ES_tradnl" sz="2400" b="1" dirty="0" smtClean="0"/>
              <a:t> difusa</a:t>
            </a:r>
          </a:p>
          <a:p>
            <a:r>
              <a:rPr lang="es-ES_tradnl" sz="2400" dirty="0" smtClean="0"/>
              <a:t>Pares de especies ecológicamente unidas</a:t>
            </a:r>
          </a:p>
          <a:p>
            <a:endParaRPr lang="es-ES_tradnl" sz="2400" dirty="0" smtClean="0"/>
          </a:p>
          <a:p>
            <a:r>
              <a:rPr lang="es-ES_tradnl" sz="2400" dirty="0" smtClean="0"/>
              <a:t>Cada especie ejerce </a:t>
            </a:r>
            <a:r>
              <a:rPr lang="es-ES_tradnl" sz="2400" dirty="0" err="1" smtClean="0"/>
              <a:t>presion</a:t>
            </a:r>
            <a:r>
              <a:rPr lang="es-ES_tradnl" sz="2400" dirty="0" smtClean="0"/>
              <a:t> de selección en muchas otras especies</a:t>
            </a:r>
          </a:p>
          <a:p>
            <a:endParaRPr lang="es-ES_tradnl" sz="2400" dirty="0" smtClean="0"/>
          </a:p>
          <a:p>
            <a:r>
              <a:rPr lang="es-ES_tradnl" sz="2400" dirty="0" smtClean="0"/>
              <a:t>La evolución de una especie será una respuesta global a todos sus mutualistas y competidores; por lo que cualquier cambio evolutivo no es fácil de explicar en términos de cualquier competidor o </a:t>
            </a:r>
            <a:r>
              <a:rPr lang="es-ES_tradnl" sz="2400" dirty="0" err="1" smtClean="0"/>
              <a:t>interactuante</a:t>
            </a:r>
            <a:r>
              <a:rPr lang="es-ES_tradnl" sz="2400" dirty="0" smtClean="0"/>
              <a:t>.</a:t>
            </a:r>
          </a:p>
        </p:txBody>
      </p:sp>
      <p:pic>
        <p:nvPicPr>
          <p:cNvPr id="11" name="Imagen 10"/>
          <p:cNvPicPr>
            <a:picLocks noChangeAspect="1"/>
          </p:cNvPicPr>
          <p:nvPr/>
        </p:nvPicPr>
        <p:blipFill>
          <a:blip r:embed="rId2"/>
          <a:stretch>
            <a:fillRect/>
          </a:stretch>
        </p:blipFill>
        <p:spPr>
          <a:xfrm>
            <a:off x="152400" y="1600200"/>
            <a:ext cx="3690112" cy="304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95400" y="468868"/>
            <a:ext cx="3292563" cy="369332"/>
          </a:xfrm>
          <a:prstGeom prst="rect">
            <a:avLst/>
          </a:prstGeom>
        </p:spPr>
        <p:txBody>
          <a:bodyPr wrap="none">
            <a:spAutoFit/>
          </a:bodyPr>
          <a:lstStyle/>
          <a:p>
            <a:r>
              <a:rPr lang="es-ES_tradnl" b="1" dirty="0" err="1" smtClean="0"/>
              <a:t>Coevolución</a:t>
            </a:r>
            <a:r>
              <a:rPr lang="es-ES_tradnl" b="1" dirty="0" smtClean="0"/>
              <a:t> Parasite-Hospedero</a:t>
            </a:r>
            <a:endParaRPr lang="es-ES_tradnl" b="1" dirty="0"/>
          </a:p>
        </p:txBody>
      </p:sp>
      <p:sp>
        <p:nvSpPr>
          <p:cNvPr id="5" name="Rectángulo 4"/>
          <p:cNvSpPr/>
          <p:nvPr/>
        </p:nvSpPr>
        <p:spPr>
          <a:xfrm>
            <a:off x="457200" y="1066800"/>
            <a:ext cx="7772400" cy="4154983"/>
          </a:xfrm>
          <a:prstGeom prst="rect">
            <a:avLst/>
          </a:prstGeom>
        </p:spPr>
        <p:txBody>
          <a:bodyPr wrap="square">
            <a:spAutoFit/>
          </a:bodyPr>
          <a:lstStyle/>
          <a:p>
            <a:r>
              <a:rPr lang="es-ES_tradnl" sz="2400" dirty="0" err="1" smtClean="0"/>
              <a:t>Coevolución</a:t>
            </a:r>
            <a:r>
              <a:rPr lang="es-ES_tradnl" sz="2400" dirty="0" smtClean="0"/>
              <a:t> específica o paso a paso  </a:t>
            </a:r>
          </a:p>
          <a:p>
            <a:r>
              <a:rPr lang="es-ES_tradnl" sz="2400" dirty="0" smtClean="0"/>
              <a:t>Relaciones específicas y cercanas</a:t>
            </a:r>
          </a:p>
          <a:p>
            <a:r>
              <a:rPr lang="es-ES_tradnl" sz="2400" dirty="0" smtClean="0"/>
              <a:t> </a:t>
            </a:r>
          </a:p>
          <a:p>
            <a:pPr marL="263525">
              <a:buFont typeface="Arial"/>
              <a:buChar char="•"/>
            </a:pPr>
            <a:r>
              <a:rPr lang="es-ES_tradnl" sz="2400" dirty="0" smtClean="0"/>
              <a:t>	Un parásito, puede mejorar su capacidad de penetrar a su huésped y ejercer  selección en el hospedero</a:t>
            </a:r>
          </a:p>
          <a:p>
            <a:pPr marL="263525">
              <a:buFont typeface="Arial"/>
              <a:buChar char="•"/>
            </a:pPr>
            <a:r>
              <a:rPr lang="es-ES_tradnl" sz="2400" dirty="0" smtClean="0"/>
              <a:t>	Si el rango de variantes genéticas en el parásito y el huésped esta limitada, la </a:t>
            </a:r>
            <a:r>
              <a:rPr lang="es-ES_tradnl" sz="2400" dirty="0" err="1" smtClean="0"/>
              <a:t>coevolución</a:t>
            </a:r>
            <a:r>
              <a:rPr lang="es-ES_tradnl" sz="2400" dirty="0" smtClean="0"/>
              <a:t> puede ser cíclica</a:t>
            </a:r>
          </a:p>
          <a:p>
            <a:pPr marL="263525">
              <a:buFont typeface="Arial"/>
              <a:buChar char="•"/>
            </a:pPr>
            <a:r>
              <a:rPr lang="es-ES_tradnl" sz="2400" dirty="0" smtClean="0"/>
              <a:t> La </a:t>
            </a:r>
            <a:r>
              <a:rPr lang="es-ES_tradnl" sz="2400" dirty="0" err="1" smtClean="0"/>
              <a:t>coevolución</a:t>
            </a:r>
            <a:r>
              <a:rPr lang="es-ES_tradnl" sz="2400" dirty="0" smtClean="0"/>
              <a:t> de parásitos hospedero es antagónica, a diferencia de los  mutualismos o polinización.</a:t>
            </a:r>
          </a:p>
          <a:p>
            <a:pPr marL="263525">
              <a:buFont typeface="Arial"/>
              <a:buChar char="•"/>
            </a:pPr>
            <a:r>
              <a:rPr lang="es-ES_tradnl" sz="2400" dirty="0" smtClean="0"/>
              <a:t> La  relación siempre será virulencia-resistencia</a:t>
            </a:r>
          </a:p>
          <a:p>
            <a:pPr marL="263525"/>
            <a:r>
              <a:rPr lang="es-ES_tradnl" sz="2400" dirty="0" smtClean="0"/>
              <a:t> </a:t>
            </a:r>
          </a:p>
        </p:txBody>
      </p:sp>
    </p:spTree>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95400" y="468868"/>
            <a:ext cx="3292563" cy="369332"/>
          </a:xfrm>
          <a:prstGeom prst="rect">
            <a:avLst/>
          </a:prstGeom>
        </p:spPr>
        <p:txBody>
          <a:bodyPr wrap="none">
            <a:spAutoFit/>
          </a:bodyPr>
          <a:lstStyle/>
          <a:p>
            <a:r>
              <a:rPr lang="es-ES_tradnl" b="1" dirty="0" err="1" smtClean="0"/>
              <a:t>Coevolución</a:t>
            </a:r>
            <a:r>
              <a:rPr lang="es-ES_tradnl" b="1" dirty="0" smtClean="0"/>
              <a:t> Parasite-Hospedero</a:t>
            </a:r>
            <a:endParaRPr lang="es-ES_tradnl" b="1" dirty="0"/>
          </a:p>
        </p:txBody>
      </p:sp>
      <p:sp>
        <p:nvSpPr>
          <p:cNvPr id="6" name="Rectángulo 5"/>
          <p:cNvSpPr/>
          <p:nvPr/>
        </p:nvSpPr>
        <p:spPr>
          <a:xfrm>
            <a:off x="3886200" y="1219200"/>
            <a:ext cx="4901593" cy="1754327"/>
          </a:xfrm>
          <a:prstGeom prst="rect">
            <a:avLst/>
          </a:prstGeom>
        </p:spPr>
        <p:txBody>
          <a:bodyPr wrap="square">
            <a:spAutoFit/>
          </a:bodyPr>
          <a:lstStyle/>
          <a:p>
            <a:r>
              <a:rPr lang="es-ES_tradnl" dirty="0" smtClean="0"/>
              <a:t>El virus mixoma en conejos ha evolucionado con el tiempo menor virulencia después de su introducción en Australia,</a:t>
            </a:r>
          </a:p>
          <a:p>
            <a:r>
              <a:rPr lang="es-ES_tradnl" dirty="0" smtClean="0"/>
              <a:t>Francia y Gran Bretaña. Las cepas del virus se clasifican en cinco grados de virulencia (+ -) (Ross (1982)</a:t>
            </a:r>
          </a:p>
        </p:txBody>
      </p:sp>
      <p:pic>
        <p:nvPicPr>
          <p:cNvPr id="7" name="Imagen 6" descr="Ridley Evolution 3a ed.pdf"/>
          <p:cNvPicPr>
            <a:picLocks noChangeAspect="1"/>
          </p:cNvPicPr>
          <p:nvPr/>
        </p:nvPicPr>
        <p:blipFill>
          <a:blip r:embed="rId2"/>
          <a:srcRect l="29087" t="19318" r="9255" b="45753"/>
          <a:stretch>
            <a:fillRect/>
          </a:stretch>
        </p:blipFill>
        <p:spPr>
          <a:xfrm>
            <a:off x="304800" y="1219200"/>
            <a:ext cx="3251807" cy="2395471"/>
          </a:xfrm>
          <a:prstGeom prst="rect">
            <a:avLst/>
          </a:prstGeom>
        </p:spPr>
      </p:pic>
      <p:pic>
        <p:nvPicPr>
          <p:cNvPr id="8" name="Imagen 7" descr="Ridley Evolution 3a ed.pdf"/>
          <p:cNvPicPr>
            <a:picLocks noChangeAspect="1"/>
          </p:cNvPicPr>
          <p:nvPr/>
        </p:nvPicPr>
        <p:blipFill>
          <a:blip r:embed="rId2"/>
          <a:srcRect l="29087" t="69138" r="9255" b="12201"/>
          <a:stretch>
            <a:fillRect/>
          </a:stretch>
        </p:blipFill>
        <p:spPr>
          <a:xfrm>
            <a:off x="304800" y="4602323"/>
            <a:ext cx="3251807" cy="1279847"/>
          </a:xfrm>
          <a:prstGeom prst="rect">
            <a:avLst/>
          </a:prstGeom>
        </p:spPr>
      </p:pic>
      <p:sp>
        <p:nvSpPr>
          <p:cNvPr id="9" name="Rectángulo 8"/>
          <p:cNvSpPr/>
          <p:nvPr/>
        </p:nvSpPr>
        <p:spPr>
          <a:xfrm>
            <a:off x="3886200" y="4602323"/>
            <a:ext cx="4572000" cy="1477328"/>
          </a:xfrm>
          <a:prstGeom prst="rect">
            <a:avLst/>
          </a:prstGeom>
        </p:spPr>
        <p:txBody>
          <a:bodyPr>
            <a:spAutoFit/>
          </a:bodyPr>
          <a:lstStyle/>
          <a:p>
            <a:r>
              <a:rPr lang="es-ES_tradnl" dirty="0" smtClean="0"/>
              <a:t>Conejo </a:t>
            </a:r>
            <a:r>
              <a:rPr lang="es-ES_tradnl" dirty="0" err="1" smtClean="0"/>
              <a:t>silvetre</a:t>
            </a:r>
            <a:r>
              <a:rPr lang="es-ES_tradnl" dirty="0" smtClean="0"/>
              <a:t>: </a:t>
            </a:r>
            <a:r>
              <a:rPr lang="es-ES_tradnl" i="1" dirty="0" err="1" smtClean="0"/>
              <a:t>Oryctolagus</a:t>
            </a:r>
            <a:r>
              <a:rPr lang="es-ES_tradnl" i="1" dirty="0" smtClean="0"/>
              <a:t> </a:t>
            </a:r>
            <a:r>
              <a:rPr lang="es-ES_tradnl" i="1" dirty="0" err="1" smtClean="0"/>
              <a:t>cuniculus</a:t>
            </a:r>
            <a:endParaRPr lang="es-ES_tradnl" dirty="0" smtClean="0"/>
          </a:p>
          <a:p>
            <a:r>
              <a:rPr lang="es-ES_tradnl" dirty="0" smtClean="0"/>
              <a:t>(</a:t>
            </a:r>
            <a:r>
              <a:rPr lang="es-ES_tradnl" dirty="0" err="1" smtClean="0"/>
              <a:t>Mallee</a:t>
            </a:r>
            <a:r>
              <a:rPr lang="es-ES_tradnl" dirty="0" smtClean="0"/>
              <a:t> y </a:t>
            </a:r>
            <a:r>
              <a:rPr lang="es-ES_tradnl" dirty="0" err="1" smtClean="0"/>
              <a:t>Gippsland</a:t>
            </a:r>
            <a:r>
              <a:rPr lang="es-ES_tradnl" dirty="0" smtClean="0"/>
              <a:t> </a:t>
            </a:r>
            <a:r>
              <a:rPr lang="es-ES_tradnl" dirty="0" err="1" smtClean="0"/>
              <a:t>Aus</a:t>
            </a:r>
            <a:r>
              <a:rPr lang="es-ES_tradnl" dirty="0" smtClean="0"/>
              <a:t>.) inoculados con una cepa de mixoma altamente virulenta (SLS)</a:t>
            </a:r>
          </a:p>
          <a:p>
            <a:r>
              <a:rPr lang="es-ES_tradnl" dirty="0" smtClean="0"/>
              <a:t>Mortalidad debida a la cepa 100% (</a:t>
            </a:r>
            <a:r>
              <a:rPr lang="es-ES_tradnl" dirty="0" err="1" smtClean="0"/>
              <a:t>Fenner</a:t>
            </a:r>
            <a:r>
              <a:rPr lang="es-ES_tradnl" dirty="0" smtClean="0"/>
              <a:t> &amp; Myers 1978)</a:t>
            </a:r>
            <a:endParaRPr lang="es-ES_tradnl" dirty="0"/>
          </a:p>
        </p:txBody>
      </p:sp>
    </p:spTree>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95400" y="468868"/>
            <a:ext cx="3291436" cy="369332"/>
          </a:xfrm>
          <a:prstGeom prst="rect">
            <a:avLst/>
          </a:prstGeom>
        </p:spPr>
        <p:txBody>
          <a:bodyPr wrap="none">
            <a:spAutoFit/>
          </a:bodyPr>
          <a:lstStyle/>
          <a:p>
            <a:r>
              <a:rPr lang="es-ES_tradnl" b="1" dirty="0" err="1" smtClean="0"/>
              <a:t>Cofilogenias</a:t>
            </a:r>
            <a:r>
              <a:rPr lang="es-ES_tradnl" b="1" dirty="0" smtClean="0"/>
              <a:t> Parasito-Hospedero</a:t>
            </a:r>
            <a:endParaRPr lang="es-ES_tradnl" b="1" dirty="0"/>
          </a:p>
        </p:txBody>
      </p:sp>
      <p:pic>
        <p:nvPicPr>
          <p:cNvPr id="11" name="Imagen 10" descr="Ridley Evolution 3a ed.pdf"/>
          <p:cNvPicPr>
            <a:picLocks noChangeAspect="1"/>
          </p:cNvPicPr>
          <p:nvPr/>
        </p:nvPicPr>
        <p:blipFill>
          <a:blip r:embed="rId2"/>
          <a:srcRect l="5289" t="36602" r="43630" b="29485"/>
          <a:stretch>
            <a:fillRect/>
          </a:stretch>
        </p:blipFill>
        <p:spPr>
          <a:xfrm>
            <a:off x="381000" y="1600200"/>
            <a:ext cx="2693921" cy="2325778"/>
          </a:xfrm>
          <a:prstGeom prst="rect">
            <a:avLst/>
          </a:prstGeom>
        </p:spPr>
      </p:pic>
      <p:pic>
        <p:nvPicPr>
          <p:cNvPr id="12" name="Imagen 11" descr="Ridley Evolution 3a ed.pdf"/>
          <p:cNvPicPr>
            <a:picLocks noChangeAspect="1"/>
          </p:cNvPicPr>
          <p:nvPr/>
        </p:nvPicPr>
        <p:blipFill>
          <a:blip r:embed="rId2"/>
          <a:srcRect l="58174" t="41686" r="10577" b="28468"/>
          <a:stretch>
            <a:fillRect/>
          </a:stretch>
        </p:blipFill>
        <p:spPr>
          <a:xfrm>
            <a:off x="914400" y="4114800"/>
            <a:ext cx="1648077" cy="2046928"/>
          </a:xfrm>
          <a:prstGeom prst="rect">
            <a:avLst/>
          </a:prstGeom>
        </p:spPr>
      </p:pic>
      <p:sp>
        <p:nvSpPr>
          <p:cNvPr id="13" name="Rectángulo 12"/>
          <p:cNvSpPr/>
          <p:nvPr/>
        </p:nvSpPr>
        <p:spPr>
          <a:xfrm>
            <a:off x="3200400" y="1360413"/>
            <a:ext cx="5638800" cy="4801315"/>
          </a:xfrm>
          <a:prstGeom prst="rect">
            <a:avLst/>
          </a:prstGeom>
        </p:spPr>
        <p:txBody>
          <a:bodyPr wrap="square">
            <a:spAutoFit/>
          </a:bodyPr>
          <a:lstStyle/>
          <a:p>
            <a:r>
              <a:rPr lang="es-ES_tradnl" dirty="0" smtClean="0"/>
              <a:t>Imagen en espejo; filogenia parásitos-hospedero</a:t>
            </a:r>
          </a:p>
          <a:p>
            <a:r>
              <a:rPr lang="es-ES_tradnl" dirty="0" smtClean="0"/>
              <a:t>Tuzas (</a:t>
            </a:r>
            <a:r>
              <a:rPr lang="es-ES_tradnl" dirty="0" err="1" smtClean="0"/>
              <a:t>Geomyidae</a:t>
            </a:r>
            <a:r>
              <a:rPr lang="es-ES_tradnl" dirty="0" smtClean="0"/>
              <a:t>) y 17 de sus parásitos </a:t>
            </a:r>
            <a:r>
              <a:rPr lang="es-ES_tradnl" dirty="0" err="1" smtClean="0"/>
              <a:t>malófagos</a:t>
            </a:r>
            <a:r>
              <a:rPr lang="es-ES_tradnl" dirty="0" smtClean="0"/>
              <a:t>. Topología CO-I; principio de parsimonia.</a:t>
            </a:r>
          </a:p>
          <a:p>
            <a:r>
              <a:rPr lang="es-ES_tradnl" dirty="0" smtClean="0"/>
              <a:t>Imágenes en espejo, con varios cambios.</a:t>
            </a:r>
          </a:p>
          <a:p>
            <a:endParaRPr lang="es-ES_tradnl" dirty="0" smtClean="0"/>
          </a:p>
          <a:p>
            <a:endParaRPr lang="es-ES_tradnl" dirty="0" smtClean="0"/>
          </a:p>
          <a:p>
            <a:r>
              <a:rPr lang="es-ES_tradnl" dirty="0" smtClean="0"/>
              <a:t>Tuza (</a:t>
            </a:r>
            <a:r>
              <a:rPr lang="es-ES_tradnl" dirty="0" err="1" smtClean="0"/>
              <a:t>Geomys</a:t>
            </a:r>
            <a:r>
              <a:rPr lang="es-ES_tradnl" dirty="0" smtClean="0"/>
              <a:t> </a:t>
            </a:r>
            <a:r>
              <a:rPr lang="es-ES_tradnl" dirty="0" err="1" smtClean="0"/>
              <a:t>bursarius</a:t>
            </a:r>
            <a:r>
              <a:rPr lang="es-ES_tradnl" dirty="0" smtClean="0"/>
              <a:t>) y piojos (</a:t>
            </a:r>
            <a:r>
              <a:rPr lang="es-ES_tradnl" dirty="0" err="1" smtClean="0"/>
              <a:t>Geomydoecus</a:t>
            </a:r>
            <a:r>
              <a:rPr lang="es-ES_tradnl" dirty="0" smtClean="0"/>
              <a:t> </a:t>
            </a:r>
            <a:r>
              <a:rPr lang="es-ES_tradnl" dirty="0" err="1" smtClean="0"/>
              <a:t>geomydis</a:t>
            </a:r>
            <a:r>
              <a:rPr lang="es-ES_tradnl" dirty="0" smtClean="0"/>
              <a:t>)</a:t>
            </a:r>
          </a:p>
          <a:p>
            <a:endParaRPr lang="es-ES_tradnl" dirty="0" smtClean="0"/>
          </a:p>
          <a:p>
            <a:r>
              <a:rPr lang="es-ES_tradnl" dirty="0" smtClean="0"/>
              <a:t>(</a:t>
            </a:r>
            <a:r>
              <a:rPr lang="es-ES_tradnl" dirty="0" err="1" smtClean="0"/>
              <a:t>b</a:t>
            </a:r>
            <a:r>
              <a:rPr lang="es-ES_tradnl" dirty="0" smtClean="0"/>
              <a:t>) Prueba de la simultaneidad de la </a:t>
            </a:r>
            <a:r>
              <a:rPr lang="es-ES_tradnl" dirty="0" err="1" smtClean="0"/>
              <a:t>especiación</a:t>
            </a:r>
            <a:r>
              <a:rPr lang="es-ES_tradnl" dirty="0" smtClean="0"/>
              <a:t> en</a:t>
            </a:r>
          </a:p>
          <a:p>
            <a:r>
              <a:rPr lang="es-ES_tradnl" dirty="0" smtClean="0"/>
              <a:t>parásitos y hospederos. </a:t>
            </a:r>
          </a:p>
          <a:p>
            <a:endParaRPr lang="es-ES_tradnl" dirty="0" smtClean="0"/>
          </a:p>
          <a:p>
            <a:r>
              <a:rPr lang="es-ES_tradnl" dirty="0" smtClean="0"/>
              <a:t>(a). Los relojes moleculares de los dos taxones probablemente corren a diferentes velocidades</a:t>
            </a:r>
          </a:p>
          <a:p>
            <a:r>
              <a:rPr lang="es-ES_tradnl" dirty="0" smtClean="0"/>
              <a:t>debido a las diferencias en los tiempos de generación. </a:t>
            </a:r>
          </a:p>
          <a:p>
            <a:r>
              <a:rPr lang="es-ES_tradnl" dirty="0" smtClean="0"/>
              <a:t>Si los eventos de </a:t>
            </a:r>
            <a:r>
              <a:rPr lang="es-ES_tradnl" dirty="0" err="1" smtClean="0"/>
              <a:t>especiación</a:t>
            </a:r>
            <a:r>
              <a:rPr lang="es-ES_tradnl" dirty="0" smtClean="0"/>
              <a:t> son simultáneos, los puntos deben caer en la la línea (</a:t>
            </a:r>
            <a:r>
              <a:rPr lang="es-ES_tradnl" dirty="0" err="1" smtClean="0"/>
              <a:t>Hafner</a:t>
            </a:r>
            <a:r>
              <a:rPr lang="es-ES_tradnl" dirty="0" smtClean="0"/>
              <a:t> et al. 1994).</a:t>
            </a:r>
          </a:p>
        </p:txBody>
      </p:sp>
    </p:spTree>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95400" y="468868"/>
            <a:ext cx="3399188" cy="369332"/>
          </a:xfrm>
          <a:prstGeom prst="rect">
            <a:avLst/>
          </a:prstGeom>
        </p:spPr>
        <p:txBody>
          <a:bodyPr wrap="none">
            <a:spAutoFit/>
          </a:bodyPr>
          <a:lstStyle/>
          <a:p>
            <a:r>
              <a:rPr lang="es-ES_tradnl" b="1" dirty="0" err="1" smtClean="0"/>
              <a:t>Cofilogenias</a:t>
            </a:r>
            <a:r>
              <a:rPr lang="es-ES_tradnl" b="1" dirty="0" smtClean="0"/>
              <a:t> Parasite-Hospedero</a:t>
            </a:r>
            <a:endParaRPr lang="es-ES_tradnl" b="1" dirty="0"/>
          </a:p>
        </p:txBody>
      </p:sp>
      <p:sp>
        <p:nvSpPr>
          <p:cNvPr id="6" name="Rectángulo 5"/>
          <p:cNvSpPr/>
          <p:nvPr/>
        </p:nvSpPr>
        <p:spPr>
          <a:xfrm>
            <a:off x="381000" y="4648200"/>
            <a:ext cx="8001000" cy="1477328"/>
          </a:xfrm>
          <a:prstGeom prst="rect">
            <a:avLst/>
          </a:prstGeom>
        </p:spPr>
        <p:txBody>
          <a:bodyPr wrap="square">
            <a:spAutoFit/>
          </a:bodyPr>
          <a:lstStyle/>
          <a:p>
            <a:r>
              <a:rPr lang="es-ES_tradnl" dirty="0" smtClean="0"/>
              <a:t>Filogenia primates hospederos y sus </a:t>
            </a:r>
            <a:r>
              <a:rPr lang="es-ES_tradnl" dirty="0" err="1" smtClean="0"/>
              <a:t>lentivirus</a:t>
            </a:r>
            <a:r>
              <a:rPr lang="es-ES_tradnl" dirty="0" smtClean="0"/>
              <a:t> (incluye VIH, aunque el VIH y los seres humanos no se muestran aquí).</a:t>
            </a:r>
          </a:p>
          <a:p>
            <a:r>
              <a:rPr lang="es-ES_tradnl" dirty="0" smtClean="0"/>
              <a:t> Imágenes en espejo aproximadas  pero no perfectas</a:t>
            </a:r>
          </a:p>
          <a:p>
            <a:r>
              <a:rPr lang="es-ES_tradnl" dirty="0" smtClean="0"/>
              <a:t>Escala de tiempo de la filogenia  basado en inferencias del reloj molecular</a:t>
            </a:r>
          </a:p>
          <a:p>
            <a:r>
              <a:rPr lang="es-ES_tradnl" dirty="0" smtClean="0"/>
              <a:t> </a:t>
            </a:r>
            <a:endParaRPr lang="es-ES_tradnl" dirty="0"/>
          </a:p>
        </p:txBody>
      </p:sp>
      <p:pic>
        <p:nvPicPr>
          <p:cNvPr id="8" name="Imagen 7" descr="Ridley Evolution 3a ed.pdf"/>
          <p:cNvPicPr>
            <a:picLocks noChangeAspect="1"/>
          </p:cNvPicPr>
          <p:nvPr/>
        </p:nvPicPr>
        <p:blipFill>
          <a:blip r:embed="rId2"/>
          <a:srcRect l="29087" t="9151" r="10577" b="69138"/>
          <a:stretch>
            <a:fillRect/>
          </a:stretch>
        </p:blipFill>
        <p:spPr>
          <a:xfrm>
            <a:off x="1295400" y="1066800"/>
            <a:ext cx="6629400" cy="310216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95400" y="468868"/>
            <a:ext cx="3867503" cy="369332"/>
          </a:xfrm>
          <a:prstGeom prst="rect">
            <a:avLst/>
          </a:prstGeom>
        </p:spPr>
        <p:txBody>
          <a:bodyPr wrap="none">
            <a:spAutoFit/>
          </a:bodyPr>
          <a:lstStyle/>
          <a:p>
            <a:r>
              <a:rPr lang="es-ES_tradnl" b="1" dirty="0" err="1" smtClean="0"/>
              <a:t>Coevolución</a:t>
            </a:r>
            <a:r>
              <a:rPr lang="es-ES_tradnl" b="1" dirty="0" smtClean="0"/>
              <a:t> y la carrera armamentista</a:t>
            </a:r>
            <a:endParaRPr lang="es-ES_tradnl" b="1" dirty="0"/>
          </a:p>
        </p:txBody>
      </p:sp>
      <p:sp>
        <p:nvSpPr>
          <p:cNvPr id="5" name="Rectángulo 4"/>
          <p:cNvSpPr/>
          <p:nvPr/>
        </p:nvSpPr>
        <p:spPr>
          <a:xfrm>
            <a:off x="609600" y="3505200"/>
            <a:ext cx="8229600" cy="1477328"/>
          </a:xfrm>
          <a:prstGeom prst="rect">
            <a:avLst/>
          </a:prstGeom>
        </p:spPr>
        <p:txBody>
          <a:bodyPr wrap="square">
            <a:spAutoFit/>
          </a:bodyPr>
          <a:lstStyle/>
          <a:p>
            <a:r>
              <a:rPr lang="es-ES_tradnl" dirty="0" smtClean="0"/>
              <a:t>Tamaño relativo del cerebro puede ser una medida de la </a:t>
            </a:r>
            <a:r>
              <a:rPr lang="es-ES_tradnl" dirty="0" err="1" smtClean="0"/>
              <a:t>encefalización</a:t>
            </a:r>
            <a:r>
              <a:rPr lang="es-ES_tradnl" dirty="0" smtClean="0"/>
              <a:t> relativa por la desviación del tamaño del cerebro de una especie a partir de la línea </a:t>
            </a:r>
            <a:r>
              <a:rPr lang="es-ES_tradnl" dirty="0" err="1" smtClean="0"/>
              <a:t>alométricas</a:t>
            </a:r>
            <a:r>
              <a:rPr lang="es-ES_tradnl" dirty="0" smtClean="0"/>
              <a:t> para muchas especies. </a:t>
            </a:r>
          </a:p>
          <a:p>
            <a:r>
              <a:rPr lang="es-ES_tradnl" dirty="0" smtClean="0"/>
              <a:t>Las medidas relativas de </a:t>
            </a:r>
            <a:r>
              <a:rPr lang="es-ES_tradnl" dirty="0" err="1" smtClean="0"/>
              <a:t>encefalización</a:t>
            </a:r>
            <a:r>
              <a:rPr lang="es-ES_tradnl" dirty="0" smtClean="0"/>
              <a:t> si una especie tiene un cerebro más grande o más pequeño se esperaría una relación con con su tamaño corporal.</a:t>
            </a:r>
          </a:p>
        </p:txBody>
      </p:sp>
      <p:pic>
        <p:nvPicPr>
          <p:cNvPr id="7" name="Imagen 6" descr="Ridley Evolution 3a ed.pdf"/>
          <p:cNvPicPr>
            <a:picLocks noChangeAspect="1"/>
          </p:cNvPicPr>
          <p:nvPr/>
        </p:nvPicPr>
        <p:blipFill>
          <a:blip r:embed="rId2"/>
          <a:srcRect l="9255" t="9151" r="56852" b="74221"/>
          <a:stretch>
            <a:fillRect/>
          </a:stretch>
        </p:blipFill>
        <p:spPr>
          <a:xfrm>
            <a:off x="2743200" y="990600"/>
            <a:ext cx="3554759" cy="226803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Ridley Evolution 3a ed.pdf"/>
          <p:cNvPicPr>
            <a:picLocks noChangeAspect="1"/>
          </p:cNvPicPr>
          <p:nvPr/>
        </p:nvPicPr>
        <p:blipFill>
          <a:blip r:embed="rId2"/>
          <a:srcRect l="34375" t="51853" r="10577" b="11184"/>
          <a:stretch>
            <a:fillRect/>
          </a:stretch>
        </p:blipFill>
        <p:spPr>
          <a:xfrm>
            <a:off x="2057400" y="838200"/>
            <a:ext cx="4267200" cy="3726141"/>
          </a:xfrm>
          <a:prstGeom prst="rect">
            <a:avLst/>
          </a:prstGeom>
        </p:spPr>
      </p:pic>
      <p:sp>
        <p:nvSpPr>
          <p:cNvPr id="6" name="Rectángulo 5"/>
          <p:cNvSpPr/>
          <p:nvPr/>
        </p:nvSpPr>
        <p:spPr>
          <a:xfrm>
            <a:off x="381000" y="4791164"/>
            <a:ext cx="8153400" cy="1200329"/>
          </a:xfrm>
          <a:prstGeom prst="rect">
            <a:avLst/>
          </a:prstGeom>
        </p:spPr>
        <p:txBody>
          <a:bodyPr wrap="square">
            <a:spAutoFit/>
          </a:bodyPr>
          <a:lstStyle/>
          <a:p>
            <a:r>
              <a:rPr lang="es-ES_tradnl" dirty="0" smtClean="0"/>
              <a:t>Distribución de la relación tamaño del cerebro en (a) los ungulados (presa) y (</a:t>
            </a:r>
            <a:r>
              <a:rPr lang="es-ES_tradnl" dirty="0" err="1" smtClean="0"/>
              <a:t>b</a:t>
            </a:r>
            <a:r>
              <a:rPr lang="es-ES_tradnl" dirty="0" smtClean="0"/>
              <a:t>) carnívoros (depredadores) a través del Cenozoico. </a:t>
            </a:r>
          </a:p>
          <a:p>
            <a:r>
              <a:rPr lang="es-ES_tradnl" dirty="0" smtClean="0"/>
              <a:t>Aumento de tamaño del cerebro con el tiempo y en algún momento los carnívoros tenían cerebros más pequeños que los ungulados. </a:t>
            </a:r>
            <a:endParaRPr lang="es-ES_tradnl" dirty="0"/>
          </a:p>
        </p:txBody>
      </p:sp>
      <p:sp>
        <p:nvSpPr>
          <p:cNvPr id="5" name="Rectángulo 4"/>
          <p:cNvSpPr/>
          <p:nvPr/>
        </p:nvSpPr>
        <p:spPr>
          <a:xfrm>
            <a:off x="1447800" y="468868"/>
            <a:ext cx="3867503" cy="369332"/>
          </a:xfrm>
          <a:prstGeom prst="rect">
            <a:avLst/>
          </a:prstGeom>
        </p:spPr>
        <p:txBody>
          <a:bodyPr wrap="none">
            <a:spAutoFit/>
          </a:bodyPr>
          <a:lstStyle/>
          <a:p>
            <a:r>
              <a:rPr lang="es-ES_tradnl" b="1" dirty="0" err="1" smtClean="0"/>
              <a:t>Coevolución</a:t>
            </a:r>
            <a:r>
              <a:rPr lang="es-ES_tradnl" b="1" dirty="0" smtClean="0"/>
              <a:t> y la carrera armamentista</a:t>
            </a:r>
            <a:endParaRPr lang="es-ES_tradnl" b="1" dirty="0"/>
          </a:p>
        </p:txBody>
      </p:sp>
    </p:spTree>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81000" y="487026"/>
            <a:ext cx="8458200" cy="3046988"/>
          </a:xfrm>
          <a:prstGeom prst="rect">
            <a:avLst/>
          </a:prstGeom>
        </p:spPr>
        <p:txBody>
          <a:bodyPr wrap="square">
            <a:spAutoFit/>
          </a:bodyPr>
          <a:lstStyle/>
          <a:p>
            <a:r>
              <a:rPr lang="es-ES_tradnl" sz="2400" b="1" dirty="0" smtClean="0"/>
              <a:t>Interacciones </a:t>
            </a:r>
            <a:r>
              <a:rPr lang="es-ES_tradnl" sz="2400" b="1" dirty="0" err="1" smtClean="0"/>
              <a:t>multiespecies</a:t>
            </a:r>
            <a:endParaRPr lang="es-ES_tradnl" sz="2400" b="1" dirty="0" smtClean="0"/>
          </a:p>
          <a:p>
            <a:endParaRPr lang="es-ES_tradnl" sz="2400" b="1" dirty="0" smtClean="0"/>
          </a:p>
          <a:p>
            <a:r>
              <a:rPr lang="es-ES_tradnl" sz="2400" dirty="0" smtClean="0"/>
              <a:t>Cada especie en una comunidad ecológica interactúa con varios o muchas otras especies. </a:t>
            </a:r>
          </a:p>
          <a:p>
            <a:r>
              <a:rPr lang="es-ES_tradnl" sz="2400" dirty="0" smtClean="0"/>
              <a:t>La respuesta evolutiva a la interacción con una especie puede ser influenciada por el efecto de otra, en cualquiera de muchas formas posibles </a:t>
            </a:r>
          </a:p>
          <a:p>
            <a:endParaRPr lang="es-ES_tradnl" sz="2400" dirty="0" smtClean="0"/>
          </a:p>
          <a:p>
            <a:endParaRPr lang="es-ES_tradnl" sz="2400" dirty="0" smtClean="0"/>
          </a:p>
        </p:txBody>
      </p:sp>
    </p:spTree>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81000" y="487026"/>
            <a:ext cx="8458200" cy="6001642"/>
          </a:xfrm>
          <a:prstGeom prst="rect">
            <a:avLst/>
          </a:prstGeom>
        </p:spPr>
        <p:txBody>
          <a:bodyPr wrap="square">
            <a:spAutoFit/>
          </a:bodyPr>
          <a:lstStyle/>
          <a:p>
            <a:r>
              <a:rPr lang="es-ES_tradnl" sz="2400" b="1" dirty="0" smtClean="0"/>
              <a:t>Interacciones </a:t>
            </a:r>
            <a:r>
              <a:rPr lang="es-ES_tradnl" sz="2400" b="1" dirty="0" err="1" smtClean="0"/>
              <a:t>multiespecies</a:t>
            </a:r>
            <a:endParaRPr lang="es-ES_tradnl" sz="2400" b="1" dirty="0" smtClean="0"/>
          </a:p>
          <a:p>
            <a:endParaRPr lang="es-ES_tradnl" sz="2400" b="1" dirty="0" smtClean="0"/>
          </a:p>
          <a:p>
            <a:r>
              <a:rPr lang="es-ES_tradnl" sz="2400" dirty="0" smtClean="0"/>
              <a:t>Cada especie en una comunidad ecológica interactúa con varios o muchas otras especies. </a:t>
            </a:r>
          </a:p>
          <a:p>
            <a:r>
              <a:rPr lang="es-ES_tradnl" sz="2400" dirty="0" smtClean="0"/>
              <a:t>La respuesta evolutiva a la interacción con una especie puede ser influenciada por el efecto de otra, en cualquiera de muchas formas posibles </a:t>
            </a:r>
          </a:p>
          <a:p>
            <a:endParaRPr lang="es-ES_tradnl" sz="2400" dirty="0" smtClean="0"/>
          </a:p>
          <a:p>
            <a:r>
              <a:rPr lang="es-ES_tradnl" sz="2400" b="1" dirty="0" smtClean="0"/>
              <a:t>El Mosaico </a:t>
            </a:r>
            <a:r>
              <a:rPr lang="es-ES_tradnl" sz="2400" b="1" dirty="0" err="1" smtClean="0"/>
              <a:t>Coevolutivo</a:t>
            </a:r>
            <a:r>
              <a:rPr lang="es-ES_tradnl" sz="2400" b="1" dirty="0" smtClean="0"/>
              <a:t> (</a:t>
            </a:r>
            <a:r>
              <a:rPr lang="es-ES_tradnl" sz="2400" dirty="0" smtClean="0"/>
              <a:t>John Thompson, 1999)</a:t>
            </a:r>
          </a:p>
          <a:p>
            <a:r>
              <a:rPr lang="es-ES_tradnl" sz="2400" dirty="0" smtClean="0"/>
              <a:t>La selección impuesta en una especie por sus interacciones pueden variar de una población geográfica a otra y resulta en un mosaico geográfico de </a:t>
            </a:r>
            <a:r>
              <a:rPr lang="es-ES_tradnl" sz="2400" dirty="0" err="1" smtClean="0"/>
              <a:t>coevolución</a:t>
            </a:r>
            <a:r>
              <a:rPr lang="es-ES_tradnl" sz="2400" dirty="0" smtClean="0"/>
              <a:t>.</a:t>
            </a:r>
          </a:p>
          <a:p>
            <a:endParaRPr lang="es-ES_tradnl" sz="2400" dirty="0" smtClean="0"/>
          </a:p>
          <a:p>
            <a:r>
              <a:rPr lang="es-ES_tradnl" sz="2400" dirty="0" smtClean="0"/>
              <a:t>La selección puede ser más fuerte en algunos lugares que en otros o favorecer diferentes características, y el flujo génico entre estas poblaciones puede resultar en adaptaciones locales</a:t>
            </a:r>
          </a:p>
          <a:p>
            <a:endParaRPr lang="es-ES_tradnl" sz="2400" dirty="0" smtClean="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a:stretch>
            <a:fillRect/>
          </a:stretch>
        </p:blipFill>
        <p:spPr>
          <a:xfrm>
            <a:off x="3056652" y="1447800"/>
            <a:ext cx="5934948" cy="3962400"/>
          </a:xfrm>
          <a:prstGeom prst="rect">
            <a:avLst/>
          </a:prstGeom>
        </p:spPr>
      </p:pic>
      <p:sp>
        <p:nvSpPr>
          <p:cNvPr id="9" name="Rectángulo 8"/>
          <p:cNvSpPr/>
          <p:nvPr/>
        </p:nvSpPr>
        <p:spPr>
          <a:xfrm>
            <a:off x="304800" y="381000"/>
            <a:ext cx="5029200" cy="1200329"/>
          </a:xfrm>
          <a:prstGeom prst="rect">
            <a:avLst/>
          </a:prstGeom>
        </p:spPr>
        <p:txBody>
          <a:bodyPr wrap="square">
            <a:spAutoFit/>
          </a:bodyPr>
          <a:lstStyle/>
          <a:p>
            <a:r>
              <a:rPr lang="es-ES_tradnl" b="1" dirty="0" smtClean="0"/>
              <a:t>Depredación</a:t>
            </a:r>
          </a:p>
          <a:p>
            <a:endParaRPr lang="es-ES_tradnl" dirty="0" smtClean="0"/>
          </a:p>
          <a:p>
            <a:r>
              <a:rPr lang="es-ES_tradnl" dirty="0" smtClean="0"/>
              <a:t>Los depredadores (</a:t>
            </a:r>
            <a:r>
              <a:rPr lang="es-ES_tradnl" i="1" dirty="0" err="1" smtClean="0"/>
              <a:t>Panthera</a:t>
            </a:r>
            <a:r>
              <a:rPr lang="es-ES_tradnl" i="1" dirty="0" smtClean="0"/>
              <a:t> leo</a:t>
            </a:r>
            <a:r>
              <a:rPr lang="es-ES_tradnl" dirty="0" smtClean="0"/>
              <a:t>) matan y consume a la presa (</a:t>
            </a:r>
            <a:r>
              <a:rPr lang="es-ES_tradnl" i="1" dirty="0" err="1" smtClean="0"/>
              <a:t>Syncerus</a:t>
            </a:r>
            <a:r>
              <a:rPr lang="es-ES_tradnl" i="1" dirty="0" smtClean="0"/>
              <a:t> </a:t>
            </a:r>
            <a:r>
              <a:rPr lang="es-ES_tradnl" i="1" dirty="0" err="1" smtClean="0"/>
              <a:t>caffer</a:t>
            </a:r>
            <a:r>
              <a:rPr lang="es-ES_tradnl" dirty="0" smtClean="0"/>
              <a:t>). </a:t>
            </a:r>
          </a:p>
          <a:p>
            <a:endParaRPr lang="es-ES_tradnl" dirty="0" smtClean="0"/>
          </a:p>
        </p:txBody>
      </p:sp>
      <p:sp>
        <p:nvSpPr>
          <p:cNvPr id="10" name="Rectángulo 9"/>
          <p:cNvSpPr/>
          <p:nvPr/>
        </p:nvSpPr>
        <p:spPr>
          <a:xfrm>
            <a:off x="304800" y="5334000"/>
            <a:ext cx="6629400" cy="1200329"/>
          </a:xfrm>
          <a:prstGeom prst="rect">
            <a:avLst/>
          </a:prstGeom>
        </p:spPr>
        <p:txBody>
          <a:bodyPr wrap="square">
            <a:spAutoFit/>
          </a:bodyPr>
          <a:lstStyle/>
          <a:p>
            <a:r>
              <a:rPr lang="es-ES_tradnl" dirty="0" smtClean="0"/>
              <a:t>La depredación ha impulsado la evolución de algunos procesos, </a:t>
            </a:r>
          </a:p>
          <a:p>
            <a:pPr>
              <a:buFont typeface="Arial"/>
              <a:buChar char="•"/>
            </a:pPr>
            <a:r>
              <a:rPr lang="es-ES_tradnl" dirty="0" smtClean="0"/>
              <a:t> </a:t>
            </a:r>
            <a:r>
              <a:rPr lang="es-ES_tradnl" dirty="0" err="1" smtClean="0"/>
              <a:t>Cripsis</a:t>
            </a:r>
            <a:r>
              <a:rPr lang="es-ES_tradnl" dirty="0" smtClean="0"/>
              <a:t> (coloración de camuflaje)</a:t>
            </a:r>
          </a:p>
          <a:p>
            <a:pPr>
              <a:buFont typeface="Arial"/>
              <a:buChar char="•"/>
            </a:pPr>
            <a:r>
              <a:rPr lang="es-ES_tradnl" dirty="0" smtClean="0"/>
              <a:t> </a:t>
            </a:r>
            <a:r>
              <a:rPr lang="es-ES_tradnl" dirty="0" err="1" smtClean="0"/>
              <a:t>Aposematismo</a:t>
            </a:r>
            <a:r>
              <a:rPr lang="es-ES_tradnl" dirty="0" smtClean="0"/>
              <a:t> (coloración de advertencia) </a:t>
            </a:r>
          </a:p>
          <a:p>
            <a:pPr>
              <a:buFont typeface="Arial"/>
              <a:buChar char="•"/>
            </a:pPr>
            <a:r>
              <a:rPr lang="es-ES_tradnl" dirty="0" smtClean="0"/>
              <a:t> </a:t>
            </a:r>
            <a:r>
              <a:rPr lang="es-ES_tradnl" dirty="0" err="1" smtClean="0"/>
              <a:t>Mímetismo</a:t>
            </a:r>
            <a:endParaRPr lang="es-ES_tradnl" dirty="0"/>
          </a:p>
        </p:txBody>
      </p:sp>
    </p:spTree>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09600" y="381000"/>
            <a:ext cx="7620000" cy="2031325"/>
          </a:xfrm>
          <a:prstGeom prst="rect">
            <a:avLst/>
          </a:prstGeom>
        </p:spPr>
        <p:txBody>
          <a:bodyPr wrap="square">
            <a:spAutoFit/>
          </a:bodyPr>
          <a:lstStyle/>
          <a:p>
            <a:r>
              <a:rPr lang="es-ES_tradnl" b="1" dirty="0" smtClean="0"/>
              <a:t>El Mosaico </a:t>
            </a:r>
            <a:r>
              <a:rPr lang="es-ES_tradnl" b="1" dirty="0" err="1" smtClean="0"/>
              <a:t>Coevolutivo</a:t>
            </a:r>
            <a:r>
              <a:rPr lang="es-ES_tradnl" b="1" dirty="0" smtClean="0"/>
              <a:t> (</a:t>
            </a:r>
            <a:r>
              <a:rPr lang="es-ES_tradnl" dirty="0" smtClean="0"/>
              <a:t>John Thompson, 1999)</a:t>
            </a:r>
          </a:p>
          <a:p>
            <a:endParaRPr lang="es-ES_tradnl" dirty="0" smtClean="0"/>
          </a:p>
          <a:p>
            <a:endParaRPr lang="es-ES_tradnl" dirty="0" smtClean="0"/>
          </a:p>
          <a:p>
            <a:r>
              <a:rPr lang="es-ES_tradnl" dirty="0" smtClean="0"/>
              <a:t>Craig-</a:t>
            </a:r>
            <a:r>
              <a:rPr lang="es-ES_tradnl" dirty="0" err="1" smtClean="0"/>
              <a:t>Benkman</a:t>
            </a:r>
            <a:r>
              <a:rPr lang="es-ES_tradnl" dirty="0" smtClean="0"/>
              <a:t> et al (2003) </a:t>
            </a:r>
          </a:p>
          <a:p>
            <a:r>
              <a:rPr lang="es-ES_tradnl" dirty="0" smtClean="0"/>
              <a:t>Mosaico geográfico de las interacciones entre los pinos (</a:t>
            </a:r>
            <a:r>
              <a:rPr lang="es-ES_tradnl" i="1" dirty="0" err="1" smtClean="0"/>
              <a:t>Pinus</a:t>
            </a:r>
            <a:r>
              <a:rPr lang="es-ES_tradnl" i="1" dirty="0" smtClean="0"/>
              <a:t> </a:t>
            </a:r>
            <a:r>
              <a:rPr lang="es-ES_tradnl" i="1" dirty="0" err="1" smtClean="0"/>
              <a:t>contorta</a:t>
            </a:r>
            <a:r>
              <a:rPr lang="es-ES_tradnl" dirty="0" smtClean="0"/>
              <a:t>) y dos depredadores de semillas, la ardilla roja (</a:t>
            </a:r>
            <a:r>
              <a:rPr lang="es-ES_tradnl" i="1" dirty="0" err="1" smtClean="0"/>
              <a:t>Tamiasciurus</a:t>
            </a:r>
            <a:r>
              <a:rPr lang="es-ES_tradnl" i="1" dirty="0" smtClean="0"/>
              <a:t> </a:t>
            </a:r>
            <a:r>
              <a:rPr lang="es-ES_tradnl" i="1" dirty="0" err="1" smtClean="0"/>
              <a:t>hudsonicus</a:t>
            </a:r>
            <a:r>
              <a:rPr lang="es-ES_tradnl" dirty="0" smtClean="0"/>
              <a:t>) y el piquituerto rojo (</a:t>
            </a:r>
            <a:r>
              <a:rPr lang="es-ES_tradnl" i="1" dirty="0" err="1" smtClean="0"/>
              <a:t>Loxia</a:t>
            </a:r>
            <a:r>
              <a:rPr lang="es-ES_tradnl" i="1" dirty="0" smtClean="0"/>
              <a:t> </a:t>
            </a:r>
            <a:r>
              <a:rPr lang="es-ES_tradnl" i="1" dirty="0" err="1" smtClean="0"/>
              <a:t>curvirostra</a:t>
            </a:r>
            <a:r>
              <a:rPr lang="es-ES_tradnl" dirty="0" smtClean="0"/>
              <a:t>).</a:t>
            </a:r>
            <a:endParaRPr lang="es-ES_tradnl" dirty="0"/>
          </a:p>
        </p:txBody>
      </p:sp>
    </p:spTree>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28600" y="1543615"/>
            <a:ext cx="4876800" cy="2862322"/>
          </a:xfrm>
          <a:prstGeom prst="rect">
            <a:avLst/>
          </a:prstGeom>
        </p:spPr>
        <p:txBody>
          <a:bodyPr wrap="square">
            <a:spAutoFit/>
          </a:bodyPr>
          <a:lstStyle/>
          <a:p>
            <a:r>
              <a:rPr lang="es-ES_tradnl" sz="2000" dirty="0" smtClean="0"/>
              <a:t>A través de la distribución de  pinos en el norte de las Montañas Rocosas, las ardillas forman grandes almacenes de conos y son los principales consumidores de semillas de pino.</a:t>
            </a:r>
          </a:p>
          <a:p>
            <a:r>
              <a:rPr lang="es-ES_tradnl" sz="2000" dirty="0" smtClean="0"/>
              <a:t>Prefieren conos anchos con grandes proporciones de semilla por lo que son un factor de selección para conos con mayor cantidad de semillas</a:t>
            </a:r>
            <a:endParaRPr lang="es-ES_tradnl" sz="2000" dirty="0"/>
          </a:p>
        </p:txBody>
      </p:sp>
      <p:pic>
        <p:nvPicPr>
          <p:cNvPr id="7" name="Picture 3"/>
          <p:cNvPicPr>
            <a:picLocks noChangeAspect="1" noChangeArrowheads="1"/>
          </p:cNvPicPr>
          <p:nvPr/>
        </p:nvPicPr>
        <p:blipFill>
          <a:blip r:embed="rId2"/>
          <a:srcRect/>
          <a:stretch>
            <a:fillRect/>
          </a:stretch>
        </p:blipFill>
        <p:spPr bwMode="auto">
          <a:xfrm>
            <a:off x="5334000" y="1504950"/>
            <a:ext cx="3276600" cy="2457450"/>
          </a:xfrm>
          <a:prstGeom prst="rect">
            <a:avLst/>
          </a:prstGeom>
          <a:noFill/>
          <a:ln w="9525">
            <a:noFill/>
            <a:miter lim="800000"/>
            <a:headEnd/>
            <a:tailEnd/>
          </a:ln>
          <a:effectLst/>
        </p:spPr>
      </p:pic>
      <p:sp>
        <p:nvSpPr>
          <p:cNvPr id="8" name="Rectángulo 7"/>
          <p:cNvSpPr/>
          <p:nvPr/>
        </p:nvSpPr>
        <p:spPr>
          <a:xfrm>
            <a:off x="357158" y="381000"/>
            <a:ext cx="5205442" cy="369332"/>
          </a:xfrm>
          <a:prstGeom prst="rect">
            <a:avLst/>
          </a:prstGeom>
        </p:spPr>
        <p:txBody>
          <a:bodyPr wrap="square">
            <a:spAutoFit/>
          </a:bodyPr>
          <a:lstStyle/>
          <a:p>
            <a:r>
              <a:rPr lang="es-ES_tradnl" b="1" dirty="0" smtClean="0"/>
              <a:t>El Mosaico </a:t>
            </a:r>
            <a:r>
              <a:rPr lang="es-ES_tradnl" b="1" dirty="0" err="1" smtClean="0"/>
              <a:t>Coevolutivo</a:t>
            </a:r>
            <a:r>
              <a:rPr lang="es-ES_tradnl" b="1" dirty="0" smtClean="0"/>
              <a:t> (</a:t>
            </a:r>
            <a:r>
              <a:rPr lang="es-ES_tradnl" dirty="0" smtClean="0"/>
              <a:t>John Thompson, 1999)</a:t>
            </a:r>
          </a:p>
        </p:txBody>
      </p:sp>
    </p:spTree>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4419600" y="1524000"/>
            <a:ext cx="4572000" cy="3170099"/>
          </a:xfrm>
          <a:prstGeom prst="rect">
            <a:avLst/>
          </a:prstGeom>
        </p:spPr>
        <p:txBody>
          <a:bodyPr>
            <a:spAutoFit/>
          </a:bodyPr>
          <a:lstStyle/>
          <a:p>
            <a:r>
              <a:rPr lang="es-ES_tradnl" sz="2000" dirty="0" smtClean="0"/>
              <a:t>Piquituerto Rojo, </a:t>
            </a:r>
          </a:p>
          <a:p>
            <a:r>
              <a:rPr lang="es-ES_tradnl" sz="2000" dirty="0" smtClean="0"/>
              <a:t>Se alimentan casi exclusivamente de semillas de pino que extraen con su pico especializado</a:t>
            </a:r>
          </a:p>
          <a:p>
            <a:r>
              <a:rPr lang="es-ES_tradnl" sz="2000" dirty="0" smtClean="0"/>
              <a:t>Son muy abundantes en algunas montañas donde las ardillas están ausentes </a:t>
            </a:r>
          </a:p>
          <a:p>
            <a:r>
              <a:rPr lang="es-ES_tradnl" sz="2000" dirty="0" smtClean="0"/>
              <a:t>Piquituertos se alimentan con menos eficacia en los conos más anchos que tienen escamas más gruesas </a:t>
            </a:r>
          </a:p>
        </p:txBody>
      </p:sp>
      <p:pic>
        <p:nvPicPr>
          <p:cNvPr id="6" name="Picture 2"/>
          <p:cNvPicPr>
            <a:picLocks noChangeAspect="1" noChangeArrowheads="1"/>
          </p:cNvPicPr>
          <p:nvPr/>
        </p:nvPicPr>
        <p:blipFill>
          <a:blip r:embed="rId2"/>
          <a:srcRect/>
          <a:stretch>
            <a:fillRect/>
          </a:stretch>
        </p:blipFill>
        <p:spPr bwMode="auto">
          <a:xfrm>
            <a:off x="152400" y="1869389"/>
            <a:ext cx="3910042" cy="2932532"/>
          </a:xfrm>
          <a:prstGeom prst="rect">
            <a:avLst/>
          </a:prstGeom>
          <a:noFill/>
          <a:ln w="9525">
            <a:noFill/>
            <a:miter lim="800000"/>
            <a:headEnd/>
            <a:tailEnd/>
          </a:ln>
          <a:effectLst/>
        </p:spPr>
      </p:pic>
      <p:sp>
        <p:nvSpPr>
          <p:cNvPr id="8" name="Rectángulo 7"/>
          <p:cNvSpPr/>
          <p:nvPr/>
        </p:nvSpPr>
        <p:spPr>
          <a:xfrm>
            <a:off x="357158" y="381000"/>
            <a:ext cx="5205442" cy="369332"/>
          </a:xfrm>
          <a:prstGeom prst="rect">
            <a:avLst/>
          </a:prstGeom>
        </p:spPr>
        <p:txBody>
          <a:bodyPr wrap="square">
            <a:spAutoFit/>
          </a:bodyPr>
          <a:lstStyle/>
          <a:p>
            <a:r>
              <a:rPr lang="es-ES_tradnl" b="1" dirty="0" smtClean="0"/>
              <a:t>El Mosaico </a:t>
            </a:r>
            <a:r>
              <a:rPr lang="es-ES_tradnl" b="1" dirty="0" err="1" smtClean="0"/>
              <a:t>Coevolutivo</a:t>
            </a:r>
            <a:r>
              <a:rPr lang="es-ES_tradnl" b="1" dirty="0" smtClean="0"/>
              <a:t> (</a:t>
            </a:r>
            <a:r>
              <a:rPr lang="es-ES_tradnl" dirty="0" smtClean="0"/>
              <a:t>John Thompson, 1999)</a:t>
            </a:r>
          </a:p>
        </p:txBody>
      </p:sp>
    </p:spTree>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838200" y="1057275"/>
            <a:ext cx="2552700" cy="1914525"/>
          </a:xfrm>
          <a:prstGeom prst="rect">
            <a:avLst/>
          </a:prstGeom>
          <a:noFill/>
          <a:ln w="9525">
            <a:noFill/>
            <a:miter lim="800000"/>
            <a:headEnd/>
            <a:tailEnd/>
          </a:ln>
          <a:effectLst/>
        </p:spPr>
      </p:pic>
      <p:sp>
        <p:nvSpPr>
          <p:cNvPr id="8" name="Rectángulo 7"/>
          <p:cNvSpPr/>
          <p:nvPr/>
        </p:nvSpPr>
        <p:spPr>
          <a:xfrm>
            <a:off x="357158" y="381000"/>
            <a:ext cx="5205442" cy="369332"/>
          </a:xfrm>
          <a:prstGeom prst="rect">
            <a:avLst/>
          </a:prstGeom>
        </p:spPr>
        <p:txBody>
          <a:bodyPr wrap="square">
            <a:spAutoFit/>
          </a:bodyPr>
          <a:lstStyle/>
          <a:p>
            <a:r>
              <a:rPr lang="es-ES_tradnl" b="1" dirty="0" smtClean="0"/>
              <a:t>El Mosaico </a:t>
            </a:r>
            <a:r>
              <a:rPr lang="es-ES_tradnl" b="1" dirty="0" err="1" smtClean="0"/>
              <a:t>Coevolutivo</a:t>
            </a:r>
            <a:r>
              <a:rPr lang="es-ES_tradnl" b="1" dirty="0" smtClean="0"/>
              <a:t> (</a:t>
            </a:r>
            <a:r>
              <a:rPr lang="es-ES_tradnl" dirty="0" smtClean="0"/>
              <a:t>John Thompson, 1999)</a:t>
            </a:r>
          </a:p>
        </p:txBody>
      </p:sp>
      <p:sp>
        <p:nvSpPr>
          <p:cNvPr id="7" name="Rectángulo 6"/>
          <p:cNvSpPr/>
          <p:nvPr/>
        </p:nvSpPr>
        <p:spPr>
          <a:xfrm>
            <a:off x="357158" y="3124200"/>
            <a:ext cx="8482042" cy="3170099"/>
          </a:xfrm>
          <a:prstGeom prst="rect">
            <a:avLst/>
          </a:prstGeom>
        </p:spPr>
        <p:txBody>
          <a:bodyPr wrap="square">
            <a:spAutoFit/>
          </a:bodyPr>
          <a:lstStyle/>
          <a:p>
            <a:pPr>
              <a:buFont typeface="Arial"/>
              <a:buChar char="•"/>
            </a:pPr>
            <a:r>
              <a:rPr lang="es-ES_tradnl" sz="2000" dirty="0" smtClean="0"/>
              <a:t> Algunas características evolucionan en poblaciones de pino por la depredación de semillas sólo de piquituertos. </a:t>
            </a:r>
          </a:p>
          <a:p>
            <a:pPr>
              <a:buFont typeface="Arial"/>
              <a:buChar char="•"/>
            </a:pPr>
            <a:r>
              <a:rPr lang="es-ES_tradnl" sz="2000" dirty="0" smtClean="0"/>
              <a:t> Poblaciones de piquituertos se han desarrollado más, que en las regiones donde las ardillas rojas abundan.</a:t>
            </a:r>
          </a:p>
          <a:p>
            <a:endParaRPr lang="es-ES_tradnl" sz="2000" dirty="0" smtClean="0"/>
          </a:p>
          <a:p>
            <a:pPr>
              <a:buFont typeface="Arial"/>
              <a:buChar char="•"/>
            </a:pPr>
            <a:r>
              <a:rPr lang="es-ES_tradnl" sz="2000" dirty="0" smtClean="0"/>
              <a:t> Estas características mejoran la eficiencia alimentaria de los depredadores </a:t>
            </a:r>
          </a:p>
          <a:p>
            <a:pPr>
              <a:buFont typeface="Arial"/>
              <a:buChar char="•"/>
            </a:pPr>
            <a:r>
              <a:rPr lang="es-ES_tradnl" sz="2000" dirty="0" smtClean="0"/>
              <a:t> Así la </a:t>
            </a:r>
            <a:r>
              <a:rPr lang="es-ES_tradnl" sz="2000" dirty="0" err="1" smtClean="0"/>
              <a:t>coevolución</a:t>
            </a:r>
            <a:r>
              <a:rPr lang="es-ES_tradnl" sz="2000" dirty="0" smtClean="0"/>
              <a:t> entre pinos y piquituertos es evidente, al interactuar fuertemente. </a:t>
            </a:r>
          </a:p>
          <a:p>
            <a:pPr>
              <a:buFont typeface="Arial"/>
              <a:buChar char="•"/>
            </a:pPr>
            <a:r>
              <a:rPr lang="es-ES_tradnl" sz="2000" dirty="0" smtClean="0"/>
              <a:t> Donde las ardillas son el depredador dominante, se impulsa la evolución de las características de cono y en consecuencia a los piquituertos a adaptarse </a:t>
            </a:r>
            <a:endParaRPr lang="es-ES_tradnl" sz="2000" dirty="0"/>
          </a:p>
        </p:txBody>
      </p:sp>
      <p:pic>
        <p:nvPicPr>
          <p:cNvPr id="9" name="Picture 3"/>
          <p:cNvPicPr>
            <a:picLocks noChangeAspect="1" noChangeArrowheads="1"/>
          </p:cNvPicPr>
          <p:nvPr/>
        </p:nvPicPr>
        <p:blipFill>
          <a:blip r:embed="rId3"/>
          <a:srcRect/>
          <a:stretch>
            <a:fillRect/>
          </a:stretch>
        </p:blipFill>
        <p:spPr bwMode="auto">
          <a:xfrm>
            <a:off x="6172200" y="1057275"/>
            <a:ext cx="2438400" cy="182880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85800" y="685800"/>
            <a:ext cx="7620000" cy="5509201"/>
          </a:xfrm>
          <a:prstGeom prst="rect">
            <a:avLst/>
          </a:prstGeom>
        </p:spPr>
        <p:txBody>
          <a:bodyPr wrap="square">
            <a:spAutoFit/>
          </a:bodyPr>
          <a:lstStyle/>
          <a:p>
            <a:pPr algn="ctr"/>
            <a:r>
              <a:rPr lang="es-ES_tradnl" sz="1600" b="1" dirty="0" smtClean="0">
                <a:latin typeface="Arial"/>
                <a:cs typeface="Arial"/>
              </a:rPr>
              <a:t>REFERENCIAS</a:t>
            </a:r>
          </a:p>
          <a:p>
            <a:endParaRPr lang="es-ES_tradnl" sz="1600" dirty="0" smtClean="0">
              <a:latin typeface="Arial"/>
              <a:cs typeface="Arial"/>
            </a:endParaRPr>
          </a:p>
          <a:p>
            <a:pPr marL="285750" indent="-285750">
              <a:buFont typeface="Arial"/>
              <a:buChar char="•"/>
            </a:pPr>
            <a:r>
              <a:rPr lang="es-ES_tradnl" sz="1600" dirty="0" smtClean="0">
                <a:latin typeface="Arial"/>
                <a:cs typeface="Arial"/>
              </a:rPr>
              <a:t>RIDELEY M. (1996) EVOLUTION. BLACKWELL SCIENCE. 2a. Ed. USA</a:t>
            </a:r>
          </a:p>
          <a:p>
            <a:pPr marL="285750" indent="-285750">
              <a:buFont typeface="Arial"/>
              <a:buChar char="•"/>
            </a:pPr>
            <a:r>
              <a:rPr lang="es-ES_tradnl" sz="1600" dirty="0" smtClean="0">
                <a:latin typeface="Arial"/>
                <a:cs typeface="Arial"/>
              </a:rPr>
              <a:t>STEARNS </a:t>
            </a:r>
            <a:r>
              <a:rPr lang="es-ES_tradnl" sz="1600" dirty="0" err="1" smtClean="0">
                <a:latin typeface="Arial"/>
                <a:cs typeface="Arial"/>
              </a:rPr>
              <a:t>C.S</a:t>
            </a:r>
            <a:r>
              <a:rPr lang="es-ES_tradnl" sz="1600" dirty="0" smtClean="0">
                <a:latin typeface="Arial"/>
                <a:cs typeface="Arial"/>
              </a:rPr>
              <a:t> &amp; HOEKSTRA </a:t>
            </a:r>
            <a:r>
              <a:rPr lang="es-ES_tradnl" sz="1600" dirty="0" err="1" smtClean="0">
                <a:latin typeface="Arial"/>
                <a:cs typeface="Arial"/>
              </a:rPr>
              <a:t>F.R</a:t>
            </a:r>
            <a:r>
              <a:rPr lang="es-ES_tradnl" sz="1600" dirty="0" smtClean="0">
                <a:latin typeface="Arial"/>
                <a:cs typeface="Arial"/>
              </a:rPr>
              <a:t>. (2000). EVOLUTION AN INTRODUCCION. OXFORD. NY. USA.</a:t>
            </a:r>
          </a:p>
          <a:p>
            <a:pPr marL="285750" indent="-285750">
              <a:buFont typeface="Arial"/>
              <a:buChar char="•"/>
            </a:pPr>
            <a:r>
              <a:rPr lang="es-ES_tradnl" sz="1600" dirty="0" smtClean="0">
                <a:latin typeface="Arial"/>
                <a:cs typeface="Arial"/>
              </a:rPr>
              <a:t>FUTUYMA D. (1998) EVOLUTIONARY BIOLOGY. 3a Ed. SINAUER ASSOCIATES, INC. SUNDERLAND, MASSACHUSETTS</a:t>
            </a:r>
          </a:p>
          <a:p>
            <a:pPr marL="285750" indent="-285750">
              <a:buFont typeface="Arial"/>
              <a:buChar char="•"/>
            </a:pPr>
            <a:r>
              <a:rPr lang="es-ES_tradnl" sz="1600" dirty="0" smtClean="0">
                <a:latin typeface="Arial"/>
                <a:cs typeface="Arial"/>
              </a:rPr>
              <a:t>SMITH M.J. (1998). EVOLUTIONARY GENETICS. OXFORD. NY. USA.</a:t>
            </a:r>
          </a:p>
          <a:p>
            <a:pPr marL="285750" indent="-285750">
              <a:buFont typeface="Arial"/>
              <a:buChar char="•"/>
            </a:pPr>
            <a:r>
              <a:rPr lang="es-ES_tradnl" sz="1600" dirty="0" smtClean="0">
                <a:latin typeface="Arial"/>
                <a:cs typeface="Arial"/>
              </a:rPr>
              <a:t>WILLIAMS C.G. (1992). NATURAL SELECTION DOMAINS, LEVELS AND CHALLENGES. OXFORD. NY. USA.</a:t>
            </a:r>
          </a:p>
          <a:p>
            <a:pPr marL="285750" indent="-285750">
              <a:buFont typeface="Arial"/>
              <a:buChar char="•"/>
            </a:pPr>
            <a:r>
              <a:rPr lang="es-ES_tradnl" sz="1600" dirty="0" smtClean="0">
                <a:latin typeface="Arial"/>
                <a:cs typeface="Arial"/>
              </a:rPr>
              <a:t>AYALA J. (1980). EVOLUCION MOLECULAR. OMEGA ESPAÑA</a:t>
            </a:r>
          </a:p>
          <a:p>
            <a:pPr marL="285750" indent="-285750">
              <a:buFont typeface="Arial"/>
              <a:buChar char="•"/>
            </a:pPr>
            <a:r>
              <a:rPr lang="es-ES_tradnl" sz="1600" dirty="0" smtClean="0">
                <a:latin typeface="Arial"/>
                <a:cs typeface="Arial"/>
              </a:rPr>
              <a:t>HARVEY H.P. &amp; PAGEL </a:t>
            </a:r>
            <a:r>
              <a:rPr lang="es-ES_tradnl" sz="1600" dirty="0" err="1" smtClean="0">
                <a:latin typeface="Arial"/>
                <a:cs typeface="Arial"/>
              </a:rPr>
              <a:t>D.M</a:t>
            </a:r>
            <a:r>
              <a:rPr lang="es-ES_tradnl" sz="1600" dirty="0" smtClean="0">
                <a:latin typeface="Arial"/>
                <a:cs typeface="Arial"/>
              </a:rPr>
              <a:t>. (1991). THE COMPARATIVE METED IN EVOLUTIONARY BIOLOGY. OXFORD. USA.</a:t>
            </a:r>
          </a:p>
          <a:p>
            <a:pPr marL="285750" indent="-285750">
              <a:buFont typeface="Arial"/>
              <a:buChar char="•"/>
            </a:pPr>
            <a:r>
              <a:rPr lang="es-ES_tradnl" sz="1600" dirty="0" smtClean="0">
                <a:latin typeface="Arial"/>
                <a:cs typeface="Arial"/>
              </a:rPr>
              <a:t>FISHER A.R. (1999). THE GENETICAL THEORY OF NATURAL SELECTION. OXFORD. USA.</a:t>
            </a:r>
          </a:p>
          <a:p>
            <a:pPr marL="285750" indent="-285750">
              <a:buFont typeface="Arial"/>
              <a:buChar char="•"/>
            </a:pPr>
            <a:r>
              <a:rPr lang="es-ES_tradnl" sz="1600" dirty="0" smtClean="0">
                <a:latin typeface="Arial"/>
                <a:cs typeface="Arial"/>
              </a:rPr>
              <a:t>HEDRICK </a:t>
            </a:r>
            <a:r>
              <a:rPr lang="es-ES_tradnl" sz="1600" dirty="0" err="1" smtClean="0">
                <a:latin typeface="Arial"/>
                <a:cs typeface="Arial"/>
              </a:rPr>
              <a:t>W.P</a:t>
            </a:r>
            <a:r>
              <a:rPr lang="es-ES_tradnl" sz="1600" dirty="0" smtClean="0">
                <a:latin typeface="Arial"/>
                <a:cs typeface="Arial"/>
              </a:rPr>
              <a:t>. (2000). GENETICS OF POPULATIONS. JONES AND BARTLETT. USA.</a:t>
            </a:r>
          </a:p>
          <a:p>
            <a:pPr marL="285750" indent="-285750">
              <a:buFont typeface="Arial"/>
              <a:buChar char="•"/>
            </a:pPr>
            <a:r>
              <a:rPr lang="es-ES_tradnl" sz="1600" dirty="0" smtClean="0">
                <a:latin typeface="Arial"/>
                <a:cs typeface="Arial"/>
              </a:rPr>
              <a:t>RIDLEY M. (1993). THE RED QUEEN. PENGUIN BOOKS. USA.</a:t>
            </a:r>
          </a:p>
          <a:p>
            <a:pPr marL="285750" indent="-285750">
              <a:buFont typeface="Arial"/>
              <a:buChar char="•"/>
            </a:pPr>
            <a:r>
              <a:rPr lang="es-ES_tradnl" sz="1600" dirty="0" smtClean="0">
                <a:latin typeface="Arial"/>
                <a:cs typeface="Arial"/>
              </a:rPr>
              <a:t>DOMAINS  (1992). NATURAL SELECTION LEVELS &amp; CHALLENGES. OXFORD. USA.</a:t>
            </a:r>
          </a:p>
          <a:p>
            <a:pPr marL="285750" indent="-285750">
              <a:buFont typeface="Arial"/>
              <a:buChar char="•"/>
            </a:pPr>
            <a:r>
              <a:rPr lang="es-ES_tradnl" sz="1600" dirty="0" smtClean="0">
                <a:latin typeface="Arial"/>
                <a:cs typeface="Arial"/>
              </a:rPr>
              <a:t>DUGATKIN L. A. (1997). COOPERATION AMONG ANIMALS AN EVOLUTIONARY PESPECTIVE. OXFORD. USA. </a:t>
            </a:r>
            <a:endParaRPr lang="es-ES_tradnl" sz="1600" dirty="0">
              <a:latin typeface="Arial"/>
              <a:cs typeface="Arial"/>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304800" y="457200"/>
            <a:ext cx="4572000" cy="2031325"/>
          </a:xfrm>
          <a:prstGeom prst="rect">
            <a:avLst/>
          </a:prstGeom>
        </p:spPr>
        <p:txBody>
          <a:bodyPr>
            <a:spAutoFit/>
          </a:bodyPr>
          <a:lstStyle/>
          <a:p>
            <a:pPr algn="ctr"/>
            <a:r>
              <a:rPr lang="es-ES_tradnl" b="1" dirty="0" smtClean="0"/>
              <a:t>Mimetismo</a:t>
            </a:r>
          </a:p>
          <a:p>
            <a:r>
              <a:rPr lang="es-ES_tradnl" b="1" dirty="0" err="1" smtClean="0"/>
              <a:t>Bayesiano</a:t>
            </a:r>
            <a:r>
              <a:rPr lang="es-ES_tradnl" dirty="0" smtClean="0"/>
              <a:t> </a:t>
            </a:r>
          </a:p>
          <a:p>
            <a:r>
              <a:rPr lang="es-ES_tradnl" dirty="0" smtClean="0"/>
              <a:t>Una especie inofensiva  imitar un modelo venenoso.</a:t>
            </a:r>
          </a:p>
          <a:p>
            <a:r>
              <a:rPr lang="es-ES_tradnl" dirty="0" smtClean="0"/>
              <a:t>Ejemplos: mariposa virrey Inofensivo imita mariposa Monarca venenoso</a:t>
            </a:r>
          </a:p>
          <a:p>
            <a:r>
              <a:rPr lang="es-ES_tradnl" dirty="0" smtClean="0"/>
              <a:t>Serpiente falsa coralillo y verdadera</a:t>
            </a:r>
          </a:p>
          <a:p>
            <a:endParaRPr lang="es-ES_tradnl" dirty="0" smtClean="0"/>
          </a:p>
        </p:txBody>
      </p:sp>
      <p:pic>
        <p:nvPicPr>
          <p:cNvPr id="8" name="Imagen 7"/>
          <p:cNvPicPr>
            <a:picLocks noChangeAspect="1"/>
          </p:cNvPicPr>
          <p:nvPr/>
        </p:nvPicPr>
        <p:blipFill>
          <a:blip r:embed="rId2"/>
          <a:srcRect b="30433"/>
          <a:stretch>
            <a:fillRect/>
          </a:stretch>
        </p:blipFill>
        <p:spPr>
          <a:xfrm>
            <a:off x="4419600" y="851240"/>
            <a:ext cx="4547349" cy="1663360"/>
          </a:xfrm>
          <a:prstGeom prst="rect">
            <a:avLst/>
          </a:prstGeom>
        </p:spPr>
      </p:pic>
      <p:pic>
        <p:nvPicPr>
          <p:cNvPr id="11" name="Imagen 10"/>
          <p:cNvPicPr>
            <a:picLocks noChangeAspect="1"/>
          </p:cNvPicPr>
          <p:nvPr/>
        </p:nvPicPr>
        <p:blipFill>
          <a:blip r:embed="rId3"/>
          <a:stretch>
            <a:fillRect/>
          </a:stretch>
        </p:blipFill>
        <p:spPr>
          <a:xfrm>
            <a:off x="990600" y="3124200"/>
            <a:ext cx="7382806" cy="2590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304800" y="457200"/>
            <a:ext cx="4572000" cy="3693319"/>
          </a:xfrm>
          <a:prstGeom prst="rect">
            <a:avLst/>
          </a:prstGeom>
        </p:spPr>
        <p:txBody>
          <a:bodyPr>
            <a:spAutoFit/>
          </a:bodyPr>
          <a:lstStyle/>
          <a:p>
            <a:pPr algn="ctr"/>
            <a:r>
              <a:rPr lang="es-ES_tradnl" b="1" dirty="0" smtClean="0"/>
              <a:t>Mimetismo</a:t>
            </a:r>
          </a:p>
          <a:p>
            <a:endParaRPr lang="es-ES_tradnl" dirty="0" smtClean="0"/>
          </a:p>
          <a:p>
            <a:r>
              <a:rPr lang="es-ES_tradnl" b="1" dirty="0" err="1" smtClean="0"/>
              <a:t>Mülleriano</a:t>
            </a:r>
            <a:r>
              <a:rPr lang="es-ES_tradnl" dirty="0" smtClean="0"/>
              <a:t> </a:t>
            </a:r>
          </a:p>
          <a:p>
            <a:r>
              <a:rPr lang="es-ES_tradnl" dirty="0" smtClean="0"/>
              <a:t>Varias especies venenosas o desagradable se parecen entre sí.</a:t>
            </a:r>
          </a:p>
          <a:p>
            <a:r>
              <a:rPr lang="es-ES_tradnl" dirty="0" smtClean="0"/>
              <a:t>Ejemplos: Varias especies de mariposas venenosas (</a:t>
            </a:r>
            <a:r>
              <a:rPr lang="es-ES_tradnl" dirty="0" err="1" smtClean="0"/>
              <a:t>Ithomiid</a:t>
            </a:r>
            <a:r>
              <a:rPr lang="es-ES_tradnl" dirty="0" smtClean="0"/>
              <a:t>)</a:t>
            </a:r>
          </a:p>
          <a:p>
            <a:r>
              <a:rPr lang="es-ES_tradnl" dirty="0" smtClean="0"/>
              <a:t>Muchas especies de himenópteros (abejas, avispas, </a:t>
            </a:r>
            <a:r>
              <a:rPr lang="es-ES_tradnl" dirty="0" err="1" smtClean="0"/>
              <a:t>etc</a:t>
            </a:r>
            <a:r>
              <a:rPr lang="es-ES_tradnl" dirty="0" smtClean="0"/>
              <a:t>) tienen un cuerpo de color amarillo con rayas negras.</a:t>
            </a:r>
          </a:p>
          <a:p>
            <a:endParaRPr lang="es-ES_tradnl" dirty="0" smtClean="0"/>
          </a:p>
          <a:p>
            <a:r>
              <a:rPr lang="es-ES_tradnl" dirty="0" smtClean="0"/>
              <a:t>Las diferentes especies de ranas venenosas se parecen entre sí</a:t>
            </a:r>
            <a:endParaRPr lang="es-ES_tradnl" dirty="0"/>
          </a:p>
        </p:txBody>
      </p:sp>
      <p:pic>
        <p:nvPicPr>
          <p:cNvPr id="6" name="Imagen 5"/>
          <p:cNvPicPr>
            <a:picLocks noChangeAspect="1"/>
          </p:cNvPicPr>
          <p:nvPr/>
        </p:nvPicPr>
        <p:blipFill>
          <a:blip r:embed="rId2"/>
          <a:stretch>
            <a:fillRect/>
          </a:stretch>
        </p:blipFill>
        <p:spPr>
          <a:xfrm>
            <a:off x="5334000" y="990600"/>
            <a:ext cx="3352800" cy="2425700"/>
          </a:xfrm>
          <a:prstGeom prst="rect">
            <a:avLst/>
          </a:prstGeom>
        </p:spPr>
      </p:pic>
      <p:pic>
        <p:nvPicPr>
          <p:cNvPr id="4" name="Imagen 3"/>
          <p:cNvPicPr>
            <a:picLocks noChangeAspect="1"/>
          </p:cNvPicPr>
          <p:nvPr/>
        </p:nvPicPr>
        <p:blipFill>
          <a:blip r:embed="rId3"/>
          <a:stretch>
            <a:fillRect/>
          </a:stretch>
        </p:blipFill>
        <p:spPr>
          <a:xfrm>
            <a:off x="5194300" y="3733800"/>
            <a:ext cx="3492500" cy="2324100"/>
          </a:xfrm>
          <a:prstGeom prst="rect">
            <a:avLst/>
          </a:prstGeom>
        </p:spPr>
      </p:pic>
      <p:pic>
        <p:nvPicPr>
          <p:cNvPr id="7" name="Imagen 6"/>
          <p:cNvPicPr>
            <a:picLocks noChangeAspect="1"/>
          </p:cNvPicPr>
          <p:nvPr/>
        </p:nvPicPr>
        <p:blipFill>
          <a:blip r:embed="rId4"/>
          <a:stretch>
            <a:fillRect/>
          </a:stretch>
        </p:blipFill>
        <p:spPr>
          <a:xfrm>
            <a:off x="1219200" y="4150519"/>
            <a:ext cx="3340100" cy="2438400"/>
          </a:xfrm>
          <a:prstGeom prst="rect">
            <a:avLst/>
          </a:prstGeom>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6733</TotalTime>
  <Words>4020</Words>
  <Application>Microsoft Macintosh PowerPoint</Application>
  <PresentationFormat>On-screen Show (4:3)</PresentationFormat>
  <Paragraphs>479</Paragraphs>
  <Slides>74</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74</vt:i4>
      </vt:variant>
    </vt:vector>
  </HeadingPairs>
  <TitlesOfParts>
    <vt:vector size="76" baseType="lpstr">
      <vt:lpstr>Tema de Office</vt:lpstr>
      <vt:lpstr>MSPhotoEd.3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UAEMéx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Hermilo Sánchez</dc:creator>
  <cp:lastModifiedBy>Hermilo Sánchez</cp:lastModifiedBy>
  <cp:revision>328</cp:revision>
  <dcterms:created xsi:type="dcterms:W3CDTF">2013-10-01T01:37:10Z</dcterms:created>
  <dcterms:modified xsi:type="dcterms:W3CDTF">2015-09-29T15:44:19Z</dcterms:modified>
</cp:coreProperties>
</file>