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18" r:id="rId2"/>
    <p:sldId id="257" r:id="rId3"/>
    <p:sldId id="274" r:id="rId4"/>
    <p:sldId id="275" r:id="rId5"/>
    <p:sldId id="258" r:id="rId6"/>
    <p:sldId id="276" r:id="rId7"/>
    <p:sldId id="260" r:id="rId8"/>
    <p:sldId id="298" r:id="rId9"/>
    <p:sldId id="297" r:id="rId10"/>
    <p:sldId id="301" r:id="rId11"/>
    <p:sldId id="259" r:id="rId12"/>
    <p:sldId id="302" r:id="rId13"/>
    <p:sldId id="300" r:id="rId14"/>
    <p:sldId id="303" r:id="rId15"/>
    <p:sldId id="299" r:id="rId16"/>
    <p:sldId id="261" r:id="rId17"/>
    <p:sldId id="262" r:id="rId18"/>
    <p:sldId id="263" r:id="rId19"/>
    <p:sldId id="264" r:id="rId20"/>
    <p:sldId id="305" r:id="rId21"/>
    <p:sldId id="304" r:id="rId22"/>
    <p:sldId id="266" r:id="rId23"/>
    <p:sldId id="265" r:id="rId24"/>
    <p:sldId id="306" r:id="rId25"/>
    <p:sldId id="267" r:id="rId26"/>
    <p:sldId id="268" r:id="rId27"/>
    <p:sldId id="269" r:id="rId28"/>
    <p:sldId id="270" r:id="rId29"/>
    <p:sldId id="308" r:id="rId30"/>
    <p:sldId id="271" r:id="rId31"/>
    <p:sldId id="307" r:id="rId32"/>
    <p:sldId id="309" r:id="rId33"/>
    <p:sldId id="310" r:id="rId34"/>
    <p:sldId id="272" r:id="rId35"/>
    <p:sldId id="273" r:id="rId36"/>
    <p:sldId id="314" r:id="rId37"/>
    <p:sldId id="316" r:id="rId38"/>
    <p:sldId id="317" r:id="rId39"/>
    <p:sldId id="286" r:id="rId40"/>
    <p:sldId id="287" r:id="rId41"/>
    <p:sldId id="288" r:id="rId42"/>
    <p:sldId id="289" r:id="rId43"/>
    <p:sldId id="319" r:id="rId44"/>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Objects="1">
      <p:cViewPr varScale="1">
        <p:scale>
          <a:sx n="87" d="100"/>
          <a:sy n="87" d="100"/>
        </p:scale>
        <p:origin x="-96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printerSettings" Target="printerSettings/printerSettings1.bin"/></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_tradnl"/>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_tradnl"/>
          </a:p>
        </p:txBody>
      </p:sp>
      <p:sp>
        <p:nvSpPr>
          <p:cNvPr id="4" name="Marcador de fecha 3"/>
          <p:cNvSpPr>
            <a:spLocks noGrp="1"/>
          </p:cNvSpPr>
          <p:nvPr>
            <p:ph type="dt" sz="half" idx="10"/>
          </p:nvPr>
        </p:nvSpPr>
        <p:spPr/>
        <p:txBody>
          <a:bodyPr/>
          <a:lstStyle/>
          <a:p>
            <a:fld id="{1869C023-29F4-2743-B4A0-135025331DAB}" type="datetimeFigureOut">
              <a:rPr lang="es-ES_tradnl" smtClean="0"/>
              <a:pPr/>
              <a:t>29/09/15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FD655BAC-F5F2-4E4A-BDB5-E140C02CE76B}" type="slidenum">
              <a:rPr lang="es-ES_tradnl" smtClean="0"/>
              <a:pPr/>
              <a:t>‹#›</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1869C023-29F4-2743-B4A0-135025331DAB}" type="datetimeFigureOut">
              <a:rPr lang="es-ES_tradnl" smtClean="0"/>
              <a:pPr/>
              <a:t>29/09/15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FD655BAC-F5F2-4E4A-BDB5-E140C02CE76B}" type="slidenum">
              <a:rPr lang="es-ES_tradnl" smtClean="0"/>
              <a:pPr/>
              <a:t>‹#›</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_tradnl"/>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1869C023-29F4-2743-B4A0-135025331DAB}" type="datetimeFigureOut">
              <a:rPr lang="es-ES_tradnl" smtClean="0"/>
              <a:pPr/>
              <a:t>29/09/15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FD655BAC-F5F2-4E4A-BDB5-E140C02CE76B}" type="slidenum">
              <a:rPr lang="es-ES_tradnl" smtClean="0"/>
              <a:pPr/>
              <a:t>‹#›</a:t>
            </a:fld>
            <a:endParaRPr lang="es-ES_tradn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7813"/>
            <a:ext cx="8229600" cy="1139825"/>
          </a:xfrm>
        </p:spPr>
        <p:txBody>
          <a:bodyPr/>
          <a:lstStyle/>
          <a:p>
            <a:r>
              <a:rPr lang="es-ES_tradnl" smtClean="0"/>
              <a:t>Clic para editar título</a:t>
            </a:r>
            <a:endParaRPr lang="es-ES_tradnl"/>
          </a:p>
        </p:txBody>
      </p:sp>
      <p:sp>
        <p:nvSpPr>
          <p:cNvPr id="3" name="Marcador de texto 2"/>
          <p:cNvSpPr>
            <a:spLocks noGrp="1"/>
          </p:cNvSpPr>
          <p:nvPr>
            <p:ph type="body" sz="half" idx="1"/>
          </p:nvPr>
        </p:nvSpPr>
        <p:spPr>
          <a:xfrm>
            <a:off x="457200" y="1600200"/>
            <a:ext cx="4038600" cy="4530725"/>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contenido 3"/>
          <p:cNvSpPr>
            <a:spLocks noGrp="1"/>
          </p:cNvSpPr>
          <p:nvPr>
            <p:ph sz="half" idx="2"/>
          </p:nvPr>
        </p:nvSpPr>
        <p:spPr>
          <a:xfrm>
            <a:off x="4648200" y="1600200"/>
            <a:ext cx="4038600" cy="4530725"/>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Rectangle 19"/>
          <p:cNvSpPr>
            <a:spLocks noGrp="1" noChangeArrowheads="1"/>
          </p:cNvSpPr>
          <p:nvPr>
            <p:ph type="dt" sz="half" idx="10"/>
          </p:nvPr>
        </p:nvSpPr>
        <p:spPr>
          <a:ln/>
        </p:spPr>
        <p:txBody>
          <a:bodyPr/>
          <a:lstStyle>
            <a:lvl1pPr>
              <a:defRPr/>
            </a:lvl1pPr>
          </a:lstStyle>
          <a:p>
            <a:pPr>
              <a:defRPr/>
            </a:pPr>
            <a:endParaRPr lang="es-MX"/>
          </a:p>
        </p:txBody>
      </p:sp>
      <p:sp>
        <p:nvSpPr>
          <p:cNvPr id="6" name="Rectangle 20"/>
          <p:cNvSpPr>
            <a:spLocks noGrp="1" noChangeArrowheads="1"/>
          </p:cNvSpPr>
          <p:nvPr>
            <p:ph type="ftr" sz="quarter" idx="11"/>
          </p:nvPr>
        </p:nvSpPr>
        <p:spPr>
          <a:ln/>
        </p:spPr>
        <p:txBody>
          <a:bodyPr/>
          <a:lstStyle>
            <a:lvl1pPr>
              <a:defRPr/>
            </a:lvl1pPr>
          </a:lstStyle>
          <a:p>
            <a:pPr>
              <a:defRPr/>
            </a:pPr>
            <a:endParaRPr lang="es-MX"/>
          </a:p>
        </p:txBody>
      </p:sp>
      <p:sp>
        <p:nvSpPr>
          <p:cNvPr id="7" name="Rectangle 21"/>
          <p:cNvSpPr>
            <a:spLocks noGrp="1" noChangeArrowheads="1"/>
          </p:cNvSpPr>
          <p:nvPr>
            <p:ph type="sldNum" sz="quarter" idx="12"/>
          </p:nvPr>
        </p:nvSpPr>
        <p:spPr>
          <a:ln/>
        </p:spPr>
        <p:txBody>
          <a:bodyPr/>
          <a:lstStyle>
            <a:lvl1pPr>
              <a:defRPr/>
            </a:lvl1pPr>
          </a:lstStyle>
          <a:p>
            <a:pPr>
              <a:defRPr/>
            </a:pPr>
            <a:fld id="{F17CFF8D-5872-014B-942F-FCFD3E80B326}" type="slidenum">
              <a:rPr lang="es-ES"/>
              <a:pPr>
                <a:defRPr/>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1869C023-29F4-2743-B4A0-135025331DAB}" type="datetimeFigureOut">
              <a:rPr lang="es-ES_tradnl" smtClean="0"/>
              <a:pPr/>
              <a:t>29/09/15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FD655BAC-F5F2-4E4A-BDB5-E140C02CE76B}" type="slidenum">
              <a:rPr lang="es-ES_tradnl" smtClean="0"/>
              <a:pPr/>
              <a:t>‹#›</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_tradnl"/>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1869C023-29F4-2743-B4A0-135025331DAB}" type="datetimeFigureOut">
              <a:rPr lang="es-ES_tradnl" smtClean="0"/>
              <a:pPr/>
              <a:t>29/09/15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FD655BAC-F5F2-4E4A-BDB5-E140C02CE76B}" type="slidenum">
              <a:rPr lang="es-ES_tradnl" smtClean="0"/>
              <a:pPr/>
              <a:t>‹#›</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fecha 4"/>
          <p:cNvSpPr>
            <a:spLocks noGrp="1"/>
          </p:cNvSpPr>
          <p:nvPr>
            <p:ph type="dt" sz="half" idx="10"/>
          </p:nvPr>
        </p:nvSpPr>
        <p:spPr/>
        <p:txBody>
          <a:bodyPr/>
          <a:lstStyle/>
          <a:p>
            <a:fld id="{1869C023-29F4-2743-B4A0-135025331DAB}" type="datetimeFigureOut">
              <a:rPr lang="es-ES_tradnl" smtClean="0"/>
              <a:pPr/>
              <a:t>29/09/15</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FD655BAC-F5F2-4E4A-BDB5-E140C02CE76B}" type="slidenum">
              <a:rPr lang="es-ES_tradnl" smtClean="0"/>
              <a:pPr/>
              <a:t>‹#›</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_tradnl"/>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7" name="Marcador de fecha 6"/>
          <p:cNvSpPr>
            <a:spLocks noGrp="1"/>
          </p:cNvSpPr>
          <p:nvPr>
            <p:ph type="dt" sz="half" idx="10"/>
          </p:nvPr>
        </p:nvSpPr>
        <p:spPr/>
        <p:txBody>
          <a:bodyPr/>
          <a:lstStyle/>
          <a:p>
            <a:fld id="{1869C023-29F4-2743-B4A0-135025331DAB}" type="datetimeFigureOut">
              <a:rPr lang="es-ES_tradnl" smtClean="0"/>
              <a:pPr/>
              <a:t>29/09/15</a:t>
            </a:fld>
            <a:endParaRPr lang="es-ES_tradnl"/>
          </a:p>
        </p:txBody>
      </p:sp>
      <p:sp>
        <p:nvSpPr>
          <p:cNvPr id="8" name="Marcador de pie de página 7"/>
          <p:cNvSpPr>
            <a:spLocks noGrp="1"/>
          </p:cNvSpPr>
          <p:nvPr>
            <p:ph type="ftr" sz="quarter" idx="11"/>
          </p:nvPr>
        </p:nvSpPr>
        <p:spPr/>
        <p:txBody>
          <a:bodyPr/>
          <a:lstStyle/>
          <a:p>
            <a:endParaRPr lang="es-ES_tradnl"/>
          </a:p>
        </p:txBody>
      </p:sp>
      <p:sp>
        <p:nvSpPr>
          <p:cNvPr id="9" name="Marcador de número de diapositiva 8"/>
          <p:cNvSpPr>
            <a:spLocks noGrp="1"/>
          </p:cNvSpPr>
          <p:nvPr>
            <p:ph type="sldNum" sz="quarter" idx="12"/>
          </p:nvPr>
        </p:nvSpPr>
        <p:spPr/>
        <p:txBody>
          <a:bodyPr/>
          <a:lstStyle/>
          <a:p>
            <a:fld id="{FD655BAC-F5F2-4E4A-BDB5-E140C02CE76B}" type="slidenum">
              <a:rPr lang="es-ES_tradnl" smtClean="0"/>
              <a:pPr/>
              <a:t>‹#›</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fecha 2"/>
          <p:cNvSpPr>
            <a:spLocks noGrp="1"/>
          </p:cNvSpPr>
          <p:nvPr>
            <p:ph type="dt" sz="half" idx="10"/>
          </p:nvPr>
        </p:nvSpPr>
        <p:spPr/>
        <p:txBody>
          <a:bodyPr/>
          <a:lstStyle/>
          <a:p>
            <a:fld id="{1869C023-29F4-2743-B4A0-135025331DAB}" type="datetimeFigureOut">
              <a:rPr lang="es-ES_tradnl" smtClean="0"/>
              <a:pPr/>
              <a:t>29/09/15</a:t>
            </a:fld>
            <a:endParaRPr lang="es-ES_tradnl"/>
          </a:p>
        </p:txBody>
      </p:sp>
      <p:sp>
        <p:nvSpPr>
          <p:cNvPr id="4" name="Marcador de pie de página 3"/>
          <p:cNvSpPr>
            <a:spLocks noGrp="1"/>
          </p:cNvSpPr>
          <p:nvPr>
            <p:ph type="ftr" sz="quarter" idx="11"/>
          </p:nvPr>
        </p:nvSpPr>
        <p:spPr/>
        <p:txBody>
          <a:bodyPr/>
          <a:lstStyle/>
          <a:p>
            <a:endParaRPr lang="es-ES_tradnl"/>
          </a:p>
        </p:txBody>
      </p:sp>
      <p:sp>
        <p:nvSpPr>
          <p:cNvPr id="5" name="Marcador de número de diapositiva 4"/>
          <p:cNvSpPr>
            <a:spLocks noGrp="1"/>
          </p:cNvSpPr>
          <p:nvPr>
            <p:ph type="sldNum" sz="quarter" idx="12"/>
          </p:nvPr>
        </p:nvSpPr>
        <p:spPr/>
        <p:txBody>
          <a:bodyPr/>
          <a:lstStyle/>
          <a:p>
            <a:fld id="{FD655BAC-F5F2-4E4A-BDB5-E140C02CE76B}" type="slidenum">
              <a:rPr lang="es-ES_tradnl" smtClean="0"/>
              <a:pPr/>
              <a:t>‹#›</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869C023-29F4-2743-B4A0-135025331DAB}" type="datetimeFigureOut">
              <a:rPr lang="es-ES_tradnl" smtClean="0"/>
              <a:pPr/>
              <a:t>29/09/15</a:t>
            </a:fld>
            <a:endParaRPr lang="es-ES_tradnl"/>
          </a:p>
        </p:txBody>
      </p:sp>
      <p:sp>
        <p:nvSpPr>
          <p:cNvPr id="3" name="Marcador de pie de página 2"/>
          <p:cNvSpPr>
            <a:spLocks noGrp="1"/>
          </p:cNvSpPr>
          <p:nvPr>
            <p:ph type="ftr" sz="quarter" idx="11"/>
          </p:nvPr>
        </p:nvSpPr>
        <p:spPr/>
        <p:txBody>
          <a:bodyPr/>
          <a:lstStyle/>
          <a:p>
            <a:endParaRPr lang="es-ES_tradnl"/>
          </a:p>
        </p:txBody>
      </p:sp>
      <p:sp>
        <p:nvSpPr>
          <p:cNvPr id="4" name="Marcador de número de diapositiva 3"/>
          <p:cNvSpPr>
            <a:spLocks noGrp="1"/>
          </p:cNvSpPr>
          <p:nvPr>
            <p:ph type="sldNum" sz="quarter" idx="12"/>
          </p:nvPr>
        </p:nvSpPr>
        <p:spPr/>
        <p:txBody>
          <a:bodyPr/>
          <a:lstStyle/>
          <a:p>
            <a:fld id="{FD655BAC-F5F2-4E4A-BDB5-E140C02CE76B}" type="slidenum">
              <a:rPr lang="es-ES_tradnl" smtClean="0"/>
              <a:pPr/>
              <a:t>‹#›</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_tradnl"/>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1869C023-29F4-2743-B4A0-135025331DAB}" type="datetimeFigureOut">
              <a:rPr lang="es-ES_tradnl" smtClean="0"/>
              <a:pPr/>
              <a:t>29/09/15</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FD655BAC-F5F2-4E4A-BDB5-E140C02CE76B}" type="slidenum">
              <a:rPr lang="es-ES_tradnl" smtClean="0"/>
              <a:pPr/>
              <a:t>‹#›</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_tradnl"/>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1869C023-29F4-2743-B4A0-135025331DAB}" type="datetimeFigureOut">
              <a:rPr lang="es-ES_tradnl" smtClean="0"/>
              <a:pPr/>
              <a:t>29/09/15</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FD655BAC-F5F2-4E4A-BDB5-E140C02CE76B}" type="slidenum">
              <a:rPr lang="es-ES_tradnl" smtClean="0"/>
              <a:pPr/>
              <a:t>‹#›</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_tradnl"/>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69C023-29F4-2743-B4A0-135025331DAB}" type="datetimeFigureOut">
              <a:rPr lang="es-ES_tradnl" smtClean="0"/>
              <a:pPr/>
              <a:t>29/09/15</a:t>
            </a:fld>
            <a:endParaRPr lang="es-ES_tradnl"/>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655BAC-F5F2-4E4A-BDB5-E140C02CE76B}" type="slidenum">
              <a:rPr lang="es-ES_tradnl" smtClean="0"/>
              <a:pPr/>
              <a:t>‹#›</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png"/><Relationship Id="rId5" Type="http://schemas.openxmlformats.org/officeDocument/2006/relationships/image" Target="../media/image2.jpeg"/><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 Id="rId3"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8.png"/><Relationship Id="rId3" Type="http://schemas.openxmlformats.org/officeDocument/2006/relationships/image" Target="../media/image1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png"/><Relationship Id="rId3" Type="http://schemas.openxmlformats.org/officeDocument/2006/relationships/image" Target="../media/image2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0.png"/><Relationship Id="rId3" Type="http://schemas.openxmlformats.org/officeDocument/2006/relationships/image" Target="../media/image31.png"/></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1" Type="http://schemas.openxmlformats.org/officeDocument/2006/relationships/slideLayout" Target="../slideLayouts/slideLayout1.xml"/><Relationship Id="rId2" Type="http://schemas.openxmlformats.org/officeDocument/2006/relationships/image" Target="../media/image3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4.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2"/>
          <p:cNvGraphicFramePr>
            <a:graphicFrameLocks noChangeAspect="1"/>
          </p:cNvGraphicFramePr>
          <p:nvPr/>
        </p:nvGraphicFramePr>
        <p:xfrm>
          <a:off x="8077200" y="152400"/>
          <a:ext cx="855663" cy="914400"/>
        </p:xfrm>
        <a:graphic>
          <a:graphicData uri="http://schemas.openxmlformats.org/presentationml/2006/ole">
            <mc:AlternateContent xmlns:mc="http://schemas.openxmlformats.org/markup-compatibility/2006">
              <mc:Choice xmlns:v="urn:schemas-microsoft-com:vml" Requires="v">
                <p:oleObj spid="_x0000_s1025" r:id="rId3" imgW="6919963" imgH="7396216" progId="MSPhotoEd.3">
                  <p:embed/>
                </p:oleObj>
              </mc:Choice>
              <mc:Fallback>
                <p:oleObj r:id="rId3" imgW="6919963" imgH="7396216" progId="MSPhotoEd.3">
                  <p:embed/>
                  <p:pic>
                    <p:nvPicPr>
                      <p:cNvPr id="0" name=""/>
                      <p:cNvPicPr>
                        <a:picLocks noChangeAspect="1" noChangeArrowheads="1"/>
                      </p:cNvPicPr>
                      <p:nvPr/>
                    </p:nvPicPr>
                    <p:blipFill>
                      <a:blip r:embed="rId4">
                        <a:alphaModFix amt="68000"/>
                        <a:extLst>
                          <a:ext uri="{28A0092B-C50C-407E-A947-70E740481C1C}">
                            <a14:useLocalDpi xmlns:a14="http://schemas.microsoft.com/office/drawing/2010/main" val="0"/>
                          </a:ext>
                        </a:extLst>
                      </a:blip>
                      <a:srcRect/>
                      <a:stretch>
                        <a:fillRect/>
                      </a:stretch>
                    </p:blipFill>
                    <p:spPr bwMode="auto">
                      <a:xfrm>
                        <a:off x="8077200" y="152400"/>
                        <a:ext cx="855663" cy="914400"/>
                      </a:xfrm>
                      <a:prstGeom prst="rect">
                        <a:avLst/>
                      </a:prstGeom>
                      <a:solidFill>
                        <a:srgbClr val="C0C0C0">
                          <a:alpha val="67999"/>
                        </a:srgbClr>
                      </a:solidFill>
                    </p:spPr>
                  </p:pic>
                </p:oleObj>
              </mc:Fallback>
            </mc:AlternateContent>
          </a:graphicData>
        </a:graphic>
      </p:graphicFrame>
      <p:sp>
        <p:nvSpPr>
          <p:cNvPr id="5" name="Rectangle 26"/>
          <p:cNvSpPr>
            <a:spLocks noChangeArrowheads="1"/>
          </p:cNvSpPr>
          <p:nvPr/>
        </p:nvSpPr>
        <p:spPr bwMode="auto">
          <a:xfrm>
            <a:off x="152399" y="1600200"/>
            <a:ext cx="8780463" cy="990600"/>
          </a:xfrm>
          <a:prstGeom prst="rect">
            <a:avLst/>
          </a:prstGeom>
          <a:noFill/>
          <a:ln w="9525">
            <a:noFill/>
            <a:miter lim="800000"/>
            <a:headEnd/>
            <a:tailEnd/>
          </a:ln>
          <a:effectLst/>
        </p:spPr>
        <p:txBody>
          <a:bodyPr>
            <a:prstTxWarp prst="textNoShape">
              <a:avLst/>
            </a:prstTxWarp>
          </a:bodyPr>
          <a:lstStyle/>
          <a:p>
            <a:pPr marL="342900" indent="-342900" algn="ctr">
              <a:lnSpc>
                <a:spcPct val="80000"/>
              </a:lnSpc>
              <a:spcBef>
                <a:spcPct val="20000"/>
              </a:spcBef>
              <a:buClr>
                <a:schemeClr val="hlink"/>
              </a:buClr>
              <a:buSzPct val="60000"/>
              <a:buFont typeface="Wingdings" pitchFamily="-109" charset="2"/>
              <a:buNone/>
            </a:pPr>
            <a:r>
              <a:rPr lang="es-MX" sz="2400" b="1" dirty="0" smtClean="0">
                <a:effectLst>
                  <a:outerShdw blurRad="38100" dist="38100" dir="2700000" algn="tl">
                    <a:srgbClr val="000000"/>
                  </a:outerShdw>
                </a:effectLst>
                <a:latin typeface="Arial" pitchFamily="-109" charset="0"/>
              </a:rPr>
              <a:t>UNIDAD DE APRENDIZAJE: FUNDAMENTOS DE ECOLOGÍA</a:t>
            </a:r>
          </a:p>
          <a:p>
            <a:pPr marL="342900" indent="-342900" algn="ctr">
              <a:lnSpc>
                <a:spcPct val="80000"/>
              </a:lnSpc>
              <a:spcBef>
                <a:spcPct val="20000"/>
              </a:spcBef>
              <a:buClr>
                <a:schemeClr val="hlink"/>
              </a:buClr>
              <a:buSzPct val="60000"/>
              <a:buFont typeface="Wingdings" pitchFamily="-109" charset="2"/>
              <a:buNone/>
            </a:pPr>
            <a:endParaRPr lang="es-MX" sz="2400" b="1" i="1" dirty="0">
              <a:effectLst>
                <a:outerShdw blurRad="38100" dist="38100" dir="2700000" algn="tl">
                  <a:srgbClr val="000000"/>
                </a:outerShdw>
              </a:effectLst>
              <a:latin typeface="Arial" pitchFamily="-109" charset="0"/>
            </a:endParaRPr>
          </a:p>
          <a:p>
            <a:pPr marL="342900" indent="-342900" algn="ctr">
              <a:lnSpc>
                <a:spcPct val="80000"/>
              </a:lnSpc>
              <a:spcBef>
                <a:spcPct val="20000"/>
              </a:spcBef>
              <a:buClr>
                <a:schemeClr val="hlink"/>
              </a:buClr>
              <a:buSzPct val="60000"/>
              <a:buFont typeface="Wingdings" pitchFamily="-109" charset="2"/>
              <a:buNone/>
            </a:pPr>
            <a:r>
              <a:rPr lang="es-MX" sz="2400" b="1" i="1" dirty="0" smtClean="0">
                <a:effectLst>
                  <a:outerShdw blurRad="38100" dist="38100" dir="2700000" algn="tl">
                    <a:srgbClr val="000000"/>
                  </a:outerShdw>
                </a:effectLst>
                <a:latin typeface="Arial" pitchFamily="-109" charset="0"/>
              </a:rPr>
              <a:t>LICENCIATURA EN BIOTECNOLOGIA</a:t>
            </a:r>
          </a:p>
          <a:p>
            <a:pPr marL="342900" indent="-342900" algn="ctr">
              <a:lnSpc>
                <a:spcPct val="80000"/>
              </a:lnSpc>
              <a:spcBef>
                <a:spcPct val="20000"/>
              </a:spcBef>
              <a:buClr>
                <a:schemeClr val="hlink"/>
              </a:buClr>
              <a:buSzPct val="60000"/>
              <a:buFont typeface="Wingdings" pitchFamily="-109" charset="2"/>
              <a:buNone/>
            </a:pPr>
            <a:endParaRPr lang="es-MX" sz="2400" b="1" i="1" dirty="0">
              <a:effectLst>
                <a:outerShdw blurRad="38100" dist="38100" dir="2700000" algn="tl">
                  <a:srgbClr val="000000"/>
                </a:outerShdw>
              </a:effectLst>
              <a:latin typeface="Arial" pitchFamily="-109" charset="0"/>
            </a:endParaRPr>
          </a:p>
          <a:p>
            <a:pPr marL="342900" indent="-342900" algn="ctr">
              <a:lnSpc>
                <a:spcPct val="80000"/>
              </a:lnSpc>
              <a:spcBef>
                <a:spcPct val="20000"/>
              </a:spcBef>
              <a:buClr>
                <a:schemeClr val="hlink"/>
              </a:buClr>
              <a:buSzPct val="60000"/>
              <a:buFont typeface="Wingdings" pitchFamily="-109" charset="2"/>
              <a:buNone/>
            </a:pPr>
            <a:r>
              <a:rPr lang="es-MX" sz="4000" b="1" dirty="0" smtClean="0">
                <a:effectLst>
                  <a:outerShdw blurRad="38100" dist="38100" dir="2700000" algn="tl">
                    <a:srgbClr val="000000"/>
                  </a:outerShdw>
                </a:effectLst>
                <a:latin typeface="Arial" pitchFamily="-109" charset="0"/>
              </a:rPr>
              <a:t>“INTRODUCCION </a:t>
            </a:r>
          </a:p>
          <a:p>
            <a:pPr marL="342900" indent="-342900" algn="ctr">
              <a:lnSpc>
                <a:spcPct val="80000"/>
              </a:lnSpc>
              <a:spcBef>
                <a:spcPct val="20000"/>
              </a:spcBef>
              <a:buClr>
                <a:schemeClr val="hlink"/>
              </a:buClr>
              <a:buSzPct val="60000"/>
              <a:buFont typeface="Wingdings" pitchFamily="-109" charset="2"/>
              <a:buNone/>
            </a:pPr>
            <a:r>
              <a:rPr lang="es-MX" sz="4000" b="1" dirty="0" smtClean="0">
                <a:effectLst>
                  <a:outerShdw blurRad="38100" dist="38100" dir="2700000" algn="tl">
                    <a:srgbClr val="000000"/>
                  </a:outerShdw>
                </a:effectLst>
                <a:latin typeface="Arial" pitchFamily="-109" charset="0"/>
              </a:rPr>
              <a:t>A LA ECOLOGIA</a:t>
            </a:r>
            <a:r>
              <a:rPr lang="es-MX" sz="4000" b="1" dirty="0" smtClean="0">
                <a:effectLst>
                  <a:outerShdw blurRad="38100" dist="38100" dir="2700000" algn="tl">
                    <a:srgbClr val="000000"/>
                  </a:outerShdw>
                </a:effectLst>
                <a:latin typeface="Arial" pitchFamily="-109" charset="0"/>
              </a:rPr>
              <a:t>”</a:t>
            </a:r>
            <a:endParaRPr lang="es-MX" sz="4000" b="1" dirty="0" smtClean="0">
              <a:effectLst>
                <a:outerShdw blurRad="38100" dist="38100" dir="2700000" algn="tl">
                  <a:srgbClr val="000000"/>
                </a:outerShdw>
              </a:effectLst>
              <a:latin typeface="Arial" pitchFamily="-109" charset="0"/>
            </a:endParaRPr>
          </a:p>
          <a:p>
            <a:pPr marL="342900" indent="-342900" algn="ctr">
              <a:lnSpc>
                <a:spcPct val="80000"/>
              </a:lnSpc>
              <a:spcBef>
                <a:spcPct val="20000"/>
              </a:spcBef>
              <a:buClr>
                <a:schemeClr val="hlink"/>
              </a:buClr>
              <a:buSzPct val="60000"/>
              <a:buFont typeface="Wingdings" pitchFamily="-109" charset="2"/>
              <a:buNone/>
            </a:pPr>
            <a:endParaRPr lang="es-MX" sz="2400" b="1" dirty="0" smtClean="0">
              <a:effectLst>
                <a:outerShdw blurRad="38100" dist="38100" dir="2700000" algn="tl">
                  <a:srgbClr val="000000"/>
                </a:outerShdw>
              </a:effectLst>
              <a:latin typeface="Arial" pitchFamily="-109" charset="0"/>
            </a:endParaRPr>
          </a:p>
          <a:p>
            <a:pPr marL="342900" indent="-342900" algn="ctr">
              <a:lnSpc>
                <a:spcPct val="80000"/>
              </a:lnSpc>
              <a:spcBef>
                <a:spcPct val="20000"/>
              </a:spcBef>
              <a:buClr>
                <a:schemeClr val="hlink"/>
              </a:buClr>
              <a:buSzPct val="60000"/>
              <a:buFont typeface="Wingdings" pitchFamily="-109" charset="2"/>
              <a:buNone/>
            </a:pPr>
            <a:endParaRPr lang="es-MX" sz="2400" b="1" dirty="0">
              <a:effectLst>
                <a:outerShdw blurRad="38100" dist="38100" dir="2700000" algn="tl">
                  <a:srgbClr val="000000"/>
                </a:outerShdw>
              </a:effectLst>
              <a:latin typeface="Arial" pitchFamily="-109" charset="0"/>
            </a:endParaRPr>
          </a:p>
          <a:p>
            <a:pPr marL="342900" indent="-342900" algn="ctr">
              <a:lnSpc>
                <a:spcPct val="80000"/>
              </a:lnSpc>
              <a:spcBef>
                <a:spcPct val="20000"/>
              </a:spcBef>
              <a:buClr>
                <a:schemeClr val="hlink"/>
              </a:buClr>
              <a:buSzPct val="60000"/>
              <a:buFont typeface="Wingdings" pitchFamily="-109" charset="2"/>
              <a:buNone/>
            </a:pPr>
            <a:endParaRPr lang="es-MX" sz="2400" b="1" dirty="0">
              <a:effectLst>
                <a:outerShdw blurRad="38100" dist="38100" dir="2700000" algn="tl">
                  <a:srgbClr val="000000"/>
                </a:outerShdw>
              </a:effectLst>
              <a:latin typeface="Arial" pitchFamily="-109" charset="0"/>
            </a:endParaRPr>
          </a:p>
          <a:p>
            <a:pPr marL="342900" indent="-342900" algn="ctr">
              <a:lnSpc>
                <a:spcPct val="80000"/>
              </a:lnSpc>
              <a:spcBef>
                <a:spcPct val="20000"/>
              </a:spcBef>
              <a:buClr>
                <a:schemeClr val="hlink"/>
              </a:buClr>
              <a:buSzPct val="60000"/>
              <a:buFont typeface="Wingdings" pitchFamily="-109" charset="2"/>
              <a:buNone/>
            </a:pPr>
            <a:r>
              <a:rPr lang="es-MX" sz="2400" b="1" dirty="0" smtClean="0">
                <a:effectLst>
                  <a:outerShdw blurRad="38100" dist="38100" dir="2700000" algn="tl">
                    <a:srgbClr val="000000"/>
                  </a:outerShdw>
                </a:effectLst>
                <a:latin typeface="Arial" pitchFamily="-109" charset="0"/>
              </a:rPr>
              <a:t>DR. HERMILO SÁNCHEZ SÁNCHEZ</a:t>
            </a:r>
            <a:endParaRPr lang="es-MX" sz="2400" dirty="0" smtClean="0">
              <a:effectLst>
                <a:outerShdw blurRad="38100" dist="38100" dir="2700000" algn="tl">
                  <a:srgbClr val="000000"/>
                </a:outerShdw>
              </a:effectLst>
              <a:latin typeface="Arial" pitchFamily="-109" charset="0"/>
            </a:endParaRPr>
          </a:p>
          <a:p>
            <a:pPr marL="342900" indent="-342900" algn="ctr">
              <a:lnSpc>
                <a:spcPct val="80000"/>
              </a:lnSpc>
              <a:spcBef>
                <a:spcPct val="20000"/>
              </a:spcBef>
              <a:buClr>
                <a:schemeClr val="hlink"/>
              </a:buClr>
              <a:buSzPct val="60000"/>
              <a:buFont typeface="Wingdings" pitchFamily="-109" charset="2"/>
              <a:buNone/>
            </a:pPr>
            <a:endParaRPr lang="es-MX" dirty="0" smtClean="0">
              <a:effectLst>
                <a:outerShdw blurRad="38100" dist="38100" dir="2700000" algn="tl">
                  <a:srgbClr val="000000"/>
                </a:outerShdw>
              </a:effectLst>
              <a:latin typeface="Arial" pitchFamily="-109" charset="0"/>
            </a:endParaRPr>
          </a:p>
          <a:p>
            <a:pPr marL="342900" indent="-342900" algn="r">
              <a:lnSpc>
                <a:spcPct val="80000"/>
              </a:lnSpc>
              <a:spcBef>
                <a:spcPct val="20000"/>
              </a:spcBef>
              <a:buClr>
                <a:schemeClr val="hlink"/>
              </a:buClr>
              <a:buSzPct val="60000"/>
              <a:buFont typeface="Wingdings" pitchFamily="-109" charset="2"/>
              <a:buNone/>
            </a:pPr>
            <a:endParaRPr lang="es-MX" sz="2000" dirty="0" smtClean="0">
              <a:effectLst>
                <a:outerShdw blurRad="38100" dist="38100" dir="2700000" algn="tl">
                  <a:srgbClr val="000000"/>
                </a:outerShdw>
              </a:effectLst>
              <a:latin typeface="Arial" pitchFamily="-109" charset="0"/>
            </a:endParaRPr>
          </a:p>
          <a:p>
            <a:pPr marL="342900" indent="-342900" algn="r">
              <a:lnSpc>
                <a:spcPct val="80000"/>
              </a:lnSpc>
              <a:spcBef>
                <a:spcPct val="20000"/>
              </a:spcBef>
              <a:buClr>
                <a:schemeClr val="hlink"/>
              </a:buClr>
              <a:buSzPct val="60000"/>
              <a:buFont typeface="Wingdings" pitchFamily="-109" charset="2"/>
              <a:buNone/>
            </a:pPr>
            <a:endParaRPr lang="en-US" sz="2000" dirty="0">
              <a:effectLst>
                <a:outerShdw blurRad="38100" dist="38100" dir="2700000" algn="tl">
                  <a:srgbClr val="000000"/>
                </a:outerShdw>
              </a:effectLst>
            </a:endParaRPr>
          </a:p>
        </p:txBody>
      </p:sp>
      <p:pic>
        <p:nvPicPr>
          <p:cNvPr id="6" name="Picture 28" descr="suni1"/>
          <p:cNvPicPr>
            <a:picLocks noChangeAspect="1" noChangeArrowheads="1"/>
          </p:cNvPicPr>
          <p:nvPr/>
        </p:nvPicPr>
        <p:blipFill>
          <a:blip r:embed="rId5"/>
          <a:srcRect/>
          <a:stretch>
            <a:fillRect/>
          </a:stretch>
        </p:blipFill>
        <p:spPr bwMode="auto">
          <a:xfrm>
            <a:off x="152400" y="152400"/>
            <a:ext cx="947738" cy="825500"/>
          </a:xfrm>
          <a:prstGeom prst="rect">
            <a:avLst/>
          </a:prstGeom>
          <a:noFill/>
          <a:ln w="9525">
            <a:noFill/>
            <a:miter lim="800000"/>
            <a:headEnd/>
            <a:tailEnd/>
          </a:ln>
        </p:spPr>
      </p:pic>
      <p:sp>
        <p:nvSpPr>
          <p:cNvPr id="7" name="Rectangle 30"/>
          <p:cNvSpPr>
            <a:spLocks noChangeArrowheads="1"/>
          </p:cNvSpPr>
          <p:nvPr/>
        </p:nvSpPr>
        <p:spPr bwMode="auto">
          <a:xfrm>
            <a:off x="990600" y="152400"/>
            <a:ext cx="7416800" cy="1006475"/>
          </a:xfrm>
          <a:prstGeom prst="rect">
            <a:avLst/>
          </a:prstGeom>
          <a:noFill/>
          <a:ln w="9525">
            <a:noFill/>
            <a:miter lim="800000"/>
            <a:headEnd/>
            <a:tailEnd/>
          </a:ln>
          <a:effectLst/>
        </p:spPr>
        <p:txBody>
          <a:bodyPr anchor="ctr">
            <a:prstTxWarp prst="textNoShape">
              <a:avLst/>
            </a:prstTxWarp>
            <a:spAutoFit/>
          </a:bodyPr>
          <a:lstStyle/>
          <a:p>
            <a:pPr algn="ctr">
              <a:defRPr/>
            </a:pPr>
            <a:r>
              <a:rPr lang="es-MX" sz="2000" b="1" dirty="0">
                <a:effectLst>
                  <a:outerShdw blurRad="38100" dist="38100" dir="2700000" algn="tl">
                    <a:srgbClr val="000000"/>
                  </a:outerShdw>
                </a:effectLst>
                <a:latin typeface="Arial" pitchFamily="-84" charset="0"/>
              </a:rPr>
              <a:t>UNIVERSIDAD AUTONOMA DEL ESTADO DE MEXICO</a:t>
            </a:r>
            <a:br>
              <a:rPr lang="es-MX" sz="2000" b="1" dirty="0">
                <a:effectLst>
                  <a:outerShdw blurRad="38100" dist="38100" dir="2700000" algn="tl">
                    <a:srgbClr val="000000"/>
                  </a:outerShdw>
                </a:effectLst>
                <a:latin typeface="Arial" pitchFamily="-84" charset="0"/>
              </a:rPr>
            </a:br>
            <a:r>
              <a:rPr lang="es-MX" sz="2000" b="1" dirty="0">
                <a:effectLst>
                  <a:outerShdw blurRad="38100" dist="38100" dir="2700000" algn="tl">
                    <a:srgbClr val="000000"/>
                  </a:outerShdw>
                </a:effectLst>
                <a:latin typeface="Arial" pitchFamily="-84" charset="0"/>
              </a:rPr>
              <a:t/>
            </a:r>
            <a:br>
              <a:rPr lang="es-MX" sz="2000" b="1" dirty="0">
                <a:effectLst>
                  <a:outerShdw blurRad="38100" dist="38100" dir="2700000" algn="tl">
                    <a:srgbClr val="000000"/>
                  </a:outerShdw>
                </a:effectLst>
                <a:latin typeface="Arial" pitchFamily="-84" charset="0"/>
              </a:rPr>
            </a:br>
            <a:r>
              <a:rPr lang="es-MX" sz="2000" b="1" dirty="0">
                <a:effectLst>
                  <a:outerShdw blurRad="38100" dist="38100" dir="2700000" algn="tl">
                    <a:srgbClr val="000000"/>
                  </a:outerShdw>
                </a:effectLst>
                <a:latin typeface="Arial" pitchFamily="-84" charset="0"/>
              </a:rPr>
              <a:t>FACULTAD DE CIENCIAS</a:t>
            </a:r>
            <a:endParaRPr lang="es-ES" sz="2000" b="1" dirty="0">
              <a:effectLst>
                <a:outerShdw blurRad="38100" dist="38100" dir="2700000" algn="tl">
                  <a:srgbClr val="000000"/>
                </a:outerShdw>
              </a:effectLst>
              <a:latin typeface="Arial" pitchFamily="-84" charset="0"/>
            </a:endParaRPr>
          </a:p>
        </p:txBody>
      </p:sp>
    </p:spTree>
    <p:extLst>
      <p:ext uri="{BB962C8B-B14F-4D97-AF65-F5344CB8AC3E}">
        <p14:creationId xmlns:p14="http://schemas.microsoft.com/office/powerpoint/2010/main" val="4953245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609600"/>
            <a:ext cx="8610600" cy="3046988"/>
          </a:xfrm>
          <a:prstGeom prst="rect">
            <a:avLst/>
          </a:prstGeom>
          <a:noFill/>
        </p:spPr>
        <p:txBody>
          <a:bodyPr wrap="square" rtlCol="0">
            <a:spAutoFit/>
          </a:bodyPr>
          <a:lstStyle/>
          <a:p>
            <a:pPr lvl="0"/>
            <a:r>
              <a:rPr lang="es-ES_tradnl" sz="2400" b="1" dirty="0" smtClean="0"/>
              <a:t>Enfoques de estudio</a:t>
            </a:r>
          </a:p>
          <a:p>
            <a:pPr lvl="0"/>
            <a:r>
              <a:rPr lang="es-ES_tradnl" sz="2400" dirty="0" smtClean="0"/>
              <a:t>	</a:t>
            </a:r>
          </a:p>
          <a:p>
            <a:pPr lvl="0"/>
            <a:r>
              <a:rPr lang="es-ES_tradnl" sz="2400" dirty="0"/>
              <a:t>	</a:t>
            </a:r>
            <a:r>
              <a:rPr lang="es-ES_tradnl" sz="2400" b="1" dirty="0" smtClean="0"/>
              <a:t>A nivel inferior</a:t>
            </a:r>
            <a:endParaRPr lang="es-ES_tradnl" sz="2400" dirty="0" smtClean="0"/>
          </a:p>
          <a:p>
            <a:pPr lvl="0"/>
            <a:r>
              <a:rPr lang="es-ES_tradnl" sz="2400" dirty="0" smtClean="0"/>
              <a:t>	</a:t>
            </a:r>
            <a:r>
              <a:rPr lang="es-ES_tradnl" sz="2400" b="1" dirty="0" smtClean="0"/>
              <a:t>Ecología del organismo</a:t>
            </a:r>
            <a:endParaRPr lang="es-ES_tradnl" sz="2400" dirty="0" smtClean="0"/>
          </a:p>
          <a:p>
            <a:pPr lvl="0"/>
            <a:r>
              <a:rPr lang="es-ES_tradnl" sz="2400" dirty="0" smtClean="0"/>
              <a:t>	</a:t>
            </a:r>
          </a:p>
          <a:p>
            <a:pPr lvl="0"/>
            <a:r>
              <a:rPr lang="es-ES_tradnl" sz="2400" b="1" dirty="0"/>
              <a:t>	</a:t>
            </a:r>
            <a:r>
              <a:rPr lang="es-ES_tradnl" sz="2400" b="1" dirty="0" smtClean="0"/>
              <a:t>Ecología de la población</a:t>
            </a:r>
            <a:endParaRPr lang="es-ES_tradnl" sz="2400" dirty="0" smtClean="0"/>
          </a:p>
          <a:p>
            <a:pPr lvl="0"/>
            <a:r>
              <a:rPr lang="es-ES_tradnl" sz="2400" dirty="0" smtClean="0"/>
              <a:t>	</a:t>
            </a:r>
          </a:p>
          <a:p>
            <a:pPr lvl="0"/>
            <a:r>
              <a:rPr lang="es-ES_tradnl" sz="2400" dirty="0"/>
              <a:t>	</a:t>
            </a:r>
            <a:r>
              <a:rPr lang="es-ES_tradnl" sz="2400" b="1" dirty="0" smtClean="0"/>
              <a:t>Ecología de comunidades</a:t>
            </a:r>
            <a:endParaRPr lang="es-ES_tradnl" sz="2400" dirty="0" smtClean="0"/>
          </a:p>
          <a:p>
            <a:pPr lvl="0"/>
            <a:endParaRPr lang="es-ES_tradnl"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609600"/>
            <a:ext cx="8610600" cy="1569660"/>
          </a:xfrm>
          <a:prstGeom prst="rect">
            <a:avLst/>
          </a:prstGeom>
          <a:noFill/>
        </p:spPr>
        <p:txBody>
          <a:bodyPr wrap="square" rtlCol="0">
            <a:spAutoFit/>
          </a:bodyPr>
          <a:lstStyle/>
          <a:p>
            <a:pPr lvl="0"/>
            <a:r>
              <a:rPr lang="es-ES_tradnl" sz="2400" b="1" dirty="0" smtClean="0"/>
              <a:t>Enfoques de estudio</a:t>
            </a:r>
          </a:p>
          <a:p>
            <a:pPr lvl="0"/>
            <a:r>
              <a:rPr lang="es-ES_tradnl" sz="2400" dirty="0" smtClean="0"/>
              <a:t>	</a:t>
            </a:r>
          </a:p>
          <a:p>
            <a:pPr lvl="0"/>
            <a:r>
              <a:rPr lang="es-ES_tradnl" sz="2400" dirty="0"/>
              <a:t>	</a:t>
            </a:r>
            <a:r>
              <a:rPr lang="es-ES_tradnl" sz="2400" b="1" dirty="0" smtClean="0"/>
              <a:t>A nivel inferior</a:t>
            </a:r>
            <a:endParaRPr lang="es-ES_tradnl" sz="2400" dirty="0" smtClean="0"/>
          </a:p>
          <a:p>
            <a:pPr lvl="0"/>
            <a:r>
              <a:rPr lang="es-ES_tradnl" sz="2400" dirty="0" smtClean="0"/>
              <a:t>	</a:t>
            </a:r>
            <a:endParaRPr lang="es-ES_tradnl" sz="2400" dirty="0"/>
          </a:p>
        </p:txBody>
      </p:sp>
      <p:pic>
        <p:nvPicPr>
          <p:cNvPr id="3" name="Imagen 2"/>
          <p:cNvPicPr>
            <a:picLocks noChangeAspect="1"/>
          </p:cNvPicPr>
          <p:nvPr/>
        </p:nvPicPr>
        <p:blipFill>
          <a:blip r:embed="rId2"/>
          <a:stretch>
            <a:fillRect/>
          </a:stretch>
        </p:blipFill>
        <p:spPr>
          <a:xfrm>
            <a:off x="2743200" y="1143000"/>
            <a:ext cx="3766284" cy="55245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609600"/>
            <a:ext cx="8610600" cy="1569660"/>
          </a:xfrm>
          <a:prstGeom prst="rect">
            <a:avLst/>
          </a:prstGeom>
          <a:noFill/>
        </p:spPr>
        <p:txBody>
          <a:bodyPr wrap="square" rtlCol="0">
            <a:spAutoFit/>
          </a:bodyPr>
          <a:lstStyle/>
          <a:p>
            <a:pPr lvl="0"/>
            <a:r>
              <a:rPr lang="es-ES_tradnl" sz="2400" b="1" dirty="0" smtClean="0"/>
              <a:t>Enfoques de estudio</a:t>
            </a:r>
          </a:p>
          <a:p>
            <a:pPr lvl="0"/>
            <a:r>
              <a:rPr lang="es-ES_tradnl" sz="2400" dirty="0" smtClean="0"/>
              <a:t>	</a:t>
            </a:r>
          </a:p>
          <a:p>
            <a:pPr lvl="0"/>
            <a:r>
              <a:rPr lang="es-ES_tradnl" sz="2400" dirty="0" smtClean="0"/>
              <a:t>		</a:t>
            </a:r>
          </a:p>
          <a:p>
            <a:pPr lvl="0"/>
            <a:r>
              <a:rPr lang="es-ES_tradnl" sz="2400" b="1" dirty="0" smtClean="0"/>
              <a:t>	Ecología del organismo</a:t>
            </a:r>
            <a:r>
              <a:rPr lang="es-ES_tradnl" sz="2400" dirty="0" smtClean="0"/>
              <a:t>	</a:t>
            </a:r>
          </a:p>
          <a:p>
            <a:pPr lvl="0"/>
            <a:endParaRPr lang="es-ES_tradnl" sz="2400" dirty="0"/>
          </a:p>
        </p:txBody>
      </p:sp>
      <p:pic>
        <p:nvPicPr>
          <p:cNvPr id="3" name="Imagen 2"/>
          <p:cNvPicPr>
            <a:picLocks noChangeAspect="1"/>
          </p:cNvPicPr>
          <p:nvPr/>
        </p:nvPicPr>
        <p:blipFill>
          <a:blip r:embed="rId2"/>
          <a:stretch>
            <a:fillRect/>
          </a:stretch>
        </p:blipFill>
        <p:spPr>
          <a:xfrm>
            <a:off x="4267200" y="1143000"/>
            <a:ext cx="4475798" cy="46990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609600"/>
            <a:ext cx="8610600" cy="2308324"/>
          </a:xfrm>
          <a:prstGeom prst="rect">
            <a:avLst/>
          </a:prstGeom>
          <a:noFill/>
        </p:spPr>
        <p:txBody>
          <a:bodyPr wrap="square" rtlCol="0">
            <a:spAutoFit/>
          </a:bodyPr>
          <a:lstStyle/>
          <a:p>
            <a:pPr lvl="0"/>
            <a:r>
              <a:rPr lang="es-ES_tradnl" sz="2400" b="1" dirty="0" smtClean="0"/>
              <a:t>Enfoques de estudio</a:t>
            </a:r>
          </a:p>
          <a:p>
            <a:pPr lvl="0"/>
            <a:r>
              <a:rPr lang="es-ES_tradnl" sz="2400" dirty="0" smtClean="0"/>
              <a:t>	</a:t>
            </a:r>
          </a:p>
          <a:p>
            <a:pPr lvl="0"/>
            <a:r>
              <a:rPr lang="es-ES_tradnl" sz="2400" dirty="0" smtClean="0"/>
              <a:t>	</a:t>
            </a:r>
          </a:p>
          <a:p>
            <a:pPr lvl="0"/>
            <a:r>
              <a:rPr lang="es-ES_tradnl" sz="2400" dirty="0" smtClean="0"/>
              <a:t>	</a:t>
            </a:r>
            <a:r>
              <a:rPr lang="es-ES_tradnl" sz="2400" b="1" dirty="0" smtClean="0"/>
              <a:t>Ecología de la población</a:t>
            </a:r>
            <a:endParaRPr lang="es-ES_tradnl" sz="2400" dirty="0" smtClean="0"/>
          </a:p>
          <a:p>
            <a:pPr lvl="0"/>
            <a:r>
              <a:rPr lang="es-ES_tradnl" sz="2400" dirty="0" smtClean="0"/>
              <a:t>	</a:t>
            </a:r>
          </a:p>
          <a:p>
            <a:pPr lvl="0"/>
            <a:r>
              <a:rPr lang="es-ES_tradnl" sz="2400" b="1" dirty="0" smtClean="0"/>
              <a:t>	</a:t>
            </a:r>
            <a:endParaRPr lang="es-ES_tradnl" sz="2400" dirty="0"/>
          </a:p>
        </p:txBody>
      </p:sp>
      <p:pic>
        <p:nvPicPr>
          <p:cNvPr id="3" name="Imagen 2"/>
          <p:cNvPicPr>
            <a:picLocks noChangeAspect="1"/>
          </p:cNvPicPr>
          <p:nvPr/>
        </p:nvPicPr>
        <p:blipFill>
          <a:blip r:embed="rId2"/>
          <a:stretch>
            <a:fillRect/>
          </a:stretch>
        </p:blipFill>
        <p:spPr>
          <a:xfrm>
            <a:off x="5223097" y="228600"/>
            <a:ext cx="3603847" cy="2828826"/>
          </a:xfrm>
          <a:prstGeom prst="rect">
            <a:avLst/>
          </a:prstGeom>
        </p:spPr>
      </p:pic>
      <p:pic>
        <p:nvPicPr>
          <p:cNvPr id="5" name="Imagen 4"/>
          <p:cNvPicPr>
            <a:picLocks noChangeAspect="1"/>
          </p:cNvPicPr>
          <p:nvPr/>
        </p:nvPicPr>
        <p:blipFill>
          <a:blip r:embed="rId3"/>
          <a:stretch>
            <a:fillRect/>
          </a:stretch>
        </p:blipFill>
        <p:spPr>
          <a:xfrm>
            <a:off x="762000" y="2362200"/>
            <a:ext cx="3175000" cy="2387600"/>
          </a:xfrm>
          <a:prstGeom prst="rect">
            <a:avLst/>
          </a:prstGeom>
        </p:spPr>
      </p:pic>
      <p:pic>
        <p:nvPicPr>
          <p:cNvPr id="6" name="Imagen 5"/>
          <p:cNvPicPr>
            <a:picLocks noChangeAspect="1"/>
          </p:cNvPicPr>
          <p:nvPr/>
        </p:nvPicPr>
        <p:blipFill>
          <a:blip r:embed="rId4"/>
          <a:srcRect l="2953" t="4921" r="2953" b="4921"/>
          <a:stretch>
            <a:fillRect/>
          </a:stretch>
        </p:blipFill>
        <p:spPr>
          <a:xfrm>
            <a:off x="4751586" y="3285465"/>
            <a:ext cx="4075358" cy="292867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609600"/>
            <a:ext cx="8610600" cy="1200328"/>
          </a:xfrm>
          <a:prstGeom prst="rect">
            <a:avLst/>
          </a:prstGeom>
          <a:noFill/>
        </p:spPr>
        <p:txBody>
          <a:bodyPr wrap="square" rtlCol="0">
            <a:spAutoFit/>
          </a:bodyPr>
          <a:lstStyle/>
          <a:p>
            <a:pPr lvl="0"/>
            <a:r>
              <a:rPr lang="es-ES_tradnl" sz="2400" b="1" dirty="0" smtClean="0"/>
              <a:t>Enfoques de estudio</a:t>
            </a:r>
          </a:p>
          <a:p>
            <a:pPr lvl="0"/>
            <a:r>
              <a:rPr lang="es-ES_tradnl" sz="2400" dirty="0" smtClean="0"/>
              <a:t>	</a:t>
            </a:r>
          </a:p>
          <a:p>
            <a:pPr lvl="0"/>
            <a:r>
              <a:rPr lang="es-ES_tradnl" sz="2400" dirty="0" smtClean="0"/>
              <a:t>	</a:t>
            </a:r>
            <a:r>
              <a:rPr lang="es-ES_tradnl" sz="2400" b="1" dirty="0" smtClean="0"/>
              <a:t>Ecología de comunidades</a:t>
            </a:r>
            <a:endParaRPr lang="es-ES_tradnl" sz="2400" dirty="0" smtClean="0"/>
          </a:p>
          <a:p>
            <a:pPr lvl="0"/>
            <a:endParaRPr lang="es-ES_tradnl" sz="2400" dirty="0"/>
          </a:p>
        </p:txBody>
      </p:sp>
      <p:pic>
        <p:nvPicPr>
          <p:cNvPr id="3" name="Imagen 2"/>
          <p:cNvPicPr>
            <a:picLocks noChangeAspect="1"/>
          </p:cNvPicPr>
          <p:nvPr/>
        </p:nvPicPr>
        <p:blipFill>
          <a:blip r:embed="rId2"/>
          <a:stretch>
            <a:fillRect/>
          </a:stretch>
        </p:blipFill>
        <p:spPr>
          <a:xfrm>
            <a:off x="3505200" y="2209800"/>
            <a:ext cx="5074413" cy="346075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609600"/>
            <a:ext cx="8610600" cy="4893647"/>
          </a:xfrm>
          <a:prstGeom prst="rect">
            <a:avLst/>
          </a:prstGeom>
          <a:noFill/>
        </p:spPr>
        <p:txBody>
          <a:bodyPr wrap="square" rtlCol="0">
            <a:spAutoFit/>
          </a:bodyPr>
          <a:lstStyle/>
          <a:p>
            <a:pPr lvl="0"/>
            <a:r>
              <a:rPr lang="es-ES_tradnl" sz="2400" b="1" dirty="0" smtClean="0"/>
              <a:t>Enfoques de estudio</a:t>
            </a:r>
          </a:p>
          <a:p>
            <a:pPr lvl="0"/>
            <a:r>
              <a:rPr lang="es-ES_tradnl" sz="2400" dirty="0" smtClean="0"/>
              <a:t>	</a:t>
            </a:r>
          </a:p>
          <a:p>
            <a:pPr lvl="0"/>
            <a:r>
              <a:rPr lang="es-ES_tradnl" sz="2400" dirty="0"/>
              <a:t>	</a:t>
            </a:r>
            <a:r>
              <a:rPr lang="es-ES_tradnl" sz="2400" b="1" dirty="0" smtClean="0"/>
              <a:t>A nivel inferior </a:t>
            </a:r>
            <a:r>
              <a:rPr lang="es-ES_tradnl" sz="2400" dirty="0" smtClean="0"/>
              <a:t>o fisiológico </a:t>
            </a:r>
          </a:p>
          <a:p>
            <a:pPr lvl="0"/>
            <a:r>
              <a:rPr lang="es-ES_tradnl" sz="2400" dirty="0" smtClean="0"/>
              <a:t>	</a:t>
            </a:r>
            <a:r>
              <a:rPr lang="es-ES_tradnl" sz="2400" b="1" dirty="0" smtClean="0"/>
              <a:t>Ecología del organismo</a:t>
            </a:r>
            <a:r>
              <a:rPr lang="es-ES_tradnl" sz="2400" dirty="0" smtClean="0"/>
              <a:t>; tamaño de puesta y supervivencia individual</a:t>
            </a:r>
          </a:p>
          <a:p>
            <a:pPr lvl="0"/>
            <a:r>
              <a:rPr lang="es-ES_tradnl" sz="2400" dirty="0" smtClean="0"/>
              <a:t>	</a:t>
            </a:r>
            <a:r>
              <a:rPr lang="es-ES_tradnl" sz="2400" b="1" dirty="0" smtClean="0"/>
              <a:t>Ecología</a:t>
            </a:r>
            <a:r>
              <a:rPr lang="es-ES_tradnl" sz="2400" b="1" dirty="0"/>
              <a:t> </a:t>
            </a:r>
            <a:r>
              <a:rPr lang="es-ES_tradnl" sz="2400" b="1" dirty="0" smtClean="0"/>
              <a:t>población</a:t>
            </a:r>
            <a:r>
              <a:rPr lang="es-ES_tradnl" sz="2400" dirty="0" smtClean="0"/>
              <a:t>; tasas de consumo de alimento cuando se trata de interacciones</a:t>
            </a:r>
            <a:r>
              <a:rPr lang="es-ES_tradnl" sz="2400" dirty="0"/>
              <a:t> </a:t>
            </a:r>
            <a:r>
              <a:rPr lang="es-ES_tradnl" sz="2400" dirty="0" smtClean="0"/>
              <a:t>entre los depredadores y las poblaciones de presas.</a:t>
            </a:r>
          </a:p>
          <a:p>
            <a:pPr lvl="0"/>
            <a:r>
              <a:rPr lang="es-ES_tradnl" sz="2400" dirty="0" smtClean="0"/>
              <a:t>	</a:t>
            </a:r>
          </a:p>
          <a:p>
            <a:pPr lvl="0"/>
            <a:r>
              <a:rPr lang="es-ES_tradnl" sz="2400" dirty="0"/>
              <a:t>	</a:t>
            </a:r>
            <a:r>
              <a:rPr lang="es-ES_tradnl" sz="2400" b="1" dirty="0" smtClean="0"/>
              <a:t>Ecología de comunidades</a:t>
            </a:r>
            <a:r>
              <a:rPr lang="es-ES_tradnl" sz="2400" dirty="0" smtClean="0"/>
              <a:t>; amplitud del nicho, densidad poblacional, la diversidad de especies a nivel de la comunidad,</a:t>
            </a:r>
          </a:p>
          <a:p>
            <a:pPr lvl="0"/>
            <a:r>
              <a:rPr lang="es-ES_tradnl" sz="2400" dirty="0" smtClean="0"/>
              <a:t>tasa de producción de biomasa a nivel de los ecosistemas.</a:t>
            </a:r>
          </a:p>
          <a:p>
            <a:pPr lvl="0"/>
            <a:endParaRPr lang="es-ES_tradnl" sz="2400" dirty="0" smtClean="0"/>
          </a:p>
          <a:p>
            <a:pPr lvl="0"/>
            <a:endParaRPr lang="es-ES_tradnl"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609600"/>
            <a:ext cx="8610600" cy="2677656"/>
          </a:xfrm>
          <a:prstGeom prst="rect">
            <a:avLst/>
          </a:prstGeom>
          <a:noFill/>
        </p:spPr>
        <p:txBody>
          <a:bodyPr wrap="square" rtlCol="0">
            <a:spAutoFit/>
          </a:bodyPr>
          <a:lstStyle/>
          <a:p>
            <a:pPr lvl="0"/>
            <a:r>
              <a:rPr lang="es-ES_tradnl" sz="2400" b="1" dirty="0" smtClean="0"/>
              <a:t>Organismo y medio ambiente</a:t>
            </a:r>
          </a:p>
          <a:p>
            <a:pPr lvl="0"/>
            <a:r>
              <a:rPr lang="es-ES_tradnl" sz="2400" dirty="0" smtClean="0"/>
              <a:t>	</a:t>
            </a:r>
          </a:p>
          <a:p>
            <a:pPr lvl="0"/>
            <a:r>
              <a:rPr lang="es-ES_tradnl" sz="2400" dirty="0" smtClean="0"/>
              <a:t>	Relación organismos y el medio ambiente:</a:t>
            </a:r>
          </a:p>
          <a:p>
            <a:pPr lvl="0"/>
            <a:r>
              <a:rPr lang="es-ES_tradnl" sz="2400" dirty="0" smtClean="0"/>
              <a:t>’Un organismo X  se adapta a’ </a:t>
            </a:r>
          </a:p>
          <a:p>
            <a:pPr lvl="0"/>
            <a:r>
              <a:rPr lang="es-ES_tradnl" sz="2400" dirty="0" err="1" smtClean="0"/>
              <a:t>Ejem</a:t>
            </a:r>
            <a:r>
              <a:rPr lang="es-ES_tradnl" sz="2400" dirty="0" smtClean="0"/>
              <a:t>: </a:t>
            </a:r>
          </a:p>
          <a:p>
            <a:pPr lvl="0"/>
            <a:r>
              <a:rPr lang="es-ES_tradnl" sz="2400" dirty="0" smtClean="0"/>
              <a:t>	Los peces se adaptan a vivir en el agua </a:t>
            </a:r>
          </a:p>
          <a:p>
            <a:pPr lvl="0"/>
            <a:r>
              <a:rPr lang="es-ES_tradnl" sz="2400" dirty="0" smtClean="0"/>
              <a:t>	Los cactus están adaptados a vivir en condiciones de sequía.</a:t>
            </a:r>
          </a:p>
          <a:p>
            <a:pPr lvl="0"/>
            <a:endParaRPr lang="es-ES_tradnl" sz="2400" dirty="0"/>
          </a:p>
        </p:txBody>
      </p:sp>
      <p:pic>
        <p:nvPicPr>
          <p:cNvPr id="3" name="Imagen 2"/>
          <p:cNvPicPr>
            <a:picLocks noChangeAspect="1"/>
          </p:cNvPicPr>
          <p:nvPr/>
        </p:nvPicPr>
        <p:blipFill>
          <a:blip r:embed="rId2"/>
          <a:stretch>
            <a:fillRect/>
          </a:stretch>
        </p:blipFill>
        <p:spPr>
          <a:xfrm>
            <a:off x="533400" y="3657600"/>
            <a:ext cx="3962400" cy="2641600"/>
          </a:xfrm>
          <a:prstGeom prst="rect">
            <a:avLst/>
          </a:prstGeom>
        </p:spPr>
      </p:pic>
      <p:pic>
        <p:nvPicPr>
          <p:cNvPr id="5" name="Imagen 4"/>
          <p:cNvPicPr>
            <a:picLocks noChangeAspect="1"/>
          </p:cNvPicPr>
          <p:nvPr/>
        </p:nvPicPr>
        <p:blipFill>
          <a:blip r:embed="rId3"/>
          <a:stretch>
            <a:fillRect/>
          </a:stretch>
        </p:blipFill>
        <p:spPr>
          <a:xfrm>
            <a:off x="5638800" y="3429000"/>
            <a:ext cx="2463800" cy="32893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609600"/>
            <a:ext cx="8610600" cy="5262979"/>
          </a:xfrm>
          <a:prstGeom prst="rect">
            <a:avLst/>
          </a:prstGeom>
          <a:noFill/>
        </p:spPr>
        <p:txBody>
          <a:bodyPr wrap="square" rtlCol="0">
            <a:spAutoFit/>
          </a:bodyPr>
          <a:lstStyle/>
          <a:p>
            <a:pPr lvl="0"/>
            <a:r>
              <a:rPr lang="es-ES_tradnl" sz="2400" b="1" dirty="0" smtClean="0"/>
              <a:t>Organismos y Adaptación</a:t>
            </a:r>
          </a:p>
          <a:p>
            <a:pPr lvl="0"/>
            <a:endParaRPr lang="es-ES_tradnl" sz="2400" dirty="0" smtClean="0"/>
          </a:p>
          <a:p>
            <a:pPr lvl="0"/>
            <a:r>
              <a:rPr lang="es-ES_tradnl" sz="2400" dirty="0" smtClean="0"/>
              <a:t>La palabra "adaptado” no dice nada acerca de cómo las características se han desarrollado.</a:t>
            </a:r>
          </a:p>
          <a:p>
            <a:pPr lvl="0"/>
            <a:endParaRPr lang="es-ES_tradnl" sz="2400" dirty="0" smtClean="0"/>
          </a:p>
          <a:p>
            <a:pPr lvl="0"/>
            <a:r>
              <a:rPr lang="es-ES_tradnl" sz="2400" dirty="0" smtClean="0"/>
              <a:t>Para un ecólogo evolutivo o biólogo</a:t>
            </a:r>
          </a:p>
          <a:p>
            <a:pPr lvl="0"/>
            <a:r>
              <a:rPr lang="es-ES_tradnl" sz="2400" dirty="0" smtClean="0"/>
              <a:t>	'X está adaptado para vivir en Y’</a:t>
            </a:r>
          </a:p>
          <a:p>
            <a:pPr lvl="0"/>
            <a:r>
              <a:rPr lang="es-ES_tradnl" sz="2400" dirty="0"/>
              <a:t>S</a:t>
            </a:r>
            <a:r>
              <a:rPr lang="es-ES_tradnl" sz="2400" dirty="0" smtClean="0"/>
              <a:t>ignifica que:</a:t>
            </a:r>
          </a:p>
          <a:p>
            <a:pPr lvl="0"/>
            <a:r>
              <a:rPr lang="es-ES_tradnl" sz="2400" dirty="0" smtClean="0"/>
              <a:t>“Y” es el medio ambiente y tiene las fuerzas de la selección natural que han afectado a la vida de los antepasados </a:t>
            </a:r>
            <a:r>
              <a:rPr lang="es-ES_tradnl" sz="2400" dirty="0" err="1" smtClean="0"/>
              <a:t>​​de</a:t>
            </a:r>
            <a:r>
              <a:rPr lang="es-ES_tradnl" sz="2400" dirty="0"/>
              <a:t> </a:t>
            </a:r>
            <a:r>
              <a:rPr lang="es-ES_tradnl" sz="2400" dirty="0" smtClean="0"/>
              <a:t>X</a:t>
            </a:r>
          </a:p>
          <a:p>
            <a:pPr lvl="0"/>
            <a:r>
              <a:rPr lang="es-ES_tradnl" sz="2400" dirty="0" smtClean="0"/>
              <a:t>“Y” por lo tanto han moldeado y especializado la evolución de X.</a:t>
            </a:r>
          </a:p>
          <a:p>
            <a:pPr lvl="0"/>
            <a:endParaRPr lang="es-ES_tradnl" sz="2400" dirty="0" smtClean="0"/>
          </a:p>
          <a:p>
            <a:pPr lvl="0"/>
            <a:r>
              <a:rPr lang="es-ES_tradnl" sz="2400" dirty="0" smtClean="0"/>
              <a:t>“Adaptación" significa que el cambio genético ha ocurrido.</a:t>
            </a:r>
          </a:p>
          <a:p>
            <a:pPr lvl="0"/>
            <a:r>
              <a:rPr lang="es-ES_tradnl" sz="2400" dirty="0" smtClean="0"/>
              <a:t>  </a:t>
            </a:r>
          </a:p>
          <a:p>
            <a:pPr lvl="0"/>
            <a:endParaRPr lang="es-ES_tradnl"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609600"/>
            <a:ext cx="8610600" cy="3416320"/>
          </a:xfrm>
          <a:prstGeom prst="rect">
            <a:avLst/>
          </a:prstGeom>
          <a:noFill/>
        </p:spPr>
        <p:txBody>
          <a:bodyPr wrap="square" rtlCol="0">
            <a:spAutoFit/>
          </a:bodyPr>
          <a:lstStyle/>
          <a:p>
            <a:pPr lvl="0"/>
            <a:r>
              <a:rPr lang="es-ES_tradnl" sz="2400" b="1" dirty="0" smtClean="0"/>
              <a:t>Selección Natural y Adaptación</a:t>
            </a:r>
          </a:p>
          <a:p>
            <a:pPr lvl="0"/>
            <a:endParaRPr lang="es-ES_tradnl" sz="2400" dirty="0" smtClean="0"/>
          </a:p>
          <a:p>
            <a:pPr lvl="0"/>
            <a:r>
              <a:rPr lang="es-ES_tradnl" sz="2400" dirty="0" smtClean="0"/>
              <a:t>Los organismos no han sido moldeados en el presente: </a:t>
            </a:r>
          </a:p>
          <a:p>
            <a:pPr lvl="0">
              <a:buFont typeface="Arial"/>
              <a:buChar char="•"/>
            </a:pPr>
            <a:r>
              <a:rPr lang="es-ES_tradnl" sz="2400" dirty="0" smtClean="0"/>
              <a:t> Se han moldeado (por selección natural) por los ambientes del pasado. </a:t>
            </a:r>
          </a:p>
          <a:p>
            <a:pPr lvl="0">
              <a:buFont typeface="Arial"/>
              <a:buChar char="•"/>
            </a:pPr>
            <a:r>
              <a:rPr lang="es-ES_tradnl" sz="2400" dirty="0" smtClean="0"/>
              <a:t> Sus características reflejar los éxitos y fracasos de los antepasados. </a:t>
            </a:r>
          </a:p>
          <a:p>
            <a:pPr lvl="0">
              <a:buFont typeface="Arial"/>
              <a:buChar char="•"/>
            </a:pPr>
            <a:r>
              <a:rPr lang="es-ES_tradnl" sz="2400" dirty="0"/>
              <a:t> </a:t>
            </a:r>
            <a:r>
              <a:rPr lang="es-ES_tradnl" sz="2400" dirty="0" smtClean="0"/>
              <a:t>Parecen ser aptos para los entornos en los que viven en la actualidad sólo porque los entornos actuales tienden a ser similares a los del pasado</a:t>
            </a:r>
            <a:endParaRPr lang="es-ES_tradnl"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609600"/>
            <a:ext cx="8610600" cy="1938992"/>
          </a:xfrm>
          <a:prstGeom prst="rect">
            <a:avLst/>
          </a:prstGeom>
          <a:noFill/>
        </p:spPr>
        <p:txBody>
          <a:bodyPr wrap="square" rtlCol="0">
            <a:spAutoFit/>
          </a:bodyPr>
          <a:lstStyle/>
          <a:p>
            <a:pPr lvl="0"/>
            <a:r>
              <a:rPr lang="es-ES_tradnl" sz="2400" b="1" dirty="0" smtClean="0"/>
              <a:t>¿Como surge la Adaptación de los organismos por Selección Natural?</a:t>
            </a:r>
          </a:p>
          <a:p>
            <a:pPr lvl="0"/>
            <a:endParaRPr lang="es-ES_tradnl" sz="2400" dirty="0" smtClean="0"/>
          </a:p>
          <a:p>
            <a:pPr lvl="0"/>
            <a:r>
              <a:rPr lang="es-ES_tradnl" sz="2400" dirty="0" smtClean="0"/>
              <a:t>La teoría de la evolución por selección natural es una teoría ecológica (Charles Darwin 1859,   Alfred Russell Wallace). </a:t>
            </a:r>
          </a:p>
          <a:p>
            <a:pPr lvl="0"/>
            <a:endParaRPr lang="es-ES_tradnl" sz="24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914400" y="1752600"/>
            <a:ext cx="7162800" cy="2585323"/>
          </a:xfrm>
          <a:prstGeom prst="rect">
            <a:avLst/>
          </a:prstGeom>
          <a:noFill/>
        </p:spPr>
        <p:txBody>
          <a:bodyPr wrap="square" rtlCol="0">
            <a:spAutoFit/>
          </a:bodyPr>
          <a:lstStyle/>
          <a:p>
            <a:endParaRPr lang="es-ES_tradnl" dirty="0" smtClean="0"/>
          </a:p>
          <a:p>
            <a:pPr algn="ctr"/>
            <a:r>
              <a:rPr lang="es-MX" b="1" dirty="0" smtClean="0"/>
              <a:t>Ecología</a:t>
            </a:r>
            <a:r>
              <a:rPr lang="es-MX" b="1" dirty="0"/>
              <a:t>, Ecosistemas y Niveles de </a:t>
            </a:r>
            <a:r>
              <a:rPr lang="es-MX" b="1" dirty="0" smtClean="0"/>
              <a:t>organización</a:t>
            </a:r>
          </a:p>
          <a:p>
            <a:endParaRPr lang="es-MX" b="1" dirty="0" smtClean="0"/>
          </a:p>
          <a:p>
            <a:pPr lvl="0">
              <a:buFont typeface="Arial"/>
              <a:buChar char="•"/>
            </a:pPr>
            <a:r>
              <a:rPr lang="es-MX" dirty="0" smtClean="0"/>
              <a:t> Ecología </a:t>
            </a:r>
            <a:r>
              <a:rPr lang="es-MX" dirty="0"/>
              <a:t>y tipos de sistemas.</a:t>
            </a:r>
            <a:endParaRPr lang="es-ES_tradnl" dirty="0" smtClean="0"/>
          </a:p>
          <a:p>
            <a:pPr lvl="0">
              <a:buFont typeface="Arial"/>
              <a:buChar char="•"/>
            </a:pPr>
            <a:r>
              <a:rPr lang="es-MX" dirty="0" smtClean="0"/>
              <a:t> Individuos</a:t>
            </a:r>
            <a:r>
              <a:rPr lang="es-MX" dirty="0"/>
              <a:t>, poblaciones y especies.</a:t>
            </a:r>
            <a:endParaRPr lang="es-ES_tradnl" dirty="0" smtClean="0"/>
          </a:p>
          <a:p>
            <a:pPr>
              <a:buFont typeface="Arial"/>
              <a:buChar char="•"/>
            </a:pPr>
            <a:r>
              <a:rPr lang="es-MX" dirty="0" smtClean="0"/>
              <a:t> Comunidades </a:t>
            </a:r>
            <a:r>
              <a:rPr lang="es-MX" dirty="0"/>
              <a:t>y Ecosistemas. </a:t>
            </a:r>
            <a:endParaRPr lang="es-MX" b="1" dirty="0" smtClean="0"/>
          </a:p>
          <a:p>
            <a:r>
              <a:rPr lang="es-ES_tradnl" dirty="0" smtClean="0"/>
              <a:t> </a:t>
            </a:r>
          </a:p>
          <a:p>
            <a:endParaRPr lang="es-ES_tradnl" dirty="0" smtClean="0"/>
          </a:p>
          <a:p>
            <a:endParaRPr lang="es-ES_tradnl"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609600"/>
            <a:ext cx="8610600" cy="2677656"/>
          </a:xfrm>
          <a:prstGeom prst="rect">
            <a:avLst/>
          </a:prstGeom>
          <a:noFill/>
        </p:spPr>
        <p:txBody>
          <a:bodyPr wrap="square" rtlCol="0">
            <a:spAutoFit/>
          </a:bodyPr>
          <a:lstStyle/>
          <a:p>
            <a:pPr lvl="0"/>
            <a:r>
              <a:rPr lang="es-ES_tradnl" sz="2400" b="1" dirty="0" smtClean="0"/>
              <a:t>¿Como surge la Adaptación de los organismos por Selección Natural?</a:t>
            </a:r>
          </a:p>
          <a:p>
            <a:pPr lvl="0"/>
            <a:endParaRPr lang="es-ES_tradnl" sz="2400" dirty="0"/>
          </a:p>
          <a:p>
            <a:pPr lvl="0"/>
            <a:r>
              <a:rPr lang="es-ES_tradnl" sz="2400" i="1" dirty="0" smtClean="0"/>
              <a:t>Propuestas de la teoría de la evolución:</a:t>
            </a:r>
            <a:r>
              <a:rPr lang="es-ES_tradnl" sz="2400" dirty="0" smtClean="0"/>
              <a:t> </a:t>
            </a:r>
          </a:p>
          <a:p>
            <a:pPr lvl="0"/>
            <a:r>
              <a:rPr lang="es-ES_tradnl" sz="2400" dirty="0" smtClean="0"/>
              <a:t>1.  Los individuos de una especie no son idénticos: varían, aunque a veces sólo ligeramente, en tamaño, tasa de desarrollo, respuesta a la temperatura, y así sucesivamente.</a:t>
            </a:r>
          </a:p>
        </p:txBody>
      </p:sp>
      <p:pic>
        <p:nvPicPr>
          <p:cNvPr id="3" name="Imagen 2"/>
          <p:cNvPicPr>
            <a:picLocks noChangeAspect="1"/>
          </p:cNvPicPr>
          <p:nvPr/>
        </p:nvPicPr>
        <p:blipFill>
          <a:blip r:embed="rId2"/>
          <a:stretch>
            <a:fillRect/>
          </a:stretch>
        </p:blipFill>
        <p:spPr>
          <a:xfrm>
            <a:off x="2514600" y="3428999"/>
            <a:ext cx="4191000" cy="313920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609600"/>
            <a:ext cx="8610600" cy="3046988"/>
          </a:xfrm>
          <a:prstGeom prst="rect">
            <a:avLst/>
          </a:prstGeom>
          <a:noFill/>
        </p:spPr>
        <p:txBody>
          <a:bodyPr wrap="square" rtlCol="0">
            <a:spAutoFit/>
          </a:bodyPr>
          <a:lstStyle/>
          <a:p>
            <a:pPr lvl="0"/>
            <a:r>
              <a:rPr lang="es-ES_tradnl" sz="2400" b="1" dirty="0" smtClean="0"/>
              <a:t>¿Como surge la Adaptación de los organismos por Selección Natural?</a:t>
            </a:r>
          </a:p>
          <a:p>
            <a:pPr lvl="0"/>
            <a:endParaRPr lang="es-ES_tradnl" sz="2400" dirty="0" smtClean="0"/>
          </a:p>
          <a:p>
            <a:pPr lvl="0"/>
            <a:r>
              <a:rPr lang="es-ES_tradnl" sz="2400" i="1" dirty="0" smtClean="0"/>
              <a:t>Propuestas de la teoría de la evolución:</a:t>
            </a:r>
            <a:r>
              <a:rPr lang="es-ES_tradnl" sz="2400" dirty="0" smtClean="0"/>
              <a:t> </a:t>
            </a:r>
          </a:p>
          <a:p>
            <a:pPr lvl="0"/>
            <a:r>
              <a:rPr lang="es-ES_tradnl" sz="2400" dirty="0" smtClean="0"/>
              <a:t>2. Parte de esta variación es heredable. Las características de un individuo se determinarán en cierta medida por su composición genética. Los individuos que reciben genes de sus antepasados por lo tanto tienden a compartir su características.</a:t>
            </a:r>
          </a:p>
        </p:txBody>
      </p:sp>
      <p:pic>
        <p:nvPicPr>
          <p:cNvPr id="5" name="Imagen 4"/>
          <p:cNvPicPr>
            <a:picLocks noChangeAspect="1"/>
          </p:cNvPicPr>
          <p:nvPr/>
        </p:nvPicPr>
        <p:blipFill>
          <a:blip r:embed="rId2"/>
          <a:stretch>
            <a:fillRect/>
          </a:stretch>
        </p:blipFill>
        <p:spPr>
          <a:xfrm>
            <a:off x="3200400" y="3656588"/>
            <a:ext cx="2362200" cy="311269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609600"/>
            <a:ext cx="8610600" cy="3416320"/>
          </a:xfrm>
          <a:prstGeom prst="rect">
            <a:avLst/>
          </a:prstGeom>
          <a:noFill/>
        </p:spPr>
        <p:txBody>
          <a:bodyPr wrap="square" rtlCol="0">
            <a:spAutoFit/>
          </a:bodyPr>
          <a:lstStyle/>
          <a:p>
            <a:pPr lvl="0"/>
            <a:r>
              <a:rPr lang="es-ES_tradnl" sz="2400" b="1" dirty="0" smtClean="0"/>
              <a:t>Selección Natural y Adaptación</a:t>
            </a:r>
          </a:p>
          <a:p>
            <a:pPr lvl="0"/>
            <a:endParaRPr lang="es-ES_tradnl" sz="2400" dirty="0" smtClean="0"/>
          </a:p>
          <a:p>
            <a:pPr lvl="0"/>
            <a:r>
              <a:rPr lang="es-ES_tradnl" sz="2400" i="1" dirty="0" smtClean="0"/>
              <a:t>Propuestas de la teoría de la evolución:</a:t>
            </a:r>
            <a:r>
              <a:rPr lang="es-ES_tradnl" sz="2400" dirty="0" smtClean="0"/>
              <a:t> </a:t>
            </a:r>
          </a:p>
          <a:p>
            <a:pPr lvl="0"/>
            <a:r>
              <a:rPr lang="es-ES_tradnl" sz="2400" dirty="0" smtClean="0"/>
              <a:t>3. Todas las poblaciones tienen el potencial para poblar toda la tierra, y lo harían si cada individuo sobreviviera y cada individuo</a:t>
            </a:r>
          </a:p>
          <a:p>
            <a:pPr lvl="0"/>
            <a:r>
              <a:rPr lang="es-ES_tradnl" sz="2400" dirty="0" smtClean="0"/>
              <a:t>produjera su máximo número de descendientes. Pero</a:t>
            </a:r>
            <a:r>
              <a:rPr lang="es-ES_tradnl" sz="2400" dirty="0"/>
              <a:t> </a:t>
            </a:r>
            <a:r>
              <a:rPr lang="es-ES_tradnl" sz="2400" dirty="0" smtClean="0"/>
              <a:t>no lo hacen porque muchos individuos mueren antes de la reproducción, y la mayoría (si no es que todos) se reproducen a un ritmo inferior al máximo.</a:t>
            </a:r>
          </a:p>
        </p:txBody>
      </p:sp>
      <p:pic>
        <p:nvPicPr>
          <p:cNvPr id="3" name="Imagen 2"/>
          <p:cNvPicPr>
            <a:picLocks noChangeAspect="1"/>
          </p:cNvPicPr>
          <p:nvPr/>
        </p:nvPicPr>
        <p:blipFill>
          <a:blip r:embed="rId2"/>
          <a:stretch>
            <a:fillRect/>
          </a:stretch>
        </p:blipFill>
        <p:spPr>
          <a:xfrm>
            <a:off x="2362200" y="3733800"/>
            <a:ext cx="4038600" cy="273678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609600"/>
            <a:ext cx="8610600" cy="3416320"/>
          </a:xfrm>
          <a:prstGeom prst="rect">
            <a:avLst/>
          </a:prstGeom>
          <a:noFill/>
        </p:spPr>
        <p:txBody>
          <a:bodyPr wrap="square" rtlCol="0">
            <a:spAutoFit/>
          </a:bodyPr>
          <a:lstStyle/>
          <a:p>
            <a:pPr lvl="0"/>
            <a:r>
              <a:rPr lang="es-ES_tradnl" sz="2400" b="1" dirty="0" smtClean="0"/>
              <a:t>Selección Natural y Adaptación</a:t>
            </a:r>
          </a:p>
          <a:p>
            <a:pPr lvl="0"/>
            <a:endParaRPr lang="es-ES_tradnl" sz="2400" dirty="0" smtClean="0"/>
          </a:p>
          <a:p>
            <a:pPr lvl="0"/>
            <a:r>
              <a:rPr lang="es-ES_tradnl" sz="2400" i="1" dirty="0" smtClean="0"/>
              <a:t>Propuestas de la teoría de la evolución</a:t>
            </a:r>
            <a:endParaRPr lang="es-ES_tradnl" sz="2400" dirty="0" smtClean="0"/>
          </a:p>
          <a:p>
            <a:pPr lvl="0"/>
            <a:r>
              <a:rPr lang="es-ES_tradnl" sz="2400" dirty="0" smtClean="0"/>
              <a:t>4. Los distintos </a:t>
            </a:r>
            <a:r>
              <a:rPr lang="es-ES_tradnl" sz="2400" dirty="0" err="1" smtClean="0"/>
              <a:t>ancestros​​</a:t>
            </a:r>
            <a:r>
              <a:rPr lang="es-ES_tradnl" sz="2400" dirty="0" smtClean="0"/>
              <a:t> dejan un número diferente de descendientes o crías. Incluye también las posibilidades de supervivencia de las crías hasta la edad reproductiva, la supervivencia y la reproducción de la progenie de estas crías, la supervivencia y a su vez la reproducción de sus descendientes, y así sucesivamente.</a:t>
            </a:r>
          </a:p>
        </p:txBody>
      </p:sp>
      <p:pic>
        <p:nvPicPr>
          <p:cNvPr id="3" name="Imagen 2"/>
          <p:cNvPicPr>
            <a:picLocks noChangeAspect="1"/>
          </p:cNvPicPr>
          <p:nvPr/>
        </p:nvPicPr>
        <p:blipFill>
          <a:blip r:embed="rId2"/>
          <a:stretch>
            <a:fillRect/>
          </a:stretch>
        </p:blipFill>
        <p:spPr>
          <a:xfrm>
            <a:off x="2667000" y="4025920"/>
            <a:ext cx="3556000" cy="22860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609600"/>
            <a:ext cx="8610600" cy="2308324"/>
          </a:xfrm>
          <a:prstGeom prst="rect">
            <a:avLst/>
          </a:prstGeom>
          <a:noFill/>
        </p:spPr>
        <p:txBody>
          <a:bodyPr wrap="square" rtlCol="0">
            <a:spAutoFit/>
          </a:bodyPr>
          <a:lstStyle/>
          <a:p>
            <a:pPr lvl="0"/>
            <a:r>
              <a:rPr lang="es-ES_tradnl" sz="2400" b="1" dirty="0" smtClean="0"/>
              <a:t>Selección Natural y Adaptación</a:t>
            </a:r>
          </a:p>
          <a:p>
            <a:pPr lvl="0"/>
            <a:endParaRPr lang="es-ES_tradnl" sz="2400" dirty="0" smtClean="0"/>
          </a:p>
          <a:p>
            <a:pPr lvl="0"/>
            <a:r>
              <a:rPr lang="es-ES_tradnl" sz="2400" i="1" dirty="0" smtClean="0"/>
              <a:t>Propuestas de la teoría de la evolución</a:t>
            </a:r>
            <a:endParaRPr lang="es-ES_tradnl" sz="2400" dirty="0" smtClean="0"/>
          </a:p>
          <a:p>
            <a:pPr lvl="0"/>
            <a:r>
              <a:rPr lang="es-ES_tradnl" sz="2400" dirty="0" smtClean="0"/>
              <a:t>5. Por último, el número de descendientes que deja un individuo</a:t>
            </a:r>
          </a:p>
          <a:p>
            <a:pPr lvl="0"/>
            <a:r>
              <a:rPr lang="es-ES_tradnl" sz="2400" dirty="0" smtClean="0"/>
              <a:t>depende, no del todo, pero fundamentalmente, de la interacción entre las características del individuo y de su entorno.</a:t>
            </a:r>
            <a:endParaRPr lang="es-ES_tradnl" sz="2400" dirty="0"/>
          </a:p>
        </p:txBody>
      </p:sp>
      <p:pic>
        <p:nvPicPr>
          <p:cNvPr id="3" name="Imagen 2"/>
          <p:cNvPicPr>
            <a:picLocks noChangeAspect="1"/>
          </p:cNvPicPr>
          <p:nvPr/>
        </p:nvPicPr>
        <p:blipFill>
          <a:blip r:embed="rId2"/>
          <a:stretch>
            <a:fillRect/>
          </a:stretch>
        </p:blipFill>
        <p:spPr>
          <a:xfrm>
            <a:off x="914400" y="3276600"/>
            <a:ext cx="3289300" cy="2463800"/>
          </a:xfrm>
          <a:prstGeom prst="rect">
            <a:avLst/>
          </a:prstGeom>
        </p:spPr>
      </p:pic>
      <p:pic>
        <p:nvPicPr>
          <p:cNvPr id="5" name="Imagen 4"/>
          <p:cNvPicPr>
            <a:picLocks noChangeAspect="1"/>
          </p:cNvPicPr>
          <p:nvPr/>
        </p:nvPicPr>
        <p:blipFill>
          <a:blip r:embed="rId3"/>
          <a:stretch>
            <a:fillRect/>
          </a:stretch>
        </p:blipFill>
        <p:spPr>
          <a:xfrm>
            <a:off x="4572000" y="3276600"/>
            <a:ext cx="3886200" cy="257672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609600"/>
            <a:ext cx="8610600" cy="3046988"/>
          </a:xfrm>
          <a:prstGeom prst="rect">
            <a:avLst/>
          </a:prstGeom>
          <a:noFill/>
        </p:spPr>
        <p:txBody>
          <a:bodyPr wrap="square" rtlCol="0">
            <a:spAutoFit/>
          </a:bodyPr>
          <a:lstStyle/>
          <a:p>
            <a:pPr lvl="0"/>
            <a:r>
              <a:rPr lang="es-ES_tradnl" sz="2400" b="1" dirty="0" smtClean="0"/>
              <a:t>Especialización entre especies</a:t>
            </a:r>
          </a:p>
          <a:p>
            <a:pPr lvl="0"/>
            <a:endParaRPr lang="es-ES_tradnl" sz="2400" dirty="0" smtClean="0"/>
          </a:p>
          <a:p>
            <a:pPr lvl="0"/>
            <a:r>
              <a:rPr lang="es-ES_tradnl" sz="2400" dirty="0" smtClean="0"/>
              <a:t>El mundo natural no es continuo en él se reconocen fronteras</a:t>
            </a:r>
          </a:p>
          <a:p>
            <a:pPr lvl="0"/>
            <a:r>
              <a:rPr lang="es-ES_tradnl" sz="2400" dirty="0" smtClean="0"/>
              <a:t>entre un tipo de organismo y otro. </a:t>
            </a:r>
          </a:p>
          <a:p>
            <a:pPr lvl="0"/>
            <a:endParaRPr lang="es-ES_tradnl" sz="2400" dirty="0" smtClean="0"/>
          </a:p>
          <a:p>
            <a:pPr lvl="0"/>
            <a:r>
              <a:rPr lang="es-ES_tradnl" sz="2400" dirty="0" smtClean="0"/>
              <a:t>Dentro de lo que reconocemos como especie a menudo hay una considerable variación, y parte de esta es heredable.</a:t>
            </a:r>
          </a:p>
          <a:p>
            <a:pPr lvl="0"/>
            <a:r>
              <a:rPr lang="es-ES_tradnl" sz="2400" dirty="0" smtClean="0"/>
              <a:t>  </a:t>
            </a:r>
          </a:p>
        </p:txBody>
      </p:sp>
      <p:pic>
        <p:nvPicPr>
          <p:cNvPr id="3" name="Imagen 2"/>
          <p:cNvPicPr>
            <a:picLocks noChangeAspect="1"/>
          </p:cNvPicPr>
          <p:nvPr/>
        </p:nvPicPr>
        <p:blipFill>
          <a:blip r:embed="rId2"/>
          <a:stretch>
            <a:fillRect/>
          </a:stretch>
        </p:blipFill>
        <p:spPr>
          <a:xfrm>
            <a:off x="304800" y="3656588"/>
            <a:ext cx="5572082" cy="2577088"/>
          </a:xfrm>
          <a:prstGeom prst="rect">
            <a:avLst/>
          </a:prstGeom>
        </p:spPr>
      </p:pic>
      <p:pic>
        <p:nvPicPr>
          <p:cNvPr id="5" name="Imagen 4"/>
          <p:cNvPicPr>
            <a:picLocks noChangeAspect="1"/>
          </p:cNvPicPr>
          <p:nvPr/>
        </p:nvPicPr>
        <p:blipFill>
          <a:blip r:embed="rId3"/>
          <a:stretch>
            <a:fillRect/>
          </a:stretch>
        </p:blipFill>
        <p:spPr>
          <a:xfrm>
            <a:off x="5562600" y="3352800"/>
            <a:ext cx="3054648" cy="206375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609600"/>
            <a:ext cx="8610600" cy="3785652"/>
          </a:xfrm>
          <a:prstGeom prst="rect">
            <a:avLst/>
          </a:prstGeom>
          <a:noFill/>
        </p:spPr>
        <p:txBody>
          <a:bodyPr wrap="square" rtlCol="0">
            <a:spAutoFit/>
          </a:bodyPr>
          <a:lstStyle/>
          <a:p>
            <a:pPr lvl="0"/>
            <a:r>
              <a:rPr lang="es-ES_tradnl" sz="2400" b="1" dirty="0" smtClean="0"/>
              <a:t>Especialización entre especies</a:t>
            </a:r>
          </a:p>
          <a:p>
            <a:pPr lvl="0"/>
            <a:endParaRPr lang="es-ES_tradnl" sz="2400" dirty="0" smtClean="0"/>
          </a:p>
          <a:p>
            <a:pPr lvl="0"/>
            <a:r>
              <a:rPr lang="es-ES_tradnl" sz="2400" dirty="0" smtClean="0"/>
              <a:t>Las poblaciones de una especie a lo largo de su área de distribución difieren (al menos en algún grado), debido a que la selección natural ha favorecido diferentes variantes de la especie en diferentes sitios.</a:t>
            </a:r>
          </a:p>
          <a:p>
            <a:pPr lvl="0"/>
            <a:r>
              <a:rPr lang="es-ES_tradnl" sz="2400" dirty="0" smtClean="0"/>
              <a:t> </a:t>
            </a:r>
          </a:p>
          <a:p>
            <a:pPr lvl="0"/>
            <a:r>
              <a:rPr lang="es-ES_tradnl" sz="2400" b="1" dirty="0" err="1" smtClean="0"/>
              <a:t>Ecotipo</a:t>
            </a:r>
            <a:r>
              <a:rPr lang="es-ES_tradnl" sz="2400" dirty="0" smtClean="0"/>
              <a:t> (</a:t>
            </a:r>
            <a:r>
              <a:rPr lang="es-ES_tradnl" sz="2400" dirty="0" err="1" smtClean="0"/>
              <a:t>Turesson</a:t>
            </a:r>
            <a:r>
              <a:rPr lang="es-ES_tradnl" sz="2400" dirty="0" smtClean="0"/>
              <a:t> 1922); Describe las diferencias genéticas determinadas entre las poblaciones de una especie que reflejan adaptaciones locales entre el organismos y su ambiente.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609600"/>
            <a:ext cx="8610600" cy="4524315"/>
          </a:xfrm>
          <a:prstGeom prst="rect">
            <a:avLst/>
          </a:prstGeom>
          <a:noFill/>
        </p:spPr>
        <p:txBody>
          <a:bodyPr wrap="square" rtlCol="0">
            <a:spAutoFit/>
          </a:bodyPr>
          <a:lstStyle/>
          <a:p>
            <a:pPr lvl="0"/>
            <a:r>
              <a:rPr lang="es-ES_tradnl" sz="2400" b="1" dirty="0" smtClean="0"/>
              <a:t>Especialización entre especies</a:t>
            </a:r>
          </a:p>
          <a:p>
            <a:pPr lvl="0"/>
            <a:endParaRPr lang="es-ES_tradnl" sz="2400" dirty="0" smtClean="0"/>
          </a:p>
          <a:p>
            <a:pPr lvl="0"/>
            <a:r>
              <a:rPr lang="es-ES_tradnl" sz="2400" dirty="0" smtClean="0"/>
              <a:t>Polimorfismo: Niveles de variación entre los organismos, dos o mas formas discontinuas de una especie</a:t>
            </a:r>
          </a:p>
          <a:p>
            <a:pPr lvl="0"/>
            <a:endParaRPr lang="es-ES_tradnl" sz="2400" dirty="0" smtClean="0"/>
          </a:p>
          <a:p>
            <a:pPr lvl="0"/>
            <a:endParaRPr lang="es-ES_tradnl" sz="2400" dirty="0" smtClean="0"/>
          </a:p>
          <a:p>
            <a:pPr lvl="0"/>
            <a:endParaRPr lang="es-ES_tradnl" sz="2400" dirty="0" smtClean="0"/>
          </a:p>
          <a:p>
            <a:pPr lvl="0"/>
            <a:endParaRPr lang="es-ES_tradnl" sz="2400" dirty="0" smtClean="0"/>
          </a:p>
          <a:p>
            <a:pPr lvl="0"/>
            <a:endParaRPr lang="es-ES_tradnl" sz="2400" dirty="0" smtClean="0"/>
          </a:p>
          <a:p>
            <a:pPr lvl="0"/>
            <a:endParaRPr lang="es-ES_tradnl" sz="2400" dirty="0"/>
          </a:p>
          <a:p>
            <a:pPr lvl="0"/>
            <a:r>
              <a:rPr lang="es-ES_tradnl" sz="2400" dirty="0" err="1" smtClean="0"/>
              <a:t>Especiación</a:t>
            </a:r>
            <a:r>
              <a:rPr lang="es-ES_tradnl" sz="2400" dirty="0" smtClean="0"/>
              <a:t>: evolución de una nueva especie</a:t>
            </a:r>
          </a:p>
          <a:p>
            <a:pPr lvl="0"/>
            <a:r>
              <a:rPr lang="es-ES_tradnl" sz="2400" dirty="0" smtClean="0"/>
              <a:t>	Procesos de formación de especies</a:t>
            </a:r>
          </a:p>
          <a:p>
            <a:pPr lvl="0"/>
            <a:endParaRPr lang="es-ES_tradnl" sz="2400" dirty="0" smtClean="0"/>
          </a:p>
        </p:txBody>
      </p:sp>
      <p:pic>
        <p:nvPicPr>
          <p:cNvPr id="3" name="Imagen 2"/>
          <p:cNvPicPr>
            <a:picLocks noChangeAspect="1"/>
          </p:cNvPicPr>
          <p:nvPr/>
        </p:nvPicPr>
        <p:blipFill>
          <a:blip r:embed="rId2"/>
          <a:stretch>
            <a:fillRect/>
          </a:stretch>
        </p:blipFill>
        <p:spPr>
          <a:xfrm>
            <a:off x="5334000" y="1905000"/>
            <a:ext cx="3289300" cy="24638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304800"/>
            <a:ext cx="8610600" cy="2308324"/>
          </a:xfrm>
          <a:prstGeom prst="rect">
            <a:avLst/>
          </a:prstGeom>
          <a:noFill/>
        </p:spPr>
        <p:txBody>
          <a:bodyPr wrap="square" rtlCol="0">
            <a:spAutoFit/>
          </a:bodyPr>
          <a:lstStyle/>
          <a:p>
            <a:pPr lvl="0"/>
            <a:r>
              <a:rPr lang="es-ES_tradnl" sz="2400" b="1" dirty="0" smtClean="0"/>
              <a:t>Fases de </a:t>
            </a:r>
            <a:r>
              <a:rPr lang="es-ES_tradnl" sz="2400" b="1" dirty="0" err="1" smtClean="0"/>
              <a:t>Especiación</a:t>
            </a:r>
            <a:r>
              <a:rPr lang="es-ES_tradnl" sz="2400" b="1" dirty="0" smtClean="0"/>
              <a:t>:</a:t>
            </a:r>
          </a:p>
          <a:p>
            <a:pPr lvl="0"/>
            <a:r>
              <a:rPr lang="es-ES_tradnl" sz="2400" b="1" dirty="0" smtClean="0"/>
              <a:t> </a:t>
            </a:r>
          </a:p>
          <a:p>
            <a:pPr marL="457200" lvl="0" indent="-457200">
              <a:buAutoNum type="arabicPeriod"/>
            </a:pPr>
            <a:r>
              <a:rPr lang="es-ES_tradnl" sz="2400" dirty="0" smtClean="0"/>
              <a:t>Aislamiento geográfico.  </a:t>
            </a:r>
          </a:p>
          <a:p>
            <a:pPr marL="457200" lvl="0" indent="-457200">
              <a:buAutoNum type="arabicPeriod"/>
            </a:pPr>
            <a:r>
              <a:rPr lang="es-ES_tradnl" sz="2400" dirty="0" smtClean="0"/>
              <a:t>Diferenciación genética.</a:t>
            </a:r>
          </a:p>
          <a:p>
            <a:pPr marL="457200" lvl="0" indent="-457200">
              <a:buAutoNum type="arabicPeriod"/>
            </a:pPr>
            <a:r>
              <a:rPr lang="es-ES_tradnl" sz="2400" dirty="0" smtClean="0"/>
              <a:t>Contacto secundario</a:t>
            </a:r>
          </a:p>
          <a:p>
            <a:pPr marL="457200" lvl="0" indent="-457200">
              <a:buAutoNum type="arabicPeriod"/>
            </a:pPr>
            <a:r>
              <a:rPr lang="es-ES_tradnl" sz="2400" dirty="0" smtClean="0"/>
              <a:t>Efecto de la selección natural</a:t>
            </a:r>
          </a:p>
        </p:txBody>
      </p:sp>
      <p:pic>
        <p:nvPicPr>
          <p:cNvPr id="3" name="Imagen 2" descr="Ecology_Begon.pdf"/>
          <p:cNvPicPr>
            <a:picLocks noChangeAspect="1"/>
          </p:cNvPicPr>
          <p:nvPr/>
        </p:nvPicPr>
        <p:blipFill>
          <a:blip r:embed="rId2"/>
          <a:srcRect l="10270" t="8527" r="36517" b="67304"/>
          <a:stretch>
            <a:fillRect/>
          </a:stretch>
        </p:blipFill>
        <p:spPr>
          <a:xfrm>
            <a:off x="1066800" y="2613123"/>
            <a:ext cx="7239000" cy="395728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304800"/>
            <a:ext cx="8610600" cy="1938992"/>
          </a:xfrm>
          <a:prstGeom prst="rect">
            <a:avLst/>
          </a:prstGeom>
          <a:noFill/>
        </p:spPr>
        <p:txBody>
          <a:bodyPr wrap="square" rtlCol="0">
            <a:spAutoFit/>
          </a:bodyPr>
          <a:lstStyle/>
          <a:p>
            <a:pPr lvl="0"/>
            <a:r>
              <a:rPr lang="es-ES_tradnl" sz="2400" b="1" dirty="0" smtClean="0"/>
              <a:t>Fases de </a:t>
            </a:r>
            <a:r>
              <a:rPr lang="es-ES_tradnl" sz="2400" b="1" dirty="0" err="1" smtClean="0"/>
              <a:t>Especiación</a:t>
            </a:r>
            <a:r>
              <a:rPr lang="es-ES_tradnl" sz="2400" b="1" dirty="0" smtClean="0"/>
              <a:t>:</a:t>
            </a:r>
          </a:p>
          <a:p>
            <a:pPr lvl="0"/>
            <a:r>
              <a:rPr lang="es-ES_tradnl" sz="2400" b="1" dirty="0" smtClean="0"/>
              <a:t> </a:t>
            </a:r>
          </a:p>
          <a:p>
            <a:pPr marL="457200" lvl="0" indent="-457200">
              <a:buAutoNum type="arabicPeriod"/>
            </a:pPr>
            <a:r>
              <a:rPr lang="es-ES_tradnl" sz="2400" dirty="0" smtClean="0"/>
              <a:t>Aislamiento geográfico.  Dos </a:t>
            </a:r>
            <a:r>
              <a:rPr lang="es-ES_tradnl" sz="2400" dirty="0" err="1" smtClean="0"/>
              <a:t>subpoblaciones</a:t>
            </a:r>
            <a:r>
              <a:rPr lang="es-ES_tradnl" sz="2400" dirty="0" smtClean="0"/>
              <a:t> se </a:t>
            </a:r>
            <a:r>
              <a:rPr lang="es-ES_tradnl" sz="2400" dirty="0" err="1" smtClean="0"/>
              <a:t>aisladan</a:t>
            </a:r>
            <a:r>
              <a:rPr lang="es-ES_tradnl" sz="2400" dirty="0" smtClean="0"/>
              <a:t> y la selección naturales forman unidades genéticas adaptadas a sus ambientes locales</a:t>
            </a:r>
          </a:p>
        </p:txBody>
      </p:sp>
      <p:pic>
        <p:nvPicPr>
          <p:cNvPr id="5" name="Imagen 4"/>
          <p:cNvPicPr>
            <a:picLocks noChangeAspect="1"/>
          </p:cNvPicPr>
          <p:nvPr/>
        </p:nvPicPr>
        <p:blipFill>
          <a:blip r:embed="rId2"/>
          <a:stretch>
            <a:fillRect/>
          </a:stretch>
        </p:blipFill>
        <p:spPr>
          <a:xfrm>
            <a:off x="2438400" y="2667000"/>
            <a:ext cx="4114800" cy="307648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1066800"/>
            <a:ext cx="8610600" cy="830997"/>
          </a:xfrm>
          <a:prstGeom prst="rect">
            <a:avLst/>
          </a:prstGeom>
          <a:noFill/>
        </p:spPr>
        <p:txBody>
          <a:bodyPr wrap="square" rtlCol="0">
            <a:spAutoFit/>
          </a:bodyPr>
          <a:lstStyle/>
          <a:p>
            <a:pPr lvl="0"/>
            <a:r>
              <a:rPr lang="es-MX" sz="2400" b="1" dirty="0" smtClean="0"/>
              <a:t>Ecología</a:t>
            </a:r>
            <a:endParaRPr lang="es-ES_tradnl" sz="2400" dirty="0" smtClean="0"/>
          </a:p>
          <a:p>
            <a:pPr lvl="0"/>
            <a:endParaRPr lang="es-ES_tradnl" sz="2400" dirty="0"/>
          </a:p>
          <a:p>
            <a:pPr lvl="0"/>
            <a:endParaRPr lang="es-ES_tradnl" sz="2400" dirty="0"/>
          </a:p>
        </p:txBody>
      </p:sp>
      <p:pic>
        <p:nvPicPr>
          <p:cNvPr id="5" name="Imagen 4"/>
          <p:cNvPicPr>
            <a:picLocks noChangeAspect="1"/>
          </p:cNvPicPr>
          <p:nvPr/>
        </p:nvPicPr>
        <p:blipFill>
          <a:blip r:embed="rId2"/>
          <a:stretch>
            <a:fillRect/>
          </a:stretch>
        </p:blipFill>
        <p:spPr>
          <a:xfrm>
            <a:off x="1295400" y="1897797"/>
            <a:ext cx="6229350" cy="3863163"/>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304800"/>
            <a:ext cx="8610600" cy="3046988"/>
          </a:xfrm>
          <a:prstGeom prst="rect">
            <a:avLst/>
          </a:prstGeom>
          <a:noFill/>
        </p:spPr>
        <p:txBody>
          <a:bodyPr wrap="square" rtlCol="0">
            <a:spAutoFit/>
          </a:bodyPr>
          <a:lstStyle/>
          <a:p>
            <a:pPr lvl="0"/>
            <a:r>
              <a:rPr lang="es-ES_tradnl" sz="2400" b="1" dirty="0" smtClean="0"/>
              <a:t>Fases de </a:t>
            </a:r>
            <a:r>
              <a:rPr lang="es-ES_tradnl" sz="2400" b="1" dirty="0" err="1" smtClean="0"/>
              <a:t>Especiación</a:t>
            </a:r>
            <a:r>
              <a:rPr lang="es-ES_tradnl" sz="2400" b="1" dirty="0" smtClean="0"/>
              <a:t>:</a:t>
            </a:r>
          </a:p>
          <a:p>
            <a:pPr lvl="0"/>
            <a:r>
              <a:rPr lang="es-ES_tradnl" sz="2400" b="1" dirty="0" smtClean="0"/>
              <a:t> </a:t>
            </a:r>
          </a:p>
          <a:p>
            <a:pPr marL="457200" lvl="0" indent="-457200"/>
            <a:r>
              <a:rPr lang="es-ES_tradnl" sz="2400" dirty="0" smtClean="0"/>
              <a:t>2. Diferenciación genética. Como consecuencia al aislamiento, se produce aislamiento</a:t>
            </a:r>
            <a:r>
              <a:rPr lang="es-ES_tradnl" sz="2400" dirty="0"/>
              <a:t> </a:t>
            </a:r>
            <a:r>
              <a:rPr lang="es-ES_tradnl" sz="2400" dirty="0" smtClean="0"/>
              <a:t>reproductivo entre las dos unidades. Ejemplo: ”</a:t>
            </a:r>
            <a:r>
              <a:rPr lang="es-ES_tradnl" sz="2400" dirty="0" err="1" smtClean="0"/>
              <a:t>Pre</a:t>
            </a:r>
            <a:r>
              <a:rPr lang="es-ES_tradnl" sz="2400" dirty="0" smtClean="0"/>
              <a:t>-</a:t>
            </a:r>
            <a:r>
              <a:rPr lang="es-ES_tradnl" sz="2400" dirty="0" err="1" smtClean="0"/>
              <a:t>cigótico</a:t>
            </a:r>
            <a:r>
              <a:rPr lang="es-ES_tradnl" sz="2400" dirty="0" smtClean="0"/>
              <a:t>”, que tiende a impedir apareamiento en ya sea por diferencias en el ritual de cortejo</a:t>
            </a:r>
          </a:p>
          <a:p>
            <a:pPr marL="457200" lvl="0" indent="-457200"/>
            <a:r>
              <a:rPr lang="es-ES_tradnl" sz="2400" dirty="0" smtClean="0"/>
              <a:t>	o “Post-</a:t>
            </a:r>
            <a:r>
              <a:rPr lang="es-ES_tradnl" sz="2400" dirty="0" err="1" smtClean="0"/>
              <a:t>cigótico</a:t>
            </a:r>
            <a:r>
              <a:rPr lang="es-ES_tradnl" sz="2400" dirty="0" smtClean="0"/>
              <a:t>”: viabilidad reducida o inviabilidad de los propios hijos. </a:t>
            </a:r>
          </a:p>
        </p:txBody>
      </p:sp>
      <p:pic>
        <p:nvPicPr>
          <p:cNvPr id="3" name="Imagen 2"/>
          <p:cNvPicPr>
            <a:picLocks noChangeAspect="1"/>
          </p:cNvPicPr>
          <p:nvPr/>
        </p:nvPicPr>
        <p:blipFill>
          <a:blip r:embed="rId2"/>
          <a:stretch>
            <a:fillRect/>
          </a:stretch>
        </p:blipFill>
        <p:spPr>
          <a:xfrm>
            <a:off x="2393703" y="3505200"/>
            <a:ext cx="4204191" cy="2737261"/>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304800"/>
            <a:ext cx="8610600" cy="2308324"/>
          </a:xfrm>
          <a:prstGeom prst="rect">
            <a:avLst/>
          </a:prstGeom>
          <a:noFill/>
        </p:spPr>
        <p:txBody>
          <a:bodyPr wrap="square" rtlCol="0">
            <a:spAutoFit/>
          </a:bodyPr>
          <a:lstStyle/>
          <a:p>
            <a:pPr lvl="0"/>
            <a:r>
              <a:rPr lang="es-ES_tradnl" sz="2400" b="1" dirty="0" smtClean="0"/>
              <a:t>Fases de </a:t>
            </a:r>
            <a:r>
              <a:rPr lang="es-ES_tradnl" sz="2400" b="1" dirty="0" err="1" smtClean="0"/>
              <a:t>Especiación</a:t>
            </a:r>
            <a:r>
              <a:rPr lang="es-ES_tradnl" sz="2400" b="1" dirty="0" smtClean="0"/>
              <a:t>:</a:t>
            </a:r>
          </a:p>
          <a:p>
            <a:pPr lvl="0"/>
            <a:r>
              <a:rPr lang="es-ES_tradnl" sz="2400" b="1" dirty="0" smtClean="0"/>
              <a:t> </a:t>
            </a:r>
          </a:p>
          <a:p>
            <a:pPr marL="457200" lvl="0" indent="-457200"/>
            <a:r>
              <a:rPr lang="es-ES_tradnl" sz="2400" dirty="0" smtClean="0"/>
              <a:t>3. Contacto secundario. Las dos </a:t>
            </a:r>
            <a:r>
              <a:rPr lang="es-ES_tradnl" sz="2400" dirty="0" err="1" smtClean="0"/>
              <a:t>subpoblaciones</a:t>
            </a:r>
            <a:r>
              <a:rPr lang="es-ES_tradnl" sz="2400" dirty="0" smtClean="0"/>
              <a:t> vuelven a unirse. Pero los individuos híbridos de las distintas </a:t>
            </a:r>
            <a:r>
              <a:rPr lang="es-ES_tradnl" sz="2400" dirty="0" err="1" smtClean="0"/>
              <a:t>subpoblaciones</a:t>
            </a:r>
            <a:r>
              <a:rPr lang="es-ES_tradnl" sz="2400" dirty="0" smtClean="0"/>
              <a:t> son ahora de aptitud baja, debido a que no son, literalmente, ni de una especie ni de otra. </a:t>
            </a:r>
          </a:p>
        </p:txBody>
      </p:sp>
      <p:pic>
        <p:nvPicPr>
          <p:cNvPr id="6" name="Imagen 5"/>
          <p:cNvPicPr>
            <a:picLocks noChangeAspect="1"/>
          </p:cNvPicPr>
          <p:nvPr/>
        </p:nvPicPr>
        <p:blipFill>
          <a:blip r:embed="rId2"/>
          <a:stretch>
            <a:fillRect/>
          </a:stretch>
        </p:blipFill>
        <p:spPr>
          <a:xfrm>
            <a:off x="2362200" y="2613124"/>
            <a:ext cx="4170968" cy="31242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304800"/>
            <a:ext cx="8610600" cy="1938992"/>
          </a:xfrm>
          <a:prstGeom prst="rect">
            <a:avLst/>
          </a:prstGeom>
          <a:noFill/>
        </p:spPr>
        <p:txBody>
          <a:bodyPr wrap="square" rtlCol="0">
            <a:spAutoFit/>
          </a:bodyPr>
          <a:lstStyle/>
          <a:p>
            <a:pPr lvl="0"/>
            <a:r>
              <a:rPr lang="es-ES_tradnl" sz="2400" b="1" dirty="0" smtClean="0"/>
              <a:t>Fases de </a:t>
            </a:r>
            <a:r>
              <a:rPr lang="es-ES_tradnl" sz="2400" b="1" dirty="0" err="1" smtClean="0"/>
              <a:t>Especiación</a:t>
            </a:r>
            <a:r>
              <a:rPr lang="es-ES_tradnl" sz="2400" b="1" dirty="0" smtClean="0"/>
              <a:t>:</a:t>
            </a:r>
          </a:p>
          <a:p>
            <a:pPr lvl="0"/>
            <a:r>
              <a:rPr lang="es-ES_tradnl" sz="2400" b="1" dirty="0" smtClean="0"/>
              <a:t> </a:t>
            </a:r>
          </a:p>
          <a:p>
            <a:pPr marL="457200" lvl="0" indent="-457200"/>
            <a:r>
              <a:rPr lang="es-ES_tradnl" sz="2400" dirty="0" smtClean="0"/>
              <a:t>4. Efecto de la selección natural.  Favoreciendo a alguna de las funciones en cualquiera de las dos </a:t>
            </a:r>
            <a:r>
              <a:rPr lang="es-ES_tradnl" sz="2400" dirty="0" err="1" smtClean="0"/>
              <a:t>subpoblaciones</a:t>
            </a:r>
            <a:r>
              <a:rPr lang="es-ES_tradnl" sz="2400" dirty="0" smtClean="0"/>
              <a:t> lo que refuerza el aislamiento reproductivo. </a:t>
            </a:r>
          </a:p>
        </p:txBody>
      </p:sp>
      <p:pic>
        <p:nvPicPr>
          <p:cNvPr id="5" name="Imagen 4"/>
          <p:cNvPicPr>
            <a:picLocks noChangeAspect="1"/>
          </p:cNvPicPr>
          <p:nvPr/>
        </p:nvPicPr>
        <p:blipFill>
          <a:blip r:embed="rId2"/>
          <a:stretch>
            <a:fillRect/>
          </a:stretch>
        </p:blipFill>
        <p:spPr>
          <a:xfrm>
            <a:off x="2514600" y="2514600"/>
            <a:ext cx="4191000" cy="3139205"/>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304800"/>
            <a:ext cx="8610600" cy="1569660"/>
          </a:xfrm>
          <a:prstGeom prst="rect">
            <a:avLst/>
          </a:prstGeom>
          <a:noFill/>
        </p:spPr>
        <p:txBody>
          <a:bodyPr wrap="square" rtlCol="0">
            <a:spAutoFit/>
          </a:bodyPr>
          <a:lstStyle/>
          <a:p>
            <a:pPr lvl="0"/>
            <a:r>
              <a:rPr lang="es-ES_tradnl" sz="2400" b="1" dirty="0" smtClean="0"/>
              <a:t>Tipos de </a:t>
            </a:r>
            <a:r>
              <a:rPr lang="es-ES_tradnl" sz="2400" b="1" dirty="0" err="1" smtClean="0"/>
              <a:t>Especiación</a:t>
            </a:r>
            <a:r>
              <a:rPr lang="es-ES_tradnl" sz="2400" b="1" dirty="0" smtClean="0"/>
              <a:t>:</a:t>
            </a:r>
          </a:p>
          <a:p>
            <a:pPr lvl="0"/>
            <a:r>
              <a:rPr lang="es-ES_tradnl" sz="2400" b="1" dirty="0" smtClean="0"/>
              <a:t> </a:t>
            </a:r>
          </a:p>
          <a:p>
            <a:pPr lvl="0"/>
            <a:r>
              <a:rPr lang="es-ES_tradnl" sz="2400" b="1" dirty="0" err="1" smtClean="0"/>
              <a:t>Especiación</a:t>
            </a:r>
            <a:r>
              <a:rPr lang="es-ES_tradnl" sz="2400" b="1" dirty="0" smtClean="0"/>
              <a:t> </a:t>
            </a:r>
            <a:r>
              <a:rPr lang="es-ES_tradnl" sz="2400" b="1" dirty="0" err="1" smtClean="0"/>
              <a:t>alopátrica</a:t>
            </a:r>
            <a:r>
              <a:rPr lang="es-ES_tradnl" sz="2400" b="1" dirty="0" smtClean="0"/>
              <a:t>: </a:t>
            </a:r>
            <a:r>
              <a:rPr lang="es-ES_tradnl" sz="2400" dirty="0" smtClean="0"/>
              <a:t>separación de </a:t>
            </a:r>
            <a:r>
              <a:rPr lang="es-ES_tradnl" sz="2400" dirty="0" err="1" smtClean="0"/>
              <a:t>subpoblaciones</a:t>
            </a:r>
            <a:r>
              <a:rPr lang="es-ES_tradnl" sz="2400" dirty="0" smtClean="0"/>
              <a:t> diferentes que ocupan sitios distintos</a:t>
            </a:r>
          </a:p>
          <a:p>
            <a:endParaRPr lang="es-ES_tradnl" sz="2400" b="1" dirty="0"/>
          </a:p>
        </p:txBody>
      </p:sp>
      <p:pic>
        <p:nvPicPr>
          <p:cNvPr id="3" name="Imagen 2"/>
          <p:cNvPicPr>
            <a:picLocks noChangeAspect="1"/>
          </p:cNvPicPr>
          <p:nvPr/>
        </p:nvPicPr>
        <p:blipFill>
          <a:blip r:embed="rId2"/>
          <a:stretch>
            <a:fillRect/>
          </a:stretch>
        </p:blipFill>
        <p:spPr>
          <a:xfrm>
            <a:off x="3048000" y="1985554"/>
            <a:ext cx="3365500" cy="4250146"/>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304800"/>
            <a:ext cx="8610600" cy="2308324"/>
          </a:xfrm>
          <a:prstGeom prst="rect">
            <a:avLst/>
          </a:prstGeom>
          <a:noFill/>
        </p:spPr>
        <p:txBody>
          <a:bodyPr wrap="square" rtlCol="0">
            <a:spAutoFit/>
          </a:bodyPr>
          <a:lstStyle/>
          <a:p>
            <a:pPr lvl="0"/>
            <a:r>
              <a:rPr lang="es-ES_tradnl" sz="2400" b="1" dirty="0" smtClean="0"/>
              <a:t>Tipos de </a:t>
            </a:r>
            <a:r>
              <a:rPr lang="es-ES_tradnl" sz="2400" b="1" dirty="0" err="1" smtClean="0"/>
              <a:t>Especiación</a:t>
            </a:r>
            <a:r>
              <a:rPr lang="es-ES_tradnl" sz="2400" b="1" dirty="0" smtClean="0"/>
              <a:t>:</a:t>
            </a:r>
          </a:p>
          <a:p>
            <a:pPr lvl="0"/>
            <a:r>
              <a:rPr lang="es-ES_tradnl" sz="2400" b="1" dirty="0" smtClean="0"/>
              <a:t> </a:t>
            </a:r>
          </a:p>
          <a:p>
            <a:r>
              <a:rPr lang="es-ES_tradnl" sz="2400" b="1" dirty="0" err="1" smtClean="0"/>
              <a:t>Especiación</a:t>
            </a:r>
            <a:r>
              <a:rPr lang="es-ES_tradnl" sz="2400" b="1" dirty="0" smtClean="0"/>
              <a:t> </a:t>
            </a:r>
            <a:r>
              <a:rPr lang="es-ES_tradnl" sz="2400" b="1" dirty="0" err="1" smtClean="0"/>
              <a:t>simpátrica</a:t>
            </a:r>
            <a:r>
              <a:rPr lang="es-ES_tradnl" sz="2400" b="1" dirty="0" smtClean="0"/>
              <a:t>: </a:t>
            </a:r>
            <a:r>
              <a:rPr lang="es-ES_tradnl" sz="2400" dirty="0" err="1" smtClean="0"/>
              <a:t>subpoblaciones</a:t>
            </a:r>
            <a:r>
              <a:rPr lang="es-ES_tradnl" sz="2400" dirty="0" smtClean="0"/>
              <a:t> diferentes que ocupan el mismo lugar</a:t>
            </a:r>
          </a:p>
          <a:p>
            <a:pPr lvl="0"/>
            <a:r>
              <a:rPr lang="es-ES_tradnl" sz="2400" dirty="0" smtClean="0"/>
              <a:t>	Insectos que se alimentan mas de una especie que de otra se vuelven especializados a las defensas de las plantas.</a:t>
            </a:r>
          </a:p>
        </p:txBody>
      </p:sp>
      <p:pic>
        <p:nvPicPr>
          <p:cNvPr id="3" name="Imagen 2"/>
          <p:cNvPicPr>
            <a:picLocks noChangeAspect="1"/>
          </p:cNvPicPr>
          <p:nvPr/>
        </p:nvPicPr>
        <p:blipFill>
          <a:blip r:embed="rId2"/>
          <a:stretch>
            <a:fillRect/>
          </a:stretch>
        </p:blipFill>
        <p:spPr>
          <a:xfrm>
            <a:off x="1828800" y="2819400"/>
            <a:ext cx="4749800" cy="377190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304800"/>
            <a:ext cx="8610600" cy="2677656"/>
          </a:xfrm>
          <a:prstGeom prst="rect">
            <a:avLst/>
          </a:prstGeom>
          <a:noFill/>
        </p:spPr>
        <p:txBody>
          <a:bodyPr wrap="square" rtlCol="0">
            <a:spAutoFit/>
          </a:bodyPr>
          <a:lstStyle/>
          <a:p>
            <a:pPr lvl="0"/>
            <a:r>
              <a:rPr lang="es-ES_tradnl" sz="2400" b="1" dirty="0" smtClean="0"/>
              <a:t>Patrones de aislamiento</a:t>
            </a:r>
          </a:p>
          <a:p>
            <a:pPr lvl="0"/>
            <a:r>
              <a:rPr lang="es-ES_tradnl" sz="2400" b="1" dirty="0" smtClean="0"/>
              <a:t> </a:t>
            </a:r>
          </a:p>
          <a:p>
            <a:pPr lvl="0"/>
            <a:r>
              <a:rPr lang="es-ES_tradnl" sz="2400" b="1" dirty="0" smtClean="0"/>
              <a:t>I. Dependiente de características intrínsecas de los organismos</a:t>
            </a:r>
            <a:endParaRPr lang="es-ES_tradnl" sz="2400" dirty="0" smtClean="0"/>
          </a:p>
          <a:p>
            <a:endParaRPr lang="es-ES_tradnl" sz="2400" b="1" dirty="0" smtClean="0"/>
          </a:p>
          <a:p>
            <a:r>
              <a:rPr lang="es-ES_tradnl" sz="2400" b="1" dirty="0" smtClean="0"/>
              <a:t>II. Movimiento de masas terrestres</a:t>
            </a:r>
          </a:p>
          <a:p>
            <a:endParaRPr lang="es-ES_tradnl" sz="2400" b="1" dirty="0" smtClean="0"/>
          </a:p>
          <a:p>
            <a:r>
              <a:rPr lang="es-ES_tradnl" sz="2400" b="1" dirty="0" smtClean="0"/>
              <a:t>III. Cambio climático</a:t>
            </a:r>
            <a:endParaRPr lang="es-ES_tradnl" sz="2400"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304800"/>
            <a:ext cx="8610600" cy="2677656"/>
          </a:xfrm>
          <a:prstGeom prst="rect">
            <a:avLst/>
          </a:prstGeom>
          <a:noFill/>
        </p:spPr>
        <p:txBody>
          <a:bodyPr wrap="square" rtlCol="0">
            <a:spAutoFit/>
          </a:bodyPr>
          <a:lstStyle/>
          <a:p>
            <a:pPr lvl="0"/>
            <a:r>
              <a:rPr lang="es-ES_tradnl" sz="2400" b="1" dirty="0" smtClean="0"/>
              <a:t>Patrones de aislamiento</a:t>
            </a:r>
          </a:p>
          <a:p>
            <a:pPr lvl="0"/>
            <a:r>
              <a:rPr lang="es-ES_tradnl" sz="2400" b="1" dirty="0" smtClean="0"/>
              <a:t> </a:t>
            </a:r>
          </a:p>
          <a:p>
            <a:pPr lvl="0"/>
            <a:r>
              <a:rPr lang="es-ES_tradnl" sz="2400" b="1" dirty="0" smtClean="0"/>
              <a:t>I. Dependiente de características intrínsecas de los organismos</a:t>
            </a:r>
            <a:endParaRPr lang="es-ES_tradnl" sz="2400" dirty="0" smtClean="0"/>
          </a:p>
          <a:p>
            <a:endParaRPr lang="es-ES_tradnl" sz="2400" b="1" dirty="0" smtClean="0"/>
          </a:p>
          <a:p>
            <a:r>
              <a:rPr lang="es-ES_tradnl" sz="2400" b="1" dirty="0" smtClean="0"/>
              <a:t>II. Movimiento de masas terrestres</a:t>
            </a:r>
          </a:p>
          <a:p>
            <a:endParaRPr lang="es-ES_tradnl" sz="2400" b="1" dirty="0" smtClean="0"/>
          </a:p>
          <a:p>
            <a:r>
              <a:rPr lang="es-ES_tradnl" sz="2400" b="1" dirty="0" smtClean="0"/>
              <a:t>III. Cambio climático</a:t>
            </a:r>
            <a:endParaRPr lang="es-ES_tradnl" sz="2400" dirty="0" smtClean="0"/>
          </a:p>
        </p:txBody>
      </p:sp>
      <p:pic>
        <p:nvPicPr>
          <p:cNvPr id="3" name="Imagen 2"/>
          <p:cNvPicPr>
            <a:picLocks noChangeAspect="1"/>
          </p:cNvPicPr>
          <p:nvPr/>
        </p:nvPicPr>
        <p:blipFill>
          <a:blip r:embed="rId2"/>
          <a:stretch>
            <a:fillRect/>
          </a:stretch>
        </p:blipFill>
        <p:spPr>
          <a:xfrm>
            <a:off x="304800" y="3276600"/>
            <a:ext cx="2805451" cy="186690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304800"/>
            <a:ext cx="8610600" cy="2677656"/>
          </a:xfrm>
          <a:prstGeom prst="rect">
            <a:avLst/>
          </a:prstGeom>
          <a:noFill/>
        </p:spPr>
        <p:txBody>
          <a:bodyPr wrap="square" rtlCol="0">
            <a:spAutoFit/>
          </a:bodyPr>
          <a:lstStyle/>
          <a:p>
            <a:pPr lvl="0"/>
            <a:r>
              <a:rPr lang="es-ES_tradnl" sz="2400" b="1" dirty="0" smtClean="0"/>
              <a:t>Patrones de aislamiento</a:t>
            </a:r>
          </a:p>
          <a:p>
            <a:pPr lvl="0"/>
            <a:r>
              <a:rPr lang="es-ES_tradnl" sz="2400" b="1" dirty="0" smtClean="0"/>
              <a:t> </a:t>
            </a:r>
          </a:p>
          <a:p>
            <a:pPr lvl="0"/>
            <a:r>
              <a:rPr lang="es-ES_tradnl" sz="2400" b="1" dirty="0" smtClean="0"/>
              <a:t>I. Dependiente de características intrínsecas de los organismos</a:t>
            </a:r>
            <a:endParaRPr lang="es-ES_tradnl" sz="2400" dirty="0" smtClean="0"/>
          </a:p>
          <a:p>
            <a:endParaRPr lang="es-ES_tradnl" sz="2400" b="1" dirty="0" smtClean="0"/>
          </a:p>
          <a:p>
            <a:r>
              <a:rPr lang="es-ES_tradnl" sz="2400" b="1" dirty="0" smtClean="0"/>
              <a:t>II. Movimiento de masas terrestres</a:t>
            </a:r>
          </a:p>
          <a:p>
            <a:endParaRPr lang="es-ES_tradnl" sz="2400" b="1" dirty="0" smtClean="0"/>
          </a:p>
          <a:p>
            <a:r>
              <a:rPr lang="es-ES_tradnl" sz="2400" b="1" dirty="0" smtClean="0"/>
              <a:t>III. Cambio climático</a:t>
            </a:r>
            <a:endParaRPr lang="es-ES_tradnl" sz="2400" dirty="0" smtClean="0"/>
          </a:p>
        </p:txBody>
      </p:sp>
      <p:pic>
        <p:nvPicPr>
          <p:cNvPr id="3" name="Imagen 2"/>
          <p:cNvPicPr>
            <a:picLocks noChangeAspect="1"/>
          </p:cNvPicPr>
          <p:nvPr/>
        </p:nvPicPr>
        <p:blipFill>
          <a:blip r:embed="rId2"/>
          <a:stretch>
            <a:fillRect/>
          </a:stretch>
        </p:blipFill>
        <p:spPr>
          <a:xfrm>
            <a:off x="304800" y="3276600"/>
            <a:ext cx="2805451" cy="1866900"/>
          </a:xfrm>
          <a:prstGeom prst="rect">
            <a:avLst/>
          </a:prstGeom>
        </p:spPr>
      </p:pic>
      <p:pic>
        <p:nvPicPr>
          <p:cNvPr id="5" name="Imagen 4"/>
          <p:cNvPicPr>
            <a:picLocks noChangeAspect="1"/>
          </p:cNvPicPr>
          <p:nvPr/>
        </p:nvPicPr>
        <p:blipFill>
          <a:blip r:embed="rId3"/>
          <a:stretch>
            <a:fillRect/>
          </a:stretch>
        </p:blipFill>
        <p:spPr>
          <a:xfrm>
            <a:off x="3276600" y="3276600"/>
            <a:ext cx="3179616" cy="1714499"/>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304800"/>
            <a:ext cx="8610600" cy="2677656"/>
          </a:xfrm>
          <a:prstGeom prst="rect">
            <a:avLst/>
          </a:prstGeom>
          <a:noFill/>
        </p:spPr>
        <p:txBody>
          <a:bodyPr wrap="square" rtlCol="0">
            <a:spAutoFit/>
          </a:bodyPr>
          <a:lstStyle/>
          <a:p>
            <a:pPr lvl="0"/>
            <a:r>
              <a:rPr lang="es-ES_tradnl" sz="2400" b="1" dirty="0" smtClean="0"/>
              <a:t>Patrones de aislamiento</a:t>
            </a:r>
          </a:p>
          <a:p>
            <a:pPr lvl="0"/>
            <a:r>
              <a:rPr lang="es-ES_tradnl" sz="2400" b="1" dirty="0" smtClean="0"/>
              <a:t> </a:t>
            </a:r>
          </a:p>
          <a:p>
            <a:pPr lvl="0"/>
            <a:r>
              <a:rPr lang="es-ES_tradnl" sz="2400" b="1" dirty="0" smtClean="0"/>
              <a:t>I. Dependiente de características intrínsecas de los organismos</a:t>
            </a:r>
            <a:endParaRPr lang="es-ES_tradnl" sz="2400" dirty="0" smtClean="0"/>
          </a:p>
          <a:p>
            <a:endParaRPr lang="es-ES_tradnl" sz="2400" b="1" dirty="0" smtClean="0"/>
          </a:p>
          <a:p>
            <a:r>
              <a:rPr lang="es-ES_tradnl" sz="2400" b="1" dirty="0" smtClean="0"/>
              <a:t>II. Movimiento de masas terrestres</a:t>
            </a:r>
          </a:p>
          <a:p>
            <a:endParaRPr lang="es-ES_tradnl" sz="2400" b="1" dirty="0" smtClean="0"/>
          </a:p>
          <a:p>
            <a:r>
              <a:rPr lang="es-ES_tradnl" sz="2400" b="1" dirty="0" smtClean="0"/>
              <a:t>III. Cambio climático</a:t>
            </a:r>
            <a:endParaRPr lang="es-ES_tradnl" sz="2400" dirty="0" smtClean="0"/>
          </a:p>
        </p:txBody>
      </p:sp>
      <p:pic>
        <p:nvPicPr>
          <p:cNvPr id="3" name="Imagen 2"/>
          <p:cNvPicPr>
            <a:picLocks noChangeAspect="1"/>
          </p:cNvPicPr>
          <p:nvPr/>
        </p:nvPicPr>
        <p:blipFill>
          <a:blip r:embed="rId2"/>
          <a:stretch>
            <a:fillRect/>
          </a:stretch>
        </p:blipFill>
        <p:spPr>
          <a:xfrm>
            <a:off x="304800" y="3276600"/>
            <a:ext cx="2805451" cy="1866900"/>
          </a:xfrm>
          <a:prstGeom prst="rect">
            <a:avLst/>
          </a:prstGeom>
        </p:spPr>
      </p:pic>
      <p:pic>
        <p:nvPicPr>
          <p:cNvPr id="5" name="Imagen 4"/>
          <p:cNvPicPr>
            <a:picLocks noChangeAspect="1"/>
          </p:cNvPicPr>
          <p:nvPr/>
        </p:nvPicPr>
        <p:blipFill>
          <a:blip r:embed="rId3"/>
          <a:stretch>
            <a:fillRect/>
          </a:stretch>
        </p:blipFill>
        <p:spPr>
          <a:xfrm>
            <a:off x="3276600" y="3276600"/>
            <a:ext cx="3179616" cy="1714499"/>
          </a:xfrm>
          <a:prstGeom prst="rect">
            <a:avLst/>
          </a:prstGeom>
        </p:spPr>
      </p:pic>
      <p:pic>
        <p:nvPicPr>
          <p:cNvPr id="6" name="Imagen 5"/>
          <p:cNvPicPr>
            <a:picLocks noChangeAspect="1"/>
          </p:cNvPicPr>
          <p:nvPr/>
        </p:nvPicPr>
        <p:blipFill>
          <a:blip r:embed="rId4"/>
          <a:stretch>
            <a:fillRect/>
          </a:stretch>
        </p:blipFill>
        <p:spPr>
          <a:xfrm>
            <a:off x="6456217" y="3276599"/>
            <a:ext cx="2459184" cy="1763189"/>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ChangeArrowheads="1"/>
          </p:cNvSpPr>
          <p:nvPr/>
        </p:nvSpPr>
        <p:spPr bwMode="auto">
          <a:xfrm>
            <a:off x="755650" y="0"/>
            <a:ext cx="7866063" cy="396875"/>
          </a:xfrm>
          <a:prstGeom prst="rect">
            <a:avLst/>
          </a:prstGeom>
          <a:noFill/>
          <a:ln w="9525">
            <a:noFill/>
            <a:miter lim="800000"/>
            <a:headEnd/>
            <a:tailEnd/>
          </a:ln>
        </p:spPr>
        <p:txBody>
          <a:bodyPr wrap="none">
            <a:prstTxWarp prst="textNoShape">
              <a:avLst/>
            </a:prstTxWarp>
            <a:spAutoFit/>
          </a:bodyPr>
          <a:lstStyle/>
          <a:p>
            <a:r>
              <a:rPr lang="es-ES" sz="2000" dirty="0">
                <a:solidFill>
                  <a:srgbClr val="FF0000"/>
                </a:solidFill>
                <a:latin typeface="Arial" pitchFamily="-84" charset="0"/>
              </a:rPr>
              <a:t>NIVELES DE ORGANIZACIÓN EN ECOLOGÍA EN INTERACCIÓN</a:t>
            </a:r>
          </a:p>
        </p:txBody>
      </p:sp>
      <p:pic>
        <p:nvPicPr>
          <p:cNvPr id="41987" name="Picture 8" descr="Imagen102"/>
          <p:cNvPicPr>
            <a:picLocks noChangeAspect="1" noChangeArrowheads="1"/>
          </p:cNvPicPr>
          <p:nvPr/>
        </p:nvPicPr>
        <p:blipFill>
          <a:blip r:embed="rId2">
            <a:lum bright="-6000" contrast="18000"/>
          </a:blip>
          <a:srcRect/>
          <a:stretch>
            <a:fillRect/>
          </a:stretch>
        </p:blipFill>
        <p:spPr bwMode="auto">
          <a:xfrm>
            <a:off x="250825" y="476250"/>
            <a:ext cx="4465638" cy="6192838"/>
          </a:xfrm>
          <a:prstGeom prst="rect">
            <a:avLst/>
          </a:prstGeom>
          <a:noFill/>
          <a:ln w="9525">
            <a:noFill/>
            <a:miter lim="800000"/>
            <a:headEnd/>
            <a:tailEnd/>
          </a:ln>
        </p:spPr>
      </p:pic>
      <p:sp>
        <p:nvSpPr>
          <p:cNvPr id="41988" name="Rectangle 9"/>
          <p:cNvSpPr>
            <a:spLocks noChangeArrowheads="1"/>
          </p:cNvSpPr>
          <p:nvPr/>
        </p:nvSpPr>
        <p:spPr bwMode="auto">
          <a:xfrm>
            <a:off x="2195513" y="549275"/>
            <a:ext cx="647700" cy="215900"/>
          </a:xfrm>
          <a:prstGeom prst="rect">
            <a:avLst/>
          </a:prstGeom>
          <a:solidFill>
            <a:srgbClr val="336600"/>
          </a:solidFill>
          <a:ln w="9525">
            <a:solidFill>
              <a:srgbClr val="FFFFFF"/>
            </a:solidFill>
            <a:miter lim="800000"/>
            <a:headEnd/>
            <a:tailEnd/>
          </a:ln>
        </p:spPr>
        <p:txBody>
          <a:bodyPr wrap="none" anchor="ctr">
            <a:prstTxWarp prst="textNoShape">
              <a:avLst/>
            </a:prstTxWarp>
          </a:bodyPr>
          <a:lstStyle/>
          <a:p>
            <a:pPr algn="ctr"/>
            <a:r>
              <a:rPr lang="es-ES" sz="1000" b="0">
                <a:solidFill>
                  <a:srgbClr val="FFFFFF"/>
                </a:solidFill>
                <a:latin typeface="Arial" pitchFamily="-84" charset="0"/>
                <a:ea typeface="Arial" pitchFamily="-84" charset="0"/>
                <a:cs typeface="Arial" pitchFamily="-84" charset="0"/>
              </a:rPr>
              <a:t>Biosfera</a:t>
            </a:r>
          </a:p>
        </p:txBody>
      </p:sp>
      <p:sp>
        <p:nvSpPr>
          <p:cNvPr id="41989" name="Rectangle 10"/>
          <p:cNvSpPr>
            <a:spLocks noChangeArrowheads="1"/>
          </p:cNvSpPr>
          <p:nvPr/>
        </p:nvSpPr>
        <p:spPr bwMode="auto">
          <a:xfrm rot="5400000">
            <a:off x="6181725" y="3390900"/>
            <a:ext cx="5040313" cy="366713"/>
          </a:xfrm>
          <a:prstGeom prst="rect">
            <a:avLst/>
          </a:prstGeom>
          <a:noFill/>
          <a:ln w="9525">
            <a:noFill/>
            <a:miter lim="800000"/>
            <a:headEnd/>
            <a:tailEnd/>
          </a:ln>
        </p:spPr>
        <p:txBody>
          <a:bodyPr>
            <a:prstTxWarp prst="textNoShape">
              <a:avLst/>
            </a:prstTxWarp>
            <a:spAutoFit/>
          </a:bodyPr>
          <a:lstStyle/>
          <a:p>
            <a:r>
              <a:rPr lang="es-ES_tradnl"/>
              <a:t>Nivelas de  Organización Ecológica</a:t>
            </a:r>
            <a:endParaRPr lang="es-ES"/>
          </a:p>
        </p:txBody>
      </p:sp>
      <p:sp>
        <p:nvSpPr>
          <p:cNvPr id="25611" name="Text Box 11"/>
          <p:cNvSpPr txBox="1">
            <a:spLocks noChangeArrowheads="1"/>
          </p:cNvSpPr>
          <p:nvPr/>
        </p:nvSpPr>
        <p:spPr bwMode="auto">
          <a:xfrm>
            <a:off x="5364163" y="620713"/>
            <a:ext cx="2503487" cy="549275"/>
          </a:xfrm>
          <a:prstGeom prst="rect">
            <a:avLst/>
          </a:prstGeom>
          <a:noFill/>
          <a:ln w="9525">
            <a:noFill/>
            <a:miter lim="800000"/>
            <a:headEnd/>
            <a:tailEnd/>
          </a:ln>
        </p:spPr>
        <p:txBody>
          <a:bodyPr>
            <a:prstTxWarp prst="textNoShape">
              <a:avLst/>
            </a:prstTxWarp>
            <a:spAutoFit/>
          </a:bodyPr>
          <a:lstStyle/>
          <a:p>
            <a:pPr algn="ctr" eaLnBrk="0" hangingPunct="0">
              <a:spcBef>
                <a:spcPct val="50000"/>
              </a:spcBef>
            </a:pPr>
            <a:r>
              <a:rPr lang="es-ES_tradnl" sz="3000" dirty="0">
                <a:solidFill>
                  <a:srgbClr val="FF0000"/>
                </a:solidFill>
                <a:latin typeface="Arial" pitchFamily="-84" charset="0"/>
              </a:rPr>
              <a:t>BIOSFERA</a:t>
            </a:r>
            <a:endParaRPr lang="es-ES_tradnl" sz="2400" dirty="0">
              <a:solidFill>
                <a:srgbClr val="FF0000"/>
              </a:solidFill>
              <a:latin typeface="Arial" pitchFamily="-84" charset="0"/>
            </a:endParaRPr>
          </a:p>
        </p:txBody>
      </p:sp>
      <p:sp>
        <p:nvSpPr>
          <p:cNvPr id="25612" name="Line 12"/>
          <p:cNvSpPr>
            <a:spLocks noChangeShapeType="1"/>
          </p:cNvSpPr>
          <p:nvPr/>
        </p:nvSpPr>
        <p:spPr bwMode="auto">
          <a:xfrm flipH="1">
            <a:off x="6516688" y="1125538"/>
            <a:ext cx="0" cy="820737"/>
          </a:xfrm>
          <a:prstGeom prst="line">
            <a:avLst/>
          </a:prstGeom>
          <a:noFill/>
          <a:ln w="76200">
            <a:solidFill>
              <a:srgbClr val="85FFC2"/>
            </a:solidFill>
            <a:round/>
            <a:headEnd type="triangle" w="med" len="med"/>
            <a:tailEnd type="triangle" w="med" len="med"/>
          </a:ln>
        </p:spPr>
        <p:txBody>
          <a:bodyPr wrap="none" anchor="ctr">
            <a:prstTxWarp prst="textNoShape">
              <a:avLst/>
            </a:prstTxWarp>
          </a:bodyPr>
          <a:lstStyle/>
          <a:p>
            <a:endParaRPr lang="es-ES_tradnl"/>
          </a:p>
        </p:txBody>
      </p:sp>
      <p:sp>
        <p:nvSpPr>
          <p:cNvPr id="25613" name="Line 13"/>
          <p:cNvSpPr>
            <a:spLocks noChangeShapeType="1"/>
          </p:cNvSpPr>
          <p:nvPr/>
        </p:nvSpPr>
        <p:spPr bwMode="auto">
          <a:xfrm flipH="1">
            <a:off x="6516688" y="2492375"/>
            <a:ext cx="0" cy="820738"/>
          </a:xfrm>
          <a:prstGeom prst="line">
            <a:avLst/>
          </a:prstGeom>
          <a:noFill/>
          <a:ln w="76200">
            <a:solidFill>
              <a:srgbClr val="85FFC2"/>
            </a:solidFill>
            <a:round/>
            <a:headEnd type="triangle" w="med" len="med"/>
            <a:tailEnd type="triangle" w="med" len="med"/>
          </a:ln>
        </p:spPr>
        <p:txBody>
          <a:bodyPr wrap="none" anchor="ctr">
            <a:prstTxWarp prst="textNoShape">
              <a:avLst/>
            </a:prstTxWarp>
          </a:bodyPr>
          <a:lstStyle/>
          <a:p>
            <a:endParaRPr lang="es-ES_tradnl"/>
          </a:p>
        </p:txBody>
      </p:sp>
      <p:sp>
        <p:nvSpPr>
          <p:cNvPr id="25614" name="Line 14"/>
          <p:cNvSpPr>
            <a:spLocks noChangeShapeType="1"/>
          </p:cNvSpPr>
          <p:nvPr/>
        </p:nvSpPr>
        <p:spPr bwMode="auto">
          <a:xfrm flipH="1">
            <a:off x="6516688" y="4005263"/>
            <a:ext cx="0" cy="820737"/>
          </a:xfrm>
          <a:prstGeom prst="line">
            <a:avLst/>
          </a:prstGeom>
          <a:noFill/>
          <a:ln w="76200">
            <a:solidFill>
              <a:srgbClr val="85FFC2"/>
            </a:solidFill>
            <a:round/>
            <a:headEnd type="triangle" w="med" len="med"/>
            <a:tailEnd type="triangle" w="med" len="med"/>
          </a:ln>
        </p:spPr>
        <p:txBody>
          <a:bodyPr wrap="none" anchor="ctr">
            <a:prstTxWarp prst="textNoShape">
              <a:avLst/>
            </a:prstTxWarp>
          </a:bodyPr>
          <a:lstStyle/>
          <a:p>
            <a:endParaRPr lang="es-ES_tradnl"/>
          </a:p>
        </p:txBody>
      </p:sp>
      <p:sp>
        <p:nvSpPr>
          <p:cNvPr id="25615" name="Line 15"/>
          <p:cNvSpPr>
            <a:spLocks noChangeShapeType="1"/>
          </p:cNvSpPr>
          <p:nvPr/>
        </p:nvSpPr>
        <p:spPr bwMode="auto">
          <a:xfrm flipH="1">
            <a:off x="6516688" y="5373688"/>
            <a:ext cx="0" cy="820737"/>
          </a:xfrm>
          <a:prstGeom prst="line">
            <a:avLst/>
          </a:prstGeom>
          <a:noFill/>
          <a:ln w="76200">
            <a:solidFill>
              <a:srgbClr val="85FFC2"/>
            </a:solidFill>
            <a:round/>
            <a:headEnd type="triangle" w="med" len="med"/>
            <a:tailEnd type="triangle" w="med" len="med"/>
          </a:ln>
        </p:spPr>
        <p:txBody>
          <a:bodyPr wrap="none" anchor="ctr">
            <a:prstTxWarp prst="textNoShape">
              <a:avLst/>
            </a:prstTxWarp>
          </a:bodyPr>
          <a:lstStyle/>
          <a:p>
            <a:endParaRPr lang="es-ES_tradnl"/>
          </a:p>
        </p:txBody>
      </p:sp>
      <p:sp>
        <p:nvSpPr>
          <p:cNvPr id="25616" name="Text Box 16"/>
          <p:cNvSpPr txBox="1">
            <a:spLocks noChangeArrowheads="1"/>
          </p:cNvSpPr>
          <p:nvPr/>
        </p:nvSpPr>
        <p:spPr bwMode="auto">
          <a:xfrm>
            <a:off x="5651500" y="2060575"/>
            <a:ext cx="2538413" cy="457200"/>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s-ES_tradnl" sz="2400" b="0">
                <a:latin typeface="Arial" pitchFamily="-84" charset="0"/>
              </a:rPr>
              <a:t>Ecosistemas</a:t>
            </a:r>
          </a:p>
        </p:txBody>
      </p:sp>
      <p:sp>
        <p:nvSpPr>
          <p:cNvPr id="25617" name="Text Box 17"/>
          <p:cNvSpPr txBox="1">
            <a:spLocks noChangeArrowheads="1"/>
          </p:cNvSpPr>
          <p:nvPr/>
        </p:nvSpPr>
        <p:spPr bwMode="auto">
          <a:xfrm>
            <a:off x="5580063" y="3500438"/>
            <a:ext cx="2300287" cy="457200"/>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s-ES_tradnl" sz="2400" b="0">
                <a:latin typeface="Arial" pitchFamily="-84" charset="0"/>
              </a:rPr>
              <a:t>Comunidades</a:t>
            </a:r>
          </a:p>
        </p:txBody>
      </p:sp>
      <p:sp>
        <p:nvSpPr>
          <p:cNvPr id="25618" name="Text Box 18"/>
          <p:cNvSpPr txBox="1">
            <a:spLocks noChangeArrowheads="1"/>
          </p:cNvSpPr>
          <p:nvPr/>
        </p:nvSpPr>
        <p:spPr bwMode="auto">
          <a:xfrm>
            <a:off x="5651500" y="4941888"/>
            <a:ext cx="2057400" cy="457200"/>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s-ES_tradnl" sz="2400" b="0">
                <a:latin typeface="Arial" pitchFamily="-84" charset="0"/>
              </a:rPr>
              <a:t>Poblaciones</a:t>
            </a:r>
          </a:p>
        </p:txBody>
      </p:sp>
      <p:sp>
        <p:nvSpPr>
          <p:cNvPr id="25619" name="Text Box 19"/>
          <p:cNvSpPr txBox="1">
            <a:spLocks noChangeArrowheads="1"/>
          </p:cNvSpPr>
          <p:nvPr/>
        </p:nvSpPr>
        <p:spPr bwMode="auto">
          <a:xfrm>
            <a:off x="5651500" y="6237288"/>
            <a:ext cx="2057400" cy="457200"/>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s-ES_tradnl" sz="2400" b="0">
                <a:latin typeface="Arial" pitchFamily="-84" charset="0"/>
              </a:rPr>
              <a:t>Organismo</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56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56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56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56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56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25616"/>
                                        </p:tgtEl>
                                        <p:attrNameLst>
                                          <p:attrName>style.visibility</p:attrName>
                                        </p:attrNameLst>
                                      </p:cBhvr>
                                      <p:to>
                                        <p:strVal val="visible"/>
                                      </p:to>
                                    </p:set>
                                    <p:anim calcmode="lin" valueType="num">
                                      <p:cBhvr additive="base">
                                        <p:cTn id="27" dur="500" fill="hold"/>
                                        <p:tgtEl>
                                          <p:spTgt spid="25616"/>
                                        </p:tgtEl>
                                        <p:attrNameLst>
                                          <p:attrName>ppt_x</p:attrName>
                                        </p:attrNameLst>
                                      </p:cBhvr>
                                      <p:tavLst>
                                        <p:tav tm="0">
                                          <p:val>
                                            <p:strVal val="1+#ppt_w/2"/>
                                          </p:val>
                                        </p:tav>
                                        <p:tav tm="100000">
                                          <p:val>
                                            <p:strVal val="#ppt_x"/>
                                          </p:val>
                                        </p:tav>
                                      </p:tavLst>
                                    </p:anim>
                                    <p:anim calcmode="lin" valueType="num">
                                      <p:cBhvr additive="base">
                                        <p:cTn id="28" dur="500" fill="hold"/>
                                        <p:tgtEl>
                                          <p:spTgt spid="25616"/>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25617"/>
                                        </p:tgtEl>
                                        <p:attrNameLst>
                                          <p:attrName>style.visibility</p:attrName>
                                        </p:attrNameLst>
                                      </p:cBhvr>
                                      <p:to>
                                        <p:strVal val="visible"/>
                                      </p:to>
                                    </p:set>
                                    <p:anim calcmode="lin" valueType="num">
                                      <p:cBhvr additive="base">
                                        <p:cTn id="33" dur="500" fill="hold"/>
                                        <p:tgtEl>
                                          <p:spTgt spid="25617"/>
                                        </p:tgtEl>
                                        <p:attrNameLst>
                                          <p:attrName>ppt_x</p:attrName>
                                        </p:attrNameLst>
                                      </p:cBhvr>
                                      <p:tavLst>
                                        <p:tav tm="0">
                                          <p:val>
                                            <p:strVal val="1+#ppt_w/2"/>
                                          </p:val>
                                        </p:tav>
                                        <p:tav tm="100000">
                                          <p:val>
                                            <p:strVal val="#ppt_x"/>
                                          </p:val>
                                        </p:tav>
                                      </p:tavLst>
                                    </p:anim>
                                    <p:anim calcmode="lin" valueType="num">
                                      <p:cBhvr additive="base">
                                        <p:cTn id="34" dur="500" fill="hold"/>
                                        <p:tgtEl>
                                          <p:spTgt spid="25617"/>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25618"/>
                                        </p:tgtEl>
                                        <p:attrNameLst>
                                          <p:attrName>style.visibility</p:attrName>
                                        </p:attrNameLst>
                                      </p:cBhvr>
                                      <p:to>
                                        <p:strVal val="visible"/>
                                      </p:to>
                                    </p:set>
                                    <p:anim calcmode="lin" valueType="num">
                                      <p:cBhvr additive="base">
                                        <p:cTn id="39" dur="500" fill="hold"/>
                                        <p:tgtEl>
                                          <p:spTgt spid="25618"/>
                                        </p:tgtEl>
                                        <p:attrNameLst>
                                          <p:attrName>ppt_x</p:attrName>
                                        </p:attrNameLst>
                                      </p:cBhvr>
                                      <p:tavLst>
                                        <p:tav tm="0">
                                          <p:val>
                                            <p:strVal val="1+#ppt_w/2"/>
                                          </p:val>
                                        </p:tav>
                                        <p:tav tm="100000">
                                          <p:val>
                                            <p:strVal val="#ppt_x"/>
                                          </p:val>
                                        </p:tav>
                                      </p:tavLst>
                                    </p:anim>
                                    <p:anim calcmode="lin" valueType="num">
                                      <p:cBhvr additive="base">
                                        <p:cTn id="40" dur="500" fill="hold"/>
                                        <p:tgtEl>
                                          <p:spTgt spid="25618"/>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25619"/>
                                        </p:tgtEl>
                                        <p:attrNameLst>
                                          <p:attrName>style.visibility</p:attrName>
                                        </p:attrNameLst>
                                      </p:cBhvr>
                                      <p:to>
                                        <p:strVal val="visible"/>
                                      </p:to>
                                    </p:set>
                                    <p:anim calcmode="lin" valueType="num">
                                      <p:cBhvr additive="base">
                                        <p:cTn id="45" dur="500" fill="hold"/>
                                        <p:tgtEl>
                                          <p:spTgt spid="25619"/>
                                        </p:tgtEl>
                                        <p:attrNameLst>
                                          <p:attrName>ppt_x</p:attrName>
                                        </p:attrNameLst>
                                      </p:cBhvr>
                                      <p:tavLst>
                                        <p:tav tm="0">
                                          <p:val>
                                            <p:strVal val="1+#ppt_w/2"/>
                                          </p:val>
                                        </p:tav>
                                        <p:tav tm="100000">
                                          <p:val>
                                            <p:strVal val="#ppt_x"/>
                                          </p:val>
                                        </p:tav>
                                      </p:tavLst>
                                    </p:anim>
                                    <p:anim calcmode="lin" valueType="num">
                                      <p:cBhvr additive="base">
                                        <p:cTn id="46" dur="500" fill="hold"/>
                                        <p:tgtEl>
                                          <p:spTgt spid="256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1" grpId="0" autoUpdateAnimBg="0"/>
      <p:bldP spid="25612" grpId="0" animBg="1"/>
      <p:bldP spid="25613" grpId="0" animBg="1"/>
      <p:bldP spid="25614" grpId="0" animBg="1"/>
      <p:bldP spid="25615" grpId="0" animBg="1"/>
      <p:bldP spid="25616" grpId="0" autoUpdateAnimBg="0"/>
      <p:bldP spid="25617" grpId="0" autoUpdateAnimBg="0"/>
      <p:bldP spid="25618" grpId="0" autoUpdateAnimBg="0"/>
      <p:bldP spid="25619"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1066800"/>
            <a:ext cx="8610600" cy="830997"/>
          </a:xfrm>
          <a:prstGeom prst="rect">
            <a:avLst/>
          </a:prstGeom>
          <a:noFill/>
        </p:spPr>
        <p:txBody>
          <a:bodyPr wrap="square" rtlCol="0">
            <a:spAutoFit/>
          </a:bodyPr>
          <a:lstStyle/>
          <a:p>
            <a:pPr lvl="0"/>
            <a:r>
              <a:rPr lang="es-MX" sz="2400" b="1" dirty="0" smtClean="0"/>
              <a:t>Ecología</a:t>
            </a:r>
            <a:endParaRPr lang="es-ES_tradnl" sz="2400" dirty="0" smtClean="0"/>
          </a:p>
          <a:p>
            <a:pPr lvl="0"/>
            <a:endParaRPr lang="es-ES_tradnl" sz="2400" dirty="0"/>
          </a:p>
          <a:p>
            <a:pPr lvl="0"/>
            <a:endParaRPr lang="es-ES_tradnl" sz="2400" dirty="0"/>
          </a:p>
        </p:txBody>
      </p:sp>
      <p:pic>
        <p:nvPicPr>
          <p:cNvPr id="3" name="Imagen 2"/>
          <p:cNvPicPr>
            <a:picLocks noChangeAspect="1"/>
          </p:cNvPicPr>
          <p:nvPr/>
        </p:nvPicPr>
        <p:blipFill>
          <a:blip r:embed="rId2"/>
          <a:stretch>
            <a:fillRect/>
          </a:stretch>
        </p:blipFill>
        <p:spPr>
          <a:xfrm>
            <a:off x="1905000" y="152400"/>
            <a:ext cx="6019800" cy="6358943"/>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ChangeArrowheads="1"/>
          </p:cNvSpPr>
          <p:nvPr/>
        </p:nvSpPr>
        <p:spPr bwMode="auto">
          <a:xfrm>
            <a:off x="457200" y="277813"/>
            <a:ext cx="8229600" cy="1063625"/>
          </a:xfrm>
          <a:prstGeom prst="rect">
            <a:avLst/>
          </a:prstGeom>
          <a:noFill/>
          <a:ln w="9525">
            <a:noFill/>
            <a:miter lim="800000"/>
            <a:headEnd/>
            <a:tailEnd/>
          </a:ln>
          <a:effectLst/>
        </p:spPr>
        <p:txBody>
          <a:bodyPr anchor="ctr">
            <a:prstTxWarp prst="textNoShape">
              <a:avLst/>
            </a:prstTxWarp>
          </a:bodyPr>
          <a:lstStyle/>
          <a:p>
            <a:pPr algn="ctr">
              <a:defRPr/>
            </a:pPr>
            <a:r>
              <a:rPr lang="es-ES_tradnl" sz="2800" dirty="0">
                <a:solidFill>
                  <a:schemeClr val="tx2"/>
                </a:solidFill>
                <a:latin typeface="Arial" pitchFamily="-109" charset="0"/>
                <a:ea typeface="ＭＳ Ｐゴシック" pitchFamily="-109" charset="-128"/>
                <a:cs typeface="ＭＳ Ｐゴシック" pitchFamily="-109" charset="-128"/>
              </a:rPr>
              <a:t>¿Qué relación existe entre los niveles de organización? </a:t>
            </a:r>
          </a:p>
        </p:txBody>
      </p:sp>
      <p:sp>
        <p:nvSpPr>
          <p:cNvPr id="29701" name="Rectangle 5"/>
          <p:cNvSpPr>
            <a:spLocks noChangeArrowheads="1"/>
          </p:cNvSpPr>
          <p:nvPr/>
        </p:nvSpPr>
        <p:spPr bwMode="auto">
          <a:xfrm>
            <a:off x="685800" y="1557338"/>
            <a:ext cx="8062913" cy="4919662"/>
          </a:xfrm>
          <a:prstGeom prst="rect">
            <a:avLst/>
          </a:prstGeom>
          <a:noFill/>
          <a:ln w="9525">
            <a:noFill/>
            <a:miter lim="800000"/>
            <a:headEnd/>
            <a:tailEnd/>
          </a:ln>
          <a:effectLst/>
        </p:spPr>
        <p:txBody>
          <a:bodyPr>
            <a:prstTxWarp prst="textNoShape">
              <a:avLst/>
            </a:prstTxWarp>
          </a:bodyPr>
          <a:lstStyle/>
          <a:p>
            <a:pPr marL="342900" indent="-342900" algn="just">
              <a:lnSpc>
                <a:spcPct val="90000"/>
              </a:lnSpc>
              <a:spcBef>
                <a:spcPct val="60000"/>
              </a:spcBef>
              <a:buClr>
                <a:schemeClr val="hlink"/>
              </a:buClr>
              <a:buSzPct val="70000"/>
              <a:buFont typeface="Wingdings" pitchFamily="-109" charset="2"/>
              <a:buChar char="u"/>
              <a:defRPr/>
            </a:pPr>
            <a:r>
              <a:rPr lang="es-ES_tradnl" sz="2400" dirty="0">
                <a:solidFill>
                  <a:schemeClr val="tx1"/>
                </a:solidFill>
                <a:latin typeface="Arial" pitchFamily="-109" charset="0"/>
                <a:ea typeface="ＭＳ Ｐゴシック" pitchFamily="-109" charset="-128"/>
                <a:cs typeface="ＭＳ Ｐゴシック" pitchFamily="-109" charset="-128"/>
              </a:rPr>
              <a:t>Cada nivel de organización de la Naturaleza cumple el </a:t>
            </a:r>
            <a:r>
              <a:rPr lang="es-ES_tradnl" sz="2400" dirty="0">
                <a:solidFill>
                  <a:schemeClr val="hlink"/>
                </a:solidFill>
                <a:latin typeface="Arial" pitchFamily="-109" charset="0"/>
                <a:ea typeface="ＭＳ Ｐゴシック" pitchFamily="-109" charset="-128"/>
                <a:cs typeface="ＭＳ Ｐゴシック" pitchFamily="-109" charset="-128"/>
              </a:rPr>
              <a:t>papel de interfase</a:t>
            </a:r>
            <a:r>
              <a:rPr lang="es-ES_tradnl" sz="2400" dirty="0">
                <a:solidFill>
                  <a:schemeClr val="tx1"/>
                </a:solidFill>
                <a:latin typeface="Arial" pitchFamily="-109" charset="0"/>
                <a:ea typeface="ＭＳ Ｐゴシック" pitchFamily="-109" charset="-128"/>
                <a:cs typeface="ＭＳ Ｐゴシック" pitchFamily="-109" charset="-128"/>
              </a:rPr>
              <a:t> entre el nivel superior y el inferior.</a:t>
            </a:r>
          </a:p>
          <a:p>
            <a:pPr marL="342900" indent="-342900" algn="just">
              <a:lnSpc>
                <a:spcPct val="90000"/>
              </a:lnSpc>
              <a:spcBef>
                <a:spcPct val="60000"/>
              </a:spcBef>
              <a:buClr>
                <a:schemeClr val="hlink"/>
              </a:buClr>
              <a:buSzPct val="70000"/>
              <a:buFont typeface="Wingdings" pitchFamily="-109" charset="2"/>
              <a:buNone/>
              <a:defRPr/>
            </a:pPr>
            <a:endParaRPr lang="es-ES_tradnl" sz="2400" dirty="0">
              <a:solidFill>
                <a:schemeClr val="tx1"/>
              </a:solidFill>
              <a:latin typeface="Arial" pitchFamily="-109" charset="0"/>
              <a:ea typeface="ＭＳ Ｐゴシック" pitchFamily="-109" charset="-128"/>
              <a:cs typeface="ＭＳ Ｐゴシック" pitchFamily="-109" charset="-128"/>
            </a:endParaRPr>
          </a:p>
          <a:p>
            <a:pPr marL="342900" indent="-342900" algn="just">
              <a:lnSpc>
                <a:spcPct val="90000"/>
              </a:lnSpc>
              <a:spcBef>
                <a:spcPct val="60000"/>
              </a:spcBef>
              <a:buClr>
                <a:schemeClr val="hlink"/>
              </a:buClr>
              <a:buSzPct val="70000"/>
              <a:buFont typeface="Wingdings" pitchFamily="-109" charset="2"/>
              <a:buChar char="u"/>
              <a:defRPr/>
            </a:pPr>
            <a:r>
              <a:rPr lang="es-ES_tradnl" sz="2400" dirty="0">
                <a:solidFill>
                  <a:schemeClr val="tx1"/>
                </a:solidFill>
                <a:latin typeface="Arial" pitchFamily="-109" charset="0"/>
                <a:ea typeface="ＭＳ Ｐゴシック" pitchFamily="-109" charset="-128"/>
                <a:cs typeface="ＭＳ Ｐゴシック" pitchFamily="-109" charset="-128"/>
              </a:rPr>
              <a:t>Las características de un nivel de organización son el resultado de las </a:t>
            </a:r>
            <a:r>
              <a:rPr lang="es-ES_tradnl" sz="2400" dirty="0">
                <a:solidFill>
                  <a:schemeClr val="hlink"/>
                </a:solidFill>
                <a:latin typeface="Arial" pitchFamily="-109" charset="0"/>
                <a:ea typeface="ＭＳ Ｐゴシック" pitchFamily="-109" charset="-128"/>
                <a:cs typeface="ＭＳ Ｐゴシック" pitchFamily="-109" charset="-128"/>
              </a:rPr>
              <a:t>interacciones</a:t>
            </a:r>
            <a:r>
              <a:rPr lang="es-ES_tradnl" sz="2400" dirty="0">
                <a:solidFill>
                  <a:schemeClr val="tx1"/>
                </a:solidFill>
                <a:latin typeface="Arial" pitchFamily="-109" charset="0"/>
                <a:ea typeface="ＭＳ Ｐゴシック" pitchFamily="-109" charset="-128"/>
                <a:cs typeface="ＭＳ Ｐゴシック" pitchFamily="-109" charset="-128"/>
              </a:rPr>
              <a:t> entre los elementos que lo constituyen.</a:t>
            </a:r>
          </a:p>
          <a:p>
            <a:pPr marL="342900" indent="-342900" algn="just">
              <a:lnSpc>
                <a:spcPct val="90000"/>
              </a:lnSpc>
              <a:spcBef>
                <a:spcPct val="60000"/>
              </a:spcBef>
              <a:buClr>
                <a:schemeClr val="hlink"/>
              </a:buClr>
              <a:buSzPct val="70000"/>
              <a:buFont typeface="Wingdings" pitchFamily="-109" charset="2"/>
              <a:buNone/>
              <a:defRPr/>
            </a:pPr>
            <a:endParaRPr lang="es-ES_tradnl" sz="2400" dirty="0">
              <a:solidFill>
                <a:schemeClr val="tx1"/>
              </a:solidFill>
              <a:latin typeface="Arial" pitchFamily="-109" charset="0"/>
              <a:ea typeface="ＭＳ Ｐゴシック" pitchFamily="-109" charset="-128"/>
              <a:cs typeface="ＭＳ Ｐゴシック" pitchFamily="-109" charset="-128"/>
            </a:endParaRPr>
          </a:p>
          <a:p>
            <a:pPr marL="342900" indent="-342900" algn="just">
              <a:lnSpc>
                <a:spcPct val="90000"/>
              </a:lnSpc>
              <a:spcBef>
                <a:spcPct val="60000"/>
              </a:spcBef>
              <a:buClr>
                <a:schemeClr val="hlink"/>
              </a:buClr>
              <a:buSzPct val="70000"/>
              <a:buFont typeface="Wingdings" pitchFamily="-109" charset="2"/>
              <a:buChar char="u"/>
              <a:defRPr/>
            </a:pPr>
            <a:r>
              <a:rPr lang="es-ES_tradnl" sz="2400" dirty="0">
                <a:solidFill>
                  <a:schemeClr val="tx1"/>
                </a:solidFill>
                <a:latin typeface="Arial" pitchFamily="-109" charset="0"/>
                <a:ea typeface="ＭＳ Ｐゴシック" pitchFamily="-109" charset="-128"/>
                <a:cs typeface="ＭＳ Ｐゴシック" pitchFamily="-109" charset="-128"/>
              </a:rPr>
              <a:t>La estructura de un nivel no se </a:t>
            </a:r>
            <a:r>
              <a:rPr lang="es-ES_tradnl" sz="2400" dirty="0" smtClean="0">
                <a:solidFill>
                  <a:schemeClr val="tx1"/>
                </a:solidFill>
                <a:latin typeface="Arial" pitchFamily="-109" charset="0"/>
                <a:ea typeface="ＭＳ Ｐゴシック" pitchFamily="-109" charset="-128"/>
                <a:cs typeface="ＭＳ Ｐゴシック" pitchFamily="-109" charset="-128"/>
              </a:rPr>
              <a:t>conoce </a:t>
            </a:r>
            <a:r>
              <a:rPr lang="es-ES_tradnl" sz="2400" dirty="0">
                <a:solidFill>
                  <a:schemeClr val="tx1"/>
                </a:solidFill>
                <a:latin typeface="Arial" pitchFamily="-109" charset="0"/>
                <a:ea typeface="ＭＳ Ｐゴシック" pitchFamily="-109" charset="-128"/>
                <a:cs typeface="ＭＳ Ｐゴシック" pitchFamily="-109" charset="-128"/>
              </a:rPr>
              <a:t>sólo a través de sus partes, sino también por los procesos que los relacionan.</a:t>
            </a:r>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12" name="Rectangle 40"/>
          <p:cNvSpPr>
            <a:spLocks noChangeArrowheads="1"/>
          </p:cNvSpPr>
          <p:nvPr/>
        </p:nvSpPr>
        <p:spPr bwMode="auto">
          <a:xfrm>
            <a:off x="468313" y="0"/>
            <a:ext cx="8362950" cy="1354138"/>
          </a:xfrm>
          <a:prstGeom prst="rect">
            <a:avLst/>
          </a:prstGeom>
          <a:noFill/>
          <a:ln w="9525">
            <a:noFill/>
            <a:miter lim="800000"/>
            <a:headEnd/>
            <a:tailEnd/>
          </a:ln>
          <a:effectLst/>
        </p:spPr>
        <p:txBody>
          <a:bodyPr anchor="ctr">
            <a:prstTxWarp prst="textNoShape">
              <a:avLst/>
            </a:prstTxWarp>
          </a:bodyPr>
          <a:lstStyle/>
          <a:p>
            <a:pPr algn="ctr">
              <a:defRPr/>
            </a:pPr>
            <a:r>
              <a:rPr lang="es-ES_tradnl" sz="2800" dirty="0">
                <a:solidFill>
                  <a:schemeClr val="tx2"/>
                </a:solidFill>
                <a:latin typeface="Arial" pitchFamily="-109" charset="0"/>
                <a:ea typeface="ＭＳ Ｐゴシック" pitchFamily="-109" charset="-128"/>
                <a:cs typeface="ＭＳ Ｐゴシック" pitchFamily="-109" charset="-128"/>
              </a:rPr>
              <a:t>¿Qué aspectos pueden abordarse en cada nivel de organización ecológica?</a:t>
            </a:r>
          </a:p>
        </p:txBody>
      </p:sp>
      <p:sp>
        <p:nvSpPr>
          <p:cNvPr id="28713" name="Rectangle 41"/>
          <p:cNvSpPr>
            <a:spLocks noChangeArrowheads="1"/>
          </p:cNvSpPr>
          <p:nvPr/>
        </p:nvSpPr>
        <p:spPr bwMode="auto">
          <a:xfrm>
            <a:off x="323850" y="1412875"/>
            <a:ext cx="8496300" cy="5040313"/>
          </a:xfrm>
          <a:prstGeom prst="rect">
            <a:avLst/>
          </a:prstGeom>
          <a:noFill/>
          <a:ln w="9525">
            <a:noFill/>
            <a:miter lim="800000"/>
            <a:headEnd/>
            <a:tailEnd/>
          </a:ln>
          <a:effectLst/>
        </p:spPr>
        <p:txBody>
          <a:bodyPr>
            <a:prstTxWarp prst="textNoShape">
              <a:avLst/>
            </a:prstTxWarp>
          </a:bodyPr>
          <a:lstStyle/>
          <a:p>
            <a:pPr marL="342900" indent="-342900" algn="just">
              <a:spcBef>
                <a:spcPct val="20000"/>
              </a:spcBef>
              <a:buClr>
                <a:schemeClr val="hlink"/>
              </a:buClr>
              <a:buSzPct val="70000"/>
              <a:buFont typeface="Wingdings" pitchFamily="-109" charset="2"/>
              <a:buChar char="u"/>
              <a:defRPr/>
            </a:pPr>
            <a:r>
              <a:rPr lang="es-ES_tradnl" sz="2400" dirty="0">
                <a:solidFill>
                  <a:schemeClr val="tx1"/>
                </a:solidFill>
                <a:latin typeface="Arial" pitchFamily="-109" charset="0"/>
                <a:ea typeface="ＭＳ Ｐゴシック" pitchFamily="-109" charset="-128"/>
                <a:cs typeface="ＭＳ Ｐゴシック" pitchFamily="-109" charset="-128"/>
              </a:rPr>
              <a:t>En cada nivel de organización pueden contener varios aspectos a estudiar según diferentes puntos de vista.</a:t>
            </a:r>
          </a:p>
          <a:p>
            <a:pPr marL="342900" indent="-342900" algn="just">
              <a:spcBef>
                <a:spcPct val="20000"/>
              </a:spcBef>
              <a:buClr>
                <a:schemeClr val="hlink"/>
              </a:buClr>
              <a:buSzPct val="70000"/>
              <a:buFont typeface="Wingdings" pitchFamily="-109" charset="2"/>
              <a:buNone/>
              <a:defRPr/>
            </a:pPr>
            <a:endParaRPr lang="es-ES_tradnl" sz="2400" dirty="0" smtClean="0">
              <a:solidFill>
                <a:schemeClr val="tx1"/>
              </a:solidFill>
              <a:latin typeface="Arial" pitchFamily="-109" charset="0"/>
              <a:ea typeface="ＭＳ Ｐゴシック" pitchFamily="-109" charset="-128"/>
              <a:cs typeface="ＭＳ Ｐゴシック" pitchFamily="-109" charset="-128"/>
            </a:endParaRPr>
          </a:p>
          <a:p>
            <a:pPr marL="342900" indent="-342900" algn="just">
              <a:spcBef>
                <a:spcPct val="20000"/>
              </a:spcBef>
              <a:buClr>
                <a:schemeClr val="hlink"/>
              </a:buClr>
              <a:buSzPct val="70000"/>
              <a:buFont typeface="Wingdings" pitchFamily="-109" charset="2"/>
              <a:buChar char="u"/>
              <a:defRPr/>
            </a:pPr>
            <a:r>
              <a:rPr lang="es-ES_tradnl" sz="2400" dirty="0" smtClean="0">
                <a:solidFill>
                  <a:schemeClr val="tx1"/>
                </a:solidFill>
                <a:latin typeface="Arial" pitchFamily="-109" charset="0"/>
                <a:ea typeface="ＭＳ Ｐゴシック" pitchFamily="-109" charset="-128"/>
                <a:cs typeface="ＭＳ Ｐゴシック" pitchFamily="-109" charset="-128"/>
              </a:rPr>
              <a:t>Un </a:t>
            </a:r>
            <a:r>
              <a:rPr lang="es-ES_tradnl" sz="2400" dirty="0">
                <a:solidFill>
                  <a:schemeClr val="tx1"/>
                </a:solidFill>
                <a:latin typeface="Arial" pitchFamily="-109" charset="0"/>
                <a:ea typeface="ＭＳ Ｐゴシック" pitchFamily="-109" charset="-128"/>
                <a:cs typeface="ＭＳ Ｐゴシック" pitchFamily="-109" charset="-128"/>
              </a:rPr>
              <a:t>punto de vista es a partir de </a:t>
            </a:r>
            <a:r>
              <a:rPr lang="es-ES_tradnl" sz="2400" dirty="0">
                <a:solidFill>
                  <a:schemeClr val="hlink"/>
                </a:solidFill>
                <a:latin typeface="Arial" pitchFamily="-109" charset="0"/>
                <a:ea typeface="ＭＳ Ｐゴシック" pitchFamily="-109" charset="-128"/>
                <a:cs typeface="ＭＳ Ｐゴシック" pitchFamily="-109" charset="-128"/>
              </a:rPr>
              <a:t>las propiedades emergentes de cada nivel de organización</a:t>
            </a:r>
            <a:r>
              <a:rPr lang="es-ES_tradnl" sz="2400" dirty="0">
                <a:solidFill>
                  <a:schemeClr val="tx1"/>
                </a:solidFill>
                <a:latin typeface="Arial" pitchFamily="-109" charset="0"/>
                <a:ea typeface="ＭＳ Ｐゴシック" pitchFamily="-109" charset="-128"/>
                <a:cs typeface="ＭＳ Ｐゴシック" pitchFamily="-109" charset="-128"/>
              </a:rPr>
              <a:t>.</a:t>
            </a:r>
          </a:p>
          <a:p>
            <a:pPr marL="342900" indent="-342900" algn="just">
              <a:spcBef>
                <a:spcPct val="20000"/>
              </a:spcBef>
              <a:buClr>
                <a:schemeClr val="hlink"/>
              </a:buClr>
              <a:buSzPct val="70000"/>
              <a:buFont typeface="Wingdings" pitchFamily="-109" charset="2"/>
              <a:buNone/>
              <a:defRPr/>
            </a:pPr>
            <a:endParaRPr lang="es-ES_tradnl" sz="2400" dirty="0">
              <a:solidFill>
                <a:schemeClr val="tx1"/>
              </a:solidFill>
              <a:latin typeface="Arial" pitchFamily="-109" charset="0"/>
              <a:ea typeface="ＭＳ Ｐゴシック" pitchFamily="-109" charset="-128"/>
              <a:cs typeface="ＭＳ Ｐゴシック" pitchFamily="-109" charset="-128"/>
            </a:endParaRPr>
          </a:p>
          <a:p>
            <a:pPr marL="342900" indent="-342900" algn="just">
              <a:spcBef>
                <a:spcPct val="20000"/>
              </a:spcBef>
              <a:buClr>
                <a:schemeClr val="hlink"/>
              </a:buClr>
              <a:buSzPct val="70000"/>
              <a:buFont typeface="Wingdings" pitchFamily="-109" charset="2"/>
              <a:buChar char="u"/>
              <a:defRPr/>
            </a:pPr>
            <a:r>
              <a:rPr lang="es-ES_tradnl" sz="2400" dirty="0">
                <a:solidFill>
                  <a:schemeClr val="tx1"/>
                </a:solidFill>
                <a:latin typeface="Arial" pitchFamily="-109" charset="0"/>
                <a:ea typeface="ＭＳ Ｐゴシック" pitchFamily="-109" charset="-128"/>
                <a:cs typeface="ＭＳ Ｐゴシック" pitchFamily="-109" charset="-128"/>
              </a:rPr>
              <a:t>Una propiedad emergente es un </a:t>
            </a:r>
            <a:r>
              <a:rPr lang="es-ES_tradnl" sz="2400" dirty="0">
                <a:solidFill>
                  <a:schemeClr val="hlink"/>
                </a:solidFill>
                <a:latin typeface="Arial" pitchFamily="-109" charset="0"/>
                <a:ea typeface="ＭＳ Ｐゴシック" pitchFamily="-109" charset="-128"/>
                <a:cs typeface="ＭＳ Ｐゴシック" pitchFamily="-109" charset="-128"/>
              </a:rPr>
              <a:t>“atributo propio del nivel de organización referido, que le distingue de otros niveles de organización”</a:t>
            </a:r>
            <a:r>
              <a:rPr lang="es-ES_tradnl" sz="2400" dirty="0">
                <a:solidFill>
                  <a:schemeClr val="tx1"/>
                </a:solidFill>
                <a:latin typeface="Arial" pitchFamily="-109" charset="0"/>
                <a:ea typeface="ＭＳ Ｐゴシック" pitchFamily="-109" charset="-128"/>
                <a:cs typeface="ＭＳ Ｐゴシック" pitchFamily="-109" charset="-128"/>
              </a:rPr>
              <a:t> además  sus variaciones diferencian a elementos del mismos nivel organización. </a:t>
            </a:r>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sz="half" idx="1"/>
          </p:nvPr>
        </p:nvSpPr>
        <p:spPr>
          <a:xfrm>
            <a:off x="323850" y="188913"/>
            <a:ext cx="8351838" cy="1152525"/>
          </a:xfrm>
        </p:spPr>
        <p:txBody>
          <a:bodyPr/>
          <a:lstStyle/>
          <a:p>
            <a:pPr algn="just" eaLnBrk="1" hangingPunct="1">
              <a:buFont typeface="Wingdings" pitchFamily="-109" charset="2"/>
              <a:buChar char="u"/>
              <a:defRPr/>
            </a:pPr>
            <a:r>
              <a:rPr lang="es-ES" altLang="zh-CN" sz="2000">
                <a:ea typeface="SimSun" charset="-122"/>
                <a:cs typeface="SimSun" charset="-122"/>
              </a:rPr>
              <a:t>Partiendo de los principios holísticos de integración y jerarquía, cada nivel de organización ecológica se separa por sus </a:t>
            </a:r>
            <a:r>
              <a:rPr lang="es-ES" altLang="zh-CN" sz="2000" b="1">
                <a:ea typeface="SimSun" charset="-122"/>
                <a:cs typeface="SimSun" charset="-122"/>
              </a:rPr>
              <a:t>propiedades emergentes</a:t>
            </a:r>
            <a:r>
              <a:rPr lang="es-ES" altLang="zh-CN" sz="2000">
                <a:ea typeface="SimSun" charset="-122"/>
                <a:cs typeface="SimSun" charset="-122"/>
              </a:rPr>
              <a:t> </a:t>
            </a:r>
            <a:endParaRPr lang="es-ES" sz="2000">
              <a:ea typeface="ＭＳ Ｐゴシック" pitchFamily="-109" charset="-128"/>
            </a:endParaRPr>
          </a:p>
        </p:txBody>
      </p:sp>
      <p:sp>
        <p:nvSpPr>
          <p:cNvPr id="30803" name="Text Box 83"/>
          <p:cNvSpPr txBox="1">
            <a:spLocks noChangeArrowheads="1"/>
          </p:cNvSpPr>
          <p:nvPr/>
        </p:nvSpPr>
        <p:spPr bwMode="auto">
          <a:xfrm>
            <a:off x="323850" y="1268413"/>
            <a:ext cx="5111750" cy="5078314"/>
          </a:xfrm>
          <a:prstGeom prst="rect">
            <a:avLst/>
          </a:prstGeom>
          <a:noFill/>
          <a:ln w="9525">
            <a:noFill/>
            <a:miter lim="800000"/>
            <a:headEnd/>
            <a:tailEnd/>
          </a:ln>
          <a:effectLst/>
        </p:spPr>
        <p:txBody>
          <a:bodyPr>
            <a:prstTxWarp prst="textNoShape">
              <a:avLst/>
            </a:prstTxWarp>
            <a:spAutoFit/>
          </a:bodyPr>
          <a:lstStyle/>
          <a:p>
            <a:pPr>
              <a:defRPr/>
            </a:pPr>
            <a:r>
              <a:rPr lang="es-ES" b="0" dirty="0">
                <a:solidFill>
                  <a:srgbClr val="00FF00"/>
                </a:solidFill>
                <a:latin typeface="Verdana" pitchFamily="-109" charset="0"/>
                <a:ea typeface="ＭＳ Ｐゴシック" pitchFamily="-109" charset="-128"/>
                <a:cs typeface="ＭＳ Ｐゴシック" pitchFamily="-109" charset="-128"/>
              </a:rPr>
              <a:t>Ecosistemas:</a:t>
            </a:r>
            <a:r>
              <a:rPr lang="es-ES" b="0" dirty="0">
                <a:solidFill>
                  <a:schemeClr val="tx1"/>
                </a:solidFill>
                <a:latin typeface="Verdana" pitchFamily="-109" charset="0"/>
                <a:ea typeface="ＭＳ Ｐゴシック" pitchFamily="-109" charset="-128"/>
                <a:cs typeface="ＭＳ Ｐゴシック" pitchFamily="-109" charset="-128"/>
              </a:rPr>
              <a:t> Producción primaria y secundaria, Ciclos biogeoquímicos, fuentes de energía, mallas tróficas, eficiencia ecológica, grupos tróficos, subsidios</a:t>
            </a:r>
            <a:endParaRPr lang="es-ES" b="0" dirty="0" smtClean="0">
              <a:solidFill>
                <a:schemeClr val="tx1"/>
              </a:solidFill>
              <a:latin typeface="Verdana" pitchFamily="-109" charset="0"/>
              <a:ea typeface="ＭＳ Ｐゴシック" pitchFamily="-109" charset="-128"/>
              <a:cs typeface="ＭＳ Ｐゴシック" pitchFamily="-109" charset="-128"/>
            </a:endParaRPr>
          </a:p>
          <a:p>
            <a:pPr>
              <a:defRPr/>
            </a:pPr>
            <a:endParaRPr lang="es-ES" b="0" dirty="0" smtClean="0">
              <a:solidFill>
                <a:schemeClr val="tx1"/>
              </a:solidFill>
              <a:latin typeface="Verdana" pitchFamily="-109" charset="0"/>
              <a:ea typeface="ＭＳ Ｐゴシック" pitchFamily="-109" charset="-128"/>
              <a:cs typeface="ＭＳ Ｐゴシック" pitchFamily="-109" charset="-128"/>
            </a:endParaRPr>
          </a:p>
          <a:p>
            <a:pPr>
              <a:defRPr/>
            </a:pPr>
            <a:r>
              <a:rPr lang="es-ES" b="0" dirty="0">
                <a:solidFill>
                  <a:srgbClr val="00FF00"/>
                </a:solidFill>
                <a:latin typeface="Verdana" pitchFamily="-109" charset="0"/>
                <a:ea typeface="ＭＳ Ｐゴシック" pitchFamily="-109" charset="-128"/>
                <a:cs typeface="ＭＳ Ｐゴシック" pitchFamily="-109" charset="-128"/>
              </a:rPr>
              <a:t>Comunidad</a:t>
            </a:r>
            <a:r>
              <a:rPr lang="es-ES" b="0" dirty="0">
                <a:solidFill>
                  <a:schemeClr val="tx1"/>
                </a:solidFill>
                <a:latin typeface="Verdana" pitchFamily="-109" charset="0"/>
                <a:ea typeface="ＭＳ Ｐゴシック" pitchFamily="-109" charset="-128"/>
                <a:cs typeface="ＭＳ Ｐゴシック" pitchFamily="-109" charset="-128"/>
              </a:rPr>
              <a:t>: Patrón horizontal, patrón vertical, riqueza de especies, dominancia, diversidad, equitatividad, sucesión</a:t>
            </a:r>
          </a:p>
          <a:p>
            <a:pPr>
              <a:defRPr/>
            </a:pPr>
            <a:endParaRPr lang="es-ES" b="0" dirty="0">
              <a:solidFill>
                <a:schemeClr val="tx1"/>
              </a:solidFill>
              <a:latin typeface="Verdana" pitchFamily="-109" charset="0"/>
              <a:ea typeface="ＭＳ Ｐゴシック" pitchFamily="-109" charset="-128"/>
              <a:cs typeface="ＭＳ Ｐゴシック" pitchFamily="-109" charset="-128"/>
            </a:endParaRPr>
          </a:p>
          <a:p>
            <a:pPr>
              <a:defRPr/>
            </a:pPr>
            <a:r>
              <a:rPr lang="es-ES" b="0" dirty="0">
                <a:solidFill>
                  <a:srgbClr val="00FF00"/>
                </a:solidFill>
                <a:latin typeface="Verdana" pitchFamily="-109" charset="0"/>
                <a:ea typeface="ＭＳ Ｐゴシック" pitchFamily="-109" charset="-128"/>
                <a:cs typeface="ＭＳ Ｐゴシック" pitchFamily="-109" charset="-128"/>
              </a:rPr>
              <a:t>Población</a:t>
            </a:r>
            <a:r>
              <a:rPr lang="es-ES" b="0" dirty="0">
                <a:solidFill>
                  <a:schemeClr val="tx1"/>
                </a:solidFill>
                <a:latin typeface="Verdana" pitchFamily="-109" charset="0"/>
                <a:ea typeface="ＭＳ Ｐゴシック" pitchFamily="-109" charset="-128"/>
                <a:cs typeface="ＭＳ Ｐゴシック" pitchFamily="-109" charset="-128"/>
              </a:rPr>
              <a:t>: Crecimiento, Estructura por edades, Reproducción, Tasas de Natalidad, mortalidad, supervivencia,  patrón de disposición espacial, territorialidad, relaciones intrapoblacionales (competencia, canibalismo), interpoblacionales (depredación, competencia, mutualismo)</a:t>
            </a:r>
          </a:p>
        </p:txBody>
      </p:sp>
      <p:pic>
        <p:nvPicPr>
          <p:cNvPr id="45060" name="Picture 84" descr="especie10"/>
          <p:cNvPicPr>
            <a:picLocks noGrp="1" noChangeAspect="1" noChangeArrowheads="1"/>
          </p:cNvPicPr>
          <p:nvPr>
            <p:ph sz="half" idx="2"/>
          </p:nvPr>
        </p:nvPicPr>
        <p:blipFill>
          <a:blip r:embed="rId2"/>
          <a:srcRect t="4143" b="28577"/>
          <a:stretch>
            <a:fillRect/>
          </a:stretch>
        </p:blipFill>
        <p:spPr>
          <a:xfrm>
            <a:off x="5148263" y="1268413"/>
            <a:ext cx="3995737" cy="5256212"/>
          </a:xfrm>
          <a:noFill/>
        </p:spPr>
      </p:pic>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95536" y="548680"/>
            <a:ext cx="8136904" cy="5632312"/>
          </a:xfrm>
          <a:prstGeom prst="rect">
            <a:avLst/>
          </a:prstGeom>
        </p:spPr>
        <p:txBody>
          <a:bodyPr wrap="square">
            <a:spAutoFit/>
          </a:bodyPr>
          <a:lstStyle/>
          <a:p>
            <a:r>
              <a:rPr lang="es-MX" b="1" dirty="0" smtClean="0"/>
              <a:t>BIBLIOGRAF</a:t>
            </a:r>
            <a:r>
              <a:rPr lang="es-MX" b="1" dirty="0" smtClean="0"/>
              <a:t>ÍA</a:t>
            </a:r>
            <a:endParaRPr lang="es-MX" dirty="0"/>
          </a:p>
          <a:p>
            <a:r>
              <a:rPr lang="es-MX" b="1" dirty="0"/>
              <a:t> </a:t>
            </a:r>
            <a:endParaRPr lang="es-MX" dirty="0"/>
          </a:p>
          <a:p>
            <a:r>
              <a:rPr lang="en-US" dirty="0" err="1"/>
              <a:t>Begon</a:t>
            </a:r>
            <a:r>
              <a:rPr lang="en-US" dirty="0"/>
              <a:t>, M., Townsend, C. R. &amp;Harper, J.L.</a:t>
            </a:r>
            <a:r>
              <a:rPr lang="en-US" b="1" dirty="0"/>
              <a:t> </a:t>
            </a:r>
            <a:r>
              <a:rPr lang="en-US" dirty="0"/>
              <a:t> 2009. Ecology: From individuals to ecosystems. Willey, New York. ISBN: 9781405111171</a:t>
            </a:r>
            <a:endParaRPr lang="es-MX" dirty="0"/>
          </a:p>
          <a:p>
            <a:r>
              <a:rPr lang="en-US" dirty="0"/>
              <a:t> </a:t>
            </a:r>
            <a:endParaRPr lang="es-MX" dirty="0"/>
          </a:p>
          <a:p>
            <a:r>
              <a:rPr lang="en-US" dirty="0"/>
              <a:t>Fox, C. W., D. A. </a:t>
            </a:r>
            <a:r>
              <a:rPr lang="en-US" dirty="0" err="1"/>
              <a:t>Roff</a:t>
            </a:r>
            <a:r>
              <a:rPr lang="en-US" dirty="0"/>
              <a:t> y D. J. Fairbairn. 2001. Evolutionary ecology: concepts and case studies. </a:t>
            </a:r>
            <a:r>
              <a:rPr lang="es-MX" dirty="0"/>
              <a:t>Oxford University Press</a:t>
            </a:r>
          </a:p>
          <a:p>
            <a:r>
              <a:rPr lang="en-US" dirty="0"/>
              <a:t> </a:t>
            </a:r>
            <a:endParaRPr lang="es-MX" dirty="0"/>
          </a:p>
          <a:p>
            <a:r>
              <a:rPr lang="en-US" dirty="0" err="1"/>
              <a:t>Icklefs</a:t>
            </a:r>
            <a:r>
              <a:rPr lang="en-US" dirty="0"/>
              <a:t>, R. &amp; Millar, G. (1999). Ecology. Freeman &amp; Co. Nueva York. </a:t>
            </a:r>
            <a:r>
              <a:rPr lang="en-US" dirty="0" err="1"/>
              <a:t>Futuyma</a:t>
            </a:r>
            <a:r>
              <a:rPr lang="en-US" dirty="0"/>
              <a:t>, D. 1998. Evolutionary biology. 2 ed. </a:t>
            </a:r>
            <a:r>
              <a:rPr lang="en-US" dirty="0" err="1"/>
              <a:t>Sinauer</a:t>
            </a:r>
            <a:r>
              <a:rPr lang="en-US" dirty="0"/>
              <a:t> Associates, Inc. Sunderland, MA.</a:t>
            </a:r>
            <a:endParaRPr lang="es-MX" dirty="0"/>
          </a:p>
          <a:p>
            <a:r>
              <a:rPr lang="en-US" dirty="0"/>
              <a:t> </a:t>
            </a:r>
            <a:endParaRPr lang="es-MX" dirty="0"/>
          </a:p>
          <a:p>
            <a:r>
              <a:rPr lang="en-US" dirty="0"/>
              <a:t>Jorgensen SE. (2012). Introduction to Systems Ecology (Applied Ecology and Environmental Management). Taylor &amp; Francis Group.</a:t>
            </a:r>
            <a:endParaRPr lang="es-MX" dirty="0"/>
          </a:p>
          <a:p>
            <a:r>
              <a:rPr lang="en-US" dirty="0"/>
              <a:t> </a:t>
            </a:r>
            <a:endParaRPr lang="es-MX" dirty="0"/>
          </a:p>
          <a:p>
            <a:r>
              <a:rPr lang="en-US" dirty="0" err="1"/>
              <a:t>Margalef</a:t>
            </a:r>
            <a:r>
              <a:rPr lang="en-US" dirty="0"/>
              <a:t>, R. 2002. </a:t>
            </a:r>
            <a:r>
              <a:rPr lang="en-US" dirty="0" err="1"/>
              <a:t>Teoría</a:t>
            </a:r>
            <a:r>
              <a:rPr lang="en-US" dirty="0"/>
              <a:t> de los </a:t>
            </a:r>
            <a:r>
              <a:rPr lang="en-US" dirty="0" err="1"/>
              <a:t>Sistemas</a:t>
            </a:r>
            <a:r>
              <a:rPr lang="en-US" dirty="0"/>
              <a:t> </a:t>
            </a:r>
            <a:r>
              <a:rPr lang="en-US" dirty="0" err="1"/>
              <a:t>ecológicos</a:t>
            </a:r>
            <a:r>
              <a:rPr lang="en-US" dirty="0"/>
              <a:t>. </a:t>
            </a:r>
            <a:r>
              <a:rPr lang="en-US" dirty="0" err="1"/>
              <a:t>Alfaomega</a:t>
            </a:r>
            <a:r>
              <a:rPr lang="en-US" dirty="0"/>
              <a:t>, México. ISBN:9701507819</a:t>
            </a:r>
            <a:endParaRPr lang="es-MX" dirty="0"/>
          </a:p>
          <a:p>
            <a:r>
              <a:rPr lang="x-none" dirty="0"/>
              <a:t> </a:t>
            </a:r>
            <a:endParaRPr lang="es-MX" dirty="0"/>
          </a:p>
          <a:p>
            <a:r>
              <a:rPr lang="en-US" dirty="0"/>
              <a:t>Smith TM &amp; Smith RL. (2009). Elements of Ecology. 7 ed. Benjamin Cummings. ISBN-10: 0321559576/ISBN-13:  9780321559579.</a:t>
            </a:r>
            <a:endParaRPr lang="es-MX" dirty="0"/>
          </a:p>
          <a:p>
            <a:r>
              <a:rPr lang="en-US" dirty="0"/>
              <a:t> </a:t>
            </a:r>
            <a:endParaRPr lang="es-MX" dirty="0"/>
          </a:p>
        </p:txBody>
      </p:sp>
    </p:spTree>
    <p:extLst>
      <p:ext uri="{BB962C8B-B14F-4D97-AF65-F5344CB8AC3E}">
        <p14:creationId xmlns:p14="http://schemas.microsoft.com/office/powerpoint/2010/main" val="2242694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1066800"/>
            <a:ext cx="8610600" cy="3416320"/>
          </a:xfrm>
          <a:prstGeom prst="rect">
            <a:avLst/>
          </a:prstGeom>
          <a:noFill/>
        </p:spPr>
        <p:txBody>
          <a:bodyPr wrap="square" rtlCol="0">
            <a:spAutoFit/>
          </a:bodyPr>
          <a:lstStyle/>
          <a:p>
            <a:pPr lvl="0"/>
            <a:r>
              <a:rPr lang="es-MX" sz="2400" b="1" dirty="0" smtClean="0"/>
              <a:t>Ecología</a:t>
            </a:r>
            <a:r>
              <a:rPr lang="es-MX" sz="2400" dirty="0" smtClean="0"/>
              <a:t> (</a:t>
            </a:r>
            <a:r>
              <a:rPr lang="es-ES_tradnl" sz="2400" dirty="0" smtClean="0"/>
              <a:t>Ernest Haeckel en 1869).</a:t>
            </a:r>
          </a:p>
          <a:p>
            <a:pPr lvl="0"/>
            <a:r>
              <a:rPr lang="es-ES_tradnl" sz="2400" dirty="0" smtClean="0"/>
              <a:t>	El estudio científico de las interacciones entre los organismos y su medio ambiente.</a:t>
            </a:r>
          </a:p>
          <a:p>
            <a:pPr lvl="0"/>
            <a:endParaRPr lang="es-ES_tradnl" sz="2400" dirty="0" smtClean="0"/>
          </a:p>
          <a:p>
            <a:pPr lvl="0"/>
            <a:r>
              <a:rPr lang="es-ES_tradnl" sz="2400" dirty="0" smtClean="0"/>
              <a:t> </a:t>
            </a:r>
            <a:r>
              <a:rPr lang="es-ES_tradnl" sz="2400" i="1" dirty="0" err="1" smtClean="0"/>
              <a:t>Oikos</a:t>
            </a:r>
            <a:r>
              <a:rPr lang="es-ES_tradnl" sz="2400" i="1" dirty="0"/>
              <a:t>;</a:t>
            </a:r>
            <a:r>
              <a:rPr lang="es-ES_tradnl" sz="2400" dirty="0" smtClean="0"/>
              <a:t> “casa”. Ecología por lo tanto podría ser considerado como el estudio de la "casa" de los seres vivos.</a:t>
            </a:r>
          </a:p>
          <a:p>
            <a:pPr lvl="0"/>
            <a:endParaRPr lang="es-ES_tradnl" sz="2400" dirty="0" smtClean="0"/>
          </a:p>
          <a:p>
            <a:pPr lvl="0"/>
            <a:endParaRPr lang="es-ES_tradnl" sz="2400" dirty="0" smtClean="0"/>
          </a:p>
          <a:p>
            <a:pPr lvl="0"/>
            <a:endParaRPr lang="es-ES_tradnl" sz="2400" dirty="0"/>
          </a:p>
          <a:p>
            <a:pPr lvl="0"/>
            <a:endParaRPr lang="es-ES_tradnl"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1066800"/>
            <a:ext cx="8610600" cy="4524315"/>
          </a:xfrm>
          <a:prstGeom prst="rect">
            <a:avLst/>
          </a:prstGeom>
          <a:noFill/>
        </p:spPr>
        <p:txBody>
          <a:bodyPr wrap="square" rtlCol="0">
            <a:spAutoFit/>
          </a:bodyPr>
          <a:lstStyle/>
          <a:p>
            <a:pPr lvl="0"/>
            <a:r>
              <a:rPr lang="es-MX" sz="2400" b="1" dirty="0" smtClean="0"/>
              <a:t>Ecología</a:t>
            </a:r>
            <a:r>
              <a:rPr lang="es-MX" sz="2400" dirty="0" smtClean="0"/>
              <a:t> (</a:t>
            </a:r>
            <a:r>
              <a:rPr lang="es-ES_tradnl" sz="2400" dirty="0" smtClean="0"/>
              <a:t>Ernest Haeckel en 1869).</a:t>
            </a:r>
          </a:p>
          <a:p>
            <a:pPr lvl="0"/>
            <a:r>
              <a:rPr lang="es-ES_tradnl" sz="2400" dirty="0" smtClean="0"/>
              <a:t>	El estudio científico de las interacciones entre los organismos y su medio ambiente.</a:t>
            </a:r>
          </a:p>
          <a:p>
            <a:pPr lvl="0"/>
            <a:endParaRPr lang="es-ES_tradnl" sz="2400" dirty="0" smtClean="0"/>
          </a:p>
          <a:p>
            <a:pPr lvl="0"/>
            <a:r>
              <a:rPr lang="es-ES_tradnl" sz="2400" dirty="0" smtClean="0"/>
              <a:t> </a:t>
            </a:r>
            <a:r>
              <a:rPr lang="es-ES_tradnl" sz="2400" i="1" dirty="0" err="1" smtClean="0"/>
              <a:t>Oikos</a:t>
            </a:r>
            <a:r>
              <a:rPr lang="es-ES_tradnl" sz="2400" i="1" dirty="0"/>
              <a:t>;</a:t>
            </a:r>
            <a:r>
              <a:rPr lang="es-ES_tradnl" sz="2400" dirty="0" smtClean="0"/>
              <a:t> “casa”. Ecología por lo tanto podría ser considerada como el estudio de la "casa" de los seres vivos.</a:t>
            </a:r>
          </a:p>
          <a:p>
            <a:pPr lvl="0"/>
            <a:endParaRPr lang="es-ES_tradnl" sz="2400" dirty="0" smtClean="0"/>
          </a:p>
          <a:p>
            <a:pPr lvl="0"/>
            <a:r>
              <a:rPr lang="es-ES_tradnl" sz="2400" dirty="0" err="1" smtClean="0"/>
              <a:t>Krebs</a:t>
            </a:r>
            <a:r>
              <a:rPr lang="es-ES_tradnl" sz="2400" dirty="0" smtClean="0"/>
              <a:t> (1972): “La ecología es el estudio científico de las interacciones que determinan la distribución y abundancia</a:t>
            </a:r>
          </a:p>
          <a:p>
            <a:pPr lvl="0"/>
            <a:r>
              <a:rPr lang="es-ES_tradnl" sz="2400" dirty="0" smtClean="0"/>
              <a:t>de organismos”.  </a:t>
            </a:r>
          </a:p>
          <a:p>
            <a:pPr lvl="0"/>
            <a:endParaRPr lang="es-ES_tradnl" sz="2400" dirty="0" smtClean="0"/>
          </a:p>
          <a:p>
            <a:pPr lvl="0"/>
            <a:endParaRPr lang="es-ES_tradnl" sz="2400" dirty="0"/>
          </a:p>
          <a:p>
            <a:pPr lvl="0"/>
            <a:endParaRPr lang="es-ES_tradnl"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1066800"/>
            <a:ext cx="8610600" cy="1938992"/>
          </a:xfrm>
          <a:prstGeom prst="rect">
            <a:avLst/>
          </a:prstGeom>
          <a:noFill/>
        </p:spPr>
        <p:txBody>
          <a:bodyPr wrap="square" rtlCol="0">
            <a:spAutoFit/>
          </a:bodyPr>
          <a:lstStyle/>
          <a:p>
            <a:pPr lvl="0"/>
            <a:r>
              <a:rPr lang="es-ES_tradnl" sz="2400" b="1" dirty="0" smtClean="0"/>
              <a:t>Seres Vivos: Jerarquía Biológica</a:t>
            </a:r>
          </a:p>
          <a:p>
            <a:pPr marL="263525" lvl="0">
              <a:buFont typeface="Arial"/>
              <a:buChar char="•"/>
            </a:pPr>
            <a:r>
              <a:rPr lang="es-ES_tradnl" sz="2400" dirty="0" smtClean="0"/>
              <a:t>	Partículas subcelulares</a:t>
            </a:r>
          </a:p>
          <a:p>
            <a:pPr marL="263525" lvl="0">
              <a:buFont typeface="Arial"/>
              <a:buChar char="•"/>
            </a:pPr>
            <a:r>
              <a:rPr lang="es-ES_tradnl" sz="2400" dirty="0" smtClean="0"/>
              <a:t>	Células</a:t>
            </a:r>
          </a:p>
          <a:p>
            <a:pPr marL="263525" lvl="0">
              <a:buFont typeface="Arial"/>
              <a:buChar char="•"/>
            </a:pPr>
            <a:r>
              <a:rPr lang="es-ES_tradnl" sz="2400" dirty="0" smtClean="0"/>
              <a:t>	</a:t>
            </a:r>
            <a:r>
              <a:rPr lang="es-ES_tradnl" sz="2400" dirty="0"/>
              <a:t>T</a:t>
            </a:r>
            <a:r>
              <a:rPr lang="es-ES_tradnl" sz="2400" dirty="0" smtClean="0"/>
              <a:t>ejidos y órganos </a:t>
            </a:r>
          </a:p>
          <a:p>
            <a:pPr lvl="0"/>
            <a:endParaRPr lang="es-ES_tradnl" sz="2400" dirty="0"/>
          </a:p>
        </p:txBody>
      </p:sp>
      <p:pic>
        <p:nvPicPr>
          <p:cNvPr id="3" name="Imagen 2"/>
          <p:cNvPicPr>
            <a:picLocks noChangeAspect="1"/>
          </p:cNvPicPr>
          <p:nvPr/>
        </p:nvPicPr>
        <p:blipFill>
          <a:blip r:embed="rId2"/>
          <a:stretch>
            <a:fillRect/>
          </a:stretch>
        </p:blipFill>
        <p:spPr>
          <a:xfrm>
            <a:off x="4632960" y="1447800"/>
            <a:ext cx="4282440" cy="47244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1066800"/>
            <a:ext cx="8610600" cy="4524315"/>
          </a:xfrm>
          <a:prstGeom prst="rect">
            <a:avLst/>
          </a:prstGeom>
          <a:noFill/>
        </p:spPr>
        <p:txBody>
          <a:bodyPr wrap="square" rtlCol="0">
            <a:spAutoFit/>
          </a:bodyPr>
          <a:lstStyle/>
          <a:p>
            <a:pPr lvl="0"/>
            <a:r>
              <a:rPr lang="es-ES_tradnl" sz="2400" b="1" dirty="0" smtClean="0"/>
              <a:t>Seres Vivos: Jerarquía Biológica</a:t>
            </a:r>
          </a:p>
          <a:p>
            <a:pPr marL="263525" lvl="0">
              <a:buFont typeface="Arial"/>
              <a:buChar char="•"/>
            </a:pPr>
            <a:r>
              <a:rPr lang="es-ES_tradnl" sz="2400" dirty="0" smtClean="0"/>
              <a:t>	Partículas subcelulares</a:t>
            </a:r>
          </a:p>
          <a:p>
            <a:pPr marL="263525" lvl="0">
              <a:buFont typeface="Arial"/>
              <a:buChar char="•"/>
            </a:pPr>
            <a:r>
              <a:rPr lang="es-ES_tradnl" sz="2400" dirty="0" smtClean="0"/>
              <a:t>	Células</a:t>
            </a:r>
          </a:p>
          <a:p>
            <a:pPr marL="263525" lvl="0">
              <a:buFont typeface="Arial"/>
              <a:buChar char="•"/>
            </a:pPr>
            <a:r>
              <a:rPr lang="es-ES_tradnl" sz="2400" dirty="0" smtClean="0"/>
              <a:t>	</a:t>
            </a:r>
            <a:r>
              <a:rPr lang="es-ES_tradnl" sz="2400" dirty="0"/>
              <a:t>T</a:t>
            </a:r>
            <a:r>
              <a:rPr lang="es-ES_tradnl" sz="2400" dirty="0" smtClean="0"/>
              <a:t>ejidos y órganos </a:t>
            </a:r>
          </a:p>
          <a:p>
            <a:pPr lvl="0"/>
            <a:endParaRPr lang="es-ES_tradnl" sz="2400" dirty="0" smtClean="0"/>
          </a:p>
          <a:p>
            <a:pPr lvl="0"/>
            <a:r>
              <a:rPr lang="es-ES_tradnl" sz="2400" b="1" dirty="0" smtClean="0"/>
              <a:t>Ecología; </a:t>
            </a:r>
            <a:r>
              <a:rPr lang="es-ES_tradnl" sz="2400" dirty="0" smtClean="0"/>
              <a:t>tres niveles </a:t>
            </a:r>
          </a:p>
          <a:p>
            <a:pPr lvl="1" indent="-193675">
              <a:buFont typeface="Arial"/>
              <a:buChar char="•"/>
            </a:pPr>
            <a:r>
              <a:rPr lang="es-ES_tradnl" sz="2400" dirty="0" smtClean="0"/>
              <a:t>Individuos</a:t>
            </a:r>
          </a:p>
          <a:p>
            <a:pPr lvl="1" indent="-193675">
              <a:buFont typeface="Arial"/>
              <a:buChar char="•"/>
            </a:pPr>
            <a:r>
              <a:rPr lang="es-ES_tradnl" sz="2400" dirty="0" smtClean="0"/>
              <a:t>Población</a:t>
            </a:r>
          </a:p>
          <a:p>
            <a:pPr lvl="1" indent="-193675">
              <a:buFont typeface="Arial"/>
              <a:buChar char="•"/>
            </a:pPr>
            <a:r>
              <a:rPr lang="es-ES_tradnl" sz="2400" dirty="0" smtClean="0"/>
              <a:t>Comunidad</a:t>
            </a:r>
          </a:p>
          <a:p>
            <a:pPr lvl="0"/>
            <a:endParaRPr lang="es-ES_tradnl" sz="2400" dirty="0" smtClean="0"/>
          </a:p>
          <a:p>
            <a:pPr lvl="0"/>
            <a:endParaRPr lang="es-ES_tradnl" sz="2400" dirty="0" smtClean="0"/>
          </a:p>
          <a:p>
            <a:pPr lvl="0"/>
            <a:endParaRPr lang="es-ES_tradnl" sz="2400" dirty="0" smtClean="0"/>
          </a:p>
          <a:p>
            <a:pPr lvl="0"/>
            <a:endParaRPr lang="es-ES_tradnl" sz="2400" dirty="0"/>
          </a:p>
        </p:txBody>
      </p:sp>
      <p:pic>
        <p:nvPicPr>
          <p:cNvPr id="5" name="Imagen 4"/>
          <p:cNvPicPr>
            <a:picLocks noChangeAspect="1"/>
          </p:cNvPicPr>
          <p:nvPr/>
        </p:nvPicPr>
        <p:blipFill>
          <a:blip r:embed="rId2"/>
          <a:stretch>
            <a:fillRect/>
          </a:stretch>
        </p:blipFill>
        <p:spPr>
          <a:xfrm>
            <a:off x="4632960" y="1447800"/>
            <a:ext cx="4282440" cy="47244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04800" y="1066800"/>
            <a:ext cx="8610600" cy="4893647"/>
          </a:xfrm>
          <a:prstGeom prst="rect">
            <a:avLst/>
          </a:prstGeom>
          <a:noFill/>
        </p:spPr>
        <p:txBody>
          <a:bodyPr wrap="square" rtlCol="0">
            <a:spAutoFit/>
          </a:bodyPr>
          <a:lstStyle/>
          <a:p>
            <a:pPr lvl="0"/>
            <a:r>
              <a:rPr lang="es-ES_tradnl" sz="2400" b="1" dirty="0" smtClean="0"/>
              <a:t>Seres Vivos: Jerarquía Biológica</a:t>
            </a:r>
          </a:p>
          <a:p>
            <a:pPr marL="263525" lvl="0">
              <a:buFont typeface="Arial"/>
              <a:buChar char="•"/>
            </a:pPr>
            <a:r>
              <a:rPr lang="es-ES_tradnl" sz="2400" dirty="0" smtClean="0"/>
              <a:t>	Partículas subcelulares</a:t>
            </a:r>
          </a:p>
          <a:p>
            <a:pPr marL="263525" lvl="0">
              <a:buFont typeface="Arial"/>
              <a:buChar char="•"/>
            </a:pPr>
            <a:r>
              <a:rPr lang="es-ES_tradnl" sz="2400" dirty="0" smtClean="0"/>
              <a:t>	Células</a:t>
            </a:r>
          </a:p>
          <a:p>
            <a:pPr marL="263525" lvl="0">
              <a:buFont typeface="Arial"/>
              <a:buChar char="•"/>
            </a:pPr>
            <a:r>
              <a:rPr lang="es-ES_tradnl" sz="2400" dirty="0" smtClean="0"/>
              <a:t>	</a:t>
            </a:r>
            <a:r>
              <a:rPr lang="es-ES_tradnl" sz="2400" dirty="0"/>
              <a:t>T</a:t>
            </a:r>
            <a:r>
              <a:rPr lang="es-ES_tradnl" sz="2400" dirty="0" smtClean="0"/>
              <a:t>ejidos y órganos </a:t>
            </a:r>
          </a:p>
          <a:p>
            <a:pPr lvl="0"/>
            <a:endParaRPr lang="es-ES_tradnl" sz="2400" dirty="0" smtClean="0"/>
          </a:p>
          <a:p>
            <a:pPr lvl="0"/>
            <a:r>
              <a:rPr lang="es-ES_tradnl" sz="2400" b="1" dirty="0" smtClean="0"/>
              <a:t>Ecología; </a:t>
            </a:r>
            <a:r>
              <a:rPr lang="es-ES_tradnl" sz="2400" dirty="0" smtClean="0"/>
              <a:t>tres niveles </a:t>
            </a:r>
          </a:p>
          <a:p>
            <a:pPr lvl="1" indent="-193675">
              <a:buFont typeface="Arial"/>
              <a:buChar char="•"/>
            </a:pPr>
            <a:r>
              <a:rPr lang="es-ES_tradnl" sz="2400" dirty="0" smtClean="0"/>
              <a:t>Individuos</a:t>
            </a:r>
          </a:p>
          <a:p>
            <a:pPr lvl="1" indent="-193675">
              <a:buFont typeface="Arial"/>
              <a:buChar char="•"/>
            </a:pPr>
            <a:r>
              <a:rPr lang="es-ES_tradnl" sz="2400" dirty="0" smtClean="0"/>
              <a:t>Población (compuesta por individuos de la misma especie)</a:t>
            </a:r>
          </a:p>
          <a:p>
            <a:pPr lvl="1" indent="-193675">
              <a:buFont typeface="Arial"/>
              <a:buChar char="•"/>
            </a:pPr>
            <a:r>
              <a:rPr lang="es-ES_tradnl" sz="2400" dirty="0" smtClean="0"/>
              <a:t>Comunidad (consiste en un número mayor o menor de las poblaciones de distintas especies)</a:t>
            </a:r>
          </a:p>
          <a:p>
            <a:pPr lvl="0"/>
            <a:endParaRPr lang="es-ES_tradnl" sz="2400" dirty="0" smtClean="0"/>
          </a:p>
          <a:p>
            <a:pPr lvl="0"/>
            <a:endParaRPr lang="es-ES_tradnl" sz="2400" dirty="0" smtClean="0"/>
          </a:p>
          <a:p>
            <a:pPr lvl="0"/>
            <a:endParaRPr lang="es-ES_tradnl" sz="2400" dirty="0" smtClean="0"/>
          </a:p>
          <a:p>
            <a:pPr lvl="0"/>
            <a:endParaRPr lang="es-ES_tradnl" sz="2400"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638</TotalTime>
  <Words>1200</Words>
  <Application>Microsoft Macintosh PowerPoint</Application>
  <PresentationFormat>On-screen Show (4:3)</PresentationFormat>
  <Paragraphs>261</Paragraphs>
  <Slides>43</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45" baseType="lpstr">
      <vt:lpstr>Tema de Office</vt:lpstr>
      <vt:lpstr>MSPhotoEd.3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UAEMéx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Hermilo Sánchez</dc:creator>
  <cp:lastModifiedBy>Hermilo Sánchez</cp:lastModifiedBy>
  <cp:revision>47</cp:revision>
  <dcterms:created xsi:type="dcterms:W3CDTF">2013-02-19T02:45:58Z</dcterms:created>
  <dcterms:modified xsi:type="dcterms:W3CDTF">2015-09-29T16:23:03Z</dcterms:modified>
</cp:coreProperties>
</file>