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8"/>
  </p:notes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94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95" r:id="rId28"/>
    <p:sldId id="284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73" r:id="rId37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UARIO" initials="U" lastIdx="1" clrIdx="0">
    <p:extLst>
      <p:ext uri="{19B8F6BF-5375-455C-9EA6-DF929625EA0E}">
        <p15:presenceInfo xmlns:p15="http://schemas.microsoft.com/office/powerpoint/2012/main" userId="USUARI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>
      <p:cViewPr varScale="1">
        <p:scale>
          <a:sx n="60" d="100"/>
          <a:sy n="60" d="100"/>
        </p:scale>
        <p:origin x="66" y="10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ommentAuthors" Target="commentAuthor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09-21T17:49:29.563" idx="1">
    <p:pos x="10" y="10"/>
    <p:text/>
    <p:extLst>
      <p:ext uri="{C676402C-5697-4E1C-873F-D02D1690AC5C}">
        <p15:threadingInfo xmlns:p15="http://schemas.microsoft.com/office/powerpoint/2012/main" timeZoneBias="30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F2FAAC-869F-49B2-BA91-9CA2D9192416}" type="doc">
      <dgm:prSet loTypeId="urn:microsoft.com/office/officeart/2005/8/layout/cycle3" loCatId="cycle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2C34CDAF-92D7-4FF4-8419-4D220E0A2DBD}">
      <dgm:prSet phldrT="[Text]"/>
      <dgm:spPr/>
      <dgm:t>
        <a:bodyPr/>
        <a:lstStyle/>
        <a:p>
          <a:r>
            <a:rPr lang="en-US" dirty="0" err="1"/>
            <a:t>Falta</a:t>
          </a:r>
          <a:r>
            <a:rPr lang="en-US" dirty="0"/>
            <a:t> de </a:t>
          </a:r>
          <a:r>
            <a:rPr lang="en-US" dirty="0" err="1" smtClean="0"/>
            <a:t>oportunidades</a:t>
          </a:r>
          <a:r>
            <a:rPr lang="en-US" dirty="0" smtClean="0"/>
            <a:t> </a:t>
          </a:r>
          <a:r>
            <a:rPr lang="en-US" dirty="0"/>
            <a:t>de </a:t>
          </a:r>
          <a:r>
            <a:rPr lang="en-US" dirty="0" err="1"/>
            <a:t>empleo</a:t>
          </a:r>
          <a:r>
            <a:rPr lang="en-US" dirty="0"/>
            <a:t> </a:t>
          </a:r>
          <a:r>
            <a:rPr lang="en-US" dirty="0" err="1"/>
            <a:t>en</a:t>
          </a:r>
          <a:r>
            <a:rPr lang="en-US" dirty="0"/>
            <a:t> la </a:t>
          </a:r>
          <a:r>
            <a:rPr lang="en-US" dirty="0" err="1"/>
            <a:t>localidad</a:t>
          </a:r>
          <a:endParaRPr lang="en-US" dirty="0"/>
        </a:p>
      </dgm:t>
    </dgm:pt>
    <dgm:pt modelId="{ADF4F555-05E4-4A7F-AD0A-333288FEB1AF}" type="parTrans" cxnId="{6FA806E1-F333-4F41-9928-193195127138}">
      <dgm:prSet/>
      <dgm:spPr/>
      <dgm:t>
        <a:bodyPr/>
        <a:lstStyle/>
        <a:p>
          <a:endParaRPr lang="en-US"/>
        </a:p>
      </dgm:t>
    </dgm:pt>
    <dgm:pt modelId="{B934BD97-11BB-46C8-ADCD-E880F07C4C62}" type="sibTrans" cxnId="{6FA806E1-F333-4F41-9928-193195127138}">
      <dgm:prSet/>
      <dgm:spPr/>
      <dgm:t>
        <a:bodyPr/>
        <a:lstStyle/>
        <a:p>
          <a:endParaRPr lang="en-US"/>
        </a:p>
      </dgm:t>
    </dgm:pt>
    <dgm:pt modelId="{2412114B-17F2-417B-91B8-037E37642483}">
      <dgm:prSet phldrT="[Text]"/>
      <dgm:spPr/>
      <dgm:t>
        <a:bodyPr/>
        <a:lstStyle/>
        <a:p>
          <a:r>
            <a:rPr lang="en-US"/>
            <a:t>Fomenta la cultura ecologica y  se rige bajo criterios de sustentabilidad.</a:t>
          </a:r>
        </a:p>
      </dgm:t>
    </dgm:pt>
    <dgm:pt modelId="{DCF4BCEC-0025-4865-BA94-62AEF27FC03B}" type="parTrans" cxnId="{E37B9888-9900-4543-9BCA-7B6574C8924E}">
      <dgm:prSet/>
      <dgm:spPr/>
      <dgm:t>
        <a:bodyPr/>
        <a:lstStyle/>
        <a:p>
          <a:endParaRPr lang="en-US"/>
        </a:p>
      </dgm:t>
    </dgm:pt>
    <dgm:pt modelId="{8B4D2E93-9E83-42E7-B258-37F52F0C9925}" type="sibTrans" cxnId="{E37B9888-9900-4543-9BCA-7B6574C8924E}">
      <dgm:prSet/>
      <dgm:spPr/>
      <dgm:t>
        <a:bodyPr/>
        <a:lstStyle/>
        <a:p>
          <a:endParaRPr lang="en-US"/>
        </a:p>
      </dgm:t>
    </dgm:pt>
    <dgm:pt modelId="{C42D06BA-C90C-432F-9838-F276823C90BE}">
      <dgm:prSet phldrT="[Text]"/>
      <dgm:spPr/>
      <dgm:t>
        <a:bodyPr/>
        <a:lstStyle/>
        <a:p>
          <a:r>
            <a:rPr lang="en-US"/>
            <a:t>Alto indice de migracion de los habitantes del Tule</a:t>
          </a:r>
        </a:p>
      </dgm:t>
    </dgm:pt>
    <dgm:pt modelId="{B37E1702-81A3-407D-9C62-79DFBDDE3D0B}" type="parTrans" cxnId="{C6708117-F247-4B76-91E9-69FA7A1C3D3F}">
      <dgm:prSet/>
      <dgm:spPr/>
      <dgm:t>
        <a:bodyPr/>
        <a:lstStyle/>
        <a:p>
          <a:endParaRPr lang="en-US"/>
        </a:p>
      </dgm:t>
    </dgm:pt>
    <dgm:pt modelId="{75D2C27E-0072-4C26-9174-A94FFF75AB9A}" type="sibTrans" cxnId="{C6708117-F247-4B76-91E9-69FA7A1C3D3F}">
      <dgm:prSet/>
      <dgm:spPr/>
      <dgm:t>
        <a:bodyPr/>
        <a:lstStyle/>
        <a:p>
          <a:endParaRPr lang="en-US"/>
        </a:p>
      </dgm:t>
    </dgm:pt>
    <dgm:pt modelId="{B216CA30-4A17-4B76-A696-097F108BB519}">
      <dgm:prSet phldrT="[Text]"/>
      <dgm:spPr/>
      <dgm:t>
        <a:bodyPr/>
        <a:lstStyle/>
        <a:p>
          <a:r>
            <a:rPr lang="en-US" dirty="0"/>
            <a:t>Brinda un </a:t>
          </a:r>
          <a:r>
            <a:rPr lang="en-US" dirty="0" err="1"/>
            <a:t>espacio</a:t>
          </a:r>
          <a:r>
            <a:rPr lang="en-US" dirty="0"/>
            <a:t> de </a:t>
          </a:r>
          <a:r>
            <a:rPr lang="en-US" dirty="0" err="1"/>
            <a:t>desarrollo</a:t>
          </a:r>
          <a:r>
            <a:rPr lang="en-US" dirty="0"/>
            <a:t> </a:t>
          </a:r>
          <a:r>
            <a:rPr lang="en-US" dirty="0" err="1"/>
            <a:t>profesional</a:t>
          </a:r>
          <a:r>
            <a:rPr lang="en-US" dirty="0"/>
            <a:t> para </a:t>
          </a:r>
          <a:r>
            <a:rPr lang="en-US" dirty="0" err="1"/>
            <a:t>alumnos</a:t>
          </a:r>
          <a:r>
            <a:rPr lang="en-US" dirty="0"/>
            <a:t> de la </a:t>
          </a:r>
          <a:r>
            <a:rPr lang="en-US" dirty="0" err="1"/>
            <a:t>Licenciatura</a:t>
          </a:r>
          <a:r>
            <a:rPr lang="en-US" dirty="0"/>
            <a:t> </a:t>
          </a:r>
          <a:r>
            <a:rPr lang="en-US" dirty="0" err="1"/>
            <a:t>en</a:t>
          </a:r>
          <a:r>
            <a:rPr lang="en-US" dirty="0"/>
            <a:t> </a:t>
          </a:r>
          <a:r>
            <a:rPr lang="en-US" dirty="0" err="1"/>
            <a:t>Turismo</a:t>
          </a:r>
          <a:endParaRPr lang="en-US" dirty="0"/>
        </a:p>
      </dgm:t>
    </dgm:pt>
    <dgm:pt modelId="{A84174A3-041A-4F14-8F2C-69A60EDF8961}" type="sibTrans" cxnId="{884D5B80-48B9-4145-8AD1-B7F7C501B057}">
      <dgm:prSet/>
      <dgm:spPr/>
      <dgm:t>
        <a:bodyPr/>
        <a:lstStyle/>
        <a:p>
          <a:endParaRPr lang="en-US"/>
        </a:p>
      </dgm:t>
    </dgm:pt>
    <dgm:pt modelId="{6866C37F-00BF-4170-AECC-0B369CBBCEAC}" type="parTrans" cxnId="{884D5B80-48B9-4145-8AD1-B7F7C501B057}">
      <dgm:prSet/>
      <dgm:spPr/>
      <dgm:t>
        <a:bodyPr/>
        <a:lstStyle/>
        <a:p>
          <a:endParaRPr lang="en-US"/>
        </a:p>
      </dgm:t>
    </dgm:pt>
    <dgm:pt modelId="{DEC4FF4A-A7DE-427C-8ED2-BA5C28F75F40}" type="pres">
      <dgm:prSet presAssocID="{AEF2FAAC-869F-49B2-BA91-9CA2D919241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8DD7F6B-83AE-488D-9B26-8872CF215E1C}" type="pres">
      <dgm:prSet presAssocID="{AEF2FAAC-869F-49B2-BA91-9CA2D9192416}" presName="cycle" presStyleCnt="0"/>
      <dgm:spPr/>
      <dgm:t>
        <a:bodyPr/>
        <a:lstStyle/>
        <a:p>
          <a:endParaRPr lang="es-MX"/>
        </a:p>
      </dgm:t>
    </dgm:pt>
    <dgm:pt modelId="{F7D9CC4E-2648-4E2D-B9DB-D68A6B44D8CA}" type="pres">
      <dgm:prSet presAssocID="{2C34CDAF-92D7-4FF4-8419-4D220E0A2DBD}" presName="nodeFirs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3A217D0-7D70-47C4-951B-F22286C173FB}" type="pres">
      <dgm:prSet presAssocID="{B934BD97-11BB-46C8-ADCD-E880F07C4C62}" presName="sibTransFirstNode" presStyleLbl="bgShp" presStyleIdx="0" presStyleCnt="1"/>
      <dgm:spPr/>
      <dgm:t>
        <a:bodyPr/>
        <a:lstStyle/>
        <a:p>
          <a:endParaRPr lang="es-MX"/>
        </a:p>
      </dgm:t>
    </dgm:pt>
    <dgm:pt modelId="{A12E9B1F-7575-4B55-B3E8-C4F4137C4BF2}" type="pres">
      <dgm:prSet presAssocID="{2412114B-17F2-417B-91B8-037E37642483}" presName="nodeFollowingNodes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3DA4093-ADA7-4F90-829A-40673D28F706}" type="pres">
      <dgm:prSet presAssocID="{B216CA30-4A17-4B76-A696-097F108BB519}" presName="nodeFollowingNodes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D3F5BD2-0B6F-495D-AC8A-C6FA04B882FD}" type="pres">
      <dgm:prSet presAssocID="{C42D06BA-C90C-432F-9838-F276823C90BE}" presName="nodeFollowingNodes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FDDC745-9CDE-45C7-98D6-714EF775786E}" type="presOf" srcId="{C42D06BA-C90C-432F-9838-F276823C90BE}" destId="{6D3F5BD2-0B6F-495D-AC8A-C6FA04B882FD}" srcOrd="0" destOrd="0" presId="urn:microsoft.com/office/officeart/2005/8/layout/cycle3"/>
    <dgm:cxn modelId="{E37B9888-9900-4543-9BCA-7B6574C8924E}" srcId="{AEF2FAAC-869F-49B2-BA91-9CA2D9192416}" destId="{2412114B-17F2-417B-91B8-037E37642483}" srcOrd="1" destOrd="0" parTransId="{DCF4BCEC-0025-4865-BA94-62AEF27FC03B}" sibTransId="{8B4D2E93-9E83-42E7-B258-37F52F0C9925}"/>
    <dgm:cxn modelId="{6FA806E1-F333-4F41-9928-193195127138}" srcId="{AEF2FAAC-869F-49B2-BA91-9CA2D9192416}" destId="{2C34CDAF-92D7-4FF4-8419-4D220E0A2DBD}" srcOrd="0" destOrd="0" parTransId="{ADF4F555-05E4-4A7F-AD0A-333288FEB1AF}" sibTransId="{B934BD97-11BB-46C8-ADCD-E880F07C4C62}"/>
    <dgm:cxn modelId="{232F4EE8-7768-42DD-AEBD-ACFCA626CC9B}" type="presOf" srcId="{2412114B-17F2-417B-91B8-037E37642483}" destId="{A12E9B1F-7575-4B55-B3E8-C4F4137C4BF2}" srcOrd="0" destOrd="0" presId="urn:microsoft.com/office/officeart/2005/8/layout/cycle3"/>
    <dgm:cxn modelId="{4B742122-2348-4C72-976B-A7F1867EDA61}" type="presOf" srcId="{B934BD97-11BB-46C8-ADCD-E880F07C4C62}" destId="{F3A217D0-7D70-47C4-951B-F22286C173FB}" srcOrd="0" destOrd="0" presId="urn:microsoft.com/office/officeart/2005/8/layout/cycle3"/>
    <dgm:cxn modelId="{3F562EC9-CAAF-4B6E-A01B-E16AE4E0C187}" type="presOf" srcId="{B216CA30-4A17-4B76-A696-097F108BB519}" destId="{63DA4093-ADA7-4F90-829A-40673D28F706}" srcOrd="0" destOrd="0" presId="urn:microsoft.com/office/officeart/2005/8/layout/cycle3"/>
    <dgm:cxn modelId="{582B5461-A60F-4425-B06E-B243B61C4BB1}" type="presOf" srcId="{AEF2FAAC-869F-49B2-BA91-9CA2D9192416}" destId="{DEC4FF4A-A7DE-427C-8ED2-BA5C28F75F40}" srcOrd="0" destOrd="0" presId="urn:microsoft.com/office/officeart/2005/8/layout/cycle3"/>
    <dgm:cxn modelId="{C6708117-F247-4B76-91E9-69FA7A1C3D3F}" srcId="{AEF2FAAC-869F-49B2-BA91-9CA2D9192416}" destId="{C42D06BA-C90C-432F-9838-F276823C90BE}" srcOrd="3" destOrd="0" parTransId="{B37E1702-81A3-407D-9C62-79DFBDDE3D0B}" sibTransId="{75D2C27E-0072-4C26-9174-A94FFF75AB9A}"/>
    <dgm:cxn modelId="{A7A272A0-D581-421C-9D74-95D6DF4B7BF6}" type="presOf" srcId="{2C34CDAF-92D7-4FF4-8419-4D220E0A2DBD}" destId="{F7D9CC4E-2648-4E2D-B9DB-D68A6B44D8CA}" srcOrd="0" destOrd="0" presId="urn:microsoft.com/office/officeart/2005/8/layout/cycle3"/>
    <dgm:cxn modelId="{884D5B80-48B9-4145-8AD1-B7F7C501B057}" srcId="{AEF2FAAC-869F-49B2-BA91-9CA2D9192416}" destId="{B216CA30-4A17-4B76-A696-097F108BB519}" srcOrd="2" destOrd="0" parTransId="{6866C37F-00BF-4170-AECC-0B369CBBCEAC}" sibTransId="{A84174A3-041A-4F14-8F2C-69A60EDF8961}"/>
    <dgm:cxn modelId="{96CE12C5-B74A-4BC5-97DB-BC69224BD007}" type="presParOf" srcId="{DEC4FF4A-A7DE-427C-8ED2-BA5C28F75F40}" destId="{08DD7F6B-83AE-488D-9B26-8872CF215E1C}" srcOrd="0" destOrd="0" presId="urn:microsoft.com/office/officeart/2005/8/layout/cycle3"/>
    <dgm:cxn modelId="{29AF920E-09BC-44F4-A3E4-41AF9A091D7C}" type="presParOf" srcId="{08DD7F6B-83AE-488D-9B26-8872CF215E1C}" destId="{F7D9CC4E-2648-4E2D-B9DB-D68A6B44D8CA}" srcOrd="0" destOrd="0" presId="urn:microsoft.com/office/officeart/2005/8/layout/cycle3"/>
    <dgm:cxn modelId="{7ED0744D-B1C7-49FA-9239-9D8A4715A51F}" type="presParOf" srcId="{08DD7F6B-83AE-488D-9B26-8872CF215E1C}" destId="{F3A217D0-7D70-47C4-951B-F22286C173FB}" srcOrd="1" destOrd="0" presId="urn:microsoft.com/office/officeart/2005/8/layout/cycle3"/>
    <dgm:cxn modelId="{850C5F02-5B70-4E6C-9BBC-D376D95035CA}" type="presParOf" srcId="{08DD7F6B-83AE-488D-9B26-8872CF215E1C}" destId="{A12E9B1F-7575-4B55-B3E8-C4F4137C4BF2}" srcOrd="2" destOrd="0" presId="urn:microsoft.com/office/officeart/2005/8/layout/cycle3"/>
    <dgm:cxn modelId="{A64CE6BF-F55D-48A9-A86A-5A812A65A66C}" type="presParOf" srcId="{08DD7F6B-83AE-488D-9B26-8872CF215E1C}" destId="{63DA4093-ADA7-4F90-829A-40673D28F706}" srcOrd="3" destOrd="0" presId="urn:microsoft.com/office/officeart/2005/8/layout/cycle3"/>
    <dgm:cxn modelId="{BC9B1E1A-DDB0-403E-BCE7-2B244FDF9458}" type="presParOf" srcId="{08DD7F6B-83AE-488D-9B26-8872CF215E1C}" destId="{6D3F5BD2-0B6F-495D-AC8A-C6FA04B882FD}" srcOrd="4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ACEDC0D-0286-423B-A926-9E68E9628437}" type="doc">
      <dgm:prSet loTypeId="urn:microsoft.com/office/officeart/2005/8/layout/h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360B3880-8ED8-4B14-A357-C03BB648723C}">
      <dgm:prSet phldrT="[Texto]"/>
      <dgm:spPr/>
      <dgm:t>
        <a:bodyPr/>
        <a:lstStyle/>
        <a:p>
          <a:r>
            <a:rPr lang="es-ES"/>
            <a:t>Eventos Sociales</a:t>
          </a:r>
        </a:p>
      </dgm:t>
    </dgm:pt>
    <dgm:pt modelId="{B015EA6F-AE7C-4D3D-8E04-D8BDCA4C48B0}" type="parTrans" cxnId="{98B1FC5D-2A78-49D0-8138-236C84DFE2AC}">
      <dgm:prSet/>
      <dgm:spPr/>
      <dgm:t>
        <a:bodyPr/>
        <a:lstStyle/>
        <a:p>
          <a:endParaRPr lang="es-ES"/>
        </a:p>
      </dgm:t>
    </dgm:pt>
    <dgm:pt modelId="{6B4AA213-03BC-406D-B481-A9901B40049C}" type="sibTrans" cxnId="{98B1FC5D-2A78-49D0-8138-236C84DFE2AC}">
      <dgm:prSet/>
      <dgm:spPr/>
      <dgm:t>
        <a:bodyPr/>
        <a:lstStyle/>
        <a:p>
          <a:endParaRPr lang="es-ES"/>
        </a:p>
      </dgm:t>
    </dgm:pt>
    <dgm:pt modelId="{DC7C554A-A9D2-46F2-B41D-F1E595980768}">
      <dgm:prSet phldrT="[Texto]"/>
      <dgm:spPr/>
      <dgm:t>
        <a:bodyPr/>
        <a:lstStyle/>
        <a:p>
          <a:r>
            <a:rPr lang="es-ES"/>
            <a:t>Personas  que desean realizar alguno de los siguientes eventos</a:t>
          </a:r>
        </a:p>
      </dgm:t>
    </dgm:pt>
    <dgm:pt modelId="{55F13CD7-D8DE-40D4-91B3-E028E75C8260}" type="parTrans" cxnId="{DC1A3FAE-DFB7-4859-8566-9929B2B9CBAA}">
      <dgm:prSet/>
      <dgm:spPr/>
      <dgm:t>
        <a:bodyPr/>
        <a:lstStyle/>
        <a:p>
          <a:endParaRPr lang="es-ES"/>
        </a:p>
      </dgm:t>
    </dgm:pt>
    <dgm:pt modelId="{16051C72-B1A6-4191-9872-3737E7E3BE20}" type="sibTrans" cxnId="{DC1A3FAE-DFB7-4859-8566-9929B2B9CBAA}">
      <dgm:prSet/>
      <dgm:spPr/>
      <dgm:t>
        <a:bodyPr/>
        <a:lstStyle/>
        <a:p>
          <a:endParaRPr lang="es-ES"/>
        </a:p>
      </dgm:t>
    </dgm:pt>
    <dgm:pt modelId="{025E7158-BE55-48C9-9537-5602ECC097A9}">
      <dgm:prSet phldrT="[Texto]"/>
      <dgm:spPr/>
      <dgm:t>
        <a:bodyPr/>
        <a:lstStyle/>
        <a:p>
          <a:r>
            <a:rPr lang="es-ES"/>
            <a:t>Campamentos</a:t>
          </a:r>
        </a:p>
      </dgm:t>
    </dgm:pt>
    <dgm:pt modelId="{CABEF5AD-3E1C-4742-9148-26C0F4006562}" type="parTrans" cxnId="{CE76B565-50AC-4E43-8A16-F6BA78D4A63A}">
      <dgm:prSet/>
      <dgm:spPr/>
      <dgm:t>
        <a:bodyPr/>
        <a:lstStyle/>
        <a:p>
          <a:endParaRPr lang="es-ES"/>
        </a:p>
      </dgm:t>
    </dgm:pt>
    <dgm:pt modelId="{2CB88CDF-C111-4C3E-8A85-2E3CDFE12DAD}" type="sibTrans" cxnId="{CE76B565-50AC-4E43-8A16-F6BA78D4A63A}">
      <dgm:prSet/>
      <dgm:spPr/>
      <dgm:t>
        <a:bodyPr/>
        <a:lstStyle/>
        <a:p>
          <a:endParaRPr lang="es-ES"/>
        </a:p>
      </dgm:t>
    </dgm:pt>
    <dgm:pt modelId="{97F8295F-2B4B-4731-AC57-6F1DE5DED8DA}">
      <dgm:prSet phldrT="[Texto]"/>
      <dgm:spPr/>
      <dgm:t>
        <a:bodyPr/>
        <a:lstStyle/>
        <a:p>
          <a:r>
            <a:rPr lang="es-ES"/>
            <a:t>Vacacionales y Escuelas</a:t>
          </a:r>
        </a:p>
      </dgm:t>
    </dgm:pt>
    <dgm:pt modelId="{74FFAB86-9C68-4722-B4B7-09494B96BACA}" type="parTrans" cxnId="{D781D48D-C993-470D-84E1-0E27351B118A}">
      <dgm:prSet/>
      <dgm:spPr/>
      <dgm:t>
        <a:bodyPr/>
        <a:lstStyle/>
        <a:p>
          <a:endParaRPr lang="es-ES"/>
        </a:p>
      </dgm:t>
    </dgm:pt>
    <dgm:pt modelId="{51E8FB92-F3A0-40C8-A6B9-62BD81A5757E}" type="sibTrans" cxnId="{D781D48D-C993-470D-84E1-0E27351B118A}">
      <dgm:prSet/>
      <dgm:spPr/>
      <dgm:t>
        <a:bodyPr/>
        <a:lstStyle/>
        <a:p>
          <a:endParaRPr lang="es-ES"/>
        </a:p>
      </dgm:t>
    </dgm:pt>
    <dgm:pt modelId="{C55029FA-96D4-49DF-9526-4D6B7FF934A2}">
      <dgm:prSet/>
      <dgm:spPr/>
      <dgm:t>
        <a:bodyPr/>
        <a:lstStyle/>
        <a:p>
          <a:r>
            <a:rPr lang="es-ES"/>
            <a:t>Club de Golf</a:t>
          </a:r>
        </a:p>
      </dgm:t>
    </dgm:pt>
    <dgm:pt modelId="{3E130FD0-F21B-470B-9638-8EC44E7268C7}" type="parTrans" cxnId="{E7BF4187-2B9E-410E-AC51-A59D951898BB}">
      <dgm:prSet/>
      <dgm:spPr/>
      <dgm:t>
        <a:bodyPr/>
        <a:lstStyle/>
        <a:p>
          <a:endParaRPr lang="es-ES"/>
        </a:p>
      </dgm:t>
    </dgm:pt>
    <dgm:pt modelId="{EB691484-472B-44AF-9C8D-C11784870745}" type="sibTrans" cxnId="{E7BF4187-2B9E-410E-AC51-A59D951898BB}">
      <dgm:prSet/>
      <dgm:spPr/>
      <dgm:t>
        <a:bodyPr/>
        <a:lstStyle/>
        <a:p>
          <a:endParaRPr lang="es-ES"/>
        </a:p>
      </dgm:t>
    </dgm:pt>
    <dgm:pt modelId="{599D38B1-1A42-4F03-BD2A-CB3855008BF7}">
      <dgm:prSet phldrT="[Texto]"/>
      <dgm:spPr/>
      <dgm:t>
        <a:bodyPr/>
        <a:lstStyle/>
        <a:p>
          <a:r>
            <a:rPr lang="es-ES"/>
            <a:t>Empresarial</a:t>
          </a:r>
        </a:p>
      </dgm:t>
    </dgm:pt>
    <dgm:pt modelId="{9DA90726-CDB5-45B3-AF19-85CFC1A8826B}" type="parTrans" cxnId="{ABDEC3CA-0140-423C-A342-A9CEC0F2F0F1}">
      <dgm:prSet/>
      <dgm:spPr/>
      <dgm:t>
        <a:bodyPr/>
        <a:lstStyle/>
        <a:p>
          <a:endParaRPr lang="es-ES"/>
        </a:p>
      </dgm:t>
    </dgm:pt>
    <dgm:pt modelId="{B0B074EA-46E4-4B98-9C50-C1937470919A}" type="sibTrans" cxnId="{ABDEC3CA-0140-423C-A342-A9CEC0F2F0F1}">
      <dgm:prSet/>
      <dgm:spPr/>
      <dgm:t>
        <a:bodyPr/>
        <a:lstStyle/>
        <a:p>
          <a:endParaRPr lang="es-ES"/>
        </a:p>
      </dgm:t>
    </dgm:pt>
    <dgm:pt modelId="{8544CB7D-FDE1-4F12-86D0-A0B7FA001A2B}">
      <dgm:prSet phldrT="[Texto]"/>
      <dgm:spPr/>
      <dgm:t>
        <a:bodyPr/>
        <a:lstStyle/>
        <a:p>
          <a:r>
            <a:rPr lang="es-ES"/>
            <a:t>Bautizos</a:t>
          </a:r>
        </a:p>
      </dgm:t>
    </dgm:pt>
    <dgm:pt modelId="{BCFFA24D-8D68-4AD0-9498-6021D14D50F1}" type="parTrans" cxnId="{D5929BAC-7FB3-47E6-A777-6019AC61307E}">
      <dgm:prSet/>
      <dgm:spPr/>
      <dgm:t>
        <a:bodyPr/>
        <a:lstStyle/>
        <a:p>
          <a:endParaRPr lang="es-ES"/>
        </a:p>
      </dgm:t>
    </dgm:pt>
    <dgm:pt modelId="{DC90215B-3B69-4B4A-9262-E532980F987B}" type="sibTrans" cxnId="{D5929BAC-7FB3-47E6-A777-6019AC61307E}">
      <dgm:prSet/>
      <dgm:spPr/>
      <dgm:t>
        <a:bodyPr/>
        <a:lstStyle/>
        <a:p>
          <a:endParaRPr lang="es-ES"/>
        </a:p>
      </dgm:t>
    </dgm:pt>
    <dgm:pt modelId="{9ADCE416-AEBD-4BD7-BA59-E2189A555138}">
      <dgm:prSet phldrT="[Texto]"/>
      <dgm:spPr/>
      <dgm:t>
        <a:bodyPr/>
        <a:lstStyle/>
        <a:p>
          <a:r>
            <a:rPr lang="es-ES"/>
            <a:t>Graduaciones</a:t>
          </a:r>
        </a:p>
      </dgm:t>
    </dgm:pt>
    <dgm:pt modelId="{320DB785-A510-463D-B653-4F8E1A80034E}" type="parTrans" cxnId="{4447E7E3-715B-48FE-A29F-3FEFE0A066DD}">
      <dgm:prSet/>
      <dgm:spPr/>
      <dgm:t>
        <a:bodyPr/>
        <a:lstStyle/>
        <a:p>
          <a:endParaRPr lang="es-ES"/>
        </a:p>
      </dgm:t>
    </dgm:pt>
    <dgm:pt modelId="{4E5D26FA-85CF-4DA1-B489-FFAAE09BECE2}" type="sibTrans" cxnId="{4447E7E3-715B-48FE-A29F-3FEFE0A066DD}">
      <dgm:prSet/>
      <dgm:spPr/>
      <dgm:t>
        <a:bodyPr/>
        <a:lstStyle/>
        <a:p>
          <a:endParaRPr lang="es-ES"/>
        </a:p>
      </dgm:t>
    </dgm:pt>
    <dgm:pt modelId="{4FEC1BC1-4675-4528-BAAE-FD19DB954EA3}">
      <dgm:prSet phldrT="[Texto]"/>
      <dgm:spPr/>
      <dgm:t>
        <a:bodyPr/>
        <a:lstStyle/>
        <a:p>
          <a:r>
            <a:rPr lang="es-ES"/>
            <a:t>Comuniones</a:t>
          </a:r>
        </a:p>
      </dgm:t>
    </dgm:pt>
    <dgm:pt modelId="{37C46A17-E8C1-45BC-BE9B-DC3C1DE03ADA}" type="parTrans" cxnId="{5C0694A9-9684-4F31-B03F-A558EC2D3296}">
      <dgm:prSet/>
      <dgm:spPr/>
      <dgm:t>
        <a:bodyPr/>
        <a:lstStyle/>
        <a:p>
          <a:endParaRPr lang="es-ES"/>
        </a:p>
      </dgm:t>
    </dgm:pt>
    <dgm:pt modelId="{E661FDF5-7B70-4280-895D-35CD327998B6}" type="sibTrans" cxnId="{5C0694A9-9684-4F31-B03F-A558EC2D3296}">
      <dgm:prSet/>
      <dgm:spPr/>
      <dgm:t>
        <a:bodyPr/>
        <a:lstStyle/>
        <a:p>
          <a:endParaRPr lang="es-ES"/>
        </a:p>
      </dgm:t>
    </dgm:pt>
    <dgm:pt modelId="{848BB82E-057A-4457-827A-1E518FDFD803}">
      <dgm:prSet phldrT="[Texto]"/>
      <dgm:spPr/>
      <dgm:t>
        <a:bodyPr/>
        <a:lstStyle/>
        <a:p>
          <a:r>
            <a:rPr lang="es-ES"/>
            <a:t>XV años</a:t>
          </a:r>
        </a:p>
      </dgm:t>
    </dgm:pt>
    <dgm:pt modelId="{52A9891A-8637-4898-9CB9-77568176A901}" type="parTrans" cxnId="{C3A37142-B099-49DC-BAF1-AAB6D23AE60A}">
      <dgm:prSet/>
      <dgm:spPr/>
      <dgm:t>
        <a:bodyPr/>
        <a:lstStyle/>
        <a:p>
          <a:endParaRPr lang="es-ES"/>
        </a:p>
      </dgm:t>
    </dgm:pt>
    <dgm:pt modelId="{C4C0DD21-C218-4601-9EA3-AD61E434FF5A}" type="sibTrans" cxnId="{C3A37142-B099-49DC-BAF1-AAB6D23AE60A}">
      <dgm:prSet/>
      <dgm:spPr/>
      <dgm:t>
        <a:bodyPr/>
        <a:lstStyle/>
        <a:p>
          <a:endParaRPr lang="es-ES"/>
        </a:p>
      </dgm:t>
    </dgm:pt>
    <dgm:pt modelId="{8A15D131-F326-49EA-BE4C-4A10FB56C1FA}">
      <dgm:prSet phldrT="[Texto]"/>
      <dgm:spPr/>
      <dgm:t>
        <a:bodyPr/>
        <a:lstStyle/>
        <a:p>
          <a:r>
            <a:rPr lang="es-ES"/>
            <a:t>Bodas</a:t>
          </a:r>
        </a:p>
      </dgm:t>
    </dgm:pt>
    <dgm:pt modelId="{803083B8-B3C2-4782-B614-48AD05127537}" type="parTrans" cxnId="{6D1374A8-8172-418A-BFE7-9E2476230F6C}">
      <dgm:prSet/>
      <dgm:spPr/>
      <dgm:t>
        <a:bodyPr/>
        <a:lstStyle/>
        <a:p>
          <a:endParaRPr lang="es-ES"/>
        </a:p>
      </dgm:t>
    </dgm:pt>
    <dgm:pt modelId="{D03415D1-DD87-4D76-97DB-556401632C86}" type="sibTrans" cxnId="{6D1374A8-8172-418A-BFE7-9E2476230F6C}">
      <dgm:prSet/>
      <dgm:spPr/>
      <dgm:t>
        <a:bodyPr/>
        <a:lstStyle/>
        <a:p>
          <a:endParaRPr lang="es-ES"/>
        </a:p>
      </dgm:t>
    </dgm:pt>
    <dgm:pt modelId="{AB90E8BF-9483-4DAB-A3A4-FF9231A8EC2E}">
      <dgm:prSet/>
      <dgm:spPr/>
      <dgm:t>
        <a:bodyPr/>
        <a:lstStyle/>
        <a:p>
          <a:r>
            <a:rPr lang="es-ES"/>
            <a:t>Empresas  que realizan cursos de capacitación, conferencias, taleres, congresos  o  participan  en campamentos</a:t>
          </a:r>
        </a:p>
      </dgm:t>
    </dgm:pt>
    <dgm:pt modelId="{72056F83-AAD6-4A47-B4E2-DE82C15BCCAB}" type="parTrans" cxnId="{D105E5F8-5670-4A51-B0CB-1F232499BA95}">
      <dgm:prSet/>
      <dgm:spPr/>
      <dgm:t>
        <a:bodyPr/>
        <a:lstStyle/>
        <a:p>
          <a:endParaRPr lang="es-ES"/>
        </a:p>
      </dgm:t>
    </dgm:pt>
    <dgm:pt modelId="{41896837-08FD-4375-BC04-1395D69A7B28}" type="sibTrans" cxnId="{D105E5F8-5670-4A51-B0CB-1F232499BA95}">
      <dgm:prSet/>
      <dgm:spPr/>
      <dgm:t>
        <a:bodyPr/>
        <a:lstStyle/>
        <a:p>
          <a:endParaRPr lang="es-ES"/>
        </a:p>
      </dgm:t>
    </dgm:pt>
    <dgm:pt modelId="{56D119BD-48F8-40CA-9BA7-89F8A8CA6E48}">
      <dgm:prSet phldrT="[Texto]"/>
      <dgm:spPr/>
      <dgm:t>
        <a:bodyPr/>
        <a:lstStyle/>
        <a:p>
          <a:r>
            <a:rPr lang="es-ES"/>
            <a:t>Niños y adolescentes que participan en programas de integración , educativo o recreativo. </a:t>
          </a:r>
        </a:p>
      </dgm:t>
    </dgm:pt>
    <dgm:pt modelId="{2C4BAC91-5134-48DC-BBD3-18F727D7A5C6}" type="parTrans" cxnId="{6BBFBA6C-D139-4625-A730-76578808FA96}">
      <dgm:prSet/>
      <dgm:spPr/>
      <dgm:t>
        <a:bodyPr/>
        <a:lstStyle/>
        <a:p>
          <a:endParaRPr lang="es-ES"/>
        </a:p>
      </dgm:t>
    </dgm:pt>
    <dgm:pt modelId="{D8BAE645-5E24-4117-9511-B818E79FEA23}" type="sibTrans" cxnId="{6BBFBA6C-D139-4625-A730-76578808FA96}">
      <dgm:prSet/>
      <dgm:spPr/>
      <dgm:t>
        <a:bodyPr/>
        <a:lstStyle/>
        <a:p>
          <a:endParaRPr lang="es-ES"/>
        </a:p>
      </dgm:t>
    </dgm:pt>
    <dgm:pt modelId="{DD980063-CC5E-4833-80CF-33B1DBC0D57B}">
      <dgm:prSet/>
      <dgm:spPr/>
      <dgm:t>
        <a:bodyPr/>
        <a:lstStyle/>
        <a:p>
          <a:r>
            <a:rPr lang="es-ES"/>
            <a:t>Personas que disfrutan practicar Golf.</a:t>
          </a:r>
        </a:p>
      </dgm:t>
    </dgm:pt>
    <dgm:pt modelId="{44209E62-2879-4032-829D-D96DEA44FB09}" type="parTrans" cxnId="{479621EE-2BF6-47A9-8D9D-BCC89319DC08}">
      <dgm:prSet/>
      <dgm:spPr/>
      <dgm:t>
        <a:bodyPr/>
        <a:lstStyle/>
        <a:p>
          <a:endParaRPr lang="es-ES"/>
        </a:p>
      </dgm:t>
    </dgm:pt>
    <dgm:pt modelId="{2638BAB4-1B76-4025-B293-C3403D323171}" type="sibTrans" cxnId="{479621EE-2BF6-47A9-8D9D-BCC89319DC08}">
      <dgm:prSet/>
      <dgm:spPr/>
      <dgm:t>
        <a:bodyPr/>
        <a:lstStyle/>
        <a:p>
          <a:endParaRPr lang="es-ES"/>
        </a:p>
      </dgm:t>
    </dgm:pt>
    <dgm:pt modelId="{1197BDDE-051B-4E4F-9D0E-CEE9DC5E940C}">
      <dgm:prSet/>
      <dgm:spPr/>
      <dgm:t>
        <a:bodyPr/>
        <a:lstStyle/>
        <a:p>
          <a:r>
            <a:rPr lang="es-ES"/>
            <a:t>Lanzamiento de nuevos productos</a:t>
          </a:r>
        </a:p>
      </dgm:t>
    </dgm:pt>
    <dgm:pt modelId="{48292633-7C38-4063-9057-D7AB109E5B67}" type="parTrans" cxnId="{A0408960-FFD3-4D6B-B5B7-7231DC4FA735}">
      <dgm:prSet/>
      <dgm:spPr/>
      <dgm:t>
        <a:bodyPr/>
        <a:lstStyle/>
        <a:p>
          <a:endParaRPr lang="es-ES"/>
        </a:p>
      </dgm:t>
    </dgm:pt>
    <dgm:pt modelId="{E4AD85E1-453A-477B-A846-CD706974987E}" type="sibTrans" cxnId="{A0408960-FFD3-4D6B-B5B7-7231DC4FA735}">
      <dgm:prSet/>
      <dgm:spPr/>
      <dgm:t>
        <a:bodyPr/>
        <a:lstStyle/>
        <a:p>
          <a:endParaRPr lang="es-ES"/>
        </a:p>
      </dgm:t>
    </dgm:pt>
    <dgm:pt modelId="{F9193C72-0F52-724E-A99D-3FA97B93B27E}">
      <dgm:prSet/>
      <dgm:spPr/>
      <dgm:t>
        <a:bodyPr/>
        <a:lstStyle/>
        <a:p>
          <a:r>
            <a:rPr lang="es-ES"/>
            <a:t>Familias que buscan un espacio natural para convivir y relacoinarse.</a:t>
          </a:r>
        </a:p>
      </dgm:t>
    </dgm:pt>
    <dgm:pt modelId="{4311ADCE-C4D8-C54D-B586-145993F4042F}" type="parTrans" cxnId="{F1E9FED2-3A96-4F4F-B85E-F7D7E551A492}">
      <dgm:prSet/>
      <dgm:spPr/>
      <dgm:t>
        <a:bodyPr/>
        <a:lstStyle/>
        <a:p>
          <a:endParaRPr lang="es-ES"/>
        </a:p>
      </dgm:t>
    </dgm:pt>
    <dgm:pt modelId="{C21DD0C2-9E25-D642-A99A-079889AC9FF8}" type="sibTrans" cxnId="{F1E9FED2-3A96-4F4F-B85E-F7D7E551A492}">
      <dgm:prSet/>
      <dgm:spPr/>
      <dgm:t>
        <a:bodyPr/>
        <a:lstStyle/>
        <a:p>
          <a:endParaRPr lang="es-ES"/>
        </a:p>
      </dgm:t>
    </dgm:pt>
    <dgm:pt modelId="{B5877F13-DA39-4AA4-BA2A-5971A681BDDC}" type="pres">
      <dgm:prSet presAssocID="{5ACEDC0D-0286-423B-A926-9E68E962843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9D6BB2D6-FC6A-4A44-A5BD-315F109994AF}" type="pres">
      <dgm:prSet presAssocID="{360B3880-8ED8-4B14-A357-C03BB648723C}" presName="composite" presStyleCnt="0"/>
      <dgm:spPr/>
      <dgm:t>
        <a:bodyPr/>
        <a:lstStyle/>
        <a:p>
          <a:endParaRPr lang="es-MX"/>
        </a:p>
      </dgm:t>
    </dgm:pt>
    <dgm:pt modelId="{855B3808-FCD0-4A69-AE9B-7FCFAB2250B7}" type="pres">
      <dgm:prSet presAssocID="{360B3880-8ED8-4B14-A357-C03BB648723C}" presName="parTx" presStyleLbl="alignNode1" presStyleIdx="0" presStyleCnt="4" custLinFactNeighborX="-26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78B25E4-4134-49FE-98A5-12EA52B41B2D}" type="pres">
      <dgm:prSet presAssocID="{360B3880-8ED8-4B14-A357-C03BB648723C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371C6BD-7ED0-4F4A-9DD3-F868760BBF22}" type="pres">
      <dgm:prSet presAssocID="{6B4AA213-03BC-406D-B481-A9901B40049C}" presName="space" presStyleCnt="0"/>
      <dgm:spPr/>
      <dgm:t>
        <a:bodyPr/>
        <a:lstStyle/>
        <a:p>
          <a:endParaRPr lang="es-MX"/>
        </a:p>
      </dgm:t>
    </dgm:pt>
    <dgm:pt modelId="{207683B7-8796-4006-ACAE-1DE37DB31341}" type="pres">
      <dgm:prSet presAssocID="{025E7158-BE55-48C9-9537-5602ECC097A9}" presName="composite" presStyleCnt="0"/>
      <dgm:spPr/>
      <dgm:t>
        <a:bodyPr/>
        <a:lstStyle/>
        <a:p>
          <a:endParaRPr lang="es-MX"/>
        </a:p>
      </dgm:t>
    </dgm:pt>
    <dgm:pt modelId="{405E2A96-F4C2-4469-B004-78B9BE3256DF}" type="pres">
      <dgm:prSet presAssocID="{025E7158-BE55-48C9-9537-5602ECC097A9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3C334F4-B8F8-4F5D-BC21-D4405FD89838}" type="pres">
      <dgm:prSet presAssocID="{025E7158-BE55-48C9-9537-5602ECC097A9}" presName="desTx" presStyleLbl="alignAccFollowNode1" presStyleIdx="1" presStyleCnt="4" custLinFactNeighborY="-257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38F7325-B1CD-4FDA-ADAC-482042E4B8A5}" type="pres">
      <dgm:prSet presAssocID="{2CB88CDF-C111-4C3E-8A85-2E3CDFE12DAD}" presName="space" presStyleCnt="0"/>
      <dgm:spPr/>
      <dgm:t>
        <a:bodyPr/>
        <a:lstStyle/>
        <a:p>
          <a:endParaRPr lang="es-MX"/>
        </a:p>
      </dgm:t>
    </dgm:pt>
    <dgm:pt modelId="{6AAA854E-0DB3-4CD9-A063-AB1207E413A8}" type="pres">
      <dgm:prSet presAssocID="{599D38B1-1A42-4F03-BD2A-CB3855008BF7}" presName="composite" presStyleCnt="0"/>
      <dgm:spPr/>
      <dgm:t>
        <a:bodyPr/>
        <a:lstStyle/>
        <a:p>
          <a:endParaRPr lang="es-MX"/>
        </a:p>
      </dgm:t>
    </dgm:pt>
    <dgm:pt modelId="{A9DAD306-8A03-43D2-A446-FA6849F20C3D}" type="pres">
      <dgm:prSet presAssocID="{599D38B1-1A42-4F03-BD2A-CB3855008BF7}" presName="parTx" presStyleLbl="alignNode1" presStyleIdx="2" presStyleCnt="4" custLinFactNeighborX="-26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A501A60-2C3D-4BEF-9616-7D1048FC91A8}" type="pres">
      <dgm:prSet presAssocID="{599D38B1-1A42-4F03-BD2A-CB3855008BF7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C9F5242-2370-4216-A9B4-0E69075CD986}" type="pres">
      <dgm:prSet presAssocID="{B0B074EA-46E4-4B98-9C50-C1937470919A}" presName="space" presStyleCnt="0"/>
      <dgm:spPr/>
      <dgm:t>
        <a:bodyPr/>
        <a:lstStyle/>
        <a:p>
          <a:endParaRPr lang="es-MX"/>
        </a:p>
      </dgm:t>
    </dgm:pt>
    <dgm:pt modelId="{A231CA02-3D3E-4FDC-AE8D-958D4DFD8CB8}" type="pres">
      <dgm:prSet presAssocID="{C55029FA-96D4-49DF-9526-4D6B7FF934A2}" presName="composite" presStyleCnt="0"/>
      <dgm:spPr/>
      <dgm:t>
        <a:bodyPr/>
        <a:lstStyle/>
        <a:p>
          <a:endParaRPr lang="es-MX"/>
        </a:p>
      </dgm:t>
    </dgm:pt>
    <dgm:pt modelId="{99490BC7-F5A1-4469-B077-1C1DA7EEBE39}" type="pres">
      <dgm:prSet presAssocID="{C55029FA-96D4-49DF-9526-4D6B7FF934A2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28E3758-808D-46CB-8635-A8CD6846C087}" type="pres">
      <dgm:prSet presAssocID="{C55029FA-96D4-49DF-9526-4D6B7FF934A2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E6FE4B7-0D44-473B-BD40-77120D0A4B2C}" type="presOf" srcId="{025E7158-BE55-48C9-9537-5602ECC097A9}" destId="{405E2A96-F4C2-4469-B004-78B9BE3256DF}" srcOrd="0" destOrd="0" presId="urn:microsoft.com/office/officeart/2005/8/layout/hList1"/>
    <dgm:cxn modelId="{ABDEC3CA-0140-423C-A342-A9CEC0F2F0F1}" srcId="{5ACEDC0D-0286-423B-A926-9E68E9628437}" destId="{599D38B1-1A42-4F03-BD2A-CB3855008BF7}" srcOrd="2" destOrd="0" parTransId="{9DA90726-CDB5-45B3-AF19-85CFC1A8826B}" sibTransId="{B0B074EA-46E4-4B98-9C50-C1937470919A}"/>
    <dgm:cxn modelId="{E7BF4187-2B9E-410E-AC51-A59D951898BB}" srcId="{5ACEDC0D-0286-423B-A926-9E68E9628437}" destId="{C55029FA-96D4-49DF-9526-4D6B7FF934A2}" srcOrd="3" destOrd="0" parTransId="{3E130FD0-F21B-470B-9638-8EC44E7268C7}" sibTransId="{EB691484-472B-44AF-9C8D-C11784870745}"/>
    <dgm:cxn modelId="{FBA02EF3-7864-4BAF-8B06-B820AF307B2D}" type="presOf" srcId="{DC7C554A-A9D2-46F2-B41D-F1E595980768}" destId="{178B25E4-4134-49FE-98A5-12EA52B41B2D}" srcOrd="0" destOrd="0" presId="urn:microsoft.com/office/officeart/2005/8/layout/hList1"/>
    <dgm:cxn modelId="{5437871C-F1A5-41A8-A7AA-925E8744942B}" type="presOf" srcId="{9ADCE416-AEBD-4BD7-BA59-E2189A555138}" destId="{178B25E4-4134-49FE-98A5-12EA52B41B2D}" srcOrd="0" destOrd="3" presId="urn:microsoft.com/office/officeart/2005/8/layout/hList1"/>
    <dgm:cxn modelId="{D105E5F8-5670-4A51-B0CB-1F232499BA95}" srcId="{599D38B1-1A42-4F03-BD2A-CB3855008BF7}" destId="{AB90E8BF-9483-4DAB-A3A4-FF9231A8EC2E}" srcOrd="0" destOrd="0" parTransId="{72056F83-AAD6-4A47-B4E2-DE82C15BCCAB}" sibTransId="{41896837-08FD-4375-BC04-1395D69A7B28}"/>
    <dgm:cxn modelId="{0BFA3496-4170-449F-8CBB-438A87011AB5}" type="presOf" srcId="{1197BDDE-051B-4E4F-9D0E-CEE9DC5E940C}" destId="{4A501A60-2C3D-4BEF-9616-7D1048FC91A8}" srcOrd="0" destOrd="1" presId="urn:microsoft.com/office/officeart/2005/8/layout/hList1"/>
    <dgm:cxn modelId="{3CC8E051-CF70-403A-9F39-F4026A1C7AD0}" type="presOf" srcId="{F9193C72-0F52-724E-A99D-3FA97B93B27E}" destId="{C28E3758-808D-46CB-8635-A8CD6846C087}" srcOrd="0" destOrd="1" presId="urn:microsoft.com/office/officeart/2005/8/layout/hList1"/>
    <dgm:cxn modelId="{0DDE1570-A74E-44EE-A282-62D449E3C062}" type="presOf" srcId="{8A15D131-F326-49EA-BE4C-4A10FB56C1FA}" destId="{178B25E4-4134-49FE-98A5-12EA52B41B2D}" srcOrd="0" destOrd="1" presId="urn:microsoft.com/office/officeart/2005/8/layout/hList1"/>
    <dgm:cxn modelId="{9DFC2EFB-005D-40D7-9642-14B4CBABE577}" type="presOf" srcId="{AB90E8BF-9483-4DAB-A3A4-FF9231A8EC2E}" destId="{4A501A60-2C3D-4BEF-9616-7D1048FC91A8}" srcOrd="0" destOrd="0" presId="urn:microsoft.com/office/officeart/2005/8/layout/hList1"/>
    <dgm:cxn modelId="{CE76B565-50AC-4E43-8A16-F6BA78D4A63A}" srcId="{5ACEDC0D-0286-423B-A926-9E68E9628437}" destId="{025E7158-BE55-48C9-9537-5602ECC097A9}" srcOrd="1" destOrd="0" parTransId="{CABEF5AD-3E1C-4742-9148-26C0F4006562}" sibTransId="{2CB88CDF-C111-4C3E-8A85-2E3CDFE12DAD}"/>
    <dgm:cxn modelId="{0244ACC1-834B-434B-A2BE-C089D5142520}" type="presOf" srcId="{848BB82E-057A-4457-827A-1E518FDFD803}" destId="{178B25E4-4134-49FE-98A5-12EA52B41B2D}" srcOrd="0" destOrd="5" presId="urn:microsoft.com/office/officeart/2005/8/layout/hList1"/>
    <dgm:cxn modelId="{5C0694A9-9684-4F31-B03F-A558EC2D3296}" srcId="{360B3880-8ED8-4B14-A357-C03BB648723C}" destId="{4FEC1BC1-4675-4528-BAAE-FD19DB954EA3}" srcOrd="4" destOrd="0" parTransId="{37C46A17-E8C1-45BC-BE9B-DC3C1DE03ADA}" sibTransId="{E661FDF5-7B70-4280-895D-35CD327998B6}"/>
    <dgm:cxn modelId="{DC1A3FAE-DFB7-4859-8566-9929B2B9CBAA}" srcId="{360B3880-8ED8-4B14-A357-C03BB648723C}" destId="{DC7C554A-A9D2-46F2-B41D-F1E595980768}" srcOrd="0" destOrd="0" parTransId="{55F13CD7-D8DE-40D4-91B3-E028E75C8260}" sibTransId="{16051C72-B1A6-4191-9872-3737E7E3BE20}"/>
    <dgm:cxn modelId="{6D1374A8-8172-418A-BFE7-9E2476230F6C}" srcId="{360B3880-8ED8-4B14-A357-C03BB648723C}" destId="{8A15D131-F326-49EA-BE4C-4A10FB56C1FA}" srcOrd="1" destOrd="0" parTransId="{803083B8-B3C2-4782-B614-48AD05127537}" sibTransId="{D03415D1-DD87-4D76-97DB-556401632C86}"/>
    <dgm:cxn modelId="{D5929BAC-7FB3-47E6-A777-6019AC61307E}" srcId="{360B3880-8ED8-4B14-A357-C03BB648723C}" destId="{8544CB7D-FDE1-4F12-86D0-A0B7FA001A2B}" srcOrd="2" destOrd="0" parTransId="{BCFFA24D-8D68-4AD0-9498-6021D14D50F1}" sibTransId="{DC90215B-3B69-4B4A-9262-E532980F987B}"/>
    <dgm:cxn modelId="{D781D48D-C993-470D-84E1-0E27351B118A}" srcId="{025E7158-BE55-48C9-9537-5602ECC097A9}" destId="{97F8295F-2B4B-4731-AC57-6F1DE5DED8DA}" srcOrd="0" destOrd="0" parTransId="{74FFAB86-9C68-4722-B4B7-09494B96BACA}" sibTransId="{51E8FB92-F3A0-40C8-A6B9-62BD81A5757E}"/>
    <dgm:cxn modelId="{F1E9FED2-3A96-4F4F-B85E-F7D7E551A492}" srcId="{C55029FA-96D4-49DF-9526-4D6B7FF934A2}" destId="{F9193C72-0F52-724E-A99D-3FA97B93B27E}" srcOrd="1" destOrd="0" parTransId="{4311ADCE-C4D8-C54D-B586-145993F4042F}" sibTransId="{C21DD0C2-9E25-D642-A99A-079889AC9FF8}"/>
    <dgm:cxn modelId="{C3A37142-B099-49DC-BAF1-AAB6D23AE60A}" srcId="{360B3880-8ED8-4B14-A357-C03BB648723C}" destId="{848BB82E-057A-4457-827A-1E518FDFD803}" srcOrd="5" destOrd="0" parTransId="{52A9891A-8637-4898-9CB9-77568176A901}" sibTransId="{C4C0DD21-C218-4601-9EA3-AD61E434FF5A}"/>
    <dgm:cxn modelId="{8CBF311F-BC2A-4A01-9EB0-687129945402}" type="presOf" srcId="{5ACEDC0D-0286-423B-A926-9E68E9628437}" destId="{B5877F13-DA39-4AA4-BA2A-5971A681BDDC}" srcOrd="0" destOrd="0" presId="urn:microsoft.com/office/officeart/2005/8/layout/hList1"/>
    <dgm:cxn modelId="{98B1FC5D-2A78-49D0-8138-236C84DFE2AC}" srcId="{5ACEDC0D-0286-423B-A926-9E68E9628437}" destId="{360B3880-8ED8-4B14-A357-C03BB648723C}" srcOrd="0" destOrd="0" parTransId="{B015EA6F-AE7C-4D3D-8E04-D8BDCA4C48B0}" sibTransId="{6B4AA213-03BC-406D-B481-A9901B40049C}"/>
    <dgm:cxn modelId="{2FB8EB4F-D6AF-4BF0-8F69-7643123B57BC}" type="presOf" srcId="{97F8295F-2B4B-4731-AC57-6F1DE5DED8DA}" destId="{F3C334F4-B8F8-4F5D-BC21-D4405FD89838}" srcOrd="0" destOrd="0" presId="urn:microsoft.com/office/officeart/2005/8/layout/hList1"/>
    <dgm:cxn modelId="{F2C06957-8096-4DA8-93DA-81C3304E3D32}" type="presOf" srcId="{599D38B1-1A42-4F03-BD2A-CB3855008BF7}" destId="{A9DAD306-8A03-43D2-A446-FA6849F20C3D}" srcOrd="0" destOrd="0" presId="urn:microsoft.com/office/officeart/2005/8/layout/hList1"/>
    <dgm:cxn modelId="{4447E7E3-715B-48FE-A29F-3FEFE0A066DD}" srcId="{360B3880-8ED8-4B14-A357-C03BB648723C}" destId="{9ADCE416-AEBD-4BD7-BA59-E2189A555138}" srcOrd="3" destOrd="0" parTransId="{320DB785-A510-463D-B653-4F8E1A80034E}" sibTransId="{4E5D26FA-85CF-4DA1-B489-FFAAE09BECE2}"/>
    <dgm:cxn modelId="{6BBFBA6C-D139-4625-A730-76578808FA96}" srcId="{025E7158-BE55-48C9-9537-5602ECC097A9}" destId="{56D119BD-48F8-40CA-9BA7-89F8A8CA6E48}" srcOrd="1" destOrd="0" parTransId="{2C4BAC91-5134-48DC-BBD3-18F727D7A5C6}" sibTransId="{D8BAE645-5E24-4117-9511-B818E79FEA23}"/>
    <dgm:cxn modelId="{479621EE-2BF6-47A9-8D9D-BCC89319DC08}" srcId="{C55029FA-96D4-49DF-9526-4D6B7FF934A2}" destId="{DD980063-CC5E-4833-80CF-33B1DBC0D57B}" srcOrd="0" destOrd="0" parTransId="{44209E62-2879-4032-829D-D96DEA44FB09}" sibTransId="{2638BAB4-1B76-4025-B293-C3403D323171}"/>
    <dgm:cxn modelId="{A0408960-FFD3-4D6B-B5B7-7231DC4FA735}" srcId="{599D38B1-1A42-4F03-BD2A-CB3855008BF7}" destId="{1197BDDE-051B-4E4F-9D0E-CEE9DC5E940C}" srcOrd="1" destOrd="0" parTransId="{48292633-7C38-4063-9057-D7AB109E5B67}" sibTransId="{E4AD85E1-453A-477B-A846-CD706974987E}"/>
    <dgm:cxn modelId="{3FA8ADF2-29DF-4177-A538-7D30AEBEF2AA}" type="presOf" srcId="{DD980063-CC5E-4833-80CF-33B1DBC0D57B}" destId="{C28E3758-808D-46CB-8635-A8CD6846C087}" srcOrd="0" destOrd="0" presId="urn:microsoft.com/office/officeart/2005/8/layout/hList1"/>
    <dgm:cxn modelId="{403CDFCE-AA78-42C0-93D4-28BD9E7216EE}" type="presOf" srcId="{360B3880-8ED8-4B14-A357-C03BB648723C}" destId="{855B3808-FCD0-4A69-AE9B-7FCFAB2250B7}" srcOrd="0" destOrd="0" presId="urn:microsoft.com/office/officeart/2005/8/layout/hList1"/>
    <dgm:cxn modelId="{26DC8350-8895-49FD-AC83-D0DD4FDB00F0}" type="presOf" srcId="{8544CB7D-FDE1-4F12-86D0-A0B7FA001A2B}" destId="{178B25E4-4134-49FE-98A5-12EA52B41B2D}" srcOrd="0" destOrd="2" presId="urn:microsoft.com/office/officeart/2005/8/layout/hList1"/>
    <dgm:cxn modelId="{8C8C35B2-354D-4D51-8EC1-2F81AC85BEF9}" type="presOf" srcId="{56D119BD-48F8-40CA-9BA7-89F8A8CA6E48}" destId="{F3C334F4-B8F8-4F5D-BC21-D4405FD89838}" srcOrd="0" destOrd="1" presId="urn:microsoft.com/office/officeart/2005/8/layout/hList1"/>
    <dgm:cxn modelId="{A90226C4-E6D9-4B83-8A19-9D6D6F648A5C}" type="presOf" srcId="{C55029FA-96D4-49DF-9526-4D6B7FF934A2}" destId="{99490BC7-F5A1-4469-B077-1C1DA7EEBE39}" srcOrd="0" destOrd="0" presId="urn:microsoft.com/office/officeart/2005/8/layout/hList1"/>
    <dgm:cxn modelId="{741356A2-01DE-4EF7-99D2-91ABC8A3653A}" type="presOf" srcId="{4FEC1BC1-4675-4528-BAAE-FD19DB954EA3}" destId="{178B25E4-4134-49FE-98A5-12EA52B41B2D}" srcOrd="0" destOrd="4" presId="urn:microsoft.com/office/officeart/2005/8/layout/hList1"/>
    <dgm:cxn modelId="{ACA5A9D9-823C-430D-AA77-313401F6416F}" type="presParOf" srcId="{B5877F13-DA39-4AA4-BA2A-5971A681BDDC}" destId="{9D6BB2D6-FC6A-4A44-A5BD-315F109994AF}" srcOrd="0" destOrd="0" presId="urn:microsoft.com/office/officeart/2005/8/layout/hList1"/>
    <dgm:cxn modelId="{ED18AF21-5AA7-410E-AB9C-57E4A2C1400C}" type="presParOf" srcId="{9D6BB2D6-FC6A-4A44-A5BD-315F109994AF}" destId="{855B3808-FCD0-4A69-AE9B-7FCFAB2250B7}" srcOrd="0" destOrd="0" presId="urn:microsoft.com/office/officeart/2005/8/layout/hList1"/>
    <dgm:cxn modelId="{71D689B3-2ABB-4769-A6F6-985D640A3E64}" type="presParOf" srcId="{9D6BB2D6-FC6A-4A44-A5BD-315F109994AF}" destId="{178B25E4-4134-49FE-98A5-12EA52B41B2D}" srcOrd="1" destOrd="0" presId="urn:microsoft.com/office/officeart/2005/8/layout/hList1"/>
    <dgm:cxn modelId="{4AD0D7B4-5ADB-47D4-A379-D76D24F12C84}" type="presParOf" srcId="{B5877F13-DA39-4AA4-BA2A-5971A681BDDC}" destId="{F371C6BD-7ED0-4F4A-9DD3-F868760BBF22}" srcOrd="1" destOrd="0" presId="urn:microsoft.com/office/officeart/2005/8/layout/hList1"/>
    <dgm:cxn modelId="{F05899EF-B270-400F-99EA-31296358E542}" type="presParOf" srcId="{B5877F13-DA39-4AA4-BA2A-5971A681BDDC}" destId="{207683B7-8796-4006-ACAE-1DE37DB31341}" srcOrd="2" destOrd="0" presId="urn:microsoft.com/office/officeart/2005/8/layout/hList1"/>
    <dgm:cxn modelId="{101949ED-D8D4-4788-812C-E8CA23C3B1F7}" type="presParOf" srcId="{207683B7-8796-4006-ACAE-1DE37DB31341}" destId="{405E2A96-F4C2-4469-B004-78B9BE3256DF}" srcOrd="0" destOrd="0" presId="urn:microsoft.com/office/officeart/2005/8/layout/hList1"/>
    <dgm:cxn modelId="{4DBA0A9F-6A0C-4591-B315-FCF811F90CB5}" type="presParOf" srcId="{207683B7-8796-4006-ACAE-1DE37DB31341}" destId="{F3C334F4-B8F8-4F5D-BC21-D4405FD89838}" srcOrd="1" destOrd="0" presId="urn:microsoft.com/office/officeart/2005/8/layout/hList1"/>
    <dgm:cxn modelId="{5BB6F702-A6B2-49DB-B09D-86E8ADB2BAEC}" type="presParOf" srcId="{B5877F13-DA39-4AA4-BA2A-5971A681BDDC}" destId="{838F7325-B1CD-4FDA-ADAC-482042E4B8A5}" srcOrd="3" destOrd="0" presId="urn:microsoft.com/office/officeart/2005/8/layout/hList1"/>
    <dgm:cxn modelId="{826D127F-03F1-4B10-B90E-A8D7ECB8787B}" type="presParOf" srcId="{B5877F13-DA39-4AA4-BA2A-5971A681BDDC}" destId="{6AAA854E-0DB3-4CD9-A063-AB1207E413A8}" srcOrd="4" destOrd="0" presId="urn:microsoft.com/office/officeart/2005/8/layout/hList1"/>
    <dgm:cxn modelId="{0720F773-2A63-439B-BE77-D75B422FB470}" type="presParOf" srcId="{6AAA854E-0DB3-4CD9-A063-AB1207E413A8}" destId="{A9DAD306-8A03-43D2-A446-FA6849F20C3D}" srcOrd="0" destOrd="0" presId="urn:microsoft.com/office/officeart/2005/8/layout/hList1"/>
    <dgm:cxn modelId="{C6D6E573-00C1-468A-917F-08EEBCF09B41}" type="presParOf" srcId="{6AAA854E-0DB3-4CD9-A063-AB1207E413A8}" destId="{4A501A60-2C3D-4BEF-9616-7D1048FC91A8}" srcOrd="1" destOrd="0" presId="urn:microsoft.com/office/officeart/2005/8/layout/hList1"/>
    <dgm:cxn modelId="{BAA2C217-8753-408B-B924-40D0935D21FE}" type="presParOf" srcId="{B5877F13-DA39-4AA4-BA2A-5971A681BDDC}" destId="{DC9F5242-2370-4216-A9B4-0E69075CD986}" srcOrd="5" destOrd="0" presId="urn:microsoft.com/office/officeart/2005/8/layout/hList1"/>
    <dgm:cxn modelId="{FE710C5E-D817-43D8-8C83-F0DB7148A51F}" type="presParOf" srcId="{B5877F13-DA39-4AA4-BA2A-5971A681BDDC}" destId="{A231CA02-3D3E-4FDC-AE8D-958D4DFD8CB8}" srcOrd="6" destOrd="0" presId="urn:microsoft.com/office/officeart/2005/8/layout/hList1"/>
    <dgm:cxn modelId="{BA07EF06-4E5C-4444-AF1F-4E2D9D192B03}" type="presParOf" srcId="{A231CA02-3D3E-4FDC-AE8D-958D4DFD8CB8}" destId="{99490BC7-F5A1-4469-B077-1C1DA7EEBE39}" srcOrd="0" destOrd="0" presId="urn:microsoft.com/office/officeart/2005/8/layout/hList1"/>
    <dgm:cxn modelId="{FC28BC0B-93D3-4871-9462-D314DC7DA6FB}" type="presParOf" srcId="{A231CA02-3D3E-4FDC-AE8D-958D4DFD8CB8}" destId="{C28E3758-808D-46CB-8635-A8CD6846C08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A217D0-7D70-47C4-951B-F22286C173FB}">
      <dsp:nvSpPr>
        <dsp:cNvPr id="0" name=""/>
        <dsp:cNvSpPr/>
      </dsp:nvSpPr>
      <dsp:spPr>
        <a:xfrm>
          <a:off x="2064054" y="-78587"/>
          <a:ext cx="3447314" cy="3447314"/>
        </a:xfrm>
        <a:prstGeom prst="circularArrow">
          <a:avLst>
            <a:gd name="adj1" fmla="val 4668"/>
            <a:gd name="adj2" fmla="val 272909"/>
            <a:gd name="adj3" fmla="val 12917385"/>
            <a:gd name="adj4" fmla="val 17972468"/>
            <a:gd name="adj5" fmla="val 4847"/>
          </a:avLst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</a:schemeClr>
            </a:gs>
            <a:gs pos="90000">
              <a:schemeClr val="accent5">
                <a:tint val="4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F7D9CC4E-2648-4E2D-B9DB-D68A6B44D8CA}">
      <dsp:nvSpPr>
        <dsp:cNvPr id="0" name=""/>
        <dsp:cNvSpPr/>
      </dsp:nvSpPr>
      <dsp:spPr>
        <a:xfrm>
          <a:off x="2665084" y="1071"/>
          <a:ext cx="2245254" cy="1122627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</a:schemeClr>
            </a:gs>
            <a:gs pos="90000">
              <a:schemeClr val="accent5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err="1"/>
            <a:t>Falta</a:t>
          </a:r>
          <a:r>
            <a:rPr lang="en-US" sz="1500" kern="1200" dirty="0"/>
            <a:t> de </a:t>
          </a:r>
          <a:r>
            <a:rPr lang="en-US" sz="1500" kern="1200" dirty="0" err="1" smtClean="0"/>
            <a:t>oportunidades</a:t>
          </a:r>
          <a:r>
            <a:rPr lang="en-US" sz="1500" kern="1200" dirty="0" smtClean="0"/>
            <a:t> </a:t>
          </a:r>
          <a:r>
            <a:rPr lang="en-US" sz="1500" kern="1200" dirty="0"/>
            <a:t>de </a:t>
          </a:r>
          <a:r>
            <a:rPr lang="en-US" sz="1500" kern="1200" dirty="0" err="1"/>
            <a:t>empleo</a:t>
          </a:r>
          <a:r>
            <a:rPr lang="en-US" sz="1500" kern="1200" dirty="0"/>
            <a:t> </a:t>
          </a:r>
          <a:r>
            <a:rPr lang="en-US" sz="1500" kern="1200" dirty="0" err="1"/>
            <a:t>en</a:t>
          </a:r>
          <a:r>
            <a:rPr lang="en-US" sz="1500" kern="1200" dirty="0"/>
            <a:t> la </a:t>
          </a:r>
          <a:r>
            <a:rPr lang="en-US" sz="1500" kern="1200" dirty="0" err="1"/>
            <a:t>localidad</a:t>
          </a:r>
          <a:endParaRPr lang="en-US" sz="1500" kern="1200" dirty="0"/>
        </a:p>
      </dsp:txBody>
      <dsp:txXfrm>
        <a:off x="2719886" y="55873"/>
        <a:ext cx="2135650" cy="1013023"/>
      </dsp:txXfrm>
    </dsp:sp>
    <dsp:sp modelId="{A12E9B1F-7575-4B55-B3E8-C4F4137C4BF2}">
      <dsp:nvSpPr>
        <dsp:cNvPr id="0" name=""/>
        <dsp:cNvSpPr/>
      </dsp:nvSpPr>
      <dsp:spPr>
        <a:xfrm>
          <a:off x="3902898" y="1238886"/>
          <a:ext cx="2245254" cy="1122627"/>
        </a:xfrm>
        <a:prstGeom prst="roundRect">
          <a:avLst/>
        </a:prstGeom>
        <a:gradFill rotWithShape="0">
          <a:gsLst>
            <a:gs pos="0">
              <a:schemeClr val="accent5">
                <a:hueOff val="3480166"/>
                <a:satOff val="-8347"/>
                <a:lumOff val="654"/>
                <a:alphaOff val="0"/>
              </a:schemeClr>
            </a:gs>
            <a:gs pos="90000">
              <a:schemeClr val="accent5">
                <a:hueOff val="3480166"/>
                <a:satOff val="-8347"/>
                <a:lumOff val="654"/>
                <a:alphaOff val="0"/>
                <a:shade val="100000"/>
              </a:schemeClr>
            </a:gs>
            <a:gs pos="100000">
              <a:schemeClr val="accent5">
                <a:hueOff val="3480166"/>
                <a:satOff val="-8347"/>
                <a:lumOff val="654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Fomenta la cultura ecologica y  se rige bajo criterios de sustentabilidad.</a:t>
          </a:r>
        </a:p>
      </dsp:txBody>
      <dsp:txXfrm>
        <a:off x="3957700" y="1293688"/>
        <a:ext cx="2135650" cy="1013023"/>
      </dsp:txXfrm>
    </dsp:sp>
    <dsp:sp modelId="{63DA4093-ADA7-4F90-829A-40673D28F706}">
      <dsp:nvSpPr>
        <dsp:cNvPr id="0" name=""/>
        <dsp:cNvSpPr/>
      </dsp:nvSpPr>
      <dsp:spPr>
        <a:xfrm>
          <a:off x="2665084" y="2476701"/>
          <a:ext cx="2245254" cy="1122627"/>
        </a:xfrm>
        <a:prstGeom prst="roundRect">
          <a:avLst/>
        </a:prstGeom>
        <a:gradFill rotWithShape="0">
          <a:gsLst>
            <a:gs pos="0">
              <a:schemeClr val="accent5">
                <a:hueOff val="6960331"/>
                <a:satOff val="-16693"/>
                <a:lumOff val="1307"/>
                <a:alphaOff val="0"/>
              </a:schemeClr>
            </a:gs>
            <a:gs pos="90000">
              <a:schemeClr val="accent5">
                <a:hueOff val="6960331"/>
                <a:satOff val="-16693"/>
                <a:lumOff val="1307"/>
                <a:alphaOff val="0"/>
                <a:shade val="100000"/>
              </a:schemeClr>
            </a:gs>
            <a:gs pos="100000">
              <a:schemeClr val="accent5">
                <a:hueOff val="6960331"/>
                <a:satOff val="-16693"/>
                <a:lumOff val="1307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Brinda un </a:t>
          </a:r>
          <a:r>
            <a:rPr lang="en-US" sz="1500" kern="1200" dirty="0" err="1"/>
            <a:t>espacio</a:t>
          </a:r>
          <a:r>
            <a:rPr lang="en-US" sz="1500" kern="1200" dirty="0"/>
            <a:t> de </a:t>
          </a:r>
          <a:r>
            <a:rPr lang="en-US" sz="1500" kern="1200" dirty="0" err="1"/>
            <a:t>desarrollo</a:t>
          </a:r>
          <a:r>
            <a:rPr lang="en-US" sz="1500" kern="1200" dirty="0"/>
            <a:t> </a:t>
          </a:r>
          <a:r>
            <a:rPr lang="en-US" sz="1500" kern="1200" dirty="0" err="1"/>
            <a:t>profesional</a:t>
          </a:r>
          <a:r>
            <a:rPr lang="en-US" sz="1500" kern="1200" dirty="0"/>
            <a:t> para </a:t>
          </a:r>
          <a:r>
            <a:rPr lang="en-US" sz="1500" kern="1200" dirty="0" err="1"/>
            <a:t>alumnos</a:t>
          </a:r>
          <a:r>
            <a:rPr lang="en-US" sz="1500" kern="1200" dirty="0"/>
            <a:t> de la </a:t>
          </a:r>
          <a:r>
            <a:rPr lang="en-US" sz="1500" kern="1200" dirty="0" err="1"/>
            <a:t>Licenciatura</a:t>
          </a:r>
          <a:r>
            <a:rPr lang="en-US" sz="1500" kern="1200" dirty="0"/>
            <a:t> </a:t>
          </a:r>
          <a:r>
            <a:rPr lang="en-US" sz="1500" kern="1200" dirty="0" err="1"/>
            <a:t>en</a:t>
          </a:r>
          <a:r>
            <a:rPr lang="en-US" sz="1500" kern="1200" dirty="0"/>
            <a:t> </a:t>
          </a:r>
          <a:r>
            <a:rPr lang="en-US" sz="1500" kern="1200" dirty="0" err="1"/>
            <a:t>Turismo</a:t>
          </a:r>
          <a:endParaRPr lang="en-US" sz="1500" kern="1200" dirty="0"/>
        </a:p>
      </dsp:txBody>
      <dsp:txXfrm>
        <a:off x="2719886" y="2531503"/>
        <a:ext cx="2135650" cy="1013023"/>
      </dsp:txXfrm>
    </dsp:sp>
    <dsp:sp modelId="{6D3F5BD2-0B6F-495D-AC8A-C6FA04B882FD}">
      <dsp:nvSpPr>
        <dsp:cNvPr id="0" name=""/>
        <dsp:cNvSpPr/>
      </dsp:nvSpPr>
      <dsp:spPr>
        <a:xfrm>
          <a:off x="1427269" y="1238886"/>
          <a:ext cx="2245254" cy="1122627"/>
        </a:xfrm>
        <a:prstGeom prst="roundRect">
          <a:avLst/>
        </a:prstGeom>
        <a:gradFill rotWithShape="0">
          <a:gsLst>
            <a:gs pos="0">
              <a:schemeClr val="accent5">
                <a:hueOff val="10440497"/>
                <a:satOff val="-25040"/>
                <a:lumOff val="1961"/>
                <a:alphaOff val="0"/>
              </a:schemeClr>
            </a:gs>
            <a:gs pos="90000">
              <a:schemeClr val="accent5">
                <a:hueOff val="10440497"/>
                <a:satOff val="-25040"/>
                <a:lumOff val="1961"/>
                <a:alphaOff val="0"/>
                <a:shade val="100000"/>
              </a:schemeClr>
            </a:gs>
            <a:gs pos="100000">
              <a:schemeClr val="accent5">
                <a:hueOff val="10440497"/>
                <a:satOff val="-25040"/>
                <a:lumOff val="1961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Alto indice de migracion de los habitantes del Tule</a:t>
          </a:r>
        </a:p>
      </dsp:txBody>
      <dsp:txXfrm>
        <a:off x="1482071" y="1293688"/>
        <a:ext cx="2135650" cy="10130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5B3808-FCD0-4A69-AE9B-7FCFAB2250B7}">
      <dsp:nvSpPr>
        <dsp:cNvPr id="0" name=""/>
        <dsp:cNvSpPr/>
      </dsp:nvSpPr>
      <dsp:spPr>
        <a:xfrm>
          <a:off x="0" y="50880"/>
          <a:ext cx="1530240" cy="34560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/>
            <a:t>Eventos Sociales</a:t>
          </a:r>
        </a:p>
      </dsp:txBody>
      <dsp:txXfrm>
        <a:off x="0" y="50880"/>
        <a:ext cx="1530240" cy="345600"/>
      </dsp:txXfrm>
    </dsp:sp>
    <dsp:sp modelId="{178B25E4-4134-49FE-98A5-12EA52B41B2D}">
      <dsp:nvSpPr>
        <dsp:cNvPr id="0" name=""/>
        <dsp:cNvSpPr/>
      </dsp:nvSpPr>
      <dsp:spPr>
        <a:xfrm>
          <a:off x="2544" y="396480"/>
          <a:ext cx="1530240" cy="1712880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/>
            <a:t>Personas  que desean realizar alguno de los siguientes eventos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/>
            <a:t>Bodas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/>
            <a:t>Bautizos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/>
            <a:t>Graduaciones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/>
            <a:t>Comuniones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/>
            <a:t>XV años</a:t>
          </a:r>
        </a:p>
      </dsp:txBody>
      <dsp:txXfrm>
        <a:off x="2544" y="396480"/>
        <a:ext cx="1530240" cy="1712880"/>
      </dsp:txXfrm>
    </dsp:sp>
    <dsp:sp modelId="{405E2A96-F4C2-4469-B004-78B9BE3256DF}">
      <dsp:nvSpPr>
        <dsp:cNvPr id="0" name=""/>
        <dsp:cNvSpPr/>
      </dsp:nvSpPr>
      <dsp:spPr>
        <a:xfrm>
          <a:off x="1747018" y="50880"/>
          <a:ext cx="1530240" cy="345600"/>
        </a:xfrm>
        <a:prstGeom prst="rect">
          <a:avLst/>
        </a:prstGeom>
        <a:solidFill>
          <a:schemeClr val="accent5">
            <a:hueOff val="3480166"/>
            <a:satOff val="-8347"/>
            <a:lumOff val="654"/>
            <a:alphaOff val="0"/>
          </a:schemeClr>
        </a:solidFill>
        <a:ln w="19050" cap="flat" cmpd="sng" algn="ctr">
          <a:solidFill>
            <a:schemeClr val="accent5">
              <a:hueOff val="3480166"/>
              <a:satOff val="-8347"/>
              <a:lumOff val="65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/>
            <a:t>Campamentos</a:t>
          </a:r>
        </a:p>
      </dsp:txBody>
      <dsp:txXfrm>
        <a:off x="1747018" y="50880"/>
        <a:ext cx="1530240" cy="345600"/>
      </dsp:txXfrm>
    </dsp:sp>
    <dsp:sp modelId="{F3C334F4-B8F8-4F5D-BC21-D4405FD89838}">
      <dsp:nvSpPr>
        <dsp:cNvPr id="0" name=""/>
        <dsp:cNvSpPr/>
      </dsp:nvSpPr>
      <dsp:spPr>
        <a:xfrm>
          <a:off x="1747018" y="352458"/>
          <a:ext cx="1530240" cy="1712880"/>
        </a:xfrm>
        <a:prstGeom prst="rect">
          <a:avLst/>
        </a:prstGeom>
        <a:solidFill>
          <a:schemeClr val="accent5">
            <a:tint val="40000"/>
            <a:alpha val="90000"/>
            <a:hueOff val="3602631"/>
            <a:satOff val="-4008"/>
            <a:lumOff val="-16"/>
            <a:alphaOff val="0"/>
          </a:schemeClr>
        </a:solidFill>
        <a:ln w="19050" cap="flat" cmpd="sng" algn="ctr">
          <a:solidFill>
            <a:schemeClr val="accent5">
              <a:tint val="40000"/>
              <a:alpha val="90000"/>
              <a:hueOff val="3602631"/>
              <a:satOff val="-4008"/>
              <a:lumOff val="-1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/>
            <a:t>Vacacionales y Escuelas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/>
            <a:t>Niños y adolescentes que participan en programas de integración , educativo o recreativo. </a:t>
          </a:r>
        </a:p>
      </dsp:txBody>
      <dsp:txXfrm>
        <a:off x="1747018" y="352458"/>
        <a:ext cx="1530240" cy="1712880"/>
      </dsp:txXfrm>
    </dsp:sp>
    <dsp:sp modelId="{A9DAD306-8A03-43D2-A446-FA6849F20C3D}">
      <dsp:nvSpPr>
        <dsp:cNvPr id="0" name=""/>
        <dsp:cNvSpPr/>
      </dsp:nvSpPr>
      <dsp:spPr>
        <a:xfrm>
          <a:off x="3487498" y="50880"/>
          <a:ext cx="1530240" cy="345600"/>
        </a:xfrm>
        <a:prstGeom prst="rect">
          <a:avLst/>
        </a:prstGeom>
        <a:solidFill>
          <a:schemeClr val="accent5">
            <a:hueOff val="6960331"/>
            <a:satOff val="-16693"/>
            <a:lumOff val="1307"/>
            <a:alphaOff val="0"/>
          </a:schemeClr>
        </a:solidFill>
        <a:ln w="19050" cap="flat" cmpd="sng" algn="ctr">
          <a:solidFill>
            <a:schemeClr val="accent5">
              <a:hueOff val="6960331"/>
              <a:satOff val="-16693"/>
              <a:lumOff val="130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/>
            <a:t>Empresarial</a:t>
          </a:r>
        </a:p>
      </dsp:txBody>
      <dsp:txXfrm>
        <a:off x="3487498" y="50880"/>
        <a:ext cx="1530240" cy="345600"/>
      </dsp:txXfrm>
    </dsp:sp>
    <dsp:sp modelId="{4A501A60-2C3D-4BEF-9616-7D1048FC91A8}">
      <dsp:nvSpPr>
        <dsp:cNvPr id="0" name=""/>
        <dsp:cNvSpPr/>
      </dsp:nvSpPr>
      <dsp:spPr>
        <a:xfrm>
          <a:off x="3491492" y="396480"/>
          <a:ext cx="1530240" cy="1712880"/>
        </a:xfrm>
        <a:prstGeom prst="rect">
          <a:avLst/>
        </a:prstGeom>
        <a:solidFill>
          <a:schemeClr val="accent5">
            <a:tint val="40000"/>
            <a:alpha val="90000"/>
            <a:hueOff val="7205262"/>
            <a:satOff val="-8015"/>
            <a:lumOff val="-31"/>
            <a:alphaOff val="0"/>
          </a:schemeClr>
        </a:solidFill>
        <a:ln w="19050" cap="flat" cmpd="sng" algn="ctr">
          <a:solidFill>
            <a:schemeClr val="accent5">
              <a:tint val="40000"/>
              <a:alpha val="90000"/>
              <a:hueOff val="7205262"/>
              <a:satOff val="-8015"/>
              <a:lumOff val="-3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/>
            <a:t>Empresas  que realizan cursos de capacitación, conferencias, taleres, congresos  o  participan  en campamentos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/>
            <a:t>Lanzamiento de nuevos productos</a:t>
          </a:r>
        </a:p>
      </dsp:txBody>
      <dsp:txXfrm>
        <a:off x="3491492" y="396480"/>
        <a:ext cx="1530240" cy="1712880"/>
      </dsp:txXfrm>
    </dsp:sp>
    <dsp:sp modelId="{99490BC7-F5A1-4469-B077-1C1DA7EEBE39}">
      <dsp:nvSpPr>
        <dsp:cNvPr id="0" name=""/>
        <dsp:cNvSpPr/>
      </dsp:nvSpPr>
      <dsp:spPr>
        <a:xfrm>
          <a:off x="5235966" y="50880"/>
          <a:ext cx="1530240" cy="345600"/>
        </a:xfrm>
        <a:prstGeom prst="rect">
          <a:avLst/>
        </a:prstGeom>
        <a:solidFill>
          <a:schemeClr val="accent5">
            <a:hueOff val="10440497"/>
            <a:satOff val="-25040"/>
            <a:lumOff val="1961"/>
            <a:alphaOff val="0"/>
          </a:schemeClr>
        </a:solidFill>
        <a:ln w="19050" cap="flat" cmpd="sng" algn="ctr">
          <a:solidFill>
            <a:schemeClr val="accent5">
              <a:hueOff val="10440497"/>
              <a:satOff val="-25040"/>
              <a:lumOff val="196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/>
            <a:t>Club de Golf</a:t>
          </a:r>
        </a:p>
      </dsp:txBody>
      <dsp:txXfrm>
        <a:off x="5235966" y="50880"/>
        <a:ext cx="1530240" cy="345600"/>
      </dsp:txXfrm>
    </dsp:sp>
    <dsp:sp modelId="{C28E3758-808D-46CB-8635-A8CD6846C087}">
      <dsp:nvSpPr>
        <dsp:cNvPr id="0" name=""/>
        <dsp:cNvSpPr/>
      </dsp:nvSpPr>
      <dsp:spPr>
        <a:xfrm>
          <a:off x="5235966" y="396480"/>
          <a:ext cx="1530240" cy="1712880"/>
        </a:xfrm>
        <a:prstGeom prst="rect">
          <a:avLst/>
        </a:prstGeom>
        <a:solidFill>
          <a:schemeClr val="accent5">
            <a:tint val="40000"/>
            <a:alpha val="90000"/>
            <a:hueOff val="10807894"/>
            <a:satOff val="-12023"/>
            <a:lumOff val="-47"/>
            <a:alphaOff val="0"/>
          </a:schemeClr>
        </a:solidFill>
        <a:ln w="19050" cap="flat" cmpd="sng" algn="ctr">
          <a:solidFill>
            <a:schemeClr val="accent5">
              <a:tint val="40000"/>
              <a:alpha val="90000"/>
              <a:hueOff val="10807894"/>
              <a:satOff val="-12023"/>
              <a:lumOff val="-4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/>
            <a:t>Personas que disfrutan practicar Golf.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/>
            <a:t>Familias que buscan un espacio natural para convivir y relacoinarse.</a:t>
          </a:r>
        </a:p>
      </dsp:txBody>
      <dsp:txXfrm>
        <a:off x="5235966" y="396480"/>
        <a:ext cx="1530240" cy="17128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D6201B-B4F3-42D6-919E-F0344ECB4233}" type="datetimeFigureOut">
              <a:rPr lang="es-MX" smtClean="0"/>
              <a:t>28/09/2015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62646C-0B7E-49C1-A50E-60FB4AA6104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629784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B6282-5D0E-4541-B88C-5078D71F0DBE}" type="slidenum">
              <a:rPr lang="es-ES" smtClean="0"/>
              <a:pPr/>
              <a:t>25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2928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CF4BBA5-3116-4D95-AC39-A8511D9BE75D}" type="datetimeFigureOut">
              <a:rPr lang="es-MX" smtClean="0"/>
              <a:pPr/>
              <a:t>28/09/2015</a:t>
            </a:fld>
            <a:endParaRPr lang="es-MX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BB3DCBB-CD50-44D9-9AD4-E1A505611715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s-MX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4BBA5-3116-4D95-AC39-A8511D9BE75D}" type="datetimeFigureOut">
              <a:rPr lang="es-MX" smtClean="0"/>
              <a:pPr/>
              <a:t>28/09/2015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DCBB-CD50-44D9-9AD4-E1A50561171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4BBA5-3116-4D95-AC39-A8511D9BE75D}" type="datetimeFigureOut">
              <a:rPr lang="es-MX" smtClean="0"/>
              <a:pPr/>
              <a:t>28/09/2015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BB3DCBB-CD50-44D9-9AD4-E1A50561171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4BBA5-3116-4D95-AC39-A8511D9BE75D}" type="datetimeFigureOut">
              <a:rPr lang="es-MX" smtClean="0"/>
              <a:pPr/>
              <a:t>28/09/2015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DCBB-CD50-44D9-9AD4-E1A505611715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CF4BBA5-3116-4D95-AC39-A8511D9BE75D}" type="datetimeFigureOut">
              <a:rPr lang="es-MX" smtClean="0"/>
              <a:pPr/>
              <a:t>28/09/2015</a:t>
            </a:fld>
            <a:endParaRPr lang="es-MX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BB3DCBB-CD50-44D9-9AD4-E1A505611715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4BBA5-3116-4D95-AC39-A8511D9BE75D}" type="datetimeFigureOut">
              <a:rPr lang="es-MX" smtClean="0"/>
              <a:pPr/>
              <a:t>28/09/2015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DCBB-CD50-44D9-9AD4-E1A505611715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4BBA5-3116-4D95-AC39-A8511D9BE75D}" type="datetimeFigureOut">
              <a:rPr lang="es-MX" smtClean="0"/>
              <a:pPr/>
              <a:t>28/09/2015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DCBB-CD50-44D9-9AD4-E1A505611715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4BBA5-3116-4D95-AC39-A8511D9BE75D}" type="datetimeFigureOut">
              <a:rPr lang="es-MX" smtClean="0"/>
              <a:pPr/>
              <a:t>28/09/2015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DCBB-CD50-44D9-9AD4-E1A505611715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4BBA5-3116-4D95-AC39-A8511D9BE75D}" type="datetimeFigureOut">
              <a:rPr lang="es-MX" smtClean="0"/>
              <a:pPr/>
              <a:t>28/09/2015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DCBB-CD50-44D9-9AD4-E1A50561171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4BBA5-3116-4D95-AC39-A8511D9BE75D}" type="datetimeFigureOut">
              <a:rPr lang="es-MX" smtClean="0"/>
              <a:pPr/>
              <a:t>28/09/2015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BB3DCBB-CD50-44D9-9AD4-E1A505611715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4BBA5-3116-4D95-AC39-A8511D9BE75D}" type="datetimeFigureOut">
              <a:rPr lang="es-MX" smtClean="0"/>
              <a:pPr/>
              <a:t>28/09/2015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DCBB-CD50-44D9-9AD4-E1A505611715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8CF4BBA5-3116-4D95-AC39-A8511D9BE75D}" type="datetimeFigureOut">
              <a:rPr lang="es-MX" smtClean="0"/>
              <a:pPr/>
              <a:t>28/09/2015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3BB3DCBB-CD50-44D9-9AD4-E1A50561171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gif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comments" Target="../comments/comment1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236296" y="4869160"/>
            <a:ext cx="1477144" cy="1616542"/>
          </a:xfrm>
        </p:spPr>
        <p:txBody>
          <a:bodyPr>
            <a:noAutofit/>
          </a:bodyPr>
          <a:lstStyle/>
          <a:p>
            <a:pPr algn="ctr"/>
            <a:r>
              <a:rPr lang="es-MX" sz="2400" dirty="0" smtClean="0"/>
              <a:t>UNIDAD </a:t>
            </a:r>
          </a:p>
          <a:p>
            <a:pPr algn="ctr"/>
            <a:r>
              <a:rPr lang="es-MX" sz="2400" dirty="0" smtClean="0"/>
              <a:t> 1</a:t>
            </a:r>
            <a:endParaRPr lang="es-MX" sz="240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404664"/>
            <a:ext cx="6324600" cy="1828800"/>
          </a:xfrm>
        </p:spPr>
        <p:txBody>
          <a:bodyPr/>
          <a:lstStyle/>
          <a:p>
            <a:r>
              <a:rPr lang="es-MX" sz="3600" dirty="0" smtClean="0"/>
              <a:t/>
            </a:r>
            <a:br>
              <a:rPr lang="es-MX" sz="3600" dirty="0" smtClean="0"/>
            </a:br>
            <a:r>
              <a:rPr lang="es-MX" sz="3600" dirty="0"/>
              <a:t/>
            </a:r>
            <a:br>
              <a:rPr lang="es-MX" sz="3600" dirty="0"/>
            </a:br>
            <a:r>
              <a:rPr lang="es-MX" sz="3200" dirty="0" smtClean="0"/>
              <a:t/>
            </a:r>
            <a:br>
              <a:rPr lang="es-MX" sz="3200" dirty="0" smtClean="0"/>
            </a:br>
            <a:r>
              <a:rPr lang="es-MX" sz="3200" dirty="0" smtClean="0"/>
              <a:t/>
            </a:r>
            <a:br>
              <a:rPr lang="es-MX" sz="3200" dirty="0" smtClean="0"/>
            </a:br>
            <a:r>
              <a:rPr lang="es-MX" sz="3200" dirty="0"/>
              <a:t/>
            </a:r>
            <a:br>
              <a:rPr lang="es-MX" sz="3200" dirty="0"/>
            </a:br>
            <a:r>
              <a:rPr lang="es-MX" sz="3200" dirty="0" smtClean="0"/>
              <a:t/>
            </a:r>
            <a:br>
              <a:rPr lang="es-MX" sz="3200" dirty="0" smtClean="0"/>
            </a:br>
            <a:r>
              <a:rPr lang="es-MX" sz="3200" dirty="0"/>
              <a:t/>
            </a:r>
            <a:br>
              <a:rPr lang="es-MX" sz="3200" dirty="0"/>
            </a:br>
            <a:r>
              <a:rPr lang="es-MX" sz="3200" dirty="0" smtClean="0"/>
              <a:t>Formulación y gestión de proyectos turísticos</a:t>
            </a:r>
            <a:br>
              <a:rPr lang="es-MX" sz="3200" dirty="0" smtClean="0"/>
            </a:br>
            <a:r>
              <a:rPr lang="es-MX" sz="3200" dirty="0" smtClean="0"/>
              <a:t/>
            </a:r>
            <a:br>
              <a:rPr lang="es-MX" sz="3200" dirty="0" smtClean="0"/>
            </a:br>
            <a:r>
              <a:rPr lang="es-MX" sz="3600" dirty="0" smtClean="0"/>
              <a:t/>
            </a:r>
            <a:br>
              <a:rPr lang="es-MX" sz="3600" dirty="0" smtClean="0"/>
            </a:br>
            <a:r>
              <a:rPr lang="es-MX" sz="3600" dirty="0" smtClean="0">
                <a:solidFill>
                  <a:schemeClr val="bg2">
                    <a:lumMod val="50000"/>
                  </a:schemeClr>
                </a:solidFill>
              </a:rPr>
              <a:t>Diagnóstico</a:t>
            </a:r>
            <a:br>
              <a:rPr lang="es-MX" sz="36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s-MX" sz="3600" dirty="0" smtClean="0">
                <a:solidFill>
                  <a:schemeClr val="bg2">
                    <a:lumMod val="50000"/>
                  </a:schemeClr>
                </a:solidFill>
              </a:rPr>
              <a:t> Comunitario</a:t>
            </a:r>
            <a:r>
              <a:rPr lang="es-MX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s-MX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s-MX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s-MX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s-MX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s-MX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s-MX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s-MX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s-MX" sz="2400" dirty="0" smtClean="0"/>
              <a:t>Mtra. </a:t>
            </a:r>
            <a:r>
              <a:rPr lang="es-MX" sz="2400" dirty="0" err="1" smtClean="0"/>
              <a:t>Irais</a:t>
            </a:r>
            <a:r>
              <a:rPr lang="es-MX" sz="2400" dirty="0" smtClean="0"/>
              <a:t> González Domínguez</a:t>
            </a:r>
            <a:endParaRPr lang="es-MX" dirty="0"/>
          </a:p>
        </p:txBody>
      </p:sp>
      <p:pic>
        <p:nvPicPr>
          <p:cNvPr id="1026" name="Picture 2" descr="Resultado de imagen para diagnostico comunitari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789040"/>
            <a:ext cx="4975448" cy="158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65097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Formas </a:t>
            </a:r>
            <a:r>
              <a:rPr lang="es-MX" dirty="0"/>
              <a:t>de</a:t>
            </a:r>
            <a:br>
              <a:rPr lang="es-MX" dirty="0"/>
            </a:br>
            <a:r>
              <a:rPr lang="es-MX" dirty="0"/>
              <a:t>constitución legal</a:t>
            </a:r>
          </a:p>
        </p:txBody>
      </p:sp>
      <p:sp>
        <p:nvSpPr>
          <p:cNvPr id="3" name="2 Rectángulo"/>
          <p:cNvSpPr/>
          <p:nvPr/>
        </p:nvSpPr>
        <p:spPr>
          <a:xfrm>
            <a:off x="827584" y="1859340"/>
            <a:ext cx="727280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200" dirty="0"/>
              <a:t>Cuando la organización comunitaria </a:t>
            </a:r>
            <a:r>
              <a:rPr lang="es-MX" sz="3200" dirty="0" smtClean="0"/>
              <a:t>ha tenido </a:t>
            </a:r>
            <a:r>
              <a:rPr lang="es-MX" sz="3200" dirty="0"/>
              <a:t>buenos efectos, llega el </a:t>
            </a:r>
            <a:r>
              <a:rPr lang="es-MX" sz="3200" dirty="0" smtClean="0"/>
              <a:t>momento en </a:t>
            </a:r>
            <a:r>
              <a:rPr lang="es-MX" sz="3200" dirty="0"/>
              <a:t>que se requerirá de una forma </a:t>
            </a:r>
            <a:r>
              <a:rPr lang="es-MX" sz="3200" dirty="0" smtClean="0"/>
              <a:t>de constitución </a:t>
            </a:r>
            <a:r>
              <a:rPr lang="es-MX" sz="3200" dirty="0"/>
              <a:t>legal que les permita </a:t>
            </a:r>
            <a:r>
              <a:rPr lang="es-MX" sz="3200" dirty="0" smtClean="0"/>
              <a:t>contar con </a:t>
            </a:r>
            <a:r>
              <a:rPr lang="es-MX" sz="3200" dirty="0"/>
              <a:t>una figura jurídica que pueda </a:t>
            </a:r>
            <a:r>
              <a:rPr lang="es-MX" sz="3200" dirty="0" smtClean="0"/>
              <a:t>respaldar la </a:t>
            </a:r>
            <a:r>
              <a:rPr lang="es-MX" sz="3200" dirty="0"/>
              <a:t>realización de trámites y </a:t>
            </a:r>
            <a:r>
              <a:rPr lang="es-MX" sz="3200" dirty="0" smtClean="0"/>
              <a:t>poder poner </a:t>
            </a:r>
            <a:r>
              <a:rPr lang="es-MX" sz="3200" dirty="0"/>
              <a:t>en marcha cualquier negocio</a:t>
            </a:r>
            <a:r>
              <a:rPr lang="es-MX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3858855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Figuras jurídicas</a:t>
            </a:r>
            <a:endParaRPr lang="es-MX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3356814"/>
              </p:ext>
            </p:extLst>
          </p:nvPr>
        </p:nvGraphicFramePr>
        <p:xfrm>
          <a:off x="539553" y="1844824"/>
          <a:ext cx="8064896" cy="4621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40315"/>
                <a:gridCol w="4924581"/>
              </a:tblGrid>
              <a:tr h="3470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100" dirty="0">
                          <a:effectLst/>
                        </a:rPr>
                        <a:t>Figura </a:t>
                      </a:r>
                      <a:r>
                        <a:rPr lang="es-MX" sz="1100" dirty="0" smtClean="0">
                          <a:effectLst/>
                        </a:rPr>
                        <a:t>Jurídica</a:t>
                      </a:r>
                      <a:endParaRPr lang="es-MX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08" marR="90308" marT="45154" marB="45154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100">
                          <a:effectLst/>
                        </a:rPr>
                        <a:t>Objeto de la sociedad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08" marR="90308" marT="45154" marB="45154"/>
                </a:tc>
              </a:tr>
              <a:tr h="5506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100">
                          <a:effectLst/>
                        </a:rPr>
                        <a:t>Ejido o comunidad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100">
                          <a:effectLst/>
                        </a:rPr>
                        <a:t>Unión de ejidos o comunidades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08" marR="90308" marT="45154" marB="45154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100">
                          <a:effectLst/>
                        </a:rPr>
                        <a:t>Aprovechamiento de los recursos para mejorar su nivel  económico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08" marR="90308" marT="45154" marB="45154"/>
                </a:tc>
              </a:tr>
              <a:tr h="5892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100" dirty="0">
                          <a:effectLst/>
                        </a:rPr>
                        <a:t>Sociedad de producción rural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100" dirty="0">
                          <a:effectLst/>
                        </a:rPr>
                        <a:t>Uniones de sociedades de producción rural</a:t>
                      </a:r>
                      <a:endParaRPr lang="es-MX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08" marR="90308" marT="45154" marB="45154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100">
                          <a:effectLst/>
                        </a:rPr>
                        <a:t>Coordinar actividades productivas, comercialización o cualquier otra actividad no prohibida por la ley.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08" marR="90308" marT="45154" marB="45154"/>
                </a:tc>
              </a:tr>
              <a:tr h="9250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100">
                          <a:effectLst/>
                        </a:rPr>
                        <a:t>Asociaciones rurales de producción rural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08" marR="90308" marT="45154" marB="45154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100">
                          <a:effectLst/>
                        </a:rPr>
                        <a:t>Integración de recursos humanos, naturales técnicos y financieros de sus miembros, para industrias, aprovechamiento, sistemas de comercialización y cualquier otra actividad económica.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08" marR="90308" marT="45154" marB="45154"/>
                </a:tc>
              </a:tr>
              <a:tr h="3470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100">
                          <a:effectLst/>
                        </a:rPr>
                        <a:t>Unidad agrícola industrial de la mujer campesina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08" marR="90308" marT="45154" marB="45154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100">
                          <a:effectLst/>
                        </a:rPr>
                        <a:t> 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08" marR="90308" marT="45154" marB="45154"/>
                </a:tc>
              </a:tr>
              <a:tr h="7571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100" b="0" dirty="0">
                          <a:effectLst/>
                        </a:rPr>
                        <a:t>Sociedades de solidaridad Social</a:t>
                      </a:r>
                      <a:endParaRPr lang="es-MX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08" marR="90308" marT="45154" marB="45154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100" b="0">
                          <a:effectLst/>
                        </a:rPr>
                        <a:t>Creación de fuentes de empleo, el aprovechamiento racional de los recursos naturales, industrialización y comercialización de bienes y servicios</a:t>
                      </a:r>
                      <a:endParaRPr lang="es-MX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08" marR="90308" marT="45154" marB="45154"/>
                </a:tc>
              </a:tr>
              <a:tr h="7580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s-MX" sz="1100" b="0" dirty="0" smtClean="0">
                          <a:effectLst/>
                          <a:latin typeface="Calibri" panose="020F0502020204030204" pitchFamily="34" charset="0"/>
                        </a:rPr>
                        <a:t>Asociaciones rurales de interés colectivo </a:t>
                      </a:r>
                      <a:endParaRPr lang="es-MX" sz="1100" b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308" marR="90308" marT="45154" marB="45154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s-MX" sz="1100" b="0" dirty="0" smtClean="0">
                          <a:effectLst/>
                          <a:latin typeface="Calibri" panose="020F0502020204030204" pitchFamily="34" charset="0"/>
                        </a:rPr>
                        <a:t>Integración de recursos humanos ,materiales, técnicos y financieros de sus miembros para industrias, aprovechamiento, sistemas de </a:t>
                      </a:r>
                      <a:r>
                        <a:rPr lang="es-MX" sz="1100" b="0" dirty="0" err="1" smtClean="0">
                          <a:effectLst/>
                          <a:latin typeface="Calibri" panose="020F0502020204030204" pitchFamily="34" charset="0"/>
                        </a:rPr>
                        <a:t>comercializacón</a:t>
                      </a:r>
                      <a:r>
                        <a:rPr lang="es-MX" sz="1100" b="0" dirty="0" smtClean="0">
                          <a:effectLst/>
                          <a:latin typeface="Calibri" panose="020F0502020204030204" pitchFamily="34" charset="0"/>
                        </a:rPr>
                        <a:t> y otras actividades económicas</a:t>
                      </a:r>
                      <a:endParaRPr lang="es-MX" sz="1100" b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308" marR="90308" marT="45154" marB="45154"/>
                </a:tc>
              </a:tr>
              <a:tr h="3470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100" b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308" marR="90308" marT="45154" marB="45154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100" b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308" marR="90308" marT="45154" marB="45154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269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42913"/>
            <a:ext cx="8640960" cy="6441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460017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0865" y="908720"/>
            <a:ext cx="8903135" cy="5455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78854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052735"/>
            <a:ext cx="8568952" cy="5813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500475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76672"/>
            <a:ext cx="8650665" cy="6125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840071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9570" y="1628800"/>
            <a:ext cx="8315161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754780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874" y="764704"/>
            <a:ext cx="8517589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125921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852488"/>
            <a:ext cx="8280920" cy="5936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490421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67544" y="2269269"/>
            <a:ext cx="5811118" cy="4495800"/>
          </a:xfrm>
        </p:spPr>
        <p:txBody>
          <a:bodyPr>
            <a:normAutofit/>
          </a:bodyPr>
          <a:lstStyle/>
          <a:p>
            <a:pPr algn="just"/>
            <a:r>
              <a:rPr lang="es-ES" b="1" dirty="0" smtClean="0"/>
              <a:t>E</a:t>
            </a:r>
            <a:r>
              <a:rPr lang="es-ES" dirty="0" smtClean="0"/>
              <a:t>xiste en la actualidad, una revaloración del mundo en que se vive, sobre todo hacia la naturaleza; una gran parte de la población ya no piensa en el hombre y la naturaleza como cosas separadas, sino en el hombre como parte de la dinámica de la naturaleza, y en esa necesidad de pertenencia se ha dado a la tarea de buscar actividades que permitan el contacto directo y respetuoso con ésta, lo que se convierte en el motivo de un viaje.</a:t>
            </a:r>
            <a:br>
              <a:rPr lang="es-ES" dirty="0" smtClean="0"/>
            </a:br>
            <a:endParaRPr lang="es-ES" dirty="0" smtClean="0"/>
          </a:p>
          <a:p>
            <a:endParaRPr lang="es-ES" dirty="0"/>
          </a:p>
        </p:txBody>
      </p:sp>
      <p:sp>
        <p:nvSpPr>
          <p:cNvPr id="3" name="AutoShape 2" descr="data:image/jpeg;base64,/9j/4AAQSkZJRgABAQAAAQABAAD/2wCEAAkGBxQTEhUUExMWFhUXFxoZGRgYGRweHxwcGRwcHBwaHB8YHCggGxolHBgcIjEhJSkrLi4uFx8zODMsNygtLisBCgoKDg0OGhAQGiwkICQsLCwsLCwsLCwsLCw0LCwsLCwsLCwsLCwsLCwsLCwsLCwsLCwsLCwsLCw3LDcrNywsN//AABEIAJ8A8AMBIgACEQEDEQH/xAAbAAABBQEBAAAAAAAAAAAAAAAFAgMEBgcBAP/EADwQAAECBAQDBgQGAQIHAQAAAAECEQADITEEEkFRBSJhBhMycYGRB6Gx8BRCUsHR4fEjYhUWM3KiwtKy/8QAGQEAAwEBAQAAAAAAAAAAAAAAAQIDAAQF/8QAIhEAAgICAgMAAwEAAAAAAAAAAAECEQMhEjETQVEEImFD/9oADAMBAAIRAxEAPwDPZOEJXlVuUivuB7fOHMThAgKINFMH9av1p84kYdLqD7ufOt4TxrDiW2X81ST/AH5RNy3Rl0SuzPA5eJ70rnpkzJX5FBiQ1CCT5guPrBHjk3MFS5c7MQMrJU2a1Smumo1eKZisUQs84LgAn6vuYbnKUmYyj4aPQU25Tt1h06FZKxMpUyYACSSaBSgSNGJIH+IkSMN+GmoXiZS7uUEFLgHfX03iMqR3jAKoGBcM1SHDmo1NtI3DhXY2XNwcmXMmZ8qOSYUVCVCoqet6QV9AyjfFjHCajDrQFFCkFiPDd7/qYxn2FJAIBoWf0eNc+L/DkScBLRLSkBM1IBGzK3ig/wDCinh8ueWaYtSE0sQauXq4B0/LDz27NHSF8MlywuQZwKkgEhCalRzUBawLQXbCzpkuZNXlmPlmDK6DlLUDvZ9fZqxsLLSpDhCCEgDmdzV1EBBGlb6HaFTMEpMvORLBSWYliXLlPM7tqP8AcPRI3QJPYxxGavDzQrCgd25MtbXBIH6jXld6PBbCYOZNwc2bjFtkUMoZycxFmNnHrDXCuCrXNJBCs1FKBDAvcM1Wt6xc0YZKJZlUUil6uRY12i2PC5qycsqRnHH1jPlw6VpZ8zly3/yxG9oDd+oqImpCzbmd3Or3d6xssnhCUorLBOVs5YmzCvrEZfZ2UTmMpKipq3t13reGX47+g8lejMeIZpJ7pEwkJDpYM+apB6g/SOYzDLnS0KSnlCyGf8ymp0dhfaLz2s4AgyXkSCqbmCWB3cklvK/WKdLwK8LMCpuYG4oRXf6+0Ry4uMrGjO0OcG4SqYru86UrUoBLnUlhpU/1GncW4DJnIlonp5kapLEFmPmNoA9juEYRU7vEKKiBmYuFIWWq2oLRcJqAibcEHcfWHw41uwNvsBcI7HpRnUFEksHFB1NK9G6Q7hey6JREwZyp1FSh+Z612uaxYZU8JNmFaB9dYc/4uElkpUQdGiijWkg6fZGweOCXASptv7j06asbBG17xJ7wvmZhsB/EOysMSeUgECxH8QeSuzU6BcjCAnO6mswNRDylGUQQQQTdQI94mysEoZsyC24N31iVIkpeqnAs4BaBLIjKBGxSRNAbIddjEqRJKUhIAreHFSAoggB+msOYVKnN4i5aookN4dZCsibQQmJKRQesNKRVxUw7nevyhWMCOJTcMOVa5XehsoLKIU/KSkV8TU1IiuTU4IhK14iZNM0lKMoyZ9CygBRJL1LC8Ru2eFnSipciUAhQWMwSCpICSpSw7BJJAc6BA8ozbGzZgJK1qC0stlKspVaDfeElLiBshSGzAAfmp6RYOGyUYmaULBtQJS5NX+jwBlIdQNCXJvcPZ/eCWOUrCpE1CygkjmSHKXBZg9ateIyaUlYy6IvbzsynDBCuZK1M6SAAXAqlrZbEOfF0qFlT0ZDLVLSkKKWVqk2dzdO43h3iHEJ2IQFTipeUMlWgu8IwaFrXmGa+jEgNVgW6xZyTFvRbZnaCQhKJmDQETk8qkhJyrFFVDnkDG/W0XXs18QZUxZkrSJXhyUyir5gxsAWbzijHsrNmYXPLOpV3eXUFj5EgCnnZ4a7MYteHCZ4nBP8AqZShTkZRRjqKjbaKKLQOSL98UcDmwE8keEJX5ZSNYx7DcQWrDJw6g6EzVTAp6upISUttR/UxsPGe0EjE4acgTEK7yUqjjY0vQuIxTh5JSHtm/wAxp6DHZasHIEkSprpBJIMty60hQ0aljHZgnpUomWklCgskH8qnt/tPTYQRwvAZkzJMQzEWtTVJrUEH6xaOFYTupaUsHZq1o9vnFcWFzjb0QyTSlRnsriU4reSQjmBAYM+oIAtQRoWAmqmISpSMqiKp8tukRU8FlCYuYUvnDEGwu7bP+0E5IyDloAzDoI6ccJQW2RlJMmOg6LB6GH1KVlNEnYmh9IRhsWl/Nr2gjjEIKQxytCSdOmiqVoFTJSAm6n184EY7hyJ7CYHA1194LJw2dTJcb6xOTw1IZphBG+vtDucUqYig29ArhnCDJByBJchiAymAYAtoIOsZgYpPLYgPD34Eku49D/Mew8kWBykXG/zjn5r0XUSHJnrBPJROrV9oXLxAOYLT56fK8SpgK/yqT12ho4JT/wDVB8x/cbkn2bi0PYSUEmlEtTfyhaJbKc1hEuQacySfb94kypYBcH00ibY6HVzHTym0JQsPudYUJQd6PDoR6Qg1DHeigAPpDx6PHTHDS8YI4t9Gji0OHBrDaVUhrF4tKU/xGSbBY7PkEh8wqKv/AFA2bweQt86ZZznmOWpo1STtEef2hk+Fa0oDVc7bV+6QC4x21wcnll85A8RBIfqXD2akPx+ickZRhpvOcw/MoFi2p26wc7QYcLCkrWAFMp081hRgS2po9xAPHo7nEzQK5ZtujvS9IOyCJxUFF3YG1HNW2DDaODPaaopF/qVfEy5csACc66DIkHK27k38hrEjBTrgrKbFhq/pSw94RxySrOteTKjOUhjrenTK3SIElAqDfT/GkVarZOrRaD2uxMqWUIKSBRKjQpZ/J3G92gEvjcxfeCZMUC6i4qCrbb1eGp2FOVQOjFIuK6jUW+kDVyaqZ2HSKrJJrsygj0pIBuQqjEesTcFK5Fn9JHsYbGHAcuFFgW6m4rtDuGWz1YKDetx+8JfwaPZp/ZnGNhQxQFE07xQFG0Dh6j5xN4bxUzFkd2zNUFxbqBSKRgph/CgpD5CQos7A9KaiLHw6fkUlaQZiac6A3KXbOkWIdnPXaHxfkuNRI5ofsWmTh1KOgfUtDs3hqnJKg2+8IlTQUuCSD0glhMSoBilxHoSm6tE4xXTAkyUEqZyRBHDy1hBLAp63icrDhWjA7UjrkctxE5ZrHjipja8AnuwqqFbw9IW58QUNyIkS1lmvDYTzWDRDk2V4pdBOWlJDERFMoJOhjqMSBCJk14RWOOSk6h22hC5LksfSFy5rXhE7FJ9d4KsAPmhRNKQmVLKT4yYbmzHU6XP31hUoB+dVfSLVSJXsM4cgwpc4JLP7wylKWAf2MMziNHiNFbH149OlTtESdilK0y9XP7Q3MlLJoG3MOnD0qpodRSFbsitV1hxs5A+sR8dxNRGVEsLZnCVMz6kmggtKw1KVitcRmIkTVSwUVObu08ylkixA8IfeM5A4so6z36+9OHUzLyId0khIWoknQOkk6kgNSA+MnzSJYXkdis9AWSHIqaWSI0DjHdJJXNmFWZBKJIHKwBzBVWAcAdaXaA/CuLYUKUheCMxKTmzqW+XMp2ZKSE2NCfynrE5NASdlc+I2GEniEwjwrSldv1Xve0QeFYvJzAA5goNcC1esWz41YRT4aZlZxMQ+7FJHkzn3ijcHpMQObWg129HiWePZSPRfe2GDM3CS1oQACxSkcylFXiJIFhFI4pwxeHQgrSXJKVgtQ6Uvv9vGh9meNGVNThlErFkpSlwnqVPuGaH+3pw/dHvpaySk5SmgfRRcVy+WvWL0px5EtxdGbLExUpC/BLKV5VPcJICqizP/AOYvAmQcyglNAtkhzudTQHZ2HlCZneJAlqfKCSAdCsJdv+4JT7CJGGlEkJyvmYANd/XpE2kilUIRM5gcgaxBcXNfK3pDeJZJSb13029IsK8WXIyApLZXSzCji2t2vWI3auQcspWUJSsqygWGUIzAbDnTQ6k3ha2a9hzsPiVoKwCADldxmBD1DagvF34Fwcond53rJq8sirECgIfMk3fyig9k8cUIUMhVTlDO5J8J6ERpfAMQhf8ApqcEDlrfcO5c+sLjpzqQci6CYQgUSEgdIU4AcEQo8OH6j5GIuIwWzvtHalH6Sd/BK+IHeFYfErJoCYTJkAXA9TDk7Gy0NnnIljqpI+ph5cVpIWNvslgEX+ZjqZz2hOEXLVzJW71Bd3EBldp0pmKSqWSxYqFWpcgVat7RF6KIPJQSdIcnYgJTYDqT/MZ/xDtvMSQAUBQd0pSSDYsoEBQpY/WIXabjgXLBUJiRQMU3NTWwZ9oSxrL2viBzBlZhCcVjFrT4QIonZbj6yoILZdSW+poPrFwUsqavtHTjqatI55ya0O4bEhmIh6VhcxoqIRQRd4montZIA0h5quhYyvsJyUZaV9YQxeswjpSI+Hxcx6V82h3IF1Wiu4Mc9NPZ0J30KxSg3iWBvHcBJQ2ZlL84dkykhw7g6R5eDP5JikAiwb5PrCuSqg8Xdj+I4giXcK68p/xFdPEUSpqp6+4Ge5CCFlqJHjZ+Yi2kcxXZ1nPfErURmUrYsFa3LH3iH/y3JSpKkqHeC61AqBq+ZrZndvPyhON9BcqHcPKkzVTJmJkA5S6VTAA6h4uYsMgAF063jvaOciVKMuUMxUUhSMri5o8sAsK6ltqwN7ScTVhmAWyTULIcqU1VHSlGFmMA+G8ZHe5UA5VKBUvOXPMxWGpyJLvbS0JLQykTPjcsthgwZ1l9QeWg82/8Yz/s5Jzr1DEMpiWqahtamLZ8bMeozpEqmVKFLHmogfQQK4MvIhSSaLS4IFSWszVd/lCZ+gwVly7IcCE2UueFnvM6gC3iCDyg0FCb+cT+03AlYlAUU92zhQuSH5Wy3D1aj6wX7GqEvChLWUrfennTUQVXiukUx3xQrqzFu0nYifKkd+U0QA4BcgC6jsa/WJnw6kyZ7ypmbvSoKS1gkPmO2wI6xofFeLoAmylyyc0sgOQynBBcvyjrGS9kJykTyhCk5vCFEsLsD0ch4Enx2FKzTO0HY2XOOZ+aYt1lrUYEbN0Z3jMO3coS8SiQgv3KGJ0KlF3GxIyvGocM7VK7ibOnpQBLSVKAJSoUoCk6n97Rj/DyvE4hU1QdS15ldHJP35QXJceQIq2XbsR2f7wgKzZaklOo2fqaRo34VCQciWf0iupxkrh2EE2crKV1SkeJTWAHzfR4z3jfxDxWKJRKHcoIsnxnzV/DRsdQXJhmnJ0jS+J8ew+GP+tOSk/pd1ewio8V+KCbSJJX/uWSkewqfcRnZwE0mqVOakkF/nD/AAvBZ87h+VTXuK/sfaDPO+x4fjrol8R7W4qc4VNyjaXy/SvzhPBpWHUtHeLmFbpIoMpVmFDqEs7nX6x5fD1OE92py7CtQL/UQlf+mpKmYio8wTEZTbKqMYmp/wDPmDBy1UkuDSxGhejHeA/GMZgpuUy5qBMVM52JCQmtEkswqxjPcasqWsirqUbbl3haJeYVpFHldbObgk9FixvdslKJjnNRVAlKH0aoJLkny2i6YPs4jES5TrTmSXPhGblLJLG4OpFOsZeJBcg3H8Qc4N2YmKCJ04mVIWSkLJH6SpwH2BqdWhPLQ6w2Xcdmk4RjMm0BoEpqHY1UK3Br1i0YZCCkEEkEaEEe4imdqMHhcPJQmRNKlpDgqmOaG7FJc9AzesTPh/xlUyYqUsBPKFauT+Ync0HvrFo5eLoi4ItqVSgLH5w9LmJIcJhGJkJvnf2hgT0ptFu+heuycicf0wtEwmB6MeBpDieIp2hHCXwZTj9CaBW0LnqQlLrUEjckAfOK9xrtPLw0orUCTZI3LU9Ix7tJ2jnYuYFzFigYJSTlG7AmhOsTkmnRRST6NS412ww0soEtQmZ6nLoBr1PSAkzt7ISA8tRLVDtGbS52YAOzGwvEXEqL2qIVZJp6EaTLxxftv+ISuWiTKKHBSVZ81KvcijXYeUUzF46ZMWtbsVEu3K5NxTTpEE4ki1PKCOBwgIJWWcBuhP1hckmlbDVFq+L5ScYliXTKD9K229oGcHXkWlRWEkJJDAkg2oLOQPR4J/FTFypmJlKlLCwZNSKh8xb5QI4dJC0yksVEqCSLOHHK5N2oG9YXMykEa52RrhJbuDW97wWUBrR4pfafjxwuAlpkrCJyjlYMSAx5g1i7X3il8b7STFzlLM1TBLs9m5eUjQ3inOoqhOL7NPxfZxKyo5EFxQFJ0q61vmV5Rm8/CJk8VUl2CSglnDcqSSKxG4X27xUpRyLKhkZlDMAEihAJDn+4B4jjy1Yr8SvnWS50BozUsIVvkuho9lw+LPEkJUjCSlBRygzFC+X8kt03GvqIV8N+DBag77nyH38zFH4LhVTZrnmJLqJ6xeMN2km4RZEgoAoFZkguQ5bfXSBJ7SGiqVl07V/D+XjsQmcufNQAkJyJAIps/hfWMc4PgVLSFoRYDMX1t/7C28Xyf8RsYTyplIF6If8A/RMVHB55CCpK2AYgeRcPvYe0Gb1oONOx/iXEDhwFKS7ultqh79YT2aSMr6ETDW75F7QJUrNnclTqB5jqcxJ61b3gnIWgBLjwrSbMGYZvnEcktUdGLH7O4XiJmzpdAkpQqpduYinnSGeJcPXMOcB0p8RAIFVsakNTMPcQ5ImhDHa9QNPlr7Qidi10LgJL00LmoHsLQryWho4qZH4lgUy5hylQBKrj/cwArUNu0L4fgps1SgmWfCTUEW2GprbrB7EzES5h8OZSEhVnLpB1PziPI4+Zc7PLPME9KUAcCxLBvQRNZG10aeGKd2e7H4GZPnSkGUVAgqGcFL5SLKCbdagGLFNnKGCwcsBWUTshI3BKcoIIympvAfC8dmDu2mKTkSpKGADBZGcPscqYiGcVKRLQpsyxQmjk31rW8NzT9CeF1dkpXCySVKXypJrYlTVALF/NtIvfZPgiJCXZZzB05gks96ov06QAw/ZiacVlLpEsAhJSwyrJdiDXmD9PMVvWCxKABLzupIALhn06VjrikcbR6alSrJ96fWI5wSz+X6QTaFpEXWVrom8SYIGBXtD8rhqjt7wSAjqSd6eUHzSB4YmafFPgsxKJcwOpLqfZL5YzETEuxjaPipxKV+EMolWcsU0LHetoxWXJc3br/iJSlfZWKSVE/B4VcwEyknlDlgpT3pyg1/iIX4ZbqoeXxUNPN/Q+oiRKmBAUEKVmqyrAhqhtoTOxac4J5myu3K7Xt9YQxGMsZnZgK0rD8tZN1AdTHeLYuWrL3aSABV2clydOhiNJddBrqYD2Blj7aZROTkQAEoFiSC771paJ/Y1QWqoCVJbJ/uJpRzoBo14Ddo5pXNzFvCBS1vIRYezOGHKtcwS0JZSXv6PvTrHN/mjrlXkdDvbPNMysQESiEqTsVKHNuSf4ioJwyVB1m8ti3RUW7jycy5gGQOsKcjZizgwBwyVrX4ASCoHQD+qmJLM6FyLitAvFBCZZZI2Sf58oFolkh4l4xKQspSXSksKu+/zh7h+CMxaUhqkCO2Go2SSssHBUiXLVMpmZkhq2v1FX9IhT5oTc1JESEYsZ5aCcqS5U5u2xO+0c4lwqcspIl6uedNvU3pEoZIpu2Vmn6I0wdXeIyeIvMEnKz5g5fRzRvKH5PBJyVE5b2BWj5sqGV8Fn98iYEp5SX50au35oLyQfs0E0rBON4spJyBVRcjfam0TuFTTMylfifIC93ehBNxv7wjFdlZy5qykJCS5GZQevlBbA8JnIlLQUs60qBBegezecCUoVpjxlLlsAcSmqK1IQkBMtKXsPyjmO5h5ONMuTJIS4VMmOS9W7ug2Z9L5i8F52A55g8OcEq8srAV/7R84inBqVh0yizpmqW4IZlAAitjyiC3HRot7E9qMYv8SMrsZcu2vKIYwilNQEUJdvOkGcVJzLTNBDBGSpF2KAaG9H9IakOhSFGSFICSleaYgZiXrezEU6QjaUUkCW3bYKVPICUklnJBsTu8WDhOGwyZM2aqYRPQtIlpU7Fi6my6s3iJtAsIlgpcZiAfzJYva20LCnTMGUmqTQihU4e3SC1/DR0+zdONqIXJWlRBIWmlXzALHn/wBP5wIxGcqCipIWSAHNQ48RFLk6jQWip4X4gzphlI/DI/0yVBRXU5Uq67UgNxrtLNxU3vu6CShCU5QpxXNzc1CYunog1s2ZE5NAVAkjcVhriPFZUhOaasITZzv6Rj2B7RYqWt8oMwpACioFk9ADlAq8Qu0HH8VisqZgsKMAHfWh1pBsWmbNiu0UiXLTNVMSEKZj99IBK+JeEdQSFqaxAofv94xxcuYzLzhxQF/W/mPcRzCzTLJALB41/DUyzds+NoxSs6UqShyzsyqC2wofeKnMmOKCp0HXaJuLxyVApKS1PMeWghhKEaaDX+YCbrZqF4fCg5FZi4qQ160hmfgglzmdPzjksrB1a76e4pE6cvPUUUBQH5ecSbkpGoGzFUDC1j0hhSusOE0qNS/8n3+UNJosaNv/AGIqCg7PnGZMBJ/MHAtTpF67IykqzLJBLUcAgeJ9LUEUOTglJWkqBcDMw9h51Pyi99nj/pFOYAEO46bdY5ssklo6oRbewPxEy5sxQdPiL8zWoNYDcQmplpUpMxypkgO9d6dDQ+cF8TwiVMUslABzGx6wPndnwWKKEW1+/lHPBwT2zTRWcKjOqlNB6CsWns/Ly2DqJYberVb+4YVwJaVOkOHJYMDUbfwYnYPBLEvKBzFrg9dQb/1HRlzRcdM2ONOxmdgMszvMqlAMDlZQLbsxH9w7N4qgHnQoO+sTZeGUBUso1ZBt7j6x1UlKqTEpUG8TZT1rb6Rx+RPsNSXQIk4rOos4BHoGuxP3WH50xLuB5VvSJUvh6BYFgXD6ff7QvFTJcujZi36frG8kb0hY8o7sHjEJGgB9/wB4clziTRPzHveC2GUlSSQEhvem7QzJK1FKqBBIBDVBet9Gg+RfCnkZC74LcLlZqN6ecKGGlKHdiXMQG/Ko/u+8EJUvMKpI2drQooG0TeUHJdkDDYVNuZKXQQaKso3pQMY9I4ejMQS6L1Au9r7RMGYR4gK8TRnlbApL4Rv+DSqkFF2AIFG1DF2L76RCxPDOeWgKSVTDktUmgSSMzMSGHnD+M4ZmqleX0f6RBk9n2UFZipiCOrMfOL48qW3IEpp9Ick4NaFpmJSkpUqhSCfGKfJQiHJw0wBilTlP6TVq7Vo8GZ+M7pBABSk5d65KpHoREFXaeZMmoypyqBSAS5s6R8lH5RaGSclYG4+iFIwcxKgpiNGCT/FoWxSolIX4Ry5XI+X2BFswU0JQUqpyKQFAOo5iOY+QDj1iPxAOrPnVztLJBYgKUpm8v/eFWfk6GUF3YBkYgFKO9QteUGigks4FtrD2iH+FMxiElJf9KfTUQe4hgpPiBWpQLEKFGoAaeUQl8LQlUoKCk51NUij8oru5EPDIgTv2DlcOO7+iR6eKFIkDKUlIpcsDfytaC0nhcsl0LVnzBhTKz3L2hudhFIJDJSog2KWLepEB5r6JuLroA/h1I5Ukgl7hqesexCykAK5y17N0cCCM3BJJBWCHLOD03tEYcGWanL55/wDMUU1LsVxbIk3ITQP5v+xhruRYgV1sR7w/OwxCsqVJIs4Ou1IjqlHMxP3vFE/6JReiSVUFdw/1jyMQUhrabQogFyCD5QhUp66eceWdnJniu7M56x5RLPQR5Uk7ffrCO7IBatLlr9YFB2x4TvJ/WOpW73fTz/iI6lKLEmw0++keSSA7eRrt5tG4gpkgTH1PoYTiA4ymtR0dv2hQaxvHCn7tCh46OCY5uPUH9o7Nw6VMVsSLf59ISuSFemkJlS2Aqab3Oz7xhWvpIQwsw8usdmJBvptY+cMlHt0+3hyWksai2sCjJDhjz7XHrDWf9VIU9L/fzgcQUdTMcUD+aY8QNQ3lHnhJI1eAogOrSHABvHpmHB19YSkPrHggj8xHpBoFL4J7it1Gm/7R4ilRXqGMOOd38oUSevWkC2bQNOBqWUQNmBEQzwVlpX3hJBdqfKDa1Fhyg/16QhaEmrEffQxSOWS6YKIeMkKULqblcBi+V2zMa3iBxDL3WTLMzZg3KpRu5uWHmdoLKw9BlNdyWbodtfaOqw8x3BzdC3yJNC8UjkqrY37fSJgyrL3rnMQktlGtSamwPSHMRIDpUFFRDgshSWBF6isKMhdykgHa94ZnksUnMKMWG+nV4PK2OpUqod4qDkQ6QQlSfyNqLnr+8Mr4fLKQVoYFykkJAO7E0a1t4gzeGLLHvSqymV/TV84LqQkMQhNLagjb/ENKSikkzLIm+gNLMhmyghwDlPuzhm9YROQhRUAlIYkeFVA2p3jvEp0whSDhgkOSChPlSxPzg2octFZApSSHCbUOWzxRyUVYlKTA4nEax78Qfv8AmIXea7QvNt97RXgiNsIy+JrGx6Go+sSU8USTVIHUf3AXLWj+8ervCPFFh8kkWL8YhnFPvyhIxCTcC+tPm8AUr1rCs9LwvgQ3mbD8qaBuKa/4f5w+JmoNvu8V4KI1h3vCnUwjwjLKGJlbP5j7MJSuozbbQORj1B32gjIxAVRvv0iUoOPZRSUhaUjTWF5dXvppHgDoH+6QlMw0GsTGaS6PMa1H35wmoh1amhAXuI1iNnEFX2IWlR2fyjoRHBJIvA0xTxHmI8H29o5XekdEajHSabx0qtceRjilxwK9oFCjqTpm92hCkPRx9+seChCysG8CkgnTJtWEhGhMeKRCgRppAtG0xJBe5jqln7aHAOvlHspIsIFBojsP0j6fSEpw6H1Hrb5dIkmTWwjgkA2eDyYuyMrCvZR9a/tEb8IsA5i/kSX9DYwQ/B7KMNKwyw9XhozaBs//2Q=="/>
          <p:cNvSpPr>
            <a:spLocks noChangeAspect="1" noChangeArrowheads="1"/>
          </p:cNvSpPr>
          <p:nvPr/>
        </p:nvSpPr>
        <p:spPr bwMode="auto">
          <a:xfrm>
            <a:off x="-3175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2360" y="2276872"/>
            <a:ext cx="2337858" cy="3384376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467544" y="476672"/>
            <a:ext cx="8302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400" dirty="0" smtClean="0">
                <a:solidFill>
                  <a:schemeClr val="bg1">
                    <a:lumMod val="95000"/>
                  </a:schemeClr>
                </a:solidFill>
              </a:rPr>
              <a:t>DIAGNÓSTICO </a:t>
            </a:r>
            <a:r>
              <a:rPr lang="es-MX" sz="4400" dirty="0" smtClean="0">
                <a:solidFill>
                  <a:schemeClr val="bg1">
                    <a:lumMod val="95000"/>
                  </a:schemeClr>
                </a:solidFill>
              </a:rPr>
              <a:t>COMUNITARIO</a:t>
            </a:r>
            <a:endParaRPr lang="es-MX" sz="44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99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es-MX" sz="2800" dirty="0" smtClean="0"/>
          </a:p>
          <a:p>
            <a:pPr algn="just"/>
            <a:endParaRPr lang="es-MX" sz="2800" dirty="0"/>
          </a:p>
          <a:p>
            <a:pPr algn="just"/>
            <a:endParaRPr lang="es-MX" sz="2800" dirty="0" smtClean="0"/>
          </a:p>
          <a:p>
            <a:pPr algn="just"/>
            <a:endParaRPr lang="es-MX" sz="2800" dirty="0"/>
          </a:p>
          <a:p>
            <a:pPr algn="just"/>
            <a:endParaRPr lang="es-MX" sz="2800" dirty="0" smtClean="0"/>
          </a:p>
          <a:p>
            <a:pPr algn="just"/>
            <a:endParaRPr lang="es-MX" sz="2800" dirty="0" smtClean="0"/>
          </a:p>
          <a:p>
            <a:pPr algn="just"/>
            <a:r>
              <a:rPr lang="es-MX" sz="2800" dirty="0" smtClean="0"/>
              <a:t>Involucramiento activo de las comunidades locales desde la etapa de planeación</a:t>
            </a:r>
            <a:endParaRPr lang="es-MX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Diagnóstico comunitario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556792"/>
            <a:ext cx="6840760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2481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115616" y="1700808"/>
            <a:ext cx="6952025" cy="2443856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s-ES" sz="4000" dirty="0" smtClean="0"/>
              <a:t>El diagnóstico turístico es un proceso determinante para conocer el potencial turístico de los recursos e iniciar la planeación del proyecto</a:t>
            </a:r>
            <a:endParaRPr lang="es-ES" sz="40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808" y="4293096"/>
            <a:ext cx="4965339" cy="1952625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1115616" y="620688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solidFill>
                  <a:schemeClr val="bg1">
                    <a:lumMod val="95000"/>
                  </a:schemeClr>
                </a:solidFill>
              </a:rPr>
              <a:t>DIAGNÓSTICO TURISTICO</a:t>
            </a:r>
            <a:endParaRPr lang="es-MX" sz="28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Ubicación</a:t>
            </a:r>
            <a:r>
              <a:rPr lang="en-US" dirty="0" smtClean="0"/>
              <a:t> del </a:t>
            </a:r>
            <a:r>
              <a:rPr lang="es-MX" dirty="0" smtClean="0"/>
              <a:t>proyecto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2" y="1898037"/>
            <a:ext cx="6591985" cy="3777622"/>
          </a:xfrm>
        </p:spPr>
        <p:txBody>
          <a:bodyPr>
            <a:normAutofit/>
          </a:bodyPr>
          <a:lstStyle/>
          <a:p>
            <a:endParaRPr lang="es-MX" sz="40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567" y="1791926"/>
            <a:ext cx="6143625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0929" y="6054486"/>
            <a:ext cx="2836351" cy="1914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326" y="3002937"/>
            <a:ext cx="5031325" cy="3934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1 CuadroTexto"/>
          <p:cNvSpPr txBox="1"/>
          <p:nvPr/>
        </p:nvSpPr>
        <p:spPr>
          <a:xfrm>
            <a:off x="302050" y="8070710"/>
            <a:ext cx="46805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dirty="0" smtClean="0"/>
              <a:t>Fuente: Mi Diario Urbano , Datos INEGI 2010</a:t>
            </a:r>
            <a:endParaRPr lang="es-MX" sz="900" dirty="0"/>
          </a:p>
        </p:txBody>
      </p:sp>
      <p:pic>
        <p:nvPicPr>
          <p:cNvPr id="9" name="Picture 2" descr="Mapa de carretera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30737" y="3064946"/>
            <a:ext cx="2687757" cy="26532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90465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 Inventario de Recursos Naturales con Potencial Turístico</a:t>
            </a:r>
            <a:endParaRPr lang="es-ES" dirty="0"/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Un inventario turístico es la herramienta</a:t>
            </a:r>
          </a:p>
          <a:p>
            <a:pPr>
              <a:buNone/>
            </a:pPr>
            <a:r>
              <a:rPr lang="es-ES" dirty="0" smtClean="0"/>
              <a:t>que permitirá registrar los recursos con los</a:t>
            </a:r>
          </a:p>
          <a:p>
            <a:pPr>
              <a:buNone/>
            </a:pPr>
            <a:r>
              <a:rPr lang="es-ES" dirty="0" smtClean="0"/>
              <a:t>que se cuenta para identificar su potencialidad.</a:t>
            </a:r>
          </a:p>
          <a:p>
            <a:pPr>
              <a:buNone/>
            </a:pPr>
            <a:r>
              <a:rPr lang="es-ES" dirty="0" smtClean="0"/>
              <a:t>Su realización se basa en trabajo de</a:t>
            </a:r>
          </a:p>
          <a:p>
            <a:pPr>
              <a:buNone/>
            </a:pPr>
            <a:r>
              <a:rPr lang="es-ES" dirty="0" smtClean="0"/>
              <a:t>campo, mediante recorridos por la zona en</a:t>
            </a:r>
          </a:p>
          <a:p>
            <a:pPr>
              <a:buNone/>
            </a:pPr>
            <a:r>
              <a:rPr lang="es-ES" dirty="0" smtClean="0"/>
              <a:t>donde se pretende desarrollar el proyecto.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48" y="4797152"/>
            <a:ext cx="2466975" cy="184785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9623" y="4797152"/>
            <a:ext cx="2628900" cy="184785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8523" y="4797152"/>
            <a:ext cx="2677669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13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Cedula de Inventario de Recursos Naturales</a:t>
            </a:r>
            <a:endParaRPr lang="es-ES" dirty="0"/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62500" lnSpcReduction="20000"/>
          </a:bodyPr>
          <a:lstStyle/>
          <a:p>
            <a:r>
              <a:rPr lang="es-ES" b="1" dirty="0" smtClean="0"/>
              <a:t>Ecosistema: </a:t>
            </a:r>
            <a:r>
              <a:rPr lang="es-ES" sz="2800" b="1" dirty="0" smtClean="0"/>
              <a:t>(</a:t>
            </a:r>
            <a:r>
              <a:rPr lang="es-ES" sz="2800" dirty="0" smtClean="0"/>
              <a:t>selva, bosque, desierto, etc.)Tipo de atractivo: (montaña, cueva, sótano</a:t>
            </a:r>
            <a:r>
              <a:rPr lang="es-ES" sz="2800" b="1" dirty="0" smtClean="0"/>
              <a:t>,</a:t>
            </a:r>
            <a:r>
              <a:rPr lang="pt-BR" sz="2800" dirty="0" smtClean="0"/>
              <a:t>lago, </a:t>
            </a:r>
            <a:r>
              <a:rPr lang="pt-BR" sz="2800" dirty="0" err="1" smtClean="0"/>
              <a:t>río</a:t>
            </a:r>
            <a:r>
              <a:rPr lang="pt-BR" sz="2800" dirty="0" smtClean="0"/>
              <a:t>, cascada, grutas, zona arqueológica,</a:t>
            </a:r>
            <a:r>
              <a:rPr lang="es-ES" sz="2800" dirty="0" smtClean="0"/>
              <a:t>lugar donde se puedan observar aves, mamíferos, etc.)</a:t>
            </a:r>
          </a:p>
          <a:p>
            <a:endParaRPr lang="es-ES" sz="1300" dirty="0" smtClean="0"/>
          </a:p>
          <a:p>
            <a:r>
              <a:rPr lang="es-ES" b="1" dirty="0" smtClean="0"/>
              <a:t>Nombre con el que se le identifica:</a:t>
            </a:r>
          </a:p>
          <a:p>
            <a:endParaRPr lang="es-ES" b="1" dirty="0" smtClean="0"/>
          </a:p>
          <a:p>
            <a:r>
              <a:rPr lang="es-ES" b="1" dirty="0" smtClean="0"/>
              <a:t>Localización:</a:t>
            </a:r>
          </a:p>
          <a:p>
            <a:endParaRPr lang="es-ES" b="1" dirty="0" smtClean="0"/>
          </a:p>
          <a:p>
            <a:r>
              <a:rPr lang="es-ES" b="1" dirty="0" smtClean="0"/>
              <a:t>Vías de acceso:</a:t>
            </a:r>
          </a:p>
          <a:p>
            <a:endParaRPr lang="es-ES" b="1" dirty="0" smtClean="0"/>
          </a:p>
          <a:p>
            <a:r>
              <a:rPr lang="es-ES" b="1" dirty="0" smtClean="0"/>
              <a:t>Características particulares</a:t>
            </a:r>
            <a:endParaRPr lang="es-ES" dirty="0" smtClean="0"/>
          </a:p>
          <a:p>
            <a:r>
              <a:rPr lang="es-ES" dirty="0" smtClean="0"/>
              <a:t>• Descripción</a:t>
            </a:r>
          </a:p>
          <a:p>
            <a:r>
              <a:rPr lang="es-ES" dirty="0" smtClean="0"/>
              <a:t>• Extensión</a:t>
            </a:r>
          </a:p>
          <a:p>
            <a:r>
              <a:rPr lang="es-ES" dirty="0" smtClean="0"/>
              <a:t>• Dimensiones</a:t>
            </a:r>
          </a:p>
          <a:p>
            <a:r>
              <a:rPr lang="es-ES" dirty="0" smtClean="0"/>
              <a:t>• Altura sobre el nivel del mar. </a:t>
            </a:r>
          </a:p>
          <a:p>
            <a:r>
              <a:rPr lang="es-ES" dirty="0" smtClean="0"/>
              <a:t>. Distancias con  respecto a un punto de referencia(pueblo u otro atractivo)</a:t>
            </a:r>
          </a:p>
          <a:p>
            <a:r>
              <a:rPr lang="es-ES" dirty="0" smtClean="0"/>
              <a:t>• Particularidades en vegetación y fauna silvestre que puedan ser utilizadas para observación</a:t>
            </a:r>
          </a:p>
          <a:p>
            <a:r>
              <a:rPr lang="es-ES" dirty="0" smtClean="0"/>
              <a:t>• Especies endémicas de flora o fauna</a:t>
            </a:r>
          </a:p>
          <a:p>
            <a:r>
              <a:rPr lang="es-ES" dirty="0" smtClean="0"/>
              <a:t>• Temporadas para visitarse</a:t>
            </a:r>
          </a:p>
          <a:p>
            <a:r>
              <a:rPr lang="es-ES" dirty="0" smtClean="0"/>
              <a:t>• Qué actividades turísticas alternativas podrían desarrollarse en este lugar (tentativa)</a:t>
            </a:r>
            <a:endParaRPr lang="es-ES" b="1" dirty="0" smtClean="0"/>
          </a:p>
        </p:txBody>
      </p:sp>
    </p:spTree>
    <p:extLst>
      <p:ext uri="{BB962C8B-B14F-4D97-AF65-F5344CB8AC3E}">
        <p14:creationId xmlns:p14="http://schemas.microsoft.com/office/powerpoint/2010/main" val="209299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Cedula de inventario de recursos culturales</a:t>
            </a:r>
            <a:endParaRPr lang="es-ES" dirty="0"/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endParaRPr lang="es-ES" sz="2400" b="1" dirty="0" smtClean="0"/>
          </a:p>
          <a:p>
            <a:r>
              <a:rPr lang="es-ES" sz="2400" b="1" dirty="0" smtClean="0"/>
              <a:t>Tipo de población: </a:t>
            </a:r>
            <a:r>
              <a:rPr lang="es-ES" sz="2400" dirty="0" smtClean="0"/>
              <a:t>Rural, Indígena o no.</a:t>
            </a:r>
          </a:p>
          <a:p>
            <a:r>
              <a:rPr lang="es-ES" sz="2400" b="1" dirty="0" smtClean="0"/>
              <a:t>Grupo indígena: </a:t>
            </a:r>
            <a:r>
              <a:rPr lang="es-ES" sz="2000" dirty="0" smtClean="0"/>
              <a:t>(en su caso).</a:t>
            </a:r>
          </a:p>
          <a:p>
            <a:r>
              <a:rPr lang="es-ES" sz="2400" b="1" dirty="0" smtClean="0"/>
              <a:t>Elementos culturales susceptibles de aprovecharse turísticamente:(</a:t>
            </a:r>
            <a:r>
              <a:rPr lang="es-ES" sz="2000" dirty="0" smtClean="0"/>
              <a:t>producción</a:t>
            </a:r>
            <a:r>
              <a:rPr lang="es-ES" sz="2000" b="1" dirty="0" smtClean="0"/>
              <a:t> </a:t>
            </a:r>
            <a:r>
              <a:rPr lang="es-ES" sz="2000" dirty="0" smtClean="0"/>
              <a:t>de artesanías, medicina tradicional, actividades productivas como la agricultura, gastronomía, vivencias místicas, etc.).</a:t>
            </a:r>
          </a:p>
          <a:p>
            <a:r>
              <a:rPr lang="es-ES" sz="2400" b="1" dirty="0" smtClean="0"/>
              <a:t>Características de la actividad: </a:t>
            </a:r>
            <a:r>
              <a:rPr lang="es-ES" sz="1800" b="1" dirty="0" smtClean="0"/>
              <a:t>(</a:t>
            </a:r>
            <a:r>
              <a:rPr lang="es-ES" sz="1800" dirty="0" smtClean="0"/>
              <a:t>qué tipo de artesanías, producción agrícola, medicina tradicional, gastronomía, ritos o costumbres, etc.).</a:t>
            </a:r>
          </a:p>
          <a:p>
            <a:r>
              <a:rPr lang="es-ES" sz="2400" b="1" dirty="0" smtClean="0"/>
              <a:t>Duración, temporadas o fechas especiales.</a:t>
            </a:r>
          </a:p>
          <a:p>
            <a:r>
              <a:rPr lang="es-ES" sz="2400" b="1" dirty="0" smtClean="0"/>
              <a:t>Tentativa de actividad que pueda implementarse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259510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Autofit/>
          </a:bodyPr>
          <a:lstStyle/>
          <a:p>
            <a:r>
              <a:rPr lang="es-ES" sz="3200" dirty="0" smtClean="0"/>
              <a:t>Análisis y jerarquización de los recursos inventariados</a:t>
            </a:r>
            <a:endParaRPr lang="es-ES" sz="3200" dirty="0"/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727448"/>
          </a:xfrm>
        </p:spPr>
        <p:txBody>
          <a:bodyPr>
            <a:normAutofit fontScale="55000" lnSpcReduction="20000"/>
          </a:bodyPr>
          <a:lstStyle/>
          <a:p>
            <a:pPr algn="just">
              <a:buNone/>
            </a:pPr>
            <a:r>
              <a:rPr lang="es-ES" dirty="0" smtClean="0"/>
              <a:t>.</a:t>
            </a:r>
            <a:r>
              <a:rPr lang="es-ES" sz="3300" dirty="0" smtClean="0"/>
              <a:t>Se cuenta con ecosistemas en buen estado de conservación.</a:t>
            </a:r>
          </a:p>
          <a:p>
            <a:pPr algn="just">
              <a:buNone/>
            </a:pPr>
            <a:endParaRPr lang="es-ES" sz="3300" dirty="0" smtClean="0"/>
          </a:p>
          <a:p>
            <a:pPr algn="just">
              <a:buNone/>
            </a:pPr>
            <a:r>
              <a:rPr lang="es-ES" sz="3300" dirty="0" smtClean="0"/>
              <a:t>.Se tienen recursos de gran importancia ecológica, que bajo un concepto de rescate podrían ser aprovechados mediante la actividad turística y contribuir a su recuperación.</a:t>
            </a:r>
          </a:p>
          <a:p>
            <a:pPr algn="just"/>
            <a:endParaRPr lang="es-ES" sz="3300" dirty="0" smtClean="0"/>
          </a:p>
          <a:p>
            <a:pPr algn="just">
              <a:buNone/>
            </a:pPr>
            <a:r>
              <a:rPr lang="es-ES" sz="3300" dirty="0" smtClean="0"/>
              <a:t>.La existencia de especies endémicas (especies que no hay en ningún otro lado o en peligro de extinción.</a:t>
            </a:r>
          </a:p>
          <a:p>
            <a:pPr algn="just"/>
            <a:endParaRPr lang="es-ES" sz="3300" dirty="0" smtClean="0"/>
          </a:p>
          <a:p>
            <a:pPr algn="just">
              <a:buNone/>
            </a:pPr>
            <a:r>
              <a:rPr lang="es-ES" sz="3300" dirty="0" smtClean="0"/>
              <a:t>.Existen plantas o animales de importancia relevante para nuestra cultura como pueblo o como mexicanos.</a:t>
            </a:r>
          </a:p>
          <a:p>
            <a:pPr algn="just">
              <a:buNone/>
            </a:pPr>
            <a:endParaRPr lang="es-ES" sz="3300" dirty="0" smtClean="0"/>
          </a:p>
          <a:p>
            <a:pPr algn="just">
              <a:buNone/>
            </a:pPr>
            <a:r>
              <a:rPr lang="es-ES" sz="3300" dirty="0" smtClean="0"/>
              <a:t>.Se cuenta con variedad de microclimas.</a:t>
            </a:r>
          </a:p>
          <a:p>
            <a:pPr algn="just">
              <a:buNone/>
            </a:pPr>
            <a:endParaRPr lang="es-ES" sz="3300" dirty="0" smtClean="0"/>
          </a:p>
          <a:p>
            <a:pPr algn="just">
              <a:buNone/>
            </a:pPr>
            <a:r>
              <a:rPr lang="es-ES" sz="3300" dirty="0" smtClean="0"/>
              <a:t>.Como comunidad se tienen particularidades culturales, históricas, costumbres, tradiciones, mitos y/o creencias que los diferencian.</a:t>
            </a:r>
          </a:p>
          <a:p>
            <a:endParaRPr lang="es-ES" sz="3300" dirty="0" smtClean="0"/>
          </a:p>
          <a:p>
            <a:endParaRPr lang="es-ES" sz="3300" dirty="0" smtClean="0"/>
          </a:p>
        </p:txBody>
      </p:sp>
    </p:spTree>
    <p:extLst>
      <p:ext uri="{BB962C8B-B14F-4D97-AF65-F5344CB8AC3E}">
        <p14:creationId xmlns:p14="http://schemas.microsoft.com/office/powerpoint/2010/main" val="2794063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800" dirty="0" smtClean="0"/>
              <a:t>Atractivos principales y complementarios</a:t>
            </a:r>
            <a:endParaRPr lang="es-ES" sz="2800" dirty="0"/>
          </a:p>
        </p:txBody>
      </p:sp>
      <p:sp>
        <p:nvSpPr>
          <p:cNvPr id="8" name="7 Marcador de contenido"/>
          <p:cNvSpPr>
            <a:spLocks noGrp="1"/>
          </p:cNvSpPr>
          <p:nvPr>
            <p:ph sz="half" idx="2"/>
          </p:nvPr>
        </p:nvSpPr>
        <p:spPr>
          <a:xfrm>
            <a:off x="381000" y="1844824"/>
            <a:ext cx="4040188" cy="477078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es-ES" dirty="0" smtClean="0"/>
          </a:p>
          <a:p>
            <a:r>
              <a:rPr lang="es-ES" sz="2900" dirty="0" smtClean="0">
                <a:solidFill>
                  <a:schemeClr val="accent1">
                    <a:lumMod val="75000"/>
                  </a:schemeClr>
                </a:solidFill>
              </a:rPr>
              <a:t>ATRACTIVOS PRINCIPALES </a:t>
            </a:r>
          </a:p>
          <a:p>
            <a:pPr marL="45720" indent="0" algn="just">
              <a:buNone/>
            </a:pPr>
            <a:r>
              <a:rPr lang="es-ES" sz="2900" dirty="0" smtClean="0"/>
              <a:t>Los atractivos principales serán los que cubran alguno o varios de los puntos mencionados anteriormente, los que representan</a:t>
            </a:r>
          </a:p>
          <a:p>
            <a:pPr marL="45720" indent="0" algn="just">
              <a:buNone/>
            </a:pPr>
            <a:r>
              <a:rPr lang="es-ES" sz="2900" dirty="0" smtClean="0"/>
              <a:t>los rasgos esenciales que      mejor caracterizan al sitio, o bien, aquellos que sin promoción reciben visitantes, y si aún no reciben, tienen posibilidades debido a su belleza y características singulares que le auguran un</a:t>
            </a:r>
          </a:p>
          <a:p>
            <a:pPr marL="45720" indent="0" algn="just">
              <a:buNone/>
            </a:pPr>
            <a:r>
              <a:rPr lang="es-ES" sz="2900" dirty="0" smtClean="0"/>
              <a:t>gran potencial, por lo que se le considerará de alta jerarquía</a:t>
            </a:r>
            <a:r>
              <a:rPr lang="es-ES" sz="3300" dirty="0" smtClean="0"/>
              <a:t>.</a:t>
            </a:r>
          </a:p>
        </p:txBody>
      </p:sp>
      <p:pic>
        <p:nvPicPr>
          <p:cNvPr id="2" name="Marcador de contenido 1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136" y="1988840"/>
            <a:ext cx="2186469" cy="2232248"/>
          </a:xfr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4805514"/>
            <a:ext cx="1962150" cy="135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148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ATRACTIVOS COMPLEMENTARIOS</a:t>
            </a:r>
            <a:br>
              <a:rPr lang="es-MX" dirty="0"/>
            </a:br>
            <a:endParaRPr lang="es-MX" dirty="0"/>
          </a:p>
        </p:txBody>
      </p:sp>
      <p:sp>
        <p:nvSpPr>
          <p:cNvPr id="8" name="9 Marcador de contenido"/>
          <p:cNvSpPr>
            <a:spLocks noGrp="1"/>
          </p:cNvSpPr>
          <p:nvPr>
            <p:ph sz="half" idx="2"/>
          </p:nvPr>
        </p:nvSpPr>
        <p:spPr>
          <a:xfrm>
            <a:off x="457200" y="1916833"/>
            <a:ext cx="4040188" cy="4209330"/>
          </a:xfrm>
        </p:spPr>
        <p:txBody>
          <a:bodyPr>
            <a:noAutofit/>
          </a:bodyPr>
          <a:lstStyle/>
          <a:p>
            <a:pPr algn="just"/>
            <a:r>
              <a:rPr lang="es-ES" sz="1800" dirty="0"/>
              <a:t>S</a:t>
            </a:r>
            <a:r>
              <a:rPr lang="es-ES" sz="1800" dirty="0" smtClean="0"/>
              <a:t>erán aquellos cuya belleza o características para su aprovechamiento son limitadas, o bien, ayudarán a la protección de aquellos principales que cuentan con ciertas restricciones, ya sea por encontrarse en áreas </a:t>
            </a:r>
            <a:r>
              <a:rPr lang="es-ES" sz="1800" dirty="0" smtClean="0"/>
              <a:t>naturales protegidas</a:t>
            </a:r>
            <a:r>
              <a:rPr lang="es-ES" sz="1800" dirty="0" smtClean="0"/>
              <a:t>, en condiciones de fragilidad o en desventaja si recibieran un volumen considerable de personas, esto es, si su capacidad de carga es limitada. </a:t>
            </a:r>
          </a:p>
          <a:p>
            <a:pPr marL="45720" indent="0">
              <a:buNone/>
            </a:pPr>
            <a:endParaRPr lang="es-ES" sz="1800" dirty="0"/>
          </a:p>
        </p:txBody>
      </p:sp>
      <p:pic>
        <p:nvPicPr>
          <p:cNvPr id="11" name="Marcador de contenido 10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027" y="2674396"/>
            <a:ext cx="3868857" cy="3130867"/>
          </a:xfrm>
        </p:spPr>
      </p:pic>
    </p:spTree>
    <p:extLst>
      <p:ext uri="{BB962C8B-B14F-4D97-AF65-F5344CB8AC3E}">
        <p14:creationId xmlns:p14="http://schemas.microsoft.com/office/powerpoint/2010/main" val="6366459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2800" dirty="0" smtClean="0"/>
              <a:t>Definición de actividades que pueden desarrollarse de acuerdo a la vocación de los recursos</a:t>
            </a:r>
            <a:endParaRPr lang="es-ES" sz="2800" dirty="0"/>
          </a:p>
        </p:txBody>
      </p:sp>
      <p:sp>
        <p:nvSpPr>
          <p:cNvPr id="8" name="7 Marcador de contenido"/>
          <p:cNvSpPr>
            <a:spLocks noGrp="1"/>
          </p:cNvSpPr>
          <p:nvPr>
            <p:ph idx="1"/>
          </p:nvPr>
        </p:nvSpPr>
        <p:spPr>
          <a:xfrm>
            <a:off x="380999" y="1719071"/>
            <a:ext cx="4479033" cy="440740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s-ES" dirty="0" smtClean="0"/>
              <a:t/>
            </a:r>
            <a:br>
              <a:rPr lang="es-ES" dirty="0" smtClean="0"/>
            </a:br>
            <a:endParaRPr lang="es-ES" dirty="0" smtClean="0"/>
          </a:p>
          <a:p>
            <a:pPr algn="just"/>
            <a:r>
              <a:rPr lang="es-ES" dirty="0" smtClean="0"/>
              <a:t>La vocación de un sitio es determinada de acuerdo a sus características físicas dándole un valor a los recursos con los que se cuenta. Las características de cada sitio señalarán qué   actividades pueden realizarse ahí, siempre procurando no dañar el entorno. Esto lleva a que son las actividades las que deben adaptarse a las condiciones del lugar y no éste a las actividades.</a:t>
            </a:r>
            <a:br>
              <a:rPr lang="es-ES" dirty="0" smtClean="0"/>
            </a:br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636912"/>
            <a:ext cx="3276600" cy="318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42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Ordenamiento del espacio comunitario</a:t>
            </a:r>
            <a:br>
              <a:rPr lang="es-ES" dirty="0" smtClean="0"/>
            </a:br>
            <a:endParaRPr lang="es-ES" dirty="0"/>
          </a:p>
        </p:txBody>
      </p:sp>
      <p:sp>
        <p:nvSpPr>
          <p:cNvPr id="8" name="7 Marcador de contenido"/>
          <p:cNvSpPr>
            <a:spLocks noGrp="1"/>
          </p:cNvSpPr>
          <p:nvPr>
            <p:ph idx="1"/>
          </p:nvPr>
        </p:nvSpPr>
        <p:spPr>
          <a:xfrm>
            <a:off x="561398" y="1844824"/>
            <a:ext cx="7611002" cy="280831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s-ES" dirty="0" smtClean="0"/>
              <a:t>El ordenamiento del espacio tiene como objeto definir los lugares que son aprovechados por las personas en sus diferentes actividades productivas y de su vida cotidiana; así, existen áreas destinadas a la agricultura, ganadería, viviendas, áreas forestales, etc., que deben ser identificadas en mapas, cartas topográficas o fotografías aéreas, lo que facilitará tener el escenario en el que se ubicará nuestro proyecto y cómo eso incidirá en él</a:t>
            </a:r>
            <a:r>
              <a:rPr lang="es-ES" dirty="0" smtClean="0"/>
              <a:t>..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1026" name="Picture 2" descr="Resultado de imagen para diagnostico comunitari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507941"/>
            <a:ext cx="3247641" cy="2229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716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Información a obtener durante el diagnóstico</a:t>
            </a:r>
            <a:endParaRPr lang="es-MX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354367" y="2157825"/>
            <a:ext cx="840789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/>
              <a:t>Esta </a:t>
            </a:r>
            <a:r>
              <a:rPr lang="es-MX" dirty="0"/>
              <a:t>información </a:t>
            </a:r>
            <a:r>
              <a:rPr lang="es-MX" dirty="0" smtClean="0"/>
              <a:t>puede ser </a:t>
            </a:r>
            <a:r>
              <a:rPr lang="es-MX" dirty="0"/>
              <a:t>de carácter económico, social, </a:t>
            </a:r>
            <a:r>
              <a:rPr lang="es-MX" dirty="0" smtClean="0"/>
              <a:t>ambiental o </a:t>
            </a:r>
            <a:r>
              <a:rPr lang="es-MX" dirty="0"/>
              <a:t>de cualquier otra índole, </a:t>
            </a:r>
            <a:r>
              <a:rPr lang="es-MX" dirty="0" smtClean="0"/>
              <a:t>cuya finalidad </a:t>
            </a:r>
            <a:r>
              <a:rPr lang="es-MX" dirty="0"/>
              <a:t>será que, de la experiencia de </a:t>
            </a:r>
            <a:r>
              <a:rPr lang="es-MX" dirty="0" smtClean="0"/>
              <a:t>la población </a:t>
            </a:r>
            <a:r>
              <a:rPr lang="es-MX" dirty="0"/>
              <a:t>local, surjan los </a:t>
            </a:r>
            <a:r>
              <a:rPr lang="es-MX" dirty="0" smtClean="0"/>
              <a:t>planteamientos para </a:t>
            </a:r>
            <a:r>
              <a:rPr lang="es-MX" dirty="0"/>
              <a:t>la elaboración de proyectos </a:t>
            </a:r>
            <a:r>
              <a:rPr lang="es-MX" dirty="0" smtClean="0"/>
              <a:t>que correspondan </a:t>
            </a:r>
            <a:r>
              <a:rPr lang="es-MX" dirty="0"/>
              <a:t>a sus </a:t>
            </a:r>
            <a:r>
              <a:rPr lang="es-MX" dirty="0" smtClean="0"/>
              <a:t>necesidades.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645024"/>
            <a:ext cx="3615560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5226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sz="3200" dirty="0" smtClean="0"/>
              <a:t>Análisis situacional para determinar la viabilidad del proyecto</a:t>
            </a:r>
            <a:endParaRPr lang="es-ES" sz="3200" dirty="0"/>
          </a:p>
        </p:txBody>
      </p:sp>
      <p:sp>
        <p:nvSpPr>
          <p:cNvPr id="8" name="7 Marcador de contenido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805192"/>
          </a:xfrm>
        </p:spPr>
        <p:txBody>
          <a:bodyPr>
            <a:noAutofit/>
          </a:bodyPr>
          <a:lstStyle/>
          <a:p>
            <a:pPr algn="just"/>
            <a:endParaRPr lang="es-ES" sz="2400" dirty="0" smtClean="0"/>
          </a:p>
          <a:p>
            <a:pPr algn="just"/>
            <a:r>
              <a:rPr lang="es-ES" sz="2400" dirty="0" smtClean="0"/>
              <a:t>Para determinar la viabilidad del proyecto se debe realizar un análisis situacional en donde se considera la información obtenida en el autodiagnóstico, el estudio geo-socioeconómico y el diagnóstico turístico, además de cuestiones políticas, económicas, sociales y turísticas internas y externas, en el ámbito local, estatal, regional, nacional e internacional.</a:t>
            </a:r>
          </a:p>
          <a:p>
            <a:pPr algn="just"/>
            <a:endParaRPr lang="es-ES" sz="2000" dirty="0"/>
          </a:p>
          <a:p>
            <a:pPr algn="just"/>
            <a:r>
              <a:rPr lang="es-ES" sz="2000" dirty="0" smtClean="0"/>
              <a:t>Árbol de problemas</a:t>
            </a:r>
          </a:p>
          <a:p>
            <a:pPr algn="just"/>
            <a:r>
              <a:rPr lang="es-ES" sz="2000" dirty="0" smtClean="0"/>
              <a:t>PEST</a:t>
            </a:r>
          </a:p>
        </p:txBody>
      </p:sp>
      <p:pic>
        <p:nvPicPr>
          <p:cNvPr id="12" name="Picture 2" descr="Resultado de imagen para diagnostico comunitari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953000"/>
            <a:ext cx="240982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06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755576" y="1700808"/>
            <a:ext cx="705678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i="1" dirty="0"/>
              <a:t> </a:t>
            </a:r>
          </a:p>
          <a:p>
            <a:pPr lvl="0">
              <a:buNone/>
            </a:pPr>
            <a:r>
              <a:rPr lang="es-ES" sz="2800" b="1" i="1" dirty="0" smtClean="0"/>
              <a:t> </a:t>
            </a:r>
            <a:r>
              <a:rPr lang="es-ES" sz="2800" b="1" i="1" dirty="0"/>
              <a:t>Descripción del Desarrollo del </a:t>
            </a:r>
            <a:r>
              <a:rPr lang="es-ES" sz="2800" b="1" i="1" dirty="0" smtClean="0"/>
              <a:t>Servicio</a:t>
            </a:r>
          </a:p>
          <a:p>
            <a:pPr lvl="0">
              <a:buNone/>
            </a:pPr>
            <a:endParaRPr lang="es-ES" sz="2800" i="1" dirty="0"/>
          </a:p>
          <a:p>
            <a:pPr lvl="1"/>
            <a:r>
              <a:rPr lang="es-ES" sz="2400" i="1" dirty="0" smtClean="0"/>
              <a:t>Funciones</a:t>
            </a:r>
          </a:p>
          <a:p>
            <a:pPr lvl="1"/>
            <a:endParaRPr lang="es-ES" sz="2400" i="1" dirty="0"/>
          </a:p>
          <a:p>
            <a:pPr lvl="1"/>
            <a:r>
              <a:rPr lang="es-ES" sz="2400" i="1" dirty="0"/>
              <a:t>Necesidades que </a:t>
            </a:r>
            <a:r>
              <a:rPr lang="es-ES" sz="2400" i="1" dirty="0" smtClean="0"/>
              <a:t>atiende</a:t>
            </a:r>
          </a:p>
          <a:p>
            <a:pPr lvl="1"/>
            <a:endParaRPr lang="es-ES" sz="2400" i="1" dirty="0"/>
          </a:p>
          <a:p>
            <a:pPr lvl="1"/>
            <a:r>
              <a:rPr lang="es-ES" sz="2400" i="1" dirty="0"/>
              <a:t>Aplicación  </a:t>
            </a:r>
            <a:r>
              <a:rPr lang="es-ES" sz="2400" i="1" dirty="0" smtClean="0"/>
              <a:t>Comercial</a:t>
            </a:r>
          </a:p>
          <a:p>
            <a:pPr lvl="1"/>
            <a:endParaRPr lang="es-ES" sz="2400" i="1" dirty="0"/>
          </a:p>
          <a:p>
            <a:pPr lvl="1"/>
            <a:r>
              <a:rPr lang="es-ES" sz="2400" i="1" dirty="0"/>
              <a:t>Ventajas Competitivas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1691680" y="350349"/>
            <a:ext cx="5616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 smtClean="0">
                <a:solidFill>
                  <a:schemeClr val="bg1"/>
                </a:solidFill>
              </a:rPr>
              <a:t>DESCRIPCIÓN </a:t>
            </a:r>
            <a:r>
              <a:rPr lang="es-MX" sz="3600" b="1" dirty="0" smtClean="0">
                <a:solidFill>
                  <a:schemeClr val="bg1"/>
                </a:solidFill>
              </a:rPr>
              <a:t>GENERAL DEL </a:t>
            </a:r>
            <a:r>
              <a:rPr lang="es-MX" sz="3600" b="1" dirty="0" smtClean="0">
                <a:solidFill>
                  <a:schemeClr val="bg1"/>
                </a:solidFill>
              </a:rPr>
              <a:t>PROYECTO</a:t>
            </a:r>
            <a:endParaRPr lang="es-MX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933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Funciones</a:t>
            </a:r>
            <a:endParaRPr lang="en-US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2708920"/>
            <a:ext cx="8460499" cy="3888432"/>
          </a:xfrm>
          <a:prstGeom prst="rect">
            <a:avLst/>
          </a:prstGeom>
        </p:spPr>
      </p:pic>
      <p:sp>
        <p:nvSpPr>
          <p:cNvPr id="4" name="3 Rectángulo"/>
          <p:cNvSpPr/>
          <p:nvPr/>
        </p:nvSpPr>
        <p:spPr>
          <a:xfrm>
            <a:off x="611560" y="1767193"/>
            <a:ext cx="72728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dirty="0" smtClean="0"/>
              <a:t>Se </a:t>
            </a:r>
            <a:r>
              <a:rPr lang="es-ES" sz="3200" dirty="0"/>
              <a:t>describen las funciones del </a:t>
            </a:r>
            <a:r>
              <a:rPr lang="es-ES" sz="3200" dirty="0" smtClean="0"/>
              <a:t>proyecto</a:t>
            </a:r>
            <a:r>
              <a:rPr lang="es-ES" sz="3200" dirty="0" smtClean="0"/>
              <a:t>,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8058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043608" y="1556792"/>
            <a:ext cx="728739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 smtClean="0"/>
              <a:t>Se </a:t>
            </a:r>
            <a:r>
              <a:rPr lang="es-ES" sz="2000" dirty="0"/>
              <a:t>identifica respondiendo a las siguientes preguntas: ¿Qué problema  resolverá servicio?, ¿a quién está dirigido y para qué le servirá?, ¿cuáles  son las necesidades específicas que motivaron o dieron origen al proyecto? ¿Qué problemas prácticos soluciona? 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899592" y="548680"/>
            <a:ext cx="7272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>
                <a:solidFill>
                  <a:schemeClr val="bg1"/>
                </a:solidFill>
              </a:rPr>
              <a:t>NECESIDADES QUE ATIENDE</a:t>
            </a:r>
            <a:endParaRPr lang="es-MX" sz="4000" dirty="0">
              <a:solidFill>
                <a:schemeClr val="bg1"/>
              </a:solidFill>
            </a:endParaRPr>
          </a:p>
        </p:txBody>
      </p:sp>
      <p:graphicFrame>
        <p:nvGraphicFramePr>
          <p:cNvPr id="5" name="Diagram 242"/>
          <p:cNvGraphicFramePr/>
          <p:nvPr>
            <p:extLst>
              <p:ext uri="{D42A27DB-BD31-4B8C-83A1-F6EECF244321}">
                <p14:modId xmlns:p14="http://schemas.microsoft.com/office/powerpoint/2010/main" val="149495144"/>
              </p:ext>
            </p:extLst>
          </p:nvPr>
        </p:nvGraphicFramePr>
        <p:xfrm>
          <a:off x="755576" y="3068960"/>
          <a:ext cx="7575423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0382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611560" y="1988840"/>
            <a:ext cx="8352928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 smtClean="0"/>
              <a:t>Se</a:t>
            </a:r>
            <a:r>
              <a:rPr lang="es-ES" sz="2800" dirty="0" smtClean="0"/>
              <a:t> </a:t>
            </a:r>
            <a:r>
              <a:rPr lang="es-ES" sz="2800" dirty="0"/>
              <a:t>define respondiendo a las siguientes preguntas: ¿El desarrollo servicio tiene un mercado real en el que se podrá comercializar?, ¿quién lo va a comprar?, ¿por qué lo van a comprar? </a:t>
            </a:r>
          </a:p>
          <a:p>
            <a:endParaRPr lang="es-ES" dirty="0"/>
          </a:p>
        </p:txBody>
      </p:sp>
      <p:sp>
        <p:nvSpPr>
          <p:cNvPr id="2" name="CuadroTexto 1"/>
          <p:cNvSpPr txBox="1"/>
          <p:nvPr/>
        </p:nvSpPr>
        <p:spPr>
          <a:xfrm>
            <a:off x="3059832" y="476672"/>
            <a:ext cx="4680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>
                <a:solidFill>
                  <a:schemeClr val="bg1"/>
                </a:solidFill>
              </a:rPr>
              <a:t>APLICACIÓN COMERCIAL</a:t>
            </a:r>
            <a:endParaRPr lang="es-MX" sz="3200" dirty="0">
              <a:solidFill>
                <a:schemeClr val="bg1"/>
              </a:solidFill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83039298"/>
              </p:ext>
            </p:extLst>
          </p:nvPr>
        </p:nvGraphicFramePr>
        <p:xfrm>
          <a:off x="1043608" y="3933056"/>
          <a:ext cx="6768752" cy="2160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3873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Ventajas competitivas</a:t>
            </a:r>
            <a:endParaRPr lang="es-MX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4650039"/>
            <a:ext cx="2857500" cy="2143125"/>
          </a:xfrm>
        </p:spPr>
      </p:pic>
      <p:sp>
        <p:nvSpPr>
          <p:cNvPr id="4" name="3 Rectángulo"/>
          <p:cNvSpPr/>
          <p:nvPr/>
        </p:nvSpPr>
        <p:spPr>
          <a:xfrm>
            <a:off x="179512" y="1556792"/>
            <a:ext cx="869014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/>
              <a:t>Características del </a:t>
            </a:r>
            <a:r>
              <a:rPr lang="es-ES" sz="2800" dirty="0"/>
              <a:t>servicio, que lo hacen especial, </a:t>
            </a:r>
            <a:r>
              <a:rPr lang="es-ES" sz="2800" dirty="0" smtClean="0"/>
              <a:t>único </a:t>
            </a:r>
            <a:r>
              <a:rPr lang="es-ES" sz="2800" dirty="0"/>
              <a:t>en comparación con otros ya existentes en el mercado y que le permitirán entrar en los mercados actuales y conquistar nuevos. ¿Qué medios se usaron para investigar si hay novedad en el proyecto o si tiene ventajas competitivas originales?, se sugiere investigar cuando menos mediante buscadores en internet. </a:t>
            </a:r>
          </a:p>
        </p:txBody>
      </p:sp>
    </p:spTree>
    <p:extLst>
      <p:ext uri="{BB962C8B-B14F-4D97-AF65-F5344CB8AC3E}">
        <p14:creationId xmlns:p14="http://schemas.microsoft.com/office/powerpoint/2010/main" val="2931962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REFERENCIAS BIBLIOGRÁFICAS</a:t>
            </a:r>
            <a:endParaRPr lang="es-MX" dirty="0"/>
          </a:p>
        </p:txBody>
      </p:sp>
      <p:sp>
        <p:nvSpPr>
          <p:cNvPr id="3" name="Rectángulo 2"/>
          <p:cNvSpPr/>
          <p:nvPr/>
        </p:nvSpPr>
        <p:spPr>
          <a:xfrm>
            <a:off x="899592" y="2420888"/>
            <a:ext cx="676875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</a:rPr>
              <a:t>SECTUR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</a:rPr>
              <a:t>(2005). </a:t>
            </a:r>
            <a:r>
              <a:rPr lang="es-MX" i="1" dirty="0">
                <a:latin typeface="Arial" panose="020B0604020202020204" pitchFamily="34" charset="0"/>
                <a:ea typeface="Calibri" panose="020F0502020204030204" pitchFamily="34" charset="0"/>
              </a:rPr>
              <a:t>Cómo Desarrollar un Proyecto de Ecoturismo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</a:rPr>
              <a:t>. Fascículo 2, Serie Turismo Alternativo. SECTUR: México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s-MX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</a:rPr>
              <a:t>SEMARNAT (</a:t>
            </a:r>
            <a:r>
              <a:rPr lang="es-MX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2002</a:t>
            </a: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</a:rPr>
              <a:t>) </a:t>
            </a:r>
            <a:r>
              <a:rPr lang="es-MX" i="1" dirty="0">
                <a:latin typeface="Arial" panose="020B0604020202020204" pitchFamily="34" charset="0"/>
                <a:ea typeface="Times New Roman" panose="02020603050405020304" pitchFamily="18" charset="0"/>
              </a:rPr>
              <a:t>Guía para la presentación de proyectos Ecoturísticos a Dependencias Federales</a:t>
            </a: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</a:rPr>
              <a:t>. México. Disponible en: http://www.cdi.gob.mx/ecoturismo/docs/guia_presentacion_proyectos_semarnat.pdf (consulta 28 de junio 2012</a:t>
            </a:r>
            <a:r>
              <a:rPr lang="es-MX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)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s-MX" sz="20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342900" indent="-342900" algn="just">
              <a:buFont typeface="Symbol" panose="05050102010706020507" pitchFamily="18" charset="2"/>
              <a:buChar char=""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UAEM (2012), </a:t>
            </a:r>
            <a:r>
              <a:rPr lang="es-ES" i="1" dirty="0">
                <a:latin typeface="Arial" panose="020B0604020202020204" pitchFamily="34" charset="0"/>
                <a:cs typeface="Arial" panose="020B0604020202020204" pitchFamily="34" charset="0"/>
              </a:rPr>
              <a:t>Feria del Emprendedor Turístico Gastronómico 2012. Lineamientos de operación.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Toluca. México: Facultad de Turismo y Gastronomía.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s-MX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32843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38280"/>
            <a:ext cx="4392488" cy="4406900"/>
          </a:xfr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AUTODIAGNOSTICO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5082589" y="2702902"/>
            <a:ext cx="40324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dirty="0"/>
              <a:t>C</a:t>
            </a:r>
            <a:r>
              <a:rPr lang="es-MX" sz="2800" dirty="0" smtClean="0"/>
              <a:t>onsiste </a:t>
            </a:r>
            <a:r>
              <a:rPr lang="es-MX" sz="2800" dirty="0"/>
              <a:t>en realizar una o varias</a:t>
            </a:r>
          </a:p>
          <a:p>
            <a:pPr algn="just"/>
            <a:r>
              <a:rPr lang="es-MX" sz="2800" dirty="0"/>
              <a:t>reuniones, organizando mesas de trabajo</a:t>
            </a:r>
          </a:p>
          <a:p>
            <a:pPr algn="just"/>
            <a:r>
              <a:rPr lang="es-MX" sz="2800" dirty="0"/>
              <a:t>en donde todos puedan </a:t>
            </a:r>
            <a:r>
              <a:rPr lang="es-MX" sz="2800" dirty="0" smtClean="0"/>
              <a:t>participar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33581045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4077072"/>
            <a:ext cx="5544616" cy="2324423"/>
          </a:xfr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Etapa 1 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380999" y="1719071"/>
            <a:ext cx="8079433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sz="2400" dirty="0" smtClean="0"/>
          </a:p>
          <a:p>
            <a:pPr algn="just"/>
            <a:r>
              <a:rPr lang="es-MX" sz="2400" dirty="0" smtClean="0"/>
              <a:t> </a:t>
            </a:r>
            <a:r>
              <a:rPr lang="es-MX" sz="2800" dirty="0"/>
              <a:t>Presentación de las </a:t>
            </a:r>
            <a:r>
              <a:rPr lang="es-MX" sz="2800" dirty="0" smtClean="0"/>
              <a:t>características de </a:t>
            </a:r>
            <a:r>
              <a:rPr lang="es-MX" sz="2800" dirty="0"/>
              <a:t>la comunidad: historia, </a:t>
            </a:r>
            <a:r>
              <a:rPr lang="es-MX" sz="2800" dirty="0" smtClean="0"/>
              <a:t>número de </a:t>
            </a:r>
            <a:r>
              <a:rPr lang="es-MX" sz="2800" dirty="0"/>
              <a:t>habitantes, grupo indígena al que </a:t>
            </a:r>
            <a:r>
              <a:rPr lang="es-MX" sz="2800" dirty="0" smtClean="0"/>
              <a:t>se pertenece </a:t>
            </a:r>
            <a:r>
              <a:rPr lang="es-MX" sz="2800" dirty="0"/>
              <a:t>–si es el caso-, lengua, </a:t>
            </a:r>
            <a:r>
              <a:rPr lang="es-MX" sz="2800" dirty="0" smtClean="0"/>
              <a:t>costumbres, tradiciones</a:t>
            </a:r>
            <a:r>
              <a:rPr lang="es-MX" sz="2800" dirty="0"/>
              <a:t>, </a:t>
            </a:r>
            <a:r>
              <a:rPr lang="es-MX" sz="2800" dirty="0" err="1" smtClean="0"/>
              <a:t>etc</a:t>
            </a:r>
            <a:endParaRPr lang="es-MX" sz="2800" dirty="0" smtClean="0"/>
          </a:p>
          <a:p>
            <a:pPr algn="just"/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35605490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endParaRPr lang="es-MX" dirty="0" smtClean="0"/>
          </a:p>
          <a:p>
            <a:pPr>
              <a:lnSpc>
                <a:spcPct val="170000"/>
              </a:lnSpc>
            </a:pPr>
            <a:r>
              <a:rPr lang="es-MX" dirty="0" smtClean="0"/>
              <a:t>Definir </a:t>
            </a:r>
            <a:r>
              <a:rPr lang="es-MX" dirty="0"/>
              <a:t>la problemática. </a:t>
            </a:r>
            <a:r>
              <a:rPr lang="es-MX" dirty="0" smtClean="0"/>
              <a:t>Aquí es </a:t>
            </a:r>
            <a:r>
              <a:rPr lang="es-MX" dirty="0"/>
              <a:t>necesaria la participación de </a:t>
            </a:r>
            <a:r>
              <a:rPr lang="es-MX" dirty="0" smtClean="0"/>
              <a:t>todos para </a:t>
            </a:r>
            <a:r>
              <a:rPr lang="es-MX" dirty="0"/>
              <a:t>que cada quién exprese los </a:t>
            </a:r>
            <a:r>
              <a:rPr lang="es-MX" dirty="0" smtClean="0"/>
              <a:t>problemas que </a:t>
            </a:r>
            <a:r>
              <a:rPr lang="es-MX" dirty="0"/>
              <a:t>identifica sobre: entorno </a:t>
            </a:r>
            <a:r>
              <a:rPr lang="es-MX" dirty="0" smtClean="0"/>
              <a:t>económico, social</a:t>
            </a:r>
            <a:r>
              <a:rPr lang="es-MX" dirty="0"/>
              <a:t>, político, cultural, </a:t>
            </a:r>
            <a:r>
              <a:rPr lang="es-MX" dirty="0" smtClean="0"/>
              <a:t>ambiental, etc</a:t>
            </a:r>
            <a:r>
              <a:rPr lang="es-MX" dirty="0"/>
              <a:t>. </a:t>
            </a:r>
          </a:p>
        </p:txBody>
      </p:sp>
      <p:sp>
        <p:nvSpPr>
          <p:cNvPr id="7" name="6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lnSpc>
                <a:spcPct val="170000"/>
              </a:lnSpc>
            </a:pPr>
            <a:endParaRPr lang="es-MX" dirty="0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Etapa 2 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251520" y="197346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.</a:t>
            </a:r>
            <a:endParaRPr lang="es-MX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86" t="2248"/>
          <a:stretch/>
        </p:blipFill>
        <p:spPr>
          <a:xfrm>
            <a:off x="4645717" y="2060848"/>
            <a:ext cx="4116543" cy="3488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7552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609600" y="304800"/>
            <a:ext cx="4299576" cy="5853113"/>
          </a:xfrm>
        </p:spPr>
        <p:txBody>
          <a:bodyPr/>
          <a:lstStyle/>
          <a:p>
            <a:r>
              <a:rPr lang="es-MX" dirty="0" smtClean="0"/>
              <a:t>Tercera fase</a:t>
            </a:r>
          </a:p>
          <a:p>
            <a:endParaRPr lang="es-MX" dirty="0"/>
          </a:p>
          <a:p>
            <a:r>
              <a:rPr lang="es-MX" dirty="0" smtClean="0"/>
              <a:t> </a:t>
            </a:r>
            <a:r>
              <a:rPr lang="es-MX" dirty="0"/>
              <a:t>Se jerarquiza </a:t>
            </a:r>
            <a:r>
              <a:rPr lang="es-MX" dirty="0" smtClean="0"/>
              <a:t>la problemática, de </a:t>
            </a:r>
            <a:r>
              <a:rPr lang="es-MX" dirty="0"/>
              <a:t>mayor a menor </a:t>
            </a:r>
            <a:r>
              <a:rPr lang="es-MX" dirty="0" smtClean="0"/>
              <a:t>importancia.</a:t>
            </a:r>
            <a:endParaRPr lang="es-MX" dirty="0"/>
          </a:p>
        </p:txBody>
      </p:sp>
      <p:sp>
        <p:nvSpPr>
          <p:cNvPr id="6" name="5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980728"/>
            <a:ext cx="4104456" cy="5177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5885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MX" sz="2400" dirty="0" smtClean="0"/>
          </a:p>
          <a:p>
            <a:r>
              <a:rPr lang="es-MX" sz="2400" dirty="0" smtClean="0"/>
              <a:t>Se </a:t>
            </a:r>
            <a:r>
              <a:rPr lang="es-MX" sz="2400" dirty="0"/>
              <a:t>acuerda un plan de </a:t>
            </a:r>
            <a:r>
              <a:rPr lang="es-MX" sz="2400" dirty="0" smtClean="0"/>
              <a:t>trabajo estableciendo </a:t>
            </a:r>
            <a:r>
              <a:rPr lang="es-MX" sz="2400" dirty="0"/>
              <a:t>compromisos, </a:t>
            </a:r>
            <a:r>
              <a:rPr lang="es-MX" sz="2400" dirty="0" smtClean="0"/>
              <a:t>responsables y </a:t>
            </a:r>
            <a:r>
              <a:rPr lang="es-MX" sz="2400" dirty="0"/>
              <a:t>tiempos para llegar a la </a:t>
            </a:r>
            <a:r>
              <a:rPr lang="es-MX" sz="2400" dirty="0" smtClean="0"/>
              <a:t>solución de </a:t>
            </a:r>
            <a:r>
              <a:rPr lang="es-MX" sz="2400" dirty="0"/>
              <a:t>los problemas identificados</a:t>
            </a:r>
            <a:r>
              <a:rPr lang="es-MX" sz="2400" dirty="0" smtClean="0"/>
              <a:t>.</a:t>
            </a:r>
          </a:p>
          <a:p>
            <a:endParaRPr lang="es-MX" sz="2400" dirty="0"/>
          </a:p>
          <a:p>
            <a:pPr marL="45720" indent="0">
              <a:buNone/>
            </a:pPr>
            <a:endParaRPr lang="es-MX" sz="240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Cuarta fase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944513"/>
            <a:ext cx="5148064" cy="2550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8780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MX" dirty="0"/>
              <a:t>El </a:t>
            </a:r>
            <a:r>
              <a:rPr lang="es-MX" dirty="0" err="1"/>
              <a:t>papelógrafo</a:t>
            </a:r>
            <a:r>
              <a:rPr lang="es-MX" dirty="0"/>
              <a:t>, </a:t>
            </a:r>
            <a:endParaRPr lang="es-MX" dirty="0" smtClean="0"/>
          </a:p>
          <a:p>
            <a:endParaRPr lang="es-MX" dirty="0"/>
          </a:p>
          <a:p>
            <a:endParaRPr lang="es-MX" dirty="0"/>
          </a:p>
          <a:p>
            <a:r>
              <a:rPr lang="es-MX" dirty="0"/>
              <a:t>• </a:t>
            </a:r>
            <a:r>
              <a:rPr lang="es-MX" dirty="0" err="1"/>
              <a:t>Phillip</a:t>
            </a:r>
            <a:r>
              <a:rPr lang="es-MX" dirty="0"/>
              <a:t> </a:t>
            </a:r>
            <a:r>
              <a:rPr lang="es-MX" dirty="0" smtClean="0"/>
              <a:t>66</a:t>
            </a:r>
            <a:endParaRPr lang="es-MX" dirty="0"/>
          </a:p>
        </p:txBody>
      </p:sp>
      <p:sp>
        <p:nvSpPr>
          <p:cNvPr id="6" name="5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lnSpc>
                <a:spcPct val="120000"/>
              </a:lnSpc>
            </a:pPr>
            <a:r>
              <a:rPr lang="es-MX" dirty="0" err="1" smtClean="0"/>
              <a:t>Sociodramas</a:t>
            </a:r>
            <a:endParaRPr lang="es-MX" dirty="0" smtClean="0"/>
          </a:p>
          <a:p>
            <a:pPr algn="just">
              <a:lnSpc>
                <a:spcPct val="120000"/>
              </a:lnSpc>
            </a:pPr>
            <a:endParaRPr lang="es-MX" dirty="0"/>
          </a:p>
          <a:p>
            <a:pPr algn="just">
              <a:lnSpc>
                <a:spcPct val="120000"/>
              </a:lnSpc>
            </a:pPr>
            <a:r>
              <a:rPr lang="es-MX" dirty="0"/>
              <a:t>• Lluvia de ideas en </a:t>
            </a:r>
            <a:r>
              <a:rPr lang="es-MX" dirty="0" smtClean="0"/>
              <a:t>plenaria</a:t>
            </a:r>
          </a:p>
          <a:p>
            <a:pPr algn="just">
              <a:lnSpc>
                <a:spcPct val="120000"/>
              </a:lnSpc>
            </a:pPr>
            <a:endParaRPr lang="es-MX" dirty="0"/>
          </a:p>
          <a:p>
            <a:pPr algn="just">
              <a:lnSpc>
                <a:spcPct val="120000"/>
              </a:lnSpc>
            </a:pPr>
            <a:r>
              <a:rPr lang="es-MX" dirty="0"/>
              <a:t>Se recomienda que se utilicen dinámicas de </a:t>
            </a:r>
            <a:r>
              <a:rPr lang="es-MX" dirty="0" smtClean="0"/>
              <a:t>presentación, animación</a:t>
            </a:r>
            <a:r>
              <a:rPr lang="es-MX" dirty="0"/>
              <a:t>, e integración grupal.</a:t>
            </a:r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000" dirty="0"/>
              <a:t>Durante las reuniones se pueden utilizar varias técnicas de apoyo didáctico para la obtención de información, algunas opciones son:</a:t>
            </a:r>
            <a:br>
              <a:rPr lang="es-MX" sz="2000" dirty="0"/>
            </a:b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8155170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adrícula">
  <a:themeElements>
    <a:clrScheme name="Cuadrícula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Cuadrícula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Cuadrícula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635</TotalTime>
  <Words>1611</Words>
  <Application>Microsoft Office PowerPoint</Application>
  <PresentationFormat>Presentación en pantalla (4:3)</PresentationFormat>
  <Paragraphs>179</Paragraphs>
  <Slides>36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44" baseType="lpstr">
      <vt:lpstr>Arial</vt:lpstr>
      <vt:lpstr>Calibri</vt:lpstr>
      <vt:lpstr>Franklin Gothic Medium</vt:lpstr>
      <vt:lpstr>Symbol</vt:lpstr>
      <vt:lpstr>Times New Roman</vt:lpstr>
      <vt:lpstr>Wingdings</vt:lpstr>
      <vt:lpstr>Wingdings 2</vt:lpstr>
      <vt:lpstr>Cuadrícula</vt:lpstr>
      <vt:lpstr>       Formulación y gestión de proyectos turísticos   Diagnóstico  Comunitario    Mtra. Irais González Domínguez</vt:lpstr>
      <vt:lpstr>Diagnóstico comunitario</vt:lpstr>
      <vt:lpstr>Información a obtener durante el diagnóstico</vt:lpstr>
      <vt:lpstr>AUTODIAGNOSTICO</vt:lpstr>
      <vt:lpstr>Etapa 1 </vt:lpstr>
      <vt:lpstr>Etapa 2 </vt:lpstr>
      <vt:lpstr>Presentación de PowerPoint</vt:lpstr>
      <vt:lpstr>Cuarta fase</vt:lpstr>
      <vt:lpstr>Durante las reuniones se pueden utilizar varias técnicas de apoyo didáctico para la obtención de información, algunas opciones son: </vt:lpstr>
      <vt:lpstr>Formas de constitución legal</vt:lpstr>
      <vt:lpstr>Figuras jurídicas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Ubicación del proyecto</vt:lpstr>
      <vt:lpstr> Inventario de Recursos Naturales con Potencial Turístico</vt:lpstr>
      <vt:lpstr>Cedula de Inventario de Recursos Naturales</vt:lpstr>
      <vt:lpstr>Cedula de inventario de recursos culturales</vt:lpstr>
      <vt:lpstr>Análisis y jerarquización de los recursos inventariados</vt:lpstr>
      <vt:lpstr>Atractivos principales y complementarios</vt:lpstr>
      <vt:lpstr>ATRACTIVOS COMPLEMENTARIOS </vt:lpstr>
      <vt:lpstr>Definición de actividades que pueden desarrollarse de acuerdo a la vocación de los recursos</vt:lpstr>
      <vt:lpstr>Ordenamiento del espacio comunitario </vt:lpstr>
      <vt:lpstr>Análisis situacional para determinar la viabilidad del proyecto</vt:lpstr>
      <vt:lpstr>Presentación de PowerPoint</vt:lpstr>
      <vt:lpstr>Funciones</vt:lpstr>
      <vt:lpstr>Presentación de PowerPoint</vt:lpstr>
      <vt:lpstr>Presentación de PowerPoint</vt:lpstr>
      <vt:lpstr>Ventajas competitivas</vt:lpstr>
      <vt:lpstr>REFERENCIAS BIBLIOGRÁFICAS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Elaboración de Autodiagnóstico</dc:title>
  <dc:creator>Claudia</dc:creator>
  <cp:lastModifiedBy>USUARIO</cp:lastModifiedBy>
  <cp:revision>32</cp:revision>
  <dcterms:created xsi:type="dcterms:W3CDTF">2013-08-22T15:38:25Z</dcterms:created>
  <dcterms:modified xsi:type="dcterms:W3CDTF">2015-09-29T00:23:00Z</dcterms:modified>
</cp:coreProperties>
</file>