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3" r:id="rId1"/>
  </p:sldMasterIdLst>
  <p:sldIdLst>
    <p:sldId id="256" r:id="rId2"/>
    <p:sldId id="257" r:id="rId3"/>
    <p:sldId id="258" r:id="rId4"/>
    <p:sldId id="259" r:id="rId5"/>
    <p:sldId id="260" r:id="rId6"/>
    <p:sldId id="261" r:id="rId7"/>
    <p:sldId id="262" r:id="rId8"/>
    <p:sldId id="263" r:id="rId9"/>
    <p:sldId id="264" r:id="rId10"/>
    <p:sldId id="265" r:id="rId11"/>
    <p:sldId id="270" r:id="rId12"/>
    <p:sldId id="266" r:id="rId13"/>
    <p:sldId id="271" r:id="rId14"/>
    <p:sldId id="267" r:id="rId15"/>
    <p:sldId id="268" r:id="rId16"/>
    <p:sldId id="272" r:id="rId17"/>
    <p:sldId id="269" r:id="rId18"/>
    <p:sldId id="273" r:id="rId19"/>
    <p:sldId id="280" r:id="rId20"/>
    <p:sldId id="274" r:id="rId21"/>
    <p:sldId id="275" r:id="rId22"/>
    <p:sldId id="281" r:id="rId23"/>
    <p:sldId id="276" r:id="rId24"/>
    <p:sldId id="277" r:id="rId25"/>
    <p:sldId id="286" r:id="rId26"/>
    <p:sldId id="287" r:id="rId27"/>
    <p:sldId id="282" r:id="rId28"/>
    <p:sldId id="288" r:id="rId29"/>
    <p:sldId id="289" r:id="rId30"/>
    <p:sldId id="290" r:id="rId31"/>
    <p:sldId id="278" r:id="rId32"/>
    <p:sldId id="279" r:id="rId33"/>
    <p:sldId id="285" r:id="rId34"/>
    <p:sldId id="283" r:id="rId35"/>
    <p:sldId id="291" r:id="rId36"/>
    <p:sldId id="284" r:id="rId37"/>
    <p:sldId id="292" r:id="rId38"/>
    <p:sldId id="29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0" d="100"/>
          <a:sy n="70" d="100"/>
        </p:scale>
        <p:origin x="138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9144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088136" y="1385316"/>
            <a:ext cx="6967728" cy="4087368"/>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3794760" y="1267730"/>
            <a:ext cx="1554480" cy="6400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3886200" y="1267731"/>
            <a:ext cx="1371600" cy="548640"/>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71281" y="2091263"/>
            <a:ext cx="6801440" cy="2590800"/>
          </a:xfrm>
        </p:spPr>
        <p:txBody>
          <a:bodyPr tIns="45720" bIns="45720" anchor="ctr">
            <a:noAutofit/>
          </a:bodyPr>
          <a:lstStyle>
            <a:lvl1pPr algn="ctr">
              <a:lnSpc>
                <a:spcPct val="83000"/>
              </a:lnSpc>
              <a:defRPr lang="en-US" sz="6200" b="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171575" y="4682062"/>
            <a:ext cx="6803136" cy="502920"/>
          </a:xfrm>
        </p:spPr>
        <p:txBody>
          <a:bodyPr>
            <a:normAutofit/>
          </a:bodyPr>
          <a:lstStyle>
            <a:lvl1pPr marL="0" indent="0" algn="ctr">
              <a:spcBef>
                <a:spcPts val="0"/>
              </a:spcBef>
              <a:buNone/>
              <a:defRPr sz="1400" spc="80" baseline="0">
                <a:solidFill>
                  <a:schemeClr val="tx1"/>
                </a:solidFill>
              </a:defRPr>
            </a:lvl1pPr>
            <a:lvl2pPr marL="457200" indent="0" algn="ctr">
              <a:buNone/>
              <a:defRPr sz="1400"/>
            </a:lvl2pPr>
            <a:lvl3pPr marL="914400" indent="0" algn="ctr">
              <a:buNone/>
              <a:defRPr sz="1400"/>
            </a:lvl3pPr>
            <a:lvl4pPr marL="1371600" indent="0" algn="ctr">
              <a:buNone/>
              <a:defRPr sz="1400"/>
            </a:lvl4pPr>
            <a:lvl5pPr marL="1828800" indent="0" algn="ctr">
              <a:buNone/>
              <a:defRPr sz="1400"/>
            </a:lvl5pPr>
            <a:lvl6pPr marL="2286000" indent="0" algn="ctr">
              <a:buNone/>
              <a:defRPr sz="1400"/>
            </a:lvl6pPr>
            <a:lvl7pPr marL="2743200" indent="0" algn="ctr">
              <a:buNone/>
              <a:defRPr sz="1400"/>
            </a:lvl7pPr>
            <a:lvl8pPr marL="3200400" indent="0" algn="ctr">
              <a:buNone/>
              <a:defRPr sz="1400"/>
            </a:lvl8pPr>
            <a:lvl9pPr marL="3657600" indent="0" algn="ctr">
              <a:buNone/>
              <a:defRPr sz="14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3931920" y="1327188"/>
            <a:ext cx="1280160" cy="457200"/>
          </a:xfrm>
        </p:spPr>
        <p:txBody>
          <a:bodyPr/>
          <a:lstStyle>
            <a:lvl1pPr algn="ctr">
              <a:defRPr sz="1100" spc="0" baseline="0">
                <a:solidFill>
                  <a:schemeClr val="tx1"/>
                </a:solidFill>
                <a:latin typeface="+mn-lt"/>
              </a:defRPr>
            </a:lvl1pPr>
          </a:lstStyle>
          <a:p>
            <a:fld id="{7A9FB202-3F26-4C86-8A19-86B60B2C160A}" type="datetimeFigureOut">
              <a:rPr lang="en-US" smtClean="0"/>
              <a:t>9/30/2015</a:t>
            </a:fld>
            <a:endParaRPr lang="en-US"/>
          </a:p>
        </p:txBody>
      </p:sp>
      <p:sp>
        <p:nvSpPr>
          <p:cNvPr id="21" name="Footer Placeholder 20"/>
          <p:cNvSpPr>
            <a:spLocks noGrp="1"/>
          </p:cNvSpPr>
          <p:nvPr>
            <p:ph type="ftr" sz="quarter" idx="11"/>
          </p:nvPr>
        </p:nvSpPr>
        <p:spPr>
          <a:xfrm>
            <a:off x="1104936" y="5211060"/>
            <a:ext cx="4429125" cy="228600"/>
          </a:xfrm>
        </p:spPr>
        <p:txBody>
          <a:bodyPr/>
          <a:lstStyle>
            <a:lvl1pPr algn="l">
              <a:defRPr sz="900">
                <a:solidFill>
                  <a:schemeClr val="tx1">
                    <a:lumMod val="75000"/>
                    <a:lumOff val="25000"/>
                  </a:schemeClr>
                </a:solidFill>
              </a:defRPr>
            </a:lvl1pPr>
          </a:lstStyle>
          <a:p>
            <a:endParaRPr lang="en-US"/>
          </a:p>
        </p:txBody>
      </p:sp>
      <p:sp>
        <p:nvSpPr>
          <p:cNvPr id="22" name="Slide Number Placeholder 21"/>
          <p:cNvSpPr>
            <a:spLocks noGrp="1"/>
          </p:cNvSpPr>
          <p:nvPr>
            <p:ph type="sldNum" sz="quarter" idx="12"/>
          </p:nvPr>
        </p:nvSpPr>
        <p:spPr>
          <a:xfrm>
            <a:off x="6455190" y="5212080"/>
            <a:ext cx="1583911" cy="228600"/>
          </a:xfrm>
        </p:spPr>
        <p:txBody>
          <a:bodyPr/>
          <a:lstStyle>
            <a:lvl1pPr>
              <a:defRPr>
                <a:solidFill>
                  <a:schemeClr val="tx1">
                    <a:lumMod val="75000"/>
                    <a:lumOff val="25000"/>
                  </a:schemeClr>
                </a:solidFill>
              </a:defRPr>
            </a:lvl1pPr>
          </a:lstStyle>
          <a:p>
            <a:fld id="{1DB14EE1-9AE6-41F5-A3E2-ECB46714BCA0}" type="slidenum">
              <a:rPr lang="en-US" smtClean="0"/>
              <a:t>‹Nº›</a:t>
            </a:fld>
            <a:endParaRPr lang="en-US"/>
          </a:p>
        </p:txBody>
      </p:sp>
    </p:spTree>
    <p:extLst>
      <p:ext uri="{BB962C8B-B14F-4D97-AF65-F5344CB8AC3E}">
        <p14:creationId xmlns:p14="http://schemas.microsoft.com/office/powerpoint/2010/main" val="42571357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9FB202-3F26-4C86-8A19-86B60B2C160A}"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14EE1-9AE6-41F5-A3E2-ECB46714BCA0}" type="slidenum">
              <a:rPr lang="en-US" smtClean="0"/>
              <a:t>‹Nº›</a:t>
            </a:fld>
            <a:endParaRPr lang="en-US"/>
          </a:p>
        </p:txBody>
      </p:sp>
    </p:spTree>
    <p:extLst>
      <p:ext uri="{BB962C8B-B14F-4D97-AF65-F5344CB8AC3E}">
        <p14:creationId xmlns:p14="http://schemas.microsoft.com/office/powerpoint/2010/main" val="962614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0"/>
            <a:ext cx="177165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762000"/>
            <a:ext cx="6057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9FB202-3F26-4C86-8A19-86B60B2C160A}"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14EE1-9AE6-41F5-A3E2-ECB46714BCA0}" type="slidenum">
              <a:rPr lang="en-US" smtClean="0"/>
              <a:t>‹Nº›</a:t>
            </a:fld>
            <a:endParaRPr lang="en-US"/>
          </a:p>
        </p:txBody>
      </p:sp>
    </p:spTree>
    <p:extLst>
      <p:ext uri="{BB962C8B-B14F-4D97-AF65-F5344CB8AC3E}">
        <p14:creationId xmlns:p14="http://schemas.microsoft.com/office/powerpoint/2010/main" val="1990284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A9FB202-3F26-4C86-8A19-86B60B2C160A}" type="datetimeFigureOut">
              <a:rPr lang="en-US" smtClean="0"/>
              <a:t>9/30/2015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B14EE1-9AE6-41F5-A3E2-ECB46714BCA0}" type="slidenum">
              <a:rPr lang="en-US" smtClean="0"/>
              <a:t>‹Nº›</a:t>
            </a:fld>
            <a:endParaRPr lang="en-US"/>
          </a:p>
        </p:txBody>
      </p:sp>
    </p:spTree>
    <p:extLst>
      <p:ext uri="{BB962C8B-B14F-4D97-AF65-F5344CB8AC3E}">
        <p14:creationId xmlns:p14="http://schemas.microsoft.com/office/powerpoint/2010/main" val="3275883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9144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088136" y="1385316"/>
            <a:ext cx="6967728" cy="4087368"/>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3794760" y="1267730"/>
            <a:ext cx="1554480" cy="6400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3886200" y="1267731"/>
            <a:ext cx="1371600" cy="548640"/>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172717" y="2094309"/>
            <a:ext cx="6803136" cy="2587752"/>
          </a:xfrm>
        </p:spPr>
        <p:txBody>
          <a:bodyPr anchor="ctr">
            <a:noAutofit/>
          </a:bodyPr>
          <a:lstStyle>
            <a:lvl1pPr algn="ctr">
              <a:lnSpc>
                <a:spcPct val="83000"/>
              </a:lnSpc>
              <a:defRPr lang="en-US" sz="620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2718" y="4682062"/>
            <a:ext cx="6803136" cy="502920"/>
          </a:xfrm>
        </p:spPr>
        <p:txBody>
          <a:bodyPr anchor="t">
            <a:normAutofit/>
          </a:bodyPr>
          <a:lstStyle>
            <a:lvl1pPr marL="0" indent="0" algn="ctr">
              <a:buNone/>
              <a:defRPr sz="1400">
                <a:solidFill>
                  <a:schemeClr val="tx1"/>
                </a:solidFill>
                <a:effectLst/>
              </a:defRPr>
            </a:lvl1pPr>
            <a:lvl2pPr marL="457200" indent="0">
              <a:buNone/>
              <a:defRPr sz="1400">
                <a:solidFill>
                  <a:schemeClr val="tx1">
                    <a:tint val="75000"/>
                  </a:schemeClr>
                </a:solidFill>
              </a:defRPr>
            </a:lvl2pPr>
            <a:lvl3pPr marL="914400" indent="0">
              <a:buNone/>
              <a:defRPr sz="14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931920" y="1325880"/>
            <a:ext cx="1280160" cy="457200"/>
          </a:xfrm>
        </p:spPr>
        <p:txBody>
          <a:bodyPr/>
          <a:lstStyle>
            <a:lvl1pPr algn="ctr">
              <a:defRPr lang="en-US" sz="1100" kern="1200" spc="0" baseline="0">
                <a:solidFill>
                  <a:schemeClr val="tx1"/>
                </a:solidFill>
                <a:latin typeface="+mn-lt"/>
                <a:ea typeface="+mn-ea"/>
                <a:cs typeface="+mn-cs"/>
              </a:defRPr>
            </a:lvl1pPr>
          </a:lstStyle>
          <a:p>
            <a:fld id="{7A9FB202-3F26-4C86-8A19-86B60B2C160A}" type="datetimeFigureOut">
              <a:rPr lang="en-US" smtClean="0"/>
              <a:t>9/30/2015</a:t>
            </a:fld>
            <a:endParaRPr lang="en-US"/>
          </a:p>
        </p:txBody>
      </p:sp>
      <p:sp>
        <p:nvSpPr>
          <p:cNvPr id="5" name="Footer Placeholder 4"/>
          <p:cNvSpPr>
            <a:spLocks noGrp="1"/>
          </p:cNvSpPr>
          <p:nvPr>
            <p:ph type="ftr" sz="quarter" idx="11"/>
          </p:nvPr>
        </p:nvSpPr>
        <p:spPr>
          <a:xfrm>
            <a:off x="1104679" y="5211060"/>
            <a:ext cx="4430268" cy="228600"/>
          </a:xfrm>
        </p:spPr>
        <p:txBody>
          <a:bodyPr/>
          <a:lstStyle>
            <a:lvl1pPr algn="l">
              <a:defRPr/>
            </a:lvl1pPr>
          </a:lstStyle>
          <a:p>
            <a:endParaRPr lang="en-US"/>
          </a:p>
        </p:txBody>
      </p:sp>
      <p:sp>
        <p:nvSpPr>
          <p:cNvPr id="6" name="Slide Number Placeholder 5"/>
          <p:cNvSpPr>
            <a:spLocks noGrp="1"/>
          </p:cNvSpPr>
          <p:nvPr>
            <p:ph type="sldNum" sz="quarter" idx="12"/>
          </p:nvPr>
        </p:nvSpPr>
        <p:spPr>
          <a:xfrm>
            <a:off x="6453378" y="5211060"/>
            <a:ext cx="1584198" cy="228600"/>
          </a:xfrm>
        </p:spPr>
        <p:txBody>
          <a:bodyPr/>
          <a:lstStyle/>
          <a:p>
            <a:fld id="{1DB14EE1-9AE6-41F5-A3E2-ECB46714BCA0}" type="slidenum">
              <a:rPr lang="en-US" smtClean="0"/>
              <a:t>‹Nº›</a:t>
            </a:fld>
            <a:endParaRPr lang="en-US"/>
          </a:p>
        </p:txBody>
      </p:sp>
    </p:spTree>
    <p:extLst>
      <p:ext uri="{BB962C8B-B14F-4D97-AF65-F5344CB8AC3E}">
        <p14:creationId xmlns:p14="http://schemas.microsoft.com/office/powerpoint/2010/main" val="52249238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3152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5488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A9FB202-3F26-4C86-8A19-86B60B2C160A}" type="datetimeFigureOut">
              <a:rPr lang="en-US" smtClean="0"/>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B14EE1-9AE6-41F5-A3E2-ECB46714BCA0}" type="slidenum">
              <a:rPr lang="en-US" smtClean="0"/>
              <a:t>‹Nº›</a:t>
            </a:fld>
            <a:endParaRPr lang="en-US"/>
          </a:p>
        </p:txBody>
      </p:sp>
    </p:spTree>
    <p:extLst>
      <p:ext uri="{BB962C8B-B14F-4D97-AF65-F5344CB8AC3E}">
        <p14:creationId xmlns:p14="http://schemas.microsoft.com/office/powerpoint/2010/main" val="97764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31520" y="2074334"/>
            <a:ext cx="365760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31520" y="2755898"/>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2074334"/>
            <a:ext cx="365760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756581"/>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A9FB202-3F26-4C86-8A19-86B60B2C160A}" type="datetimeFigureOut">
              <a:rPr lang="en-US" smtClean="0"/>
              <a:t>9/30/2015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B14EE1-9AE6-41F5-A3E2-ECB46714BCA0}" type="slidenum">
              <a:rPr lang="en-US" smtClean="0"/>
              <a:t>‹Nº›</a:t>
            </a:fld>
            <a:endParaRPr lang="en-US"/>
          </a:p>
        </p:txBody>
      </p:sp>
    </p:spTree>
    <p:extLst>
      <p:ext uri="{BB962C8B-B14F-4D97-AF65-F5344CB8AC3E}">
        <p14:creationId xmlns:p14="http://schemas.microsoft.com/office/powerpoint/2010/main" val="320505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9FB202-3F26-4C86-8A19-86B60B2C160A}" type="datetimeFigureOut">
              <a:rPr lang="en-US" smtClean="0"/>
              <a:t>9/30/2015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B14EE1-9AE6-41F5-A3E2-ECB46714BCA0}" type="slidenum">
              <a:rPr lang="en-US" smtClean="0"/>
              <a:t>‹Nº›</a:t>
            </a:fld>
            <a:endParaRPr lang="en-US"/>
          </a:p>
        </p:txBody>
      </p:sp>
    </p:spTree>
    <p:extLst>
      <p:ext uri="{BB962C8B-B14F-4D97-AF65-F5344CB8AC3E}">
        <p14:creationId xmlns:p14="http://schemas.microsoft.com/office/powerpoint/2010/main" val="1940366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9FB202-3F26-4C86-8A19-86B60B2C160A}" type="datetimeFigureOut">
              <a:rPr lang="en-US" smtClean="0"/>
              <a:t>9/30/2015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B14EE1-9AE6-41F5-A3E2-ECB46714BCA0}" type="slidenum">
              <a:rPr lang="en-US" smtClean="0"/>
              <a:t>‹Nº›</a:t>
            </a:fld>
            <a:endParaRPr lang="en-US"/>
          </a:p>
        </p:txBody>
      </p:sp>
    </p:spTree>
    <p:extLst>
      <p:ext uri="{BB962C8B-B14F-4D97-AF65-F5344CB8AC3E}">
        <p14:creationId xmlns:p14="http://schemas.microsoft.com/office/powerpoint/2010/main" val="865876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6" name="Rectangle 15"/>
          <p:cNvSpPr/>
          <p:nvPr/>
        </p:nvSpPr>
        <p:spPr>
          <a:xfrm>
            <a:off x="184147" y="173736"/>
            <a:ext cx="6398514" cy="65105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6765290" y="173736"/>
            <a:ext cx="2194560" cy="6510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7392"/>
            <a:ext cx="1823085" cy="1645920"/>
          </a:xfrm>
        </p:spPr>
        <p:txBody>
          <a:bodyPr anchor="b">
            <a:normAutofit/>
          </a:bodyPr>
          <a:lstStyle>
            <a:lvl1pPr algn="l" defTabSz="914400" rtl="0" eaLnBrk="1" latinLnBrk="0" hangingPunct="1">
              <a:lnSpc>
                <a:spcPct val="90000"/>
              </a:lnSpc>
              <a:spcBef>
                <a:spcPct val="0"/>
              </a:spcBef>
              <a:buNone/>
              <a:defRPr lang="en-US" sz="2400" b="0" kern="1200" cap="none" spc="0" baseline="0" dirty="0">
                <a:solidFill>
                  <a:srgbClr val="FFFFFF"/>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68976" y="907143"/>
            <a:ext cx="5428856" cy="5043714"/>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72300" y="2286000"/>
            <a:ext cx="1823085" cy="3505200"/>
          </a:xfrm>
        </p:spPr>
        <p:txBody>
          <a:bodyPr>
            <a:normAutofit/>
          </a:bodyPr>
          <a:lstStyle>
            <a:lvl1pPr marL="0" indent="0">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A9FB202-3F26-4C86-8A19-86B60B2C160A}" type="datetimeFigureOut">
              <a:rPr lang="en-US" smtClean="0"/>
              <a:t>9/30/2015</a:t>
            </a:fld>
            <a:endParaRPr lang="en-US"/>
          </a:p>
        </p:txBody>
      </p:sp>
      <p:sp>
        <p:nvSpPr>
          <p:cNvPr id="9" name="Footer Placeholder 8"/>
          <p:cNvSpPr>
            <a:spLocks noGrp="1"/>
          </p:cNvSpPr>
          <p:nvPr>
            <p:ph type="ftr" sz="quarter" idx="11"/>
          </p:nvPr>
        </p:nvSpPr>
        <p:spPr/>
        <p:txBody>
          <a:bodyPr/>
          <a:lstStyle>
            <a:lvl1pPr algn="r">
              <a:defRPr/>
            </a:lvl1pPr>
          </a:lstStyle>
          <a:p>
            <a:endParaRPr lang="en-US"/>
          </a:p>
        </p:txBody>
      </p:sp>
      <p:sp>
        <p:nvSpPr>
          <p:cNvPr id="11" name="Slide Number Placeholder 10"/>
          <p:cNvSpPr>
            <a:spLocks noGrp="1"/>
          </p:cNvSpPr>
          <p:nvPr>
            <p:ph type="sldNum" sz="quarter" idx="12"/>
          </p:nvPr>
        </p:nvSpPr>
        <p:spPr>
          <a:xfrm>
            <a:off x="7795258" y="6310086"/>
            <a:ext cx="1097280" cy="274320"/>
          </a:xfrm>
        </p:spPr>
        <p:txBody>
          <a:bodyPr/>
          <a:lstStyle>
            <a:lvl1pPr>
              <a:defRPr>
                <a:solidFill>
                  <a:srgbClr val="FFFFFF"/>
                </a:solidFill>
              </a:defRPr>
            </a:lvl1pPr>
          </a:lstStyle>
          <a:p>
            <a:fld id="{1DB14EE1-9AE6-41F5-A3E2-ECB46714BCA0}" type="slidenum">
              <a:rPr lang="en-US" smtClean="0"/>
              <a:t>‹Nº›</a:t>
            </a:fld>
            <a:endParaRPr lang="en-US"/>
          </a:p>
        </p:txBody>
      </p:sp>
      <p:sp>
        <p:nvSpPr>
          <p:cNvPr id="12" name="Rectangle 11"/>
          <p:cNvSpPr/>
          <p:nvPr/>
        </p:nvSpPr>
        <p:spPr>
          <a:xfrm>
            <a:off x="6868160" y="274320"/>
            <a:ext cx="1988820" cy="630936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6866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4" name="Rectangle 13"/>
          <p:cNvSpPr/>
          <p:nvPr/>
        </p:nvSpPr>
        <p:spPr>
          <a:xfrm>
            <a:off x="6765290" y="173736"/>
            <a:ext cx="2194560" cy="6510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3504"/>
            <a:ext cx="1824228" cy="1645920"/>
          </a:xfrm>
        </p:spPr>
        <p:txBody>
          <a:bodyPr anchor="b">
            <a:noAutofit/>
          </a:bodyPr>
          <a:lstStyle>
            <a:lvl1pPr algn="l">
              <a:defRPr sz="2400" b="0">
                <a:solidFill>
                  <a:srgbClr val="FFFFFF"/>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1449" y="173736"/>
            <a:ext cx="6398514" cy="6510528"/>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972300" y="2286000"/>
            <a:ext cx="1824228" cy="3502152"/>
          </a:xfrm>
        </p:spPr>
        <p:txBody>
          <a:bodyPr>
            <a:normAutofit/>
          </a:bodyPr>
          <a:lstStyle>
            <a:lvl1pPr marL="0" indent="0" algn="l">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7A9FB202-3F26-4C86-8A19-86B60B2C160A}" type="datetimeFigureOut">
              <a:rPr lang="en-US" smtClean="0"/>
              <a:t>9/30/2015</a:t>
            </a:fld>
            <a:endParaRPr 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9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7797546" y="6309360"/>
            <a:ext cx="1097280" cy="274320"/>
          </a:xfrm>
        </p:spPr>
        <p:txBody>
          <a:bodyPr/>
          <a:lstStyle>
            <a:lvl1pPr>
              <a:defRPr>
                <a:solidFill>
                  <a:srgbClr val="FFFFFF"/>
                </a:solidFill>
              </a:defRPr>
            </a:lvl1pPr>
          </a:lstStyle>
          <a:p>
            <a:fld id="{1DB14EE1-9AE6-41F5-A3E2-ECB46714BCA0}" type="slidenum">
              <a:rPr lang="en-US" smtClean="0"/>
              <a:t>‹Nº›</a:t>
            </a:fld>
            <a:endParaRPr lang="en-US"/>
          </a:p>
        </p:txBody>
      </p:sp>
      <p:sp>
        <p:nvSpPr>
          <p:cNvPr id="11" name="Rectangle 10"/>
          <p:cNvSpPr/>
          <p:nvPr/>
        </p:nvSpPr>
        <p:spPr>
          <a:xfrm>
            <a:off x="6868160" y="274320"/>
            <a:ext cx="1988820" cy="630936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19356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76022" y="173736"/>
            <a:ext cx="8791956" cy="6510528"/>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731520" y="642594"/>
            <a:ext cx="768096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31520" y="2103120"/>
            <a:ext cx="7680960"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34768" y="6309360"/>
            <a:ext cx="2057400" cy="274320"/>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fld id="{7A9FB202-3F26-4C86-8A19-86B60B2C160A}" type="datetimeFigureOut">
              <a:rPr lang="en-US" smtClean="0"/>
              <a:t>9/30/2015</a:t>
            </a:fld>
            <a:endParaRPr lang="en-US"/>
          </a:p>
        </p:txBody>
      </p:sp>
      <p:sp>
        <p:nvSpPr>
          <p:cNvPr id="5" name="Footer Placeholder 4"/>
          <p:cNvSpPr>
            <a:spLocks noGrp="1"/>
          </p:cNvSpPr>
          <p:nvPr>
            <p:ph type="ftr" sz="quarter" idx="3"/>
          </p:nvPr>
        </p:nvSpPr>
        <p:spPr>
          <a:xfrm>
            <a:off x="2596896" y="6309360"/>
            <a:ext cx="3950208" cy="274320"/>
          </a:xfrm>
          <a:prstGeom prst="rect">
            <a:avLst/>
          </a:prstGeom>
        </p:spPr>
        <p:txBody>
          <a:bodyPr vert="horz" lIns="91440" tIns="45720" rIns="91440" bIns="45720" rtlCol="0" anchor="b"/>
          <a:lstStyle>
            <a:lvl1pPr algn="ctr">
              <a:defRPr sz="9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7823382" y="6309360"/>
            <a:ext cx="1097280" cy="274320"/>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1DB14EE1-9AE6-41F5-A3E2-ECB46714BCA0}" type="slidenum">
              <a:rPr lang="en-US" smtClean="0"/>
              <a:t>‹Nº›</a:t>
            </a:fld>
            <a:endParaRPr lang="en-US"/>
          </a:p>
        </p:txBody>
      </p:sp>
    </p:spTree>
    <p:extLst>
      <p:ext uri="{BB962C8B-B14F-4D97-AF65-F5344CB8AC3E}">
        <p14:creationId xmlns:p14="http://schemas.microsoft.com/office/powerpoint/2010/main" val="2952857889"/>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txStyles>
    <p:titleStyle>
      <a:lvl1pPr algn="l" defTabSz="914400" rtl="0" eaLnBrk="1" latinLnBrk="0" hangingPunct="1">
        <a:lnSpc>
          <a:spcPct val="90000"/>
        </a:lnSpc>
        <a:spcBef>
          <a:spcPct val="0"/>
        </a:spcBef>
        <a:buNone/>
        <a:defRPr lang="en-US" sz="40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169585" y="2091263"/>
            <a:ext cx="6801440" cy="1455780"/>
          </a:xfrm>
        </p:spPr>
        <p:txBody>
          <a:bodyPr anchor="t"/>
          <a:lstStyle/>
          <a:p>
            <a:r>
              <a:rPr lang="es-ES" sz="2000">
                <a:solidFill>
                  <a:schemeClr val="accent4">
                    <a:lumMod val="50000"/>
                  </a:schemeClr>
                </a:solidFill>
              </a:rPr>
              <a:t>UNIVERSIDAD AUTÓNOMA DEL ESTADO DE MÉXICO </a:t>
            </a:r>
          </a:p>
          <a:p>
            <a:endParaRPr lang="es-ES" sz="2000">
              <a:solidFill>
                <a:schemeClr val="accent4">
                  <a:lumMod val="50000"/>
                </a:schemeClr>
              </a:solidFill>
            </a:endParaRPr>
          </a:p>
          <a:p>
            <a:r>
              <a:rPr lang="es-ES" sz="2000">
                <a:solidFill>
                  <a:schemeClr val="accent4">
                    <a:lumMod val="50000"/>
                  </a:schemeClr>
                </a:solidFill>
              </a:rPr>
              <a:t>Plantel Nezahualcóyotl de la escuela preparatoria </a:t>
            </a:r>
          </a:p>
          <a:p>
            <a:endParaRPr lang="es-ES" sz="2000"/>
          </a:p>
          <a:p>
            <a:r>
              <a:rPr lang="es-ES" sz="2000" b="1">
                <a:solidFill>
                  <a:schemeClr val="accent6">
                    <a:lumMod val="75000"/>
                  </a:schemeClr>
                </a:solidFill>
              </a:rPr>
              <a:t>Historia de México siglos XIX – XXI</a:t>
            </a:r>
          </a:p>
          <a:p>
            <a:endParaRPr lang="es-ES" sz="2000"/>
          </a:p>
          <a:p>
            <a:endParaRPr lang="es-ES_tradnl" sz="2000"/>
          </a:p>
        </p:txBody>
      </p:sp>
      <p:sp>
        <p:nvSpPr>
          <p:cNvPr id="3" name="Subtítulo 2"/>
          <p:cNvSpPr>
            <a:spLocks noGrp="1"/>
          </p:cNvSpPr>
          <p:nvPr>
            <p:ph type="subTitle" idx="1"/>
          </p:nvPr>
        </p:nvSpPr>
        <p:spPr>
          <a:xfrm>
            <a:off x="1169585" y="3547043"/>
            <a:ext cx="6803136" cy="1617394"/>
          </a:xfrm>
        </p:spPr>
        <p:txBody>
          <a:bodyPr/>
          <a:lstStyle/>
          <a:p>
            <a:r>
              <a:rPr lang="es-ES" b="1" dirty="0">
                <a:solidFill>
                  <a:schemeClr val="accent3">
                    <a:lumMod val="50000"/>
                  </a:schemeClr>
                </a:solidFill>
              </a:rPr>
              <a:t>Modulo 3. Búsqueda de la justicia social al inicio del siglo XX </a:t>
            </a:r>
          </a:p>
          <a:p>
            <a:endParaRPr lang="es-ES" dirty="0">
              <a:solidFill>
                <a:schemeClr val="tx2">
                  <a:lumMod val="50000"/>
                </a:schemeClr>
              </a:solidFill>
            </a:endParaRPr>
          </a:p>
          <a:p>
            <a:pPr algn="l"/>
            <a:r>
              <a:rPr lang="es-ES" sz="1700" b="1" dirty="0">
                <a:solidFill>
                  <a:schemeClr val="tx2">
                    <a:lumMod val="50000"/>
                  </a:schemeClr>
                </a:solidFill>
              </a:rPr>
              <a:t>4. Proyecto </a:t>
            </a:r>
            <a:r>
              <a:rPr lang="es-ES" sz="1700" b="1" dirty="0" err="1">
                <a:solidFill>
                  <a:schemeClr val="tx2">
                    <a:lumMod val="50000"/>
                  </a:schemeClr>
                </a:solidFill>
              </a:rPr>
              <a:t>industrializador</a:t>
            </a:r>
            <a:r>
              <a:rPr lang="es-ES" sz="1700" b="1" dirty="0">
                <a:solidFill>
                  <a:schemeClr val="tx2">
                    <a:lumMod val="50000"/>
                  </a:schemeClr>
                </a:solidFill>
              </a:rPr>
              <a:t> del Mexico </a:t>
            </a:r>
            <a:r>
              <a:rPr lang="es-ES" sz="1700" b="1" dirty="0" err="1">
                <a:solidFill>
                  <a:schemeClr val="tx2">
                    <a:lumMod val="50000"/>
                  </a:schemeClr>
                </a:solidFill>
              </a:rPr>
              <a:t>posrevoluonario</a:t>
            </a:r>
            <a:r>
              <a:rPr lang="es-ES" dirty="0">
                <a:solidFill>
                  <a:schemeClr val="tx2">
                    <a:lumMod val="50000"/>
                  </a:schemeClr>
                </a:solidFill>
              </a:rPr>
              <a:t> </a:t>
            </a:r>
          </a:p>
          <a:p>
            <a:pPr marL="342900" indent="-342900" algn="l">
              <a:buAutoNum type="alphaLcPeriod"/>
            </a:pPr>
            <a:r>
              <a:rPr lang="es-ES" dirty="0">
                <a:solidFill>
                  <a:schemeClr val="tx2">
                    <a:lumMod val="50000"/>
                  </a:schemeClr>
                </a:solidFill>
              </a:rPr>
              <a:t>Milagro mexicano </a:t>
            </a:r>
          </a:p>
          <a:p>
            <a:pPr marL="342900" indent="-342900" algn="l">
              <a:buAutoNum type="alphaLcPeriod"/>
            </a:pPr>
            <a:r>
              <a:rPr lang="es-ES" dirty="0">
                <a:solidFill>
                  <a:schemeClr val="tx2">
                    <a:lumMod val="50000"/>
                  </a:schemeClr>
                </a:solidFill>
              </a:rPr>
              <a:t>Movimientos sociales</a:t>
            </a:r>
          </a:p>
          <a:p>
            <a:pPr marL="342900" indent="-342900" algn="l">
              <a:buAutoNum type="alphaLcPeriod"/>
            </a:pPr>
            <a:r>
              <a:rPr lang="es-ES" dirty="0" smtClean="0">
                <a:solidFill>
                  <a:schemeClr val="tx2">
                    <a:lumMod val="50000"/>
                  </a:schemeClr>
                </a:solidFill>
              </a:rPr>
              <a:t>Neo </a:t>
            </a:r>
            <a:r>
              <a:rPr lang="es-ES" dirty="0">
                <a:solidFill>
                  <a:schemeClr val="tx2">
                    <a:lumMod val="50000"/>
                  </a:schemeClr>
                </a:solidFill>
              </a:rPr>
              <a:t>populismo, neoliberalismo y alternancia en el poder</a:t>
            </a:r>
          </a:p>
          <a:p>
            <a:endParaRPr lang="es-ES_tradnl" dirty="0"/>
          </a:p>
        </p:txBody>
      </p:sp>
      <p:sp>
        <p:nvSpPr>
          <p:cNvPr id="4" name="CuadroTexto 3"/>
          <p:cNvSpPr txBox="1"/>
          <p:nvPr/>
        </p:nvSpPr>
        <p:spPr>
          <a:xfrm>
            <a:off x="3470490" y="5099818"/>
            <a:ext cx="5673510" cy="307777"/>
          </a:xfrm>
          <a:prstGeom prst="rect">
            <a:avLst/>
          </a:prstGeom>
          <a:noFill/>
        </p:spPr>
        <p:txBody>
          <a:bodyPr wrap="square" rtlCol="0">
            <a:spAutoFit/>
          </a:bodyPr>
          <a:lstStyle/>
          <a:p>
            <a:r>
              <a:rPr lang="es-ES" sz="1400"/>
              <a:t>M. EN C. ED. ASELA MONSERRAT MARQUEZ RAMIREZ</a:t>
            </a:r>
            <a:endParaRPr lang="es-ES_tradnl" sz="1400"/>
          </a:p>
        </p:txBody>
      </p:sp>
    </p:spTree>
    <p:extLst>
      <p:ext uri="{BB962C8B-B14F-4D97-AF65-F5344CB8AC3E}">
        <p14:creationId xmlns:p14="http://schemas.microsoft.com/office/powerpoint/2010/main" val="1212461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2938435" y="2071507"/>
            <a:ext cx="3175000" cy="2308324"/>
          </a:xfrm>
          <a:prstGeom prst="rect">
            <a:avLst/>
          </a:prstGeom>
          <a:noFill/>
        </p:spPr>
        <p:txBody>
          <a:bodyPr wrap="square" rtlCol="0">
            <a:spAutoFit/>
          </a:bodyPr>
          <a:lstStyle/>
          <a:p>
            <a:pPr algn="ctr"/>
            <a:r>
              <a:rPr lang="es-ES" dirty="0" smtClean="0"/>
              <a:t>Por lo que surgieron una serie de problemas sociales que se manifestaron en movimientos en donde se demandaba al gobierno empleo y condiciones dignas de vida. </a:t>
            </a:r>
            <a:endParaRPr lang="es-ES_tradnl" dirty="0"/>
          </a:p>
        </p:txBody>
      </p:sp>
      <p:pic>
        <p:nvPicPr>
          <p:cNvPr id="3" name="Imagen 2"/>
          <p:cNvPicPr>
            <a:picLocks noChangeAspect="1"/>
          </p:cNvPicPr>
          <p:nvPr/>
        </p:nvPicPr>
        <p:blipFill>
          <a:blip r:embed="rId2"/>
          <a:stretch>
            <a:fillRect/>
          </a:stretch>
        </p:blipFill>
        <p:spPr>
          <a:xfrm>
            <a:off x="639784" y="4379831"/>
            <a:ext cx="2494430" cy="1770240"/>
          </a:xfrm>
          <a:prstGeom prst="rect">
            <a:avLst/>
          </a:prstGeom>
        </p:spPr>
      </p:pic>
      <p:pic>
        <p:nvPicPr>
          <p:cNvPr id="4" name="Imagen 3"/>
          <p:cNvPicPr>
            <a:picLocks noChangeAspect="1"/>
          </p:cNvPicPr>
          <p:nvPr/>
        </p:nvPicPr>
        <p:blipFill>
          <a:blip r:embed="rId3"/>
          <a:stretch>
            <a:fillRect/>
          </a:stretch>
        </p:blipFill>
        <p:spPr>
          <a:xfrm>
            <a:off x="6299455" y="598603"/>
            <a:ext cx="2426563" cy="1605576"/>
          </a:xfrm>
          <a:prstGeom prst="rect">
            <a:avLst/>
          </a:prstGeom>
        </p:spPr>
      </p:pic>
      <p:pic>
        <p:nvPicPr>
          <p:cNvPr id="5" name="Imagen 4"/>
          <p:cNvPicPr>
            <a:picLocks noChangeAspect="1"/>
          </p:cNvPicPr>
          <p:nvPr/>
        </p:nvPicPr>
        <p:blipFill>
          <a:blip r:embed="rId4"/>
          <a:stretch>
            <a:fillRect/>
          </a:stretch>
        </p:blipFill>
        <p:spPr>
          <a:xfrm>
            <a:off x="333975" y="399144"/>
            <a:ext cx="2792641" cy="1547123"/>
          </a:xfrm>
          <a:prstGeom prst="rect">
            <a:avLst/>
          </a:prstGeom>
        </p:spPr>
      </p:pic>
      <p:pic>
        <p:nvPicPr>
          <p:cNvPr id="6" name="Imagen 5"/>
          <p:cNvPicPr>
            <a:picLocks noChangeAspect="1"/>
          </p:cNvPicPr>
          <p:nvPr/>
        </p:nvPicPr>
        <p:blipFill>
          <a:blip r:embed="rId5"/>
          <a:stretch>
            <a:fillRect/>
          </a:stretch>
        </p:blipFill>
        <p:spPr>
          <a:xfrm>
            <a:off x="6113435" y="4379831"/>
            <a:ext cx="2338698" cy="1769615"/>
          </a:xfrm>
          <a:prstGeom prst="rect">
            <a:avLst/>
          </a:prstGeom>
        </p:spPr>
      </p:pic>
    </p:spTree>
    <p:extLst>
      <p:ext uri="{BB962C8B-B14F-4D97-AF65-F5344CB8AC3E}">
        <p14:creationId xmlns:p14="http://schemas.microsoft.com/office/powerpoint/2010/main" val="709720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172717" y="2209473"/>
            <a:ext cx="6803136" cy="2587752"/>
          </a:xfrm>
        </p:spPr>
        <p:txBody>
          <a:bodyPr/>
          <a:lstStyle/>
          <a:p>
            <a:r>
              <a:rPr lang="es-ES" b="1" dirty="0" smtClean="0">
                <a:solidFill>
                  <a:schemeClr val="accent5">
                    <a:lumMod val="50000"/>
                  </a:schemeClr>
                </a:solidFill>
              </a:rPr>
              <a:t>Movimientos sociales</a:t>
            </a:r>
            <a:r>
              <a:rPr lang="es-ES" dirty="0" smtClean="0"/>
              <a:t> </a:t>
            </a:r>
            <a:endParaRPr lang="es-ES_tradnl" dirty="0"/>
          </a:p>
        </p:txBody>
      </p:sp>
    </p:spTree>
    <p:extLst>
      <p:ext uri="{BB962C8B-B14F-4D97-AF65-F5344CB8AC3E}">
        <p14:creationId xmlns:p14="http://schemas.microsoft.com/office/powerpoint/2010/main" val="14742064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1026716" y="793190"/>
            <a:ext cx="3175000" cy="1754326"/>
          </a:xfrm>
          <a:prstGeom prst="rect">
            <a:avLst/>
          </a:prstGeom>
          <a:noFill/>
        </p:spPr>
        <p:txBody>
          <a:bodyPr wrap="square" rtlCol="0">
            <a:spAutoFit/>
          </a:bodyPr>
          <a:lstStyle/>
          <a:p>
            <a:pPr algn="just"/>
            <a:r>
              <a:rPr lang="es-ES" dirty="0" smtClean="0"/>
              <a:t>El Progreso económico de las políticas milagrosas y </a:t>
            </a:r>
            <a:r>
              <a:rPr lang="es-ES" dirty="0" err="1" smtClean="0"/>
              <a:t>desarrollistas</a:t>
            </a:r>
            <a:r>
              <a:rPr lang="es-ES" dirty="0" smtClean="0"/>
              <a:t>, junto con sus beneficios no era para todos los sectores de la población del país. </a:t>
            </a:r>
            <a:endParaRPr lang="es-ES_tradnl" dirty="0"/>
          </a:p>
        </p:txBody>
      </p:sp>
      <p:sp>
        <p:nvSpPr>
          <p:cNvPr id="3" name="CuadroTexto 2"/>
          <p:cNvSpPr txBox="1"/>
          <p:nvPr/>
        </p:nvSpPr>
        <p:spPr>
          <a:xfrm>
            <a:off x="4896218" y="3246177"/>
            <a:ext cx="3175000" cy="2585323"/>
          </a:xfrm>
          <a:prstGeom prst="rect">
            <a:avLst/>
          </a:prstGeom>
          <a:noFill/>
        </p:spPr>
        <p:txBody>
          <a:bodyPr wrap="square" rtlCol="0">
            <a:spAutoFit/>
          </a:bodyPr>
          <a:lstStyle/>
          <a:p>
            <a:pPr algn="just"/>
            <a:r>
              <a:rPr lang="es-ES" dirty="0" smtClean="0"/>
              <a:t>Hacia fines de los años 50, grupos de trabajadores se encontraban inconformes con sus condiciones laborales, con los patrones y con los sindicatos, por lo que pronto se hicieron oír una serie de necesidades </a:t>
            </a:r>
            <a:r>
              <a:rPr lang="es-ES" smtClean="0"/>
              <a:t>y demandas. </a:t>
            </a:r>
            <a:endParaRPr lang="es-ES_tradnl" dirty="0"/>
          </a:p>
        </p:txBody>
      </p:sp>
      <p:pic>
        <p:nvPicPr>
          <p:cNvPr id="4" name="Imagen 3"/>
          <p:cNvPicPr>
            <a:picLocks noChangeAspect="1"/>
          </p:cNvPicPr>
          <p:nvPr/>
        </p:nvPicPr>
        <p:blipFill>
          <a:blip r:embed="rId2"/>
          <a:stretch>
            <a:fillRect/>
          </a:stretch>
        </p:blipFill>
        <p:spPr>
          <a:xfrm>
            <a:off x="4896218" y="938660"/>
            <a:ext cx="3175000" cy="1957917"/>
          </a:xfrm>
          <a:prstGeom prst="rect">
            <a:avLst/>
          </a:prstGeom>
        </p:spPr>
      </p:pic>
      <p:pic>
        <p:nvPicPr>
          <p:cNvPr id="5" name="Imagen 4"/>
          <p:cNvPicPr>
            <a:picLocks noChangeAspect="1"/>
          </p:cNvPicPr>
          <p:nvPr/>
        </p:nvPicPr>
        <p:blipFill>
          <a:blip r:embed="rId3"/>
          <a:stretch>
            <a:fillRect/>
          </a:stretch>
        </p:blipFill>
        <p:spPr>
          <a:xfrm>
            <a:off x="1026716" y="3246177"/>
            <a:ext cx="3516373" cy="2454428"/>
          </a:xfrm>
          <a:prstGeom prst="rect">
            <a:avLst/>
          </a:prstGeom>
        </p:spPr>
      </p:pic>
    </p:spTree>
    <p:extLst>
      <p:ext uri="{BB962C8B-B14F-4D97-AF65-F5344CB8AC3E}">
        <p14:creationId xmlns:p14="http://schemas.microsoft.com/office/powerpoint/2010/main" val="7688938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ES" sz="5000" b="1" dirty="0" smtClean="0">
                <a:solidFill>
                  <a:schemeClr val="accent5">
                    <a:lumMod val="50000"/>
                  </a:schemeClr>
                </a:solidFill>
              </a:rPr>
              <a:t>MOVIMIENTO </a:t>
            </a:r>
            <a:r>
              <a:rPr lang="es-ES" sz="5000" b="1" dirty="0" err="1" smtClean="0">
                <a:solidFill>
                  <a:schemeClr val="accent5">
                    <a:lumMod val="50000"/>
                  </a:schemeClr>
                </a:solidFill>
              </a:rPr>
              <a:t>FERROCARRILERO</a:t>
            </a:r>
            <a:endParaRPr lang="es-ES_tradnl" sz="5000" b="1" dirty="0">
              <a:solidFill>
                <a:schemeClr val="accent5">
                  <a:lumMod val="50000"/>
                </a:schemeClr>
              </a:solidFill>
            </a:endParaRPr>
          </a:p>
        </p:txBody>
      </p:sp>
      <p:pic>
        <p:nvPicPr>
          <p:cNvPr id="4" name="Imagen 3"/>
          <p:cNvPicPr>
            <a:picLocks noChangeAspect="1"/>
          </p:cNvPicPr>
          <p:nvPr/>
        </p:nvPicPr>
        <p:blipFill>
          <a:blip r:embed="rId2"/>
          <a:stretch>
            <a:fillRect/>
          </a:stretch>
        </p:blipFill>
        <p:spPr>
          <a:xfrm>
            <a:off x="1442609" y="2014194"/>
            <a:ext cx="6158197" cy="4572000"/>
          </a:xfrm>
          <a:prstGeom prst="rect">
            <a:avLst/>
          </a:prstGeom>
        </p:spPr>
      </p:pic>
    </p:spTree>
    <p:extLst>
      <p:ext uri="{BB962C8B-B14F-4D97-AF65-F5344CB8AC3E}">
        <p14:creationId xmlns:p14="http://schemas.microsoft.com/office/powerpoint/2010/main" val="16738812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361918" y="678027"/>
            <a:ext cx="792871" cy="369332"/>
          </a:xfrm>
          <a:prstGeom prst="rect">
            <a:avLst/>
          </a:prstGeom>
          <a:noFill/>
        </p:spPr>
        <p:txBody>
          <a:bodyPr wrap="square" rtlCol="0">
            <a:spAutoFit/>
          </a:bodyPr>
          <a:lstStyle/>
          <a:p>
            <a:r>
              <a:rPr lang="es-ES" b="1" dirty="0" smtClean="0"/>
              <a:t>1958</a:t>
            </a:r>
            <a:endParaRPr lang="es-ES_tradnl" b="1" dirty="0"/>
          </a:p>
        </p:txBody>
      </p:sp>
      <p:sp>
        <p:nvSpPr>
          <p:cNvPr id="3" name="CuadroTexto 2"/>
          <p:cNvSpPr txBox="1"/>
          <p:nvPr/>
        </p:nvSpPr>
        <p:spPr>
          <a:xfrm>
            <a:off x="1302229" y="334398"/>
            <a:ext cx="7242919" cy="1200329"/>
          </a:xfrm>
          <a:prstGeom prst="rect">
            <a:avLst/>
          </a:prstGeom>
          <a:solidFill>
            <a:schemeClr val="accent5">
              <a:lumMod val="20000"/>
              <a:lumOff val="80000"/>
            </a:schemeClr>
          </a:solidFill>
        </p:spPr>
        <p:txBody>
          <a:bodyPr wrap="square" rtlCol="0">
            <a:spAutoFit/>
          </a:bodyPr>
          <a:lstStyle/>
          <a:p>
            <a:pPr algn="just"/>
            <a:r>
              <a:rPr lang="es-ES" dirty="0" smtClean="0"/>
              <a:t>Los trabajadores de rieles y locomotoras viendo el deterioro de su nivel de vida, decidieron hacer paros y huelgas exigiendo incremento en sus salarios y más democracia en la </a:t>
            </a:r>
            <a:r>
              <a:rPr lang="es-ES" smtClean="0"/>
              <a:t>organización sindical. </a:t>
            </a:r>
            <a:endParaRPr lang="es-ES_tradnl" dirty="0"/>
          </a:p>
        </p:txBody>
      </p:sp>
      <p:sp>
        <p:nvSpPr>
          <p:cNvPr id="4" name="CuadroTexto 3"/>
          <p:cNvSpPr txBox="1"/>
          <p:nvPr/>
        </p:nvSpPr>
        <p:spPr>
          <a:xfrm>
            <a:off x="455528" y="2092192"/>
            <a:ext cx="8183952" cy="923330"/>
          </a:xfrm>
          <a:prstGeom prst="rect">
            <a:avLst/>
          </a:prstGeom>
          <a:noFill/>
        </p:spPr>
        <p:txBody>
          <a:bodyPr wrap="square" rtlCol="0">
            <a:spAutoFit/>
          </a:bodyPr>
          <a:lstStyle/>
          <a:p>
            <a:pPr algn="just"/>
            <a:r>
              <a:rPr lang="es-ES" dirty="0" smtClean="0"/>
              <a:t>Los trabajadores ferrocarrileros consideraban que sus salarios eran bajos lo que permitió el surgimiento de un líder independiente como </a:t>
            </a:r>
            <a:r>
              <a:rPr lang="es-ES" b="1" dirty="0" err="1" smtClean="0"/>
              <a:t>DEMETRIO</a:t>
            </a:r>
            <a:r>
              <a:rPr lang="es-ES" dirty="0" smtClean="0"/>
              <a:t> </a:t>
            </a:r>
            <a:r>
              <a:rPr lang="es-ES" b="1" dirty="0" err="1" smtClean="0"/>
              <a:t>VALLEJO</a:t>
            </a:r>
            <a:r>
              <a:rPr lang="es-ES" dirty="0"/>
              <a:t>.</a:t>
            </a:r>
            <a:endParaRPr lang="es-ES_tradnl" dirty="0"/>
          </a:p>
        </p:txBody>
      </p:sp>
      <p:pic>
        <p:nvPicPr>
          <p:cNvPr id="7" name="Imagen 6"/>
          <p:cNvPicPr>
            <a:picLocks noChangeAspect="1"/>
          </p:cNvPicPr>
          <p:nvPr/>
        </p:nvPicPr>
        <p:blipFill>
          <a:blip r:embed="rId2"/>
          <a:stretch>
            <a:fillRect/>
          </a:stretch>
        </p:blipFill>
        <p:spPr>
          <a:xfrm>
            <a:off x="441812" y="3236101"/>
            <a:ext cx="4074011" cy="3055508"/>
          </a:xfrm>
          <a:prstGeom prst="rect">
            <a:avLst/>
          </a:prstGeom>
        </p:spPr>
      </p:pic>
      <p:sp>
        <p:nvSpPr>
          <p:cNvPr id="8" name="CuadroTexto 7"/>
          <p:cNvSpPr txBox="1"/>
          <p:nvPr/>
        </p:nvSpPr>
        <p:spPr>
          <a:xfrm>
            <a:off x="4881479" y="3875715"/>
            <a:ext cx="3555385" cy="1797311"/>
          </a:xfrm>
          <a:prstGeom prst="rect">
            <a:avLst/>
          </a:prstGeom>
          <a:noFill/>
        </p:spPr>
        <p:txBody>
          <a:bodyPr wrap="square" rtlCol="0">
            <a:spAutoFit/>
          </a:bodyPr>
          <a:lstStyle/>
          <a:p>
            <a:pPr algn="just"/>
            <a:r>
              <a:rPr lang="es-ES" dirty="0" smtClean="0"/>
              <a:t>Con la nueva directiva se inició la revisión al contrato colectivo de trabajo pero el gobierno de Lopez Mateos no logro acuerdos por lo que la </a:t>
            </a:r>
            <a:r>
              <a:rPr lang="es-ES" smtClean="0"/>
              <a:t>huelga estallo. </a:t>
            </a:r>
            <a:endParaRPr lang="es-ES_tradnl" dirty="0"/>
          </a:p>
        </p:txBody>
      </p:sp>
    </p:spTree>
    <p:extLst>
      <p:ext uri="{BB962C8B-B14F-4D97-AF65-F5344CB8AC3E}">
        <p14:creationId xmlns:p14="http://schemas.microsoft.com/office/powerpoint/2010/main" val="630460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439381" y="712575"/>
            <a:ext cx="3175000" cy="1754326"/>
          </a:xfrm>
          <a:prstGeom prst="rect">
            <a:avLst/>
          </a:prstGeom>
          <a:noFill/>
        </p:spPr>
        <p:txBody>
          <a:bodyPr wrap="square" rtlCol="0">
            <a:spAutoFit/>
          </a:bodyPr>
          <a:lstStyle/>
          <a:p>
            <a:pPr algn="just"/>
            <a:r>
              <a:rPr lang="es-ES" dirty="0" smtClean="0"/>
              <a:t>La huelga estallo el 25 de febrero y todo el sistema </a:t>
            </a:r>
            <a:r>
              <a:rPr lang="es-ES" dirty="0" err="1" smtClean="0"/>
              <a:t>ferrocarrilero</a:t>
            </a:r>
            <a:r>
              <a:rPr lang="es-ES" dirty="0" smtClean="0"/>
              <a:t> se sumó colmando con ello los límites de la tolerancia presidencial</a:t>
            </a:r>
            <a:endParaRPr lang="es-ES_tradnl" dirty="0"/>
          </a:p>
        </p:txBody>
      </p:sp>
      <p:pic>
        <p:nvPicPr>
          <p:cNvPr id="3" name="Imagen 2"/>
          <p:cNvPicPr>
            <a:picLocks noChangeAspect="1"/>
          </p:cNvPicPr>
          <p:nvPr/>
        </p:nvPicPr>
        <p:blipFill>
          <a:blip r:embed="rId2"/>
          <a:stretch>
            <a:fillRect/>
          </a:stretch>
        </p:blipFill>
        <p:spPr>
          <a:xfrm>
            <a:off x="4122862" y="712575"/>
            <a:ext cx="4445321" cy="2904277"/>
          </a:xfrm>
          <a:prstGeom prst="rect">
            <a:avLst/>
          </a:prstGeom>
        </p:spPr>
      </p:pic>
      <p:pic>
        <p:nvPicPr>
          <p:cNvPr id="5" name="Imagen 4"/>
          <p:cNvPicPr>
            <a:picLocks noChangeAspect="1"/>
          </p:cNvPicPr>
          <p:nvPr/>
        </p:nvPicPr>
        <p:blipFill>
          <a:blip r:embed="rId3"/>
          <a:stretch>
            <a:fillRect/>
          </a:stretch>
        </p:blipFill>
        <p:spPr>
          <a:xfrm>
            <a:off x="624338" y="3076441"/>
            <a:ext cx="2805085" cy="2036568"/>
          </a:xfrm>
          <a:prstGeom prst="rect">
            <a:avLst/>
          </a:prstGeom>
        </p:spPr>
      </p:pic>
      <p:sp>
        <p:nvSpPr>
          <p:cNvPr id="6" name="CuadroTexto 5"/>
          <p:cNvSpPr txBox="1"/>
          <p:nvPr/>
        </p:nvSpPr>
        <p:spPr>
          <a:xfrm>
            <a:off x="4122861" y="3795299"/>
            <a:ext cx="4445321" cy="1477328"/>
          </a:xfrm>
          <a:prstGeom prst="rect">
            <a:avLst/>
          </a:prstGeom>
          <a:noFill/>
        </p:spPr>
        <p:txBody>
          <a:bodyPr wrap="square" rtlCol="0">
            <a:spAutoFit/>
          </a:bodyPr>
          <a:lstStyle/>
          <a:p>
            <a:pPr algn="just"/>
            <a:r>
              <a:rPr lang="es-ES" dirty="0" smtClean="0"/>
              <a:t>De inmediato el ejército y al policía entró en acción y una vez que los líderes entraron en </a:t>
            </a:r>
            <a:r>
              <a:rPr lang="es-ES" dirty="0" err="1" smtClean="0"/>
              <a:t>prision</a:t>
            </a:r>
            <a:r>
              <a:rPr lang="es-ES" dirty="0" smtClean="0"/>
              <a:t> se procedió a enjuiciarlos y se nombró una nueva directiva.</a:t>
            </a:r>
            <a:endParaRPr lang="es-ES_tradnl" dirty="0"/>
          </a:p>
        </p:txBody>
      </p:sp>
      <p:sp>
        <p:nvSpPr>
          <p:cNvPr id="7" name="Rectángulo redondeado 6"/>
          <p:cNvSpPr/>
          <p:nvPr/>
        </p:nvSpPr>
        <p:spPr>
          <a:xfrm>
            <a:off x="1451942" y="5451074"/>
            <a:ext cx="6171897" cy="9501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Así de golpe se restableció el control y se termino el movimiento</a:t>
            </a:r>
            <a:endParaRPr lang="es-ES_tradnl" dirty="0">
              <a:solidFill>
                <a:schemeClr val="tx1"/>
              </a:solidFill>
            </a:endParaRPr>
          </a:p>
        </p:txBody>
      </p:sp>
    </p:spTree>
    <p:extLst>
      <p:ext uri="{BB962C8B-B14F-4D97-AF65-F5344CB8AC3E}">
        <p14:creationId xmlns:p14="http://schemas.microsoft.com/office/powerpoint/2010/main" val="1469475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ES" sz="5000" b="1" dirty="0" smtClean="0">
                <a:solidFill>
                  <a:schemeClr val="accent5">
                    <a:lumMod val="50000"/>
                  </a:schemeClr>
                </a:solidFill>
              </a:rPr>
              <a:t>MOVIMIENTO</a:t>
            </a:r>
          </a:p>
          <a:p>
            <a:pPr algn="ctr"/>
            <a:r>
              <a:rPr lang="es-ES" sz="5000" b="1" dirty="0" smtClean="0">
                <a:solidFill>
                  <a:schemeClr val="accent5">
                    <a:lumMod val="50000"/>
                  </a:schemeClr>
                </a:solidFill>
              </a:rPr>
              <a:t> MAGISTERIAL</a:t>
            </a:r>
            <a:endParaRPr lang="es-ES_tradnl" sz="5000" b="1" dirty="0">
              <a:solidFill>
                <a:schemeClr val="accent5">
                  <a:lumMod val="50000"/>
                </a:schemeClr>
              </a:solidFill>
            </a:endParaRPr>
          </a:p>
        </p:txBody>
      </p:sp>
      <p:pic>
        <p:nvPicPr>
          <p:cNvPr id="3" name="Imagen 2"/>
          <p:cNvPicPr>
            <a:picLocks noChangeAspect="1"/>
          </p:cNvPicPr>
          <p:nvPr/>
        </p:nvPicPr>
        <p:blipFill>
          <a:blip r:embed="rId2"/>
          <a:stretch>
            <a:fillRect/>
          </a:stretch>
        </p:blipFill>
        <p:spPr>
          <a:xfrm>
            <a:off x="1348398" y="2194679"/>
            <a:ext cx="6196597" cy="4139326"/>
          </a:xfrm>
          <a:prstGeom prst="rect">
            <a:avLst/>
          </a:prstGeom>
        </p:spPr>
      </p:pic>
    </p:spTree>
    <p:extLst>
      <p:ext uri="{BB962C8B-B14F-4D97-AF65-F5344CB8AC3E}">
        <p14:creationId xmlns:p14="http://schemas.microsoft.com/office/powerpoint/2010/main" val="384801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4318640" y="917991"/>
            <a:ext cx="4110157" cy="2723190"/>
          </a:xfrm>
          <a:prstGeom prst="rect">
            <a:avLst/>
          </a:prstGeom>
        </p:spPr>
      </p:pic>
      <p:sp>
        <p:nvSpPr>
          <p:cNvPr id="2" name="CuadroTexto 1"/>
          <p:cNvSpPr txBox="1"/>
          <p:nvPr/>
        </p:nvSpPr>
        <p:spPr>
          <a:xfrm>
            <a:off x="807905" y="1294989"/>
            <a:ext cx="3175000" cy="2308324"/>
          </a:xfrm>
          <a:prstGeom prst="rect">
            <a:avLst/>
          </a:prstGeom>
          <a:noFill/>
        </p:spPr>
        <p:txBody>
          <a:bodyPr wrap="square" rtlCol="0">
            <a:spAutoFit/>
          </a:bodyPr>
          <a:lstStyle/>
          <a:p>
            <a:pPr algn="just"/>
            <a:r>
              <a:rPr lang="es-ES" dirty="0" smtClean="0"/>
              <a:t>En 1958 los maestros de primaria desarrollaron una lucha por reivindicaciones salariales lo que se transformó en un movimiento contra la dirección corrupta de su sindicato. </a:t>
            </a:r>
            <a:endParaRPr lang="es-ES_tradnl" dirty="0"/>
          </a:p>
        </p:txBody>
      </p:sp>
      <p:sp>
        <p:nvSpPr>
          <p:cNvPr id="4" name="Rectángulo redondeado 3"/>
          <p:cNvSpPr/>
          <p:nvPr/>
        </p:nvSpPr>
        <p:spPr>
          <a:xfrm>
            <a:off x="1014319" y="4417408"/>
            <a:ext cx="7414477" cy="15875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Los maestros solicitaban en un principio un incremento salarial del 14% elevándolo posteriormente al 40% por lo que el 6 de septiembre se organizó una manifestación que fue reprimida y los principales líderes del movimiento como </a:t>
            </a:r>
            <a:r>
              <a:rPr lang="es-ES" b="1" dirty="0" smtClean="0">
                <a:solidFill>
                  <a:schemeClr val="tx1"/>
                </a:solidFill>
              </a:rPr>
              <a:t>OTHON</a:t>
            </a:r>
            <a:r>
              <a:rPr lang="es-ES" dirty="0" smtClean="0">
                <a:solidFill>
                  <a:schemeClr val="tx1"/>
                </a:solidFill>
              </a:rPr>
              <a:t> </a:t>
            </a:r>
            <a:r>
              <a:rPr lang="es-ES" b="1" dirty="0" err="1" smtClean="0">
                <a:solidFill>
                  <a:schemeClr val="tx1"/>
                </a:solidFill>
              </a:rPr>
              <a:t>SALAZAR</a:t>
            </a:r>
            <a:r>
              <a:rPr lang="es-ES" dirty="0" smtClean="0">
                <a:solidFill>
                  <a:schemeClr val="tx1"/>
                </a:solidFill>
              </a:rPr>
              <a:t> fueron arrestados</a:t>
            </a:r>
            <a:r>
              <a:rPr lang="es-ES" dirty="0" smtClean="0"/>
              <a:t>. </a:t>
            </a:r>
            <a:endParaRPr lang="es-ES_tradnl" dirty="0"/>
          </a:p>
        </p:txBody>
      </p:sp>
    </p:spTree>
    <p:extLst>
      <p:ext uri="{BB962C8B-B14F-4D97-AF65-F5344CB8AC3E}">
        <p14:creationId xmlns:p14="http://schemas.microsoft.com/office/powerpoint/2010/main" val="365056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06241" y="2614974"/>
            <a:ext cx="4847182" cy="3144588"/>
          </a:xfrm>
          <a:prstGeom prst="rect">
            <a:avLst/>
          </a:prstGeom>
        </p:spPr>
      </p:pic>
      <p:sp>
        <p:nvSpPr>
          <p:cNvPr id="3" name="CuadroTexto 2"/>
          <p:cNvSpPr txBox="1"/>
          <p:nvPr/>
        </p:nvSpPr>
        <p:spPr>
          <a:xfrm>
            <a:off x="404284" y="528314"/>
            <a:ext cx="3175000" cy="1200329"/>
          </a:xfrm>
          <a:prstGeom prst="rect">
            <a:avLst/>
          </a:prstGeom>
          <a:noFill/>
          <a:ln>
            <a:solidFill>
              <a:schemeClr val="accent1"/>
            </a:solidFill>
          </a:ln>
        </p:spPr>
        <p:txBody>
          <a:bodyPr wrap="square" rtlCol="0">
            <a:spAutoFit/>
          </a:bodyPr>
          <a:lstStyle/>
          <a:p>
            <a:pPr algn="just"/>
            <a:r>
              <a:rPr lang="es-ES" dirty="0" smtClean="0"/>
              <a:t>En 1959 los líder es fueron puestos en libertad y posteriormente expulsados del SNTE. </a:t>
            </a:r>
            <a:endParaRPr lang="es-ES_tradnl" dirty="0"/>
          </a:p>
        </p:txBody>
      </p:sp>
      <p:sp>
        <p:nvSpPr>
          <p:cNvPr id="4" name="CuadroTexto 3"/>
          <p:cNvSpPr txBox="1"/>
          <p:nvPr/>
        </p:nvSpPr>
        <p:spPr>
          <a:xfrm>
            <a:off x="4527693" y="492326"/>
            <a:ext cx="4132620" cy="1200329"/>
          </a:xfrm>
          <a:prstGeom prst="rect">
            <a:avLst/>
          </a:prstGeom>
          <a:noFill/>
          <a:ln>
            <a:solidFill>
              <a:schemeClr val="accent5"/>
            </a:solidFill>
          </a:ln>
        </p:spPr>
        <p:txBody>
          <a:bodyPr wrap="square" rtlCol="0">
            <a:spAutoFit/>
          </a:bodyPr>
          <a:lstStyle/>
          <a:p>
            <a:pPr algn="just"/>
            <a:r>
              <a:rPr lang="es-ES" dirty="0" smtClean="0"/>
              <a:t>El gobierno de Lopez Mateos accedió lograr el 18% de incremento salarial y reinstalar a profesores en sus plazas y escuelas.</a:t>
            </a:r>
            <a:endParaRPr lang="es-ES_tradnl" dirty="0"/>
          </a:p>
        </p:txBody>
      </p:sp>
      <p:sp>
        <p:nvSpPr>
          <p:cNvPr id="5" name="Flecha derecha 4"/>
          <p:cNvSpPr/>
          <p:nvPr/>
        </p:nvSpPr>
        <p:spPr>
          <a:xfrm>
            <a:off x="3579284" y="826837"/>
            <a:ext cx="972363" cy="474513"/>
          </a:xfrm>
          <a:prstGeom prst="rightArrow">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6" name="CuadroTexto 5"/>
          <p:cNvSpPr txBox="1"/>
          <p:nvPr/>
        </p:nvSpPr>
        <p:spPr>
          <a:xfrm>
            <a:off x="6149744" y="3211629"/>
            <a:ext cx="2510569" cy="2862322"/>
          </a:xfrm>
          <a:prstGeom prst="rect">
            <a:avLst/>
          </a:prstGeom>
          <a:noFill/>
          <a:ln>
            <a:solidFill>
              <a:schemeClr val="accent5">
                <a:lumMod val="50000"/>
              </a:schemeClr>
            </a:solidFill>
          </a:ln>
        </p:spPr>
        <p:txBody>
          <a:bodyPr wrap="square" rtlCol="0">
            <a:spAutoFit/>
          </a:bodyPr>
          <a:lstStyle/>
          <a:p>
            <a:pPr algn="just"/>
            <a:r>
              <a:rPr lang="es-ES" dirty="0" smtClean="0"/>
              <a:t>Con </a:t>
            </a:r>
            <a:r>
              <a:rPr lang="es-ES" smtClean="0"/>
              <a:t>el apoyo </a:t>
            </a:r>
            <a:r>
              <a:rPr lang="es-ES" dirty="0" smtClean="0"/>
              <a:t>al movimiento magisterial por parte de algunos padres de familia y el rechazo de otros, las actividades escolares se reanudaron a casi un año </a:t>
            </a:r>
            <a:r>
              <a:rPr lang="es-ES" smtClean="0"/>
              <a:t>del conflicto. </a:t>
            </a:r>
            <a:endParaRPr lang="es-ES_tradnl" dirty="0"/>
          </a:p>
        </p:txBody>
      </p:sp>
      <p:sp>
        <p:nvSpPr>
          <p:cNvPr id="7" name="Flecha abajo 6"/>
          <p:cNvSpPr/>
          <p:nvPr/>
        </p:nvSpPr>
        <p:spPr>
          <a:xfrm>
            <a:off x="7127562" y="1692655"/>
            <a:ext cx="553859" cy="1371562"/>
          </a:xfrm>
          <a:prstGeom prst="downArrow">
            <a:avLst>
              <a:gd name="adj1" fmla="val 50000"/>
              <a:gd name="adj2" fmla="val 77031"/>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8820789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ES" sz="5000" b="1" dirty="0" smtClean="0">
                <a:solidFill>
                  <a:schemeClr val="accent5">
                    <a:lumMod val="50000"/>
                  </a:schemeClr>
                </a:solidFill>
              </a:rPr>
              <a:t>MOVIMIENTO </a:t>
            </a:r>
          </a:p>
          <a:p>
            <a:pPr algn="ctr"/>
            <a:r>
              <a:rPr lang="es-ES" sz="5000" b="1" dirty="0" smtClean="0">
                <a:solidFill>
                  <a:schemeClr val="accent5">
                    <a:lumMod val="50000"/>
                  </a:schemeClr>
                </a:solidFill>
              </a:rPr>
              <a:t>MEDICO </a:t>
            </a:r>
            <a:endParaRPr lang="es-ES_tradnl" sz="5000" b="1" dirty="0">
              <a:solidFill>
                <a:schemeClr val="accent5">
                  <a:lumMod val="50000"/>
                </a:schemeClr>
              </a:solidFill>
            </a:endParaRPr>
          </a:p>
        </p:txBody>
      </p:sp>
      <p:pic>
        <p:nvPicPr>
          <p:cNvPr id="3" name="Imagen 2"/>
          <p:cNvPicPr>
            <a:picLocks noChangeAspect="1"/>
          </p:cNvPicPr>
          <p:nvPr/>
        </p:nvPicPr>
        <p:blipFill>
          <a:blip r:embed="rId2"/>
          <a:stretch>
            <a:fillRect/>
          </a:stretch>
        </p:blipFill>
        <p:spPr>
          <a:xfrm>
            <a:off x="1409266" y="2014194"/>
            <a:ext cx="5938179" cy="4453634"/>
          </a:xfrm>
          <a:prstGeom prst="rect">
            <a:avLst/>
          </a:prstGeom>
        </p:spPr>
      </p:pic>
    </p:spTree>
    <p:extLst>
      <p:ext uri="{BB962C8B-B14F-4D97-AF65-F5344CB8AC3E}">
        <p14:creationId xmlns:p14="http://schemas.microsoft.com/office/powerpoint/2010/main" val="13253141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347251" y="1532661"/>
            <a:ext cx="1518402" cy="369332"/>
          </a:xfrm>
          <a:prstGeom prst="rect">
            <a:avLst/>
          </a:prstGeom>
          <a:noFill/>
        </p:spPr>
        <p:txBody>
          <a:bodyPr wrap="square" rtlCol="0">
            <a:spAutoFit/>
          </a:bodyPr>
          <a:lstStyle/>
          <a:p>
            <a:r>
              <a:rPr lang="es-ES" smtClean="0"/>
              <a:t>PROPÓSITO</a:t>
            </a:r>
            <a:endParaRPr lang="es-ES_tradnl" dirty="0"/>
          </a:p>
        </p:txBody>
      </p:sp>
      <p:sp>
        <p:nvSpPr>
          <p:cNvPr id="4" name="CuadroTexto 3"/>
          <p:cNvSpPr txBox="1"/>
          <p:nvPr/>
        </p:nvSpPr>
        <p:spPr>
          <a:xfrm>
            <a:off x="2235935" y="424666"/>
            <a:ext cx="6493475" cy="2585323"/>
          </a:xfrm>
          <a:prstGeom prst="rect">
            <a:avLst/>
          </a:prstGeom>
          <a:noFill/>
        </p:spPr>
        <p:txBody>
          <a:bodyPr wrap="square" rtlCol="0">
            <a:spAutoFit/>
          </a:bodyPr>
          <a:lstStyle/>
          <a:p>
            <a:pPr algn="just"/>
            <a:r>
              <a:rPr lang="es-ES" dirty="0" smtClean="0"/>
              <a:t>Explica las transformaciones y los cambios en la estructura social, cultural, científica, económica y política de México dentro de su proceso de construcción histórica, interpretando la realidad social y analizándo los principios de justicia social en los diferentes momentos del Mexico revolucionario y pos revolucionario, destacando las acciones que la fortalecen para explicar la equidad en su contexto actual. </a:t>
            </a:r>
            <a:endParaRPr lang="es-ES_tradnl" dirty="0"/>
          </a:p>
        </p:txBody>
      </p:sp>
      <p:sp>
        <p:nvSpPr>
          <p:cNvPr id="5" name="CuadroTexto 4"/>
          <p:cNvSpPr txBox="1"/>
          <p:nvPr/>
        </p:nvSpPr>
        <p:spPr>
          <a:xfrm>
            <a:off x="6667419" y="3708524"/>
            <a:ext cx="2061991" cy="646331"/>
          </a:xfrm>
          <a:prstGeom prst="rect">
            <a:avLst/>
          </a:prstGeom>
          <a:noFill/>
        </p:spPr>
        <p:txBody>
          <a:bodyPr wrap="square" rtlCol="0">
            <a:spAutoFit/>
          </a:bodyPr>
          <a:lstStyle/>
          <a:p>
            <a:pPr algn="ctr"/>
            <a:r>
              <a:rPr lang="es-ES" smtClean="0"/>
              <a:t>COMPETENCIA GENÉRICA </a:t>
            </a:r>
            <a:endParaRPr lang="es-ES_tradnl" dirty="0"/>
          </a:p>
        </p:txBody>
      </p:sp>
      <p:sp>
        <p:nvSpPr>
          <p:cNvPr id="6" name="CuadroTexto 5"/>
          <p:cNvSpPr txBox="1"/>
          <p:nvPr/>
        </p:nvSpPr>
        <p:spPr>
          <a:xfrm>
            <a:off x="450898" y="3293026"/>
            <a:ext cx="5800733" cy="1754326"/>
          </a:xfrm>
          <a:prstGeom prst="rect">
            <a:avLst/>
          </a:prstGeom>
          <a:noFill/>
        </p:spPr>
        <p:txBody>
          <a:bodyPr wrap="square" rtlCol="0">
            <a:spAutoFit/>
          </a:bodyPr>
          <a:lstStyle/>
          <a:p>
            <a:pPr algn="just"/>
            <a:r>
              <a:rPr lang="es-ES" dirty="0" smtClean="0"/>
              <a:t>6. Sustenta una postura personal sobre temas de interés y relevancia general, considerando otros puntos de vista de manera critica y reflexiva. </a:t>
            </a:r>
          </a:p>
          <a:p>
            <a:pPr marL="285750" indent="-285750" algn="just">
              <a:buFont typeface="Arial" charset="0"/>
              <a:buChar char="•"/>
            </a:pPr>
            <a:r>
              <a:rPr lang="es-ES" dirty="0" smtClean="0"/>
              <a:t>Elige las fuentes de información más relevantes para un proceso y discrimina entre ellas de acuerdo con su relevancia y confiabilidad. </a:t>
            </a:r>
            <a:endParaRPr lang="es-ES_tradnl" dirty="0"/>
          </a:p>
        </p:txBody>
      </p:sp>
      <p:sp>
        <p:nvSpPr>
          <p:cNvPr id="7" name="CuadroTexto 6"/>
          <p:cNvSpPr txBox="1"/>
          <p:nvPr/>
        </p:nvSpPr>
        <p:spPr>
          <a:xfrm>
            <a:off x="173944" y="5653554"/>
            <a:ext cx="2061991" cy="646331"/>
          </a:xfrm>
          <a:prstGeom prst="rect">
            <a:avLst/>
          </a:prstGeom>
          <a:noFill/>
        </p:spPr>
        <p:txBody>
          <a:bodyPr wrap="square" rtlCol="0">
            <a:spAutoFit/>
          </a:bodyPr>
          <a:lstStyle/>
          <a:p>
            <a:pPr algn="ctr"/>
            <a:r>
              <a:rPr lang="es-ES" smtClean="0"/>
              <a:t>COMPETENCIA DISCIPLINARIA </a:t>
            </a:r>
            <a:endParaRPr lang="es-ES_tradnl" dirty="0"/>
          </a:p>
        </p:txBody>
      </p:sp>
      <p:sp>
        <p:nvSpPr>
          <p:cNvPr id="10" name="CuadroTexto 9"/>
          <p:cNvSpPr txBox="1"/>
          <p:nvPr/>
        </p:nvSpPr>
        <p:spPr>
          <a:xfrm>
            <a:off x="2453866" y="5515055"/>
            <a:ext cx="6057612" cy="923330"/>
          </a:xfrm>
          <a:prstGeom prst="rect">
            <a:avLst/>
          </a:prstGeom>
          <a:noFill/>
        </p:spPr>
        <p:txBody>
          <a:bodyPr wrap="square" rtlCol="0">
            <a:spAutoFit/>
          </a:bodyPr>
          <a:lstStyle/>
          <a:p>
            <a:pPr algn="just"/>
            <a:r>
              <a:rPr lang="es-ES" dirty="0" smtClean="0"/>
              <a:t>3. Interpreta su realidad social a partir de los procesos históricos locales, nacionales e internacionales que la han configurado.</a:t>
            </a:r>
            <a:endParaRPr lang="es-ES_tradnl" dirty="0"/>
          </a:p>
        </p:txBody>
      </p:sp>
    </p:spTree>
    <p:extLst>
      <p:ext uri="{BB962C8B-B14F-4D97-AF65-F5344CB8AC3E}">
        <p14:creationId xmlns:p14="http://schemas.microsoft.com/office/powerpoint/2010/main" val="4527927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31852" y="2084464"/>
            <a:ext cx="3967291" cy="3015141"/>
          </a:xfrm>
          <a:prstGeom prst="rect">
            <a:avLst/>
          </a:prstGeom>
        </p:spPr>
      </p:pic>
      <p:pic>
        <p:nvPicPr>
          <p:cNvPr id="4" name="Imagen 3"/>
          <p:cNvPicPr>
            <a:picLocks noChangeAspect="1"/>
          </p:cNvPicPr>
          <p:nvPr/>
        </p:nvPicPr>
        <p:blipFill>
          <a:blip r:embed="rId3"/>
          <a:stretch>
            <a:fillRect/>
          </a:stretch>
        </p:blipFill>
        <p:spPr>
          <a:xfrm>
            <a:off x="4777823" y="2051605"/>
            <a:ext cx="4064000" cy="3048000"/>
          </a:xfrm>
          <a:prstGeom prst="rect">
            <a:avLst/>
          </a:prstGeom>
        </p:spPr>
      </p:pic>
      <p:sp>
        <p:nvSpPr>
          <p:cNvPr id="3" name="CuadroTexto 2"/>
          <p:cNvSpPr txBox="1"/>
          <p:nvPr/>
        </p:nvSpPr>
        <p:spPr>
          <a:xfrm>
            <a:off x="637073" y="516798"/>
            <a:ext cx="8281501" cy="1200329"/>
          </a:xfrm>
          <a:prstGeom prst="rect">
            <a:avLst/>
          </a:prstGeom>
          <a:noFill/>
        </p:spPr>
        <p:txBody>
          <a:bodyPr wrap="square" rtlCol="0">
            <a:spAutoFit/>
          </a:bodyPr>
          <a:lstStyle/>
          <a:p>
            <a:pPr algn="just"/>
            <a:r>
              <a:rPr lang="es-ES" dirty="0" smtClean="0"/>
              <a:t>El movimiento se inicia en noviembre de 1964 siendo las causas el destinar buena parte del presupuesto al IMMS y el ISSTE para obras y construcciones y la re tabulación de salarios para los trabajadores de </a:t>
            </a:r>
            <a:r>
              <a:rPr lang="es-ES" smtClean="0"/>
              <a:t>la salud. </a:t>
            </a:r>
            <a:endParaRPr lang="es-ES_tradnl" dirty="0"/>
          </a:p>
        </p:txBody>
      </p:sp>
      <p:sp>
        <p:nvSpPr>
          <p:cNvPr id="5" name="Rectángulo redondeado 4"/>
          <p:cNvSpPr/>
          <p:nvPr/>
        </p:nvSpPr>
        <p:spPr>
          <a:xfrm>
            <a:off x="531852" y="5466942"/>
            <a:ext cx="8309971" cy="9865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Si bien el movimiento inicio en el sexenio de Lopez Mateos, fue durante el gobierno de Gustavo Diaz Ordaz donde se intensificó por la arrogancia del gobierno y del propio presidente</a:t>
            </a:r>
            <a:r>
              <a:rPr lang="es-ES" dirty="0" smtClean="0"/>
              <a:t>.</a:t>
            </a:r>
            <a:endParaRPr lang="es-ES_tradnl" dirty="0"/>
          </a:p>
        </p:txBody>
      </p:sp>
    </p:spTree>
    <p:extLst>
      <p:ext uri="{BB962C8B-B14F-4D97-AF65-F5344CB8AC3E}">
        <p14:creationId xmlns:p14="http://schemas.microsoft.com/office/powerpoint/2010/main" val="247749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34987" y="3300413"/>
            <a:ext cx="4064000" cy="3048000"/>
          </a:xfrm>
          <a:prstGeom prst="rect">
            <a:avLst/>
          </a:prstGeom>
        </p:spPr>
      </p:pic>
      <p:pic>
        <p:nvPicPr>
          <p:cNvPr id="3" name="Imagen 2"/>
          <p:cNvPicPr>
            <a:picLocks noChangeAspect="1"/>
          </p:cNvPicPr>
          <p:nvPr/>
        </p:nvPicPr>
        <p:blipFill>
          <a:blip r:embed="rId3"/>
          <a:stretch>
            <a:fillRect/>
          </a:stretch>
        </p:blipFill>
        <p:spPr>
          <a:xfrm>
            <a:off x="4598986" y="290513"/>
            <a:ext cx="4189885" cy="3009900"/>
          </a:xfrm>
          <a:prstGeom prst="rect">
            <a:avLst/>
          </a:prstGeom>
        </p:spPr>
      </p:pic>
      <p:sp>
        <p:nvSpPr>
          <p:cNvPr id="4" name="CuadroTexto 3"/>
          <p:cNvSpPr txBox="1"/>
          <p:nvPr/>
        </p:nvSpPr>
        <p:spPr>
          <a:xfrm>
            <a:off x="842455" y="502801"/>
            <a:ext cx="3175000" cy="2585323"/>
          </a:xfrm>
          <a:prstGeom prst="rect">
            <a:avLst/>
          </a:prstGeom>
          <a:noFill/>
          <a:ln>
            <a:solidFill>
              <a:schemeClr val="accent5">
                <a:lumMod val="50000"/>
              </a:schemeClr>
            </a:solidFill>
          </a:ln>
        </p:spPr>
        <p:txBody>
          <a:bodyPr wrap="square" rtlCol="0">
            <a:spAutoFit/>
          </a:bodyPr>
          <a:lstStyle/>
          <a:p>
            <a:pPr algn="just"/>
            <a:r>
              <a:rPr lang="es-ES" dirty="0" smtClean="0"/>
              <a:t>Ante la fuerza desplegada por el gobierno de Diaz Ordaz y el desgaste económico de los doctores estos decidieron regresar a trabajar en septiembre de 1965 sufriendo una serie de represiones. </a:t>
            </a:r>
            <a:endParaRPr lang="es-ES_tradnl" dirty="0"/>
          </a:p>
        </p:txBody>
      </p:sp>
      <p:sp>
        <p:nvSpPr>
          <p:cNvPr id="5" name="CuadroTexto 4"/>
          <p:cNvSpPr txBox="1"/>
          <p:nvPr/>
        </p:nvSpPr>
        <p:spPr>
          <a:xfrm>
            <a:off x="5253225" y="3983225"/>
            <a:ext cx="3175000" cy="1477328"/>
          </a:xfrm>
          <a:prstGeom prst="rect">
            <a:avLst/>
          </a:prstGeom>
          <a:solidFill>
            <a:schemeClr val="accent4">
              <a:lumMod val="20000"/>
              <a:lumOff val="80000"/>
            </a:schemeClr>
          </a:solidFill>
        </p:spPr>
        <p:txBody>
          <a:bodyPr wrap="square" rtlCol="0">
            <a:spAutoFit/>
          </a:bodyPr>
          <a:lstStyle/>
          <a:p>
            <a:pPr algn="just"/>
            <a:r>
              <a:rPr lang="es-ES" smtClean="0"/>
              <a:t>Sin embargo </a:t>
            </a:r>
            <a:r>
              <a:rPr lang="es-ES" dirty="0" smtClean="0"/>
              <a:t>esto no significaba una derrota del movimiento ni un triunfo rotundo del gobierno. </a:t>
            </a:r>
            <a:endParaRPr lang="es-ES_tradnl" dirty="0"/>
          </a:p>
        </p:txBody>
      </p:sp>
    </p:spTree>
    <p:extLst>
      <p:ext uri="{BB962C8B-B14F-4D97-AF65-F5344CB8AC3E}">
        <p14:creationId xmlns:p14="http://schemas.microsoft.com/office/powerpoint/2010/main" val="3248943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ES" sz="5000" b="1" dirty="0" smtClean="0">
                <a:solidFill>
                  <a:schemeClr val="accent5">
                    <a:lumMod val="50000"/>
                  </a:schemeClr>
                </a:solidFill>
              </a:rPr>
              <a:t>MOVIMIENTO ESTUDIANTIL DEL 68</a:t>
            </a:r>
            <a:endParaRPr lang="es-ES_tradnl" sz="5000" b="1" dirty="0">
              <a:solidFill>
                <a:schemeClr val="accent5">
                  <a:lumMod val="50000"/>
                </a:schemeClr>
              </a:solidFill>
            </a:endParaRPr>
          </a:p>
        </p:txBody>
      </p:sp>
      <p:pic>
        <p:nvPicPr>
          <p:cNvPr id="3" name="Imagen 2"/>
          <p:cNvPicPr>
            <a:picLocks noChangeAspect="1"/>
          </p:cNvPicPr>
          <p:nvPr/>
        </p:nvPicPr>
        <p:blipFill>
          <a:blip r:embed="rId2"/>
          <a:stretch>
            <a:fillRect/>
          </a:stretch>
        </p:blipFill>
        <p:spPr>
          <a:xfrm>
            <a:off x="1044846" y="2391574"/>
            <a:ext cx="7367634" cy="3769686"/>
          </a:xfrm>
          <a:prstGeom prst="rect">
            <a:avLst/>
          </a:prstGeom>
        </p:spPr>
      </p:pic>
    </p:spTree>
    <p:extLst>
      <p:ext uri="{BB962C8B-B14F-4D97-AF65-F5344CB8AC3E}">
        <p14:creationId xmlns:p14="http://schemas.microsoft.com/office/powerpoint/2010/main" val="15622503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13827" y="3595473"/>
            <a:ext cx="4111534" cy="2816119"/>
          </a:xfrm>
          <a:prstGeom prst="rect">
            <a:avLst/>
          </a:prstGeom>
        </p:spPr>
      </p:pic>
      <p:pic>
        <p:nvPicPr>
          <p:cNvPr id="3" name="Imagen 2"/>
          <p:cNvPicPr>
            <a:picLocks noChangeAspect="1"/>
          </p:cNvPicPr>
          <p:nvPr/>
        </p:nvPicPr>
        <p:blipFill>
          <a:blip r:embed="rId3"/>
          <a:stretch>
            <a:fillRect/>
          </a:stretch>
        </p:blipFill>
        <p:spPr>
          <a:xfrm>
            <a:off x="4963556" y="539980"/>
            <a:ext cx="3731305" cy="2684604"/>
          </a:xfrm>
          <a:prstGeom prst="rect">
            <a:avLst/>
          </a:prstGeom>
        </p:spPr>
      </p:pic>
      <p:sp>
        <p:nvSpPr>
          <p:cNvPr id="4" name="4 Marcador de contenido"/>
          <p:cNvSpPr txBox="1">
            <a:spLocks/>
          </p:cNvSpPr>
          <p:nvPr/>
        </p:nvSpPr>
        <p:spPr>
          <a:xfrm>
            <a:off x="313462" y="410885"/>
            <a:ext cx="4511899" cy="2942793"/>
          </a:xfrm>
          <a:prstGeom prst="rect">
            <a:avLst/>
          </a:prstGeom>
          <a:solidFill>
            <a:schemeClr val="accent5">
              <a:lumMod val="20000"/>
              <a:lumOff val="80000"/>
            </a:schemeClr>
          </a:solidFill>
        </p:spPr>
        <p:txBody>
          <a:bodyPr vert="horz"/>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algn="just">
              <a:buFont typeface="Wingdings 2" charset="2"/>
              <a:buNone/>
            </a:pPr>
            <a:r>
              <a:rPr lang="es-MX" altLang="es-ES_tradnl" dirty="0" smtClean="0"/>
              <a:t>El movimiento estudiantil de 1968 fue un movimiento social en el que además de estudiantes de la UNAM y del IPN, participaron profesores, intelectuales, amas de casa, obreros y profesionistas en la Ciudad de México y que fue reprimido el 2 de octubre de 1968 por el gobierno mexicano en la matanza en la Plaza de las Tres Culturas de Tlatelolco. </a:t>
            </a:r>
            <a:endParaRPr lang="es-MX" altLang="es-ES_tradnl" dirty="0"/>
          </a:p>
        </p:txBody>
      </p:sp>
      <p:sp>
        <p:nvSpPr>
          <p:cNvPr id="5" name="CuadroTexto 4"/>
          <p:cNvSpPr txBox="1"/>
          <p:nvPr/>
        </p:nvSpPr>
        <p:spPr>
          <a:xfrm>
            <a:off x="5149578" y="3595473"/>
            <a:ext cx="3175000" cy="2862322"/>
          </a:xfrm>
          <a:prstGeom prst="rect">
            <a:avLst/>
          </a:prstGeom>
          <a:noFill/>
        </p:spPr>
        <p:txBody>
          <a:bodyPr wrap="square" rtlCol="0">
            <a:spAutoFit/>
          </a:bodyPr>
          <a:lstStyle/>
          <a:p>
            <a:pPr algn="just"/>
            <a:r>
              <a:rPr lang="es-ES" dirty="0" smtClean="0"/>
              <a:t>Todo comenzó con un pleito entre varias escuelas preparatorias de la UNAM y vocacionales del IPN y en las que el gobierno intervino por lo que se llamo a una marcha para defender la autonomía de </a:t>
            </a:r>
            <a:r>
              <a:rPr lang="es-ES" smtClean="0"/>
              <a:t>las instituciones. </a:t>
            </a:r>
            <a:endParaRPr lang="es-ES_tradnl" dirty="0"/>
          </a:p>
        </p:txBody>
      </p:sp>
    </p:spTree>
    <p:extLst>
      <p:ext uri="{BB962C8B-B14F-4D97-AF65-F5344CB8AC3E}">
        <p14:creationId xmlns:p14="http://schemas.microsoft.com/office/powerpoint/2010/main" val="4426927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77576" y="3601869"/>
            <a:ext cx="4017752" cy="2571361"/>
          </a:xfrm>
          <a:prstGeom prst="rect">
            <a:avLst/>
          </a:prstGeom>
        </p:spPr>
      </p:pic>
      <p:pic>
        <p:nvPicPr>
          <p:cNvPr id="3" name="Imagen 2"/>
          <p:cNvPicPr>
            <a:picLocks noChangeAspect="1"/>
          </p:cNvPicPr>
          <p:nvPr/>
        </p:nvPicPr>
        <p:blipFill>
          <a:blip r:embed="rId3"/>
          <a:stretch>
            <a:fillRect/>
          </a:stretch>
        </p:blipFill>
        <p:spPr>
          <a:xfrm>
            <a:off x="4905975" y="426869"/>
            <a:ext cx="3764114" cy="3175000"/>
          </a:xfrm>
          <a:prstGeom prst="rect">
            <a:avLst/>
          </a:prstGeom>
        </p:spPr>
      </p:pic>
      <p:sp>
        <p:nvSpPr>
          <p:cNvPr id="5" name="3 Rectángulo"/>
          <p:cNvSpPr>
            <a:spLocks noChangeArrowheads="1"/>
          </p:cNvSpPr>
          <p:nvPr/>
        </p:nvSpPr>
        <p:spPr bwMode="auto">
          <a:xfrm>
            <a:off x="4617740" y="3715662"/>
            <a:ext cx="4340583" cy="2862322"/>
          </a:xfrm>
          <a:prstGeom prst="rect">
            <a:avLst/>
          </a:prstGeom>
          <a:solidFill>
            <a:schemeClr val="accent5">
              <a:lumMod val="20000"/>
              <a:lumOff val="80000"/>
            </a:schemeClr>
          </a:solidFill>
          <a:ln w="9525">
            <a:solidFill>
              <a:srgbClr val="000000"/>
            </a:solidFill>
            <a:miter lim="800000"/>
            <a:headEnd/>
            <a:tailEnd/>
          </a:ln>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just"/>
            <a:r>
              <a:rPr lang="es-MX" altLang="es-ES_tradnl">
                <a:latin typeface="+mn-lt"/>
              </a:rPr>
              <a:t>El crimen fue cometido por el grupo paramilitar denominado Batallón Olimpia y el Ejército mexicano, en contra de una manifestación pacífica convocada por Consejo Nacional de Huelga, órgano directriz del movimiento. Según lo dicho por sí mismo en 1969 y por Luis Echeverría Álvarez, el responsable de la matanza fue Gustavo Díaz Ordaz.</a:t>
            </a:r>
          </a:p>
        </p:txBody>
      </p:sp>
      <p:sp>
        <p:nvSpPr>
          <p:cNvPr id="4" name="CuadroTexto 3"/>
          <p:cNvSpPr txBox="1"/>
          <p:nvPr/>
        </p:nvSpPr>
        <p:spPr>
          <a:xfrm>
            <a:off x="393316" y="608929"/>
            <a:ext cx="3175000" cy="2585323"/>
          </a:xfrm>
          <a:prstGeom prst="rect">
            <a:avLst/>
          </a:prstGeom>
          <a:noFill/>
        </p:spPr>
        <p:txBody>
          <a:bodyPr wrap="square" rtlCol="0">
            <a:spAutoFit/>
          </a:bodyPr>
          <a:lstStyle/>
          <a:p>
            <a:pPr algn="just"/>
            <a:r>
              <a:rPr lang="es-ES" dirty="0" smtClean="0"/>
              <a:t>El </a:t>
            </a:r>
            <a:r>
              <a:rPr lang="es-ES" dirty="0" err="1" smtClean="0"/>
              <a:t>mítin</a:t>
            </a:r>
            <a:r>
              <a:rPr lang="es-ES" dirty="0"/>
              <a:t> </a:t>
            </a:r>
            <a:r>
              <a:rPr lang="es-ES" dirty="0" smtClean="0"/>
              <a:t>celebrado el 2 de octubre de 1968 fue el más recordado ya que en la Plaza de las Tres Culturas en Tlatelolco ante más de 10,000 asistentes, el gobierno reprimió de manera violenta la manifestación. </a:t>
            </a:r>
            <a:endParaRPr lang="es-ES_tradnl" dirty="0"/>
          </a:p>
        </p:txBody>
      </p:sp>
    </p:spTree>
    <p:extLst>
      <p:ext uri="{BB962C8B-B14F-4D97-AF65-F5344CB8AC3E}">
        <p14:creationId xmlns:p14="http://schemas.microsoft.com/office/powerpoint/2010/main" val="1307670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5 Rectángulo"/>
          <p:cNvSpPr>
            <a:spLocks noChangeArrowheads="1"/>
          </p:cNvSpPr>
          <p:nvPr/>
        </p:nvSpPr>
        <p:spPr bwMode="auto">
          <a:xfrm>
            <a:off x="656795" y="694725"/>
            <a:ext cx="3339388"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just"/>
            <a:r>
              <a:rPr lang="es-ES" altLang="es-ES_tradnl" smtClean="0">
                <a:latin typeface="+mn-lt"/>
              </a:rPr>
              <a:t>El </a:t>
            </a:r>
            <a:r>
              <a:rPr lang="es-MX" altLang="es-ES_tradnl" dirty="0" smtClean="0">
                <a:latin typeface="+mn-lt"/>
              </a:rPr>
              <a:t>ejército </a:t>
            </a:r>
            <a:r>
              <a:rPr lang="es-MX" altLang="es-ES_tradnl" dirty="0">
                <a:latin typeface="+mn-lt"/>
              </a:rPr>
              <a:t>vigilaba, como en todas las manifestaciones anteriores, que no hubiera disturbios, principalmente porque el gobierno tenía temor de que fuera asaltada la Torre de la secretaría de relaciones comerciales.</a:t>
            </a:r>
          </a:p>
          <a:p>
            <a:pPr algn="just"/>
            <a:r>
              <a:rPr lang="es-MX" altLang="es-ES_tradnl" dirty="0">
                <a:latin typeface="+mn-lt"/>
              </a:rPr>
              <a:t>Por su parte, miembros del </a:t>
            </a:r>
            <a:r>
              <a:rPr lang="es-MX" altLang="es-ES_tradnl" i="1" dirty="0">
                <a:latin typeface="+mn-lt"/>
              </a:rPr>
              <a:t>Batallón Olimpia</a:t>
            </a:r>
            <a:r>
              <a:rPr lang="es-MX" altLang="es-ES_tradnl" dirty="0">
                <a:latin typeface="+mn-lt"/>
              </a:rPr>
              <a:t> (cuyos integrantes iban vestidos de civiles con un pañuelo o guante blanco en la mano izquierda) se infiltraban en la manifestación hasta llegar al edificio "Chihuahua" donde se encontraban los oradores del movimiento y varios periodistas</a:t>
            </a:r>
          </a:p>
        </p:txBody>
      </p:sp>
      <p:pic>
        <p:nvPicPr>
          <p:cNvPr id="3" name="Imagen 2"/>
          <p:cNvPicPr>
            <a:picLocks noChangeAspect="1"/>
          </p:cNvPicPr>
          <p:nvPr/>
        </p:nvPicPr>
        <p:blipFill>
          <a:blip r:embed="rId2"/>
          <a:stretch>
            <a:fillRect/>
          </a:stretch>
        </p:blipFill>
        <p:spPr>
          <a:xfrm>
            <a:off x="4422288" y="1485611"/>
            <a:ext cx="4121022" cy="2948193"/>
          </a:xfrm>
          <a:prstGeom prst="rect">
            <a:avLst/>
          </a:prstGeom>
        </p:spPr>
      </p:pic>
    </p:spTree>
    <p:extLst>
      <p:ext uri="{BB962C8B-B14F-4D97-AF65-F5344CB8AC3E}">
        <p14:creationId xmlns:p14="http://schemas.microsoft.com/office/powerpoint/2010/main" val="666286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42850" y="1021386"/>
            <a:ext cx="3495675" cy="4981575"/>
          </a:xfrm>
          <a:prstGeom prst="rect">
            <a:avLst/>
          </a:prstGeom>
        </p:spPr>
      </p:pic>
      <p:sp>
        <p:nvSpPr>
          <p:cNvPr id="3" name="CuadroTexto 2"/>
          <p:cNvSpPr txBox="1"/>
          <p:nvPr/>
        </p:nvSpPr>
        <p:spPr>
          <a:xfrm>
            <a:off x="4781054" y="1898762"/>
            <a:ext cx="3175000" cy="2585323"/>
          </a:xfrm>
          <a:prstGeom prst="rect">
            <a:avLst/>
          </a:prstGeom>
          <a:solidFill>
            <a:schemeClr val="accent5">
              <a:lumMod val="20000"/>
              <a:lumOff val="80000"/>
            </a:schemeClr>
          </a:solidFill>
        </p:spPr>
        <p:txBody>
          <a:bodyPr wrap="square" rtlCol="0">
            <a:spAutoFit/>
          </a:bodyPr>
          <a:lstStyle/>
          <a:p>
            <a:pPr algn="just"/>
            <a:r>
              <a:rPr lang="es-ES" dirty="0" smtClean="0"/>
              <a:t>El movimiento termino con una matanza de cientos de miles de jóvenes que se manifestaron contra el gobierno opresor de aquella época en el marco de la celebración de las Olimpiadas del 68 en el </a:t>
            </a:r>
            <a:r>
              <a:rPr lang="es-ES" smtClean="0"/>
              <a:t>territorio nacional. </a:t>
            </a:r>
            <a:endParaRPr lang="es-ES_tradnl" dirty="0"/>
          </a:p>
        </p:txBody>
      </p:sp>
    </p:spTree>
    <p:extLst>
      <p:ext uri="{BB962C8B-B14F-4D97-AF65-F5344CB8AC3E}">
        <p14:creationId xmlns:p14="http://schemas.microsoft.com/office/powerpoint/2010/main" val="1287289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5000" b="1" smtClean="0">
                <a:solidFill>
                  <a:schemeClr val="accent5">
                    <a:lumMod val="50000"/>
                  </a:schemeClr>
                </a:solidFill>
              </a:rPr>
              <a:t>MOVIMIENTO </a:t>
            </a:r>
          </a:p>
          <a:p>
            <a:pPr algn="ctr"/>
            <a:r>
              <a:rPr lang="es-ES" sz="5000" b="1" dirty="0" smtClean="0">
                <a:solidFill>
                  <a:schemeClr val="accent5">
                    <a:lumMod val="50000"/>
                  </a:schemeClr>
                </a:solidFill>
              </a:rPr>
              <a:t>DEL EZLN </a:t>
            </a:r>
            <a:endParaRPr lang="es-ES_tradnl" sz="5000" b="1" dirty="0">
              <a:solidFill>
                <a:schemeClr val="accent5">
                  <a:lumMod val="50000"/>
                </a:schemeClr>
              </a:solidFill>
            </a:endParaRPr>
          </a:p>
        </p:txBody>
      </p:sp>
      <p:pic>
        <p:nvPicPr>
          <p:cNvPr id="3" name="Imagen 2"/>
          <p:cNvPicPr>
            <a:picLocks noChangeAspect="1"/>
          </p:cNvPicPr>
          <p:nvPr/>
        </p:nvPicPr>
        <p:blipFill>
          <a:blip r:embed="rId2"/>
          <a:stretch>
            <a:fillRect/>
          </a:stretch>
        </p:blipFill>
        <p:spPr>
          <a:xfrm>
            <a:off x="986789" y="2286388"/>
            <a:ext cx="7425691" cy="3552414"/>
          </a:xfrm>
          <a:prstGeom prst="rect">
            <a:avLst/>
          </a:prstGeom>
        </p:spPr>
      </p:pic>
    </p:spTree>
    <p:extLst>
      <p:ext uri="{BB962C8B-B14F-4D97-AF65-F5344CB8AC3E}">
        <p14:creationId xmlns:p14="http://schemas.microsoft.com/office/powerpoint/2010/main" val="13233563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Rectangle 1"/>
          <p:cNvSpPr/>
          <p:nvPr/>
        </p:nvSpPr>
        <p:spPr>
          <a:xfrm>
            <a:off x="4145894" y="1770603"/>
            <a:ext cx="4255587" cy="2862322"/>
          </a:xfrm>
          <a:prstGeom prst="rect">
            <a:avLst/>
          </a:prstGeom>
        </p:spPr>
        <p:txBody>
          <a:bodyPr wrap="square">
            <a:spAutoFit/>
          </a:bodyPr>
          <a:lstStyle/>
          <a:p>
            <a:pPr algn="just"/>
            <a:r>
              <a:rPr lang="es-ES" dirty="0" smtClean="0"/>
              <a:t>El ejercito Empezó como una organización armada mexicana en  Chiapas</a:t>
            </a:r>
            <a:r>
              <a:rPr lang="es-ES" dirty="0"/>
              <a:t> </a:t>
            </a:r>
            <a:r>
              <a:rPr lang="es-ES" dirty="0" smtClean="0"/>
              <a:t>constituida primordialmente por indígenas y campesinos pertenecientes a distintas etnias mayas presentes. También el mestizo su «líder» “</a:t>
            </a:r>
            <a:r>
              <a:rPr lang="es-ES" b="1" dirty="0" smtClean="0"/>
              <a:t>El sub comandante Marcos</a:t>
            </a:r>
            <a:r>
              <a:rPr lang="es-ES" dirty="0" smtClean="0"/>
              <a:t>” quien tomo mando del ejercito y dio inicio a una organización de liberación. </a:t>
            </a:r>
          </a:p>
        </p:txBody>
      </p:sp>
      <p:sp>
        <p:nvSpPr>
          <p:cNvPr id="3" name="Rectángulo 2"/>
          <p:cNvSpPr txBox="1"/>
          <p:nvPr/>
        </p:nvSpPr>
        <p:spPr>
          <a:xfrm>
            <a:off x="466293" y="504997"/>
            <a:ext cx="3103783" cy="923330"/>
          </a:xfrm>
          <a:prstGeom prst="rect">
            <a:avLst/>
          </a:prstGeom>
          <a:solidFill>
            <a:schemeClr val="accent5">
              <a:lumMod val="20000"/>
              <a:lumOff val="80000"/>
            </a:schemeClr>
          </a:solidFill>
        </p:spPr>
        <p:txBody>
          <a:bodyPr wrap="square">
            <a:spAutoFit/>
          </a:bodyPr>
          <a:lstStyle/>
          <a:p>
            <a:pPr algn="just"/>
            <a:r>
              <a:rPr lang="es-ES" dirty="0">
                <a:solidFill>
                  <a:srgbClr val="002060"/>
                </a:solidFill>
              </a:rPr>
              <a:t>¿Que es el Ejercito Zapatista de Liberación Nacional?</a:t>
            </a:r>
          </a:p>
        </p:txBody>
      </p:sp>
      <p:pic>
        <p:nvPicPr>
          <p:cNvPr id="4" name="Imagen 3"/>
          <p:cNvPicPr>
            <a:picLocks noChangeAspect="1"/>
          </p:cNvPicPr>
          <p:nvPr/>
        </p:nvPicPr>
        <p:blipFill>
          <a:blip r:embed="rId2"/>
          <a:stretch>
            <a:fillRect/>
          </a:stretch>
        </p:blipFill>
        <p:spPr>
          <a:xfrm>
            <a:off x="373925" y="1868705"/>
            <a:ext cx="3561239" cy="2666117"/>
          </a:xfrm>
          <a:prstGeom prst="rect">
            <a:avLst/>
          </a:prstGeom>
        </p:spPr>
      </p:pic>
    </p:spTree>
    <p:extLst>
      <p:ext uri="{BB962C8B-B14F-4D97-AF65-F5344CB8AC3E}">
        <p14:creationId xmlns:p14="http://schemas.microsoft.com/office/powerpoint/2010/main" val="9798391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extBox 3"/>
          <p:cNvSpPr txBox="1"/>
          <p:nvPr/>
        </p:nvSpPr>
        <p:spPr>
          <a:xfrm>
            <a:off x="392517" y="524571"/>
            <a:ext cx="8187182" cy="3416320"/>
          </a:xfrm>
          <a:prstGeom prst="rect">
            <a:avLst/>
          </a:prstGeom>
          <a:noFill/>
          <a:ln>
            <a:solidFill>
              <a:schemeClr val="accent5">
                <a:lumMod val="40000"/>
                <a:lumOff val="60000"/>
              </a:schemeClr>
            </a:solidFill>
          </a:ln>
        </p:spPr>
        <p:txBody>
          <a:bodyPr wrap="square" rtlCol="0">
            <a:spAutoFit/>
          </a:bodyPr>
          <a:lstStyle/>
          <a:p>
            <a:pPr algn="just"/>
            <a:endParaRPr lang="es-ES" dirty="0" smtClean="0"/>
          </a:p>
          <a:p>
            <a:pPr lvl="0" algn="just"/>
            <a:r>
              <a:rPr lang="es-ES" dirty="0" smtClean="0"/>
              <a:t>La formación del EZLN se basa en las injusticias contra la población  indígena y campesina Chiapaneca por parte del Gobierno Mexicano.</a:t>
            </a:r>
          </a:p>
          <a:p>
            <a:pPr algn="just"/>
            <a:endParaRPr lang="es-ES" dirty="0" smtClean="0"/>
          </a:p>
          <a:p>
            <a:pPr algn="just">
              <a:buFont typeface="Arial" pitchFamily="34" charset="0"/>
              <a:buChar char="•"/>
            </a:pPr>
            <a:r>
              <a:rPr lang="es-ES" dirty="0" smtClean="0"/>
              <a:t>   Democracia Justa</a:t>
            </a:r>
          </a:p>
          <a:p>
            <a:pPr algn="just"/>
            <a:r>
              <a:rPr lang="es-ES" dirty="0" smtClean="0"/>
              <a:t> </a:t>
            </a:r>
          </a:p>
          <a:p>
            <a:pPr algn="just">
              <a:buFont typeface="Arial" pitchFamily="34" charset="0"/>
              <a:buChar char="•"/>
            </a:pPr>
            <a:r>
              <a:rPr lang="es-ES" dirty="0" smtClean="0"/>
              <a:t>   Aprobación de una ley sobre derechos y culturas indígenas</a:t>
            </a:r>
          </a:p>
          <a:p>
            <a:pPr algn="just"/>
            <a:endParaRPr lang="es-ES" dirty="0" smtClean="0"/>
          </a:p>
          <a:p>
            <a:pPr algn="just">
              <a:buFont typeface="Arial" pitchFamily="34" charset="0"/>
              <a:buChar char="•"/>
            </a:pPr>
            <a:r>
              <a:rPr lang="es-ES" dirty="0" smtClean="0"/>
              <a:t>   Reconocimiento de la autonomía indígena</a:t>
            </a:r>
          </a:p>
          <a:p>
            <a:pPr algn="just"/>
            <a:endParaRPr lang="es-ES" dirty="0" smtClean="0"/>
          </a:p>
          <a:p>
            <a:pPr algn="just">
              <a:buFont typeface="Arial" pitchFamily="34" charset="0"/>
              <a:buChar char="•"/>
            </a:pPr>
            <a:r>
              <a:rPr lang="es-ES" dirty="0" smtClean="0"/>
              <a:t>   Alto a la explotación de tierras y recursos naturales</a:t>
            </a:r>
          </a:p>
          <a:p>
            <a:pPr algn="just"/>
            <a:endParaRPr lang="es-ES" dirty="0"/>
          </a:p>
        </p:txBody>
      </p:sp>
      <p:pic>
        <p:nvPicPr>
          <p:cNvPr id="3" name="Imagen 2"/>
          <p:cNvPicPr>
            <a:picLocks noChangeAspect="1"/>
          </p:cNvPicPr>
          <p:nvPr/>
        </p:nvPicPr>
        <p:blipFill>
          <a:blip r:embed="rId2"/>
          <a:stretch>
            <a:fillRect/>
          </a:stretch>
        </p:blipFill>
        <p:spPr>
          <a:xfrm>
            <a:off x="3018259" y="4189769"/>
            <a:ext cx="3096935" cy="2099178"/>
          </a:xfrm>
          <a:prstGeom prst="rect">
            <a:avLst/>
          </a:prstGeom>
        </p:spPr>
      </p:pic>
    </p:spTree>
    <p:extLst>
      <p:ext uri="{BB962C8B-B14F-4D97-AF65-F5344CB8AC3E}">
        <p14:creationId xmlns:p14="http://schemas.microsoft.com/office/powerpoint/2010/main" val="1812523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solidFill>
                  <a:schemeClr val="accent5">
                    <a:lumMod val="50000"/>
                  </a:schemeClr>
                </a:solidFill>
              </a:rPr>
              <a:t>El milagro mexicano</a:t>
            </a:r>
            <a:endParaRPr lang="es-ES_tradnl" b="1" dirty="0">
              <a:solidFill>
                <a:schemeClr val="accent5">
                  <a:lumMod val="50000"/>
                </a:schemeClr>
              </a:solidFill>
            </a:endParaRPr>
          </a:p>
        </p:txBody>
      </p:sp>
    </p:spTree>
    <p:extLst>
      <p:ext uri="{BB962C8B-B14F-4D97-AF65-F5344CB8AC3E}">
        <p14:creationId xmlns:p14="http://schemas.microsoft.com/office/powerpoint/2010/main" val="2908182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extBox 4"/>
          <p:cNvSpPr txBox="1"/>
          <p:nvPr/>
        </p:nvSpPr>
        <p:spPr>
          <a:xfrm>
            <a:off x="411716" y="932595"/>
            <a:ext cx="8375278" cy="5632311"/>
          </a:xfrm>
          <a:prstGeom prst="rect">
            <a:avLst/>
          </a:prstGeom>
          <a:noFill/>
        </p:spPr>
        <p:txBody>
          <a:bodyPr wrap="square" rtlCol="0">
            <a:spAutoFit/>
          </a:bodyPr>
          <a:lstStyle/>
          <a:p>
            <a:pPr algn="just"/>
            <a:r>
              <a:rPr lang="es-ES"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¿Cual fue la respuesta del Gobierno?</a:t>
            </a:r>
          </a:p>
          <a:p>
            <a:pPr algn="just"/>
            <a:r>
              <a:rPr lang="es-ES"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algn="just">
              <a:buFont typeface="Arial" pitchFamily="34" charset="0"/>
              <a:buChar char="•"/>
            </a:pPr>
            <a:r>
              <a:rPr lang="es-ES" dirty="0" smtClean="0"/>
              <a:t>     </a:t>
            </a:r>
            <a:r>
              <a:rPr lang="es-ES" u="sng" dirty="0" smtClean="0"/>
              <a:t>Guerra de Baja Intensidad (GBI) </a:t>
            </a:r>
            <a:r>
              <a:rPr lang="es-ES" dirty="0" smtClean="0"/>
              <a:t>fue la respuesta del Gobierno Mexicano a la declaración de guerra Zapatista. Movilizaron unidades de elite de infantería y aviación con asesoría  militar de los Estados Unidos.</a:t>
            </a:r>
          </a:p>
          <a:p>
            <a:pPr algn="just"/>
            <a:endParaRPr lang="es-ES" dirty="0" smtClean="0"/>
          </a:p>
          <a:p>
            <a:pPr algn="just">
              <a:buFont typeface="Arial" pitchFamily="34" charset="0"/>
              <a:buChar char="•"/>
            </a:pPr>
            <a:r>
              <a:rPr lang="es-ES" dirty="0"/>
              <a:t> </a:t>
            </a:r>
            <a:r>
              <a:rPr lang="es-ES" dirty="0" smtClean="0"/>
              <a:t>    </a:t>
            </a:r>
            <a:r>
              <a:rPr lang="es-ES" dirty="0"/>
              <a:t>¿</a:t>
            </a:r>
            <a:r>
              <a:rPr lang="es-ES" dirty="0" smtClean="0"/>
              <a:t>Que es la </a:t>
            </a:r>
            <a:r>
              <a:rPr lang="es-ES" dirty="0"/>
              <a:t>GBI? Una noción clave de la actual estrategia militar de </a:t>
            </a:r>
            <a:r>
              <a:rPr lang="es-ES" dirty="0" smtClean="0"/>
              <a:t>Estados Unidos</a:t>
            </a:r>
            <a:r>
              <a:rPr lang="es-ES" dirty="0"/>
              <a:t>, para combatir las revoluciones, movimientos de liberación </a:t>
            </a:r>
            <a:r>
              <a:rPr lang="es-ES" dirty="0" smtClean="0"/>
              <a:t>o cualquier </a:t>
            </a:r>
            <a:r>
              <a:rPr lang="es-ES" dirty="0"/>
              <a:t>conflicto que amenace sus intereses. </a:t>
            </a:r>
            <a:endParaRPr lang="es-ES" dirty="0" smtClean="0"/>
          </a:p>
          <a:p>
            <a:pPr algn="just"/>
            <a:r>
              <a:rPr lang="es-ES" dirty="0" smtClean="0"/>
              <a:t>Sus </a:t>
            </a:r>
            <a:r>
              <a:rPr lang="es-ES" dirty="0"/>
              <a:t>objetivos </a:t>
            </a:r>
            <a:r>
              <a:rPr lang="es-ES" dirty="0" smtClean="0"/>
              <a:t>principales son</a:t>
            </a:r>
            <a:r>
              <a:rPr lang="es-ES" dirty="0"/>
              <a:t>: </a:t>
            </a:r>
            <a:endParaRPr lang="es-ES" dirty="0" smtClean="0"/>
          </a:p>
          <a:p>
            <a:pPr algn="just"/>
            <a:endParaRPr lang="es-ES" dirty="0"/>
          </a:p>
          <a:p>
            <a:pPr marL="342900" indent="-342900" algn="just">
              <a:buFont typeface="+mj-lt"/>
              <a:buAutoNum type="arabicPeriod"/>
            </a:pPr>
            <a:r>
              <a:rPr lang="es-ES" dirty="0"/>
              <a:t>    Contrainsurgencia: derrotar movimientos de rebelión </a:t>
            </a:r>
            <a:r>
              <a:rPr lang="es-ES" dirty="0" smtClean="0"/>
              <a:t>popular.</a:t>
            </a:r>
          </a:p>
          <a:p>
            <a:pPr marL="342900" indent="-342900" algn="just">
              <a:buFont typeface="+mj-lt"/>
              <a:buAutoNum type="arabicPeriod"/>
            </a:pPr>
            <a:endParaRPr lang="es-ES" dirty="0"/>
          </a:p>
          <a:p>
            <a:pPr marL="342900" indent="-342900" algn="just">
              <a:buFont typeface="+mj-lt"/>
              <a:buAutoNum type="arabicPeriod"/>
            </a:pPr>
            <a:r>
              <a:rPr lang="es-ES" dirty="0" smtClean="0"/>
              <a:t>    Reversión</a:t>
            </a:r>
            <a:r>
              <a:rPr lang="es-ES" dirty="0"/>
              <a:t>: derrocar gobiernos revolucionarios o los que no se</a:t>
            </a:r>
          </a:p>
          <a:p>
            <a:pPr algn="just"/>
            <a:r>
              <a:rPr lang="es-ES" dirty="0"/>
              <a:t>   </a:t>
            </a:r>
            <a:r>
              <a:rPr lang="es-ES" dirty="0" smtClean="0"/>
              <a:t>        </a:t>
            </a:r>
            <a:r>
              <a:rPr lang="es-ES" dirty="0"/>
              <a:t>ajustan plenamente a los intereses </a:t>
            </a:r>
            <a:r>
              <a:rPr lang="es-ES" dirty="0" smtClean="0"/>
              <a:t>estadounidenses.</a:t>
            </a:r>
          </a:p>
          <a:p>
            <a:pPr algn="just"/>
            <a:endParaRPr lang="es-ES" dirty="0" smtClean="0"/>
          </a:p>
          <a:p>
            <a:pPr algn="just"/>
            <a:r>
              <a:rPr lang="es-ES" dirty="0" smtClean="0"/>
              <a:t>3.       Prevención</a:t>
            </a:r>
            <a:r>
              <a:rPr lang="es-ES" dirty="0"/>
              <a:t>: ayudar a gobiernos aliados de Estados Unidos a</a:t>
            </a:r>
          </a:p>
          <a:p>
            <a:pPr algn="just"/>
            <a:r>
              <a:rPr lang="es-ES" dirty="0"/>
              <a:t>    </a:t>
            </a:r>
            <a:r>
              <a:rPr lang="es-ES" dirty="0" smtClean="0"/>
              <a:t>       evitar </a:t>
            </a:r>
            <a:r>
              <a:rPr lang="es-ES" dirty="0"/>
              <a:t>su desestabilización. </a:t>
            </a:r>
          </a:p>
          <a:p>
            <a:pPr algn="just"/>
            <a:endParaRPr lang="es-ES" dirty="0" smtClean="0"/>
          </a:p>
          <a:p>
            <a:pPr algn="just"/>
            <a:endParaRPr lang="es-ES" dirty="0" smtClean="0"/>
          </a:p>
        </p:txBody>
      </p:sp>
    </p:spTree>
    <p:extLst>
      <p:ext uri="{BB962C8B-B14F-4D97-AF65-F5344CB8AC3E}">
        <p14:creationId xmlns:p14="http://schemas.microsoft.com/office/powerpoint/2010/main" val="12220400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391161" y="1013440"/>
            <a:ext cx="3723758" cy="2482505"/>
          </a:xfrm>
          <a:prstGeom prst="rect">
            <a:avLst/>
          </a:prstGeom>
        </p:spPr>
      </p:pic>
      <p:pic>
        <p:nvPicPr>
          <p:cNvPr id="4" name="Imagen 3"/>
          <p:cNvPicPr>
            <a:picLocks noChangeAspect="1"/>
          </p:cNvPicPr>
          <p:nvPr/>
        </p:nvPicPr>
        <p:blipFill>
          <a:blip r:embed="rId3"/>
          <a:stretch>
            <a:fillRect/>
          </a:stretch>
        </p:blipFill>
        <p:spPr>
          <a:xfrm>
            <a:off x="5289995" y="3682593"/>
            <a:ext cx="3566096" cy="2375019"/>
          </a:xfrm>
          <a:prstGeom prst="rect">
            <a:avLst/>
          </a:prstGeom>
        </p:spPr>
      </p:pic>
      <p:sp>
        <p:nvSpPr>
          <p:cNvPr id="6" name="Rectangle 3"/>
          <p:cNvSpPr/>
          <p:nvPr/>
        </p:nvSpPr>
        <p:spPr>
          <a:xfrm>
            <a:off x="4307124" y="290788"/>
            <a:ext cx="4548967" cy="2862322"/>
          </a:xfrm>
          <a:prstGeom prst="rect">
            <a:avLst/>
          </a:prstGeom>
          <a:noFill/>
        </p:spPr>
        <p:txBody>
          <a:bodyPr wrap="square">
            <a:spAutoFit/>
          </a:bodyPr>
          <a:lstStyle/>
          <a:p>
            <a:endParaRPr lang="es-ES" b="1" dirty="0" smtClean="0"/>
          </a:p>
          <a:p>
            <a:pPr marL="285750" indent="-285750" algn="just">
              <a:buFont typeface="Arial" pitchFamily="34" charset="0"/>
              <a:buChar char="•"/>
            </a:pPr>
            <a:r>
              <a:rPr lang="es-ES" dirty="0" smtClean="0"/>
              <a:t>Usaron </a:t>
            </a:r>
            <a:r>
              <a:rPr lang="es-ES" dirty="0"/>
              <a:t>fuerzas paramilitares, principalmente indígenas, para que realizaran todos </a:t>
            </a:r>
            <a:r>
              <a:rPr lang="es-ES" dirty="0" smtClean="0"/>
              <a:t>    los </a:t>
            </a:r>
            <a:r>
              <a:rPr lang="es-ES" dirty="0"/>
              <a:t>actos  </a:t>
            </a:r>
            <a:r>
              <a:rPr lang="es-ES" dirty="0" smtClean="0"/>
              <a:t>ilegales </a:t>
            </a:r>
            <a:r>
              <a:rPr lang="es-ES" dirty="0"/>
              <a:t>que por su naturaleza y delictiva  no puede ejecutar de manera abierta al ejercito federal.</a:t>
            </a:r>
          </a:p>
          <a:p>
            <a:pPr algn="just">
              <a:buFont typeface="Arial" pitchFamily="34" charset="0"/>
              <a:buChar char="•"/>
            </a:pPr>
            <a:endParaRPr lang="es-ES" dirty="0"/>
          </a:p>
          <a:p>
            <a:pPr algn="just">
              <a:buFont typeface="Arial" pitchFamily="34" charset="0"/>
              <a:buChar char="•"/>
            </a:pPr>
            <a:r>
              <a:rPr lang="es-ES" dirty="0"/>
              <a:t>    Familias indígenas fueron despojadas de sus casas y tierras</a:t>
            </a:r>
            <a:r>
              <a:rPr lang="es-ES" dirty="0" smtClean="0"/>
              <a:t>.</a:t>
            </a:r>
          </a:p>
        </p:txBody>
      </p:sp>
      <p:sp>
        <p:nvSpPr>
          <p:cNvPr id="2" name="Rectángulo 1"/>
          <p:cNvSpPr txBox="1"/>
          <p:nvPr/>
        </p:nvSpPr>
        <p:spPr>
          <a:xfrm>
            <a:off x="402678" y="3854439"/>
            <a:ext cx="4572000" cy="2308324"/>
          </a:xfrm>
          <a:prstGeom prst="rect">
            <a:avLst/>
          </a:prstGeom>
          <a:solidFill>
            <a:schemeClr val="accent5">
              <a:lumMod val="20000"/>
              <a:lumOff val="80000"/>
            </a:schemeClr>
          </a:solidFill>
          <a:ln>
            <a:solidFill>
              <a:schemeClr val="accent5">
                <a:lumMod val="50000"/>
              </a:schemeClr>
            </a:solidFill>
          </a:ln>
        </p:spPr>
        <p:txBody>
          <a:bodyPr>
            <a:spAutoFit/>
          </a:bodyPr>
          <a:lstStyle/>
          <a:p>
            <a:pPr algn="just">
              <a:buFont typeface="Arial" pitchFamily="34" charset="0"/>
              <a:buChar char="•"/>
            </a:pPr>
            <a:r>
              <a:rPr lang="es-ES" b="1" dirty="0"/>
              <a:t>     </a:t>
            </a:r>
            <a:r>
              <a:rPr lang="es-ES" b="1" u="sng" dirty="0"/>
              <a:t>Masacre de Acteal</a:t>
            </a:r>
            <a:r>
              <a:rPr lang="es-ES" dirty="0"/>
              <a:t> fue la matanza de 45 personas indígenas. Aun no se clarifica la causa de la masacre pero opositores y grupos defensores de derechos humanos la consideran parte de una estrategia gubernamental para desarticular la base social del EZLN</a:t>
            </a:r>
            <a:endParaRPr lang="en-US" dirty="0"/>
          </a:p>
        </p:txBody>
      </p:sp>
    </p:spTree>
    <p:extLst>
      <p:ext uri="{BB962C8B-B14F-4D97-AF65-F5344CB8AC3E}">
        <p14:creationId xmlns:p14="http://schemas.microsoft.com/office/powerpoint/2010/main" val="5029535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473377" y="230328"/>
            <a:ext cx="6569657" cy="2522086"/>
          </a:xfrm>
          <a:prstGeom prst="rect">
            <a:avLst/>
          </a:prstGeom>
        </p:spPr>
      </p:pic>
      <p:sp>
        <p:nvSpPr>
          <p:cNvPr id="4" name="TextBox 5"/>
          <p:cNvSpPr txBox="1"/>
          <p:nvPr/>
        </p:nvSpPr>
        <p:spPr>
          <a:xfrm>
            <a:off x="563534" y="2856905"/>
            <a:ext cx="7848600" cy="4001095"/>
          </a:xfrm>
          <a:prstGeom prst="rect">
            <a:avLst/>
          </a:prstGeom>
          <a:noFill/>
        </p:spPr>
        <p:txBody>
          <a:bodyPr wrap="square" rtlCol="0">
            <a:spAutoFit/>
          </a:bodyPr>
          <a:lstStyle/>
          <a:p>
            <a:pPr algn="just"/>
            <a:r>
              <a:rPr lang="es-ES" b="1" u="sng" dirty="0" smtClean="0"/>
              <a:t>Acuerdos de San Andrés:</a:t>
            </a:r>
          </a:p>
          <a:p>
            <a:pPr algn="just"/>
            <a:endParaRPr lang="es-ES" dirty="0" smtClean="0"/>
          </a:p>
          <a:p>
            <a:pPr algn="just">
              <a:buFont typeface="Arial" pitchFamily="34" charset="0"/>
              <a:buChar char="•"/>
            </a:pPr>
            <a:r>
              <a:rPr lang="es-ES" dirty="0" smtClean="0"/>
              <a:t>     Acuerdo entre el Gobierno Mexicano y el EZLN firmado el 16 de febrero, 1996 para modificar la constitución nacional y otorgar: </a:t>
            </a:r>
          </a:p>
          <a:p>
            <a:pPr lvl="4" algn="just">
              <a:buFont typeface="Courier New" pitchFamily="49" charset="0"/>
              <a:buChar char="o"/>
            </a:pPr>
            <a:r>
              <a:rPr lang="es-ES" dirty="0" smtClean="0"/>
              <a:t>    Derechos y Cultura Indígena.</a:t>
            </a:r>
          </a:p>
          <a:p>
            <a:pPr lvl="4" algn="just">
              <a:buFont typeface="Courier New" pitchFamily="49" charset="0"/>
              <a:buChar char="o"/>
            </a:pPr>
            <a:r>
              <a:rPr lang="es-ES" dirty="0" smtClean="0"/>
              <a:t>    Democracia y Justicia.</a:t>
            </a:r>
          </a:p>
          <a:p>
            <a:pPr lvl="4" algn="just">
              <a:buFont typeface="Courier New" pitchFamily="49" charset="0"/>
              <a:buChar char="o"/>
            </a:pPr>
            <a:r>
              <a:rPr lang="es-ES" dirty="0" smtClean="0"/>
              <a:t>    Bienestar y Desarrollo.</a:t>
            </a:r>
          </a:p>
          <a:p>
            <a:pPr lvl="4" algn="just">
              <a:buFont typeface="Courier New" pitchFamily="49" charset="0"/>
              <a:buChar char="o"/>
            </a:pPr>
            <a:r>
              <a:rPr lang="es-ES" dirty="0" smtClean="0"/>
              <a:t>    Conciliación en Chiapas.</a:t>
            </a:r>
          </a:p>
          <a:p>
            <a:pPr lvl="4" algn="just">
              <a:buFont typeface="Courier New" pitchFamily="49" charset="0"/>
              <a:buChar char="o"/>
            </a:pPr>
            <a:r>
              <a:rPr lang="es-ES" dirty="0" smtClean="0"/>
              <a:t>    Derechos de la Mujer en Chiapas.</a:t>
            </a:r>
          </a:p>
          <a:p>
            <a:pPr algn="just">
              <a:buFont typeface="Arial" pitchFamily="34" charset="0"/>
              <a:buChar char="•"/>
            </a:pPr>
            <a:endParaRPr lang="en-US" dirty="0" smtClean="0"/>
          </a:p>
          <a:p>
            <a:pPr algn="just">
              <a:buFont typeface="Arial" pitchFamily="34" charset="0"/>
              <a:buChar char="•"/>
            </a:pPr>
            <a:r>
              <a:rPr lang="es-ES" dirty="0" smtClean="0"/>
              <a:t>    En el 2001 el Presidente Vicente Fox  aprobó una ley indígena pero distaba mucho de lo pactado en el Acuerdo de San Andrés. Los rebeldes tuvieron que conformarse </a:t>
            </a:r>
          </a:p>
          <a:p>
            <a:endParaRPr lang="es-ES" sz="2000" b="1" dirty="0"/>
          </a:p>
        </p:txBody>
      </p:sp>
    </p:spTree>
    <p:extLst>
      <p:ext uri="{BB962C8B-B14F-4D97-AF65-F5344CB8AC3E}">
        <p14:creationId xmlns:p14="http://schemas.microsoft.com/office/powerpoint/2010/main" val="15932090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5000" b="1" dirty="0" err="1" smtClean="0">
                <a:solidFill>
                  <a:schemeClr val="accent5">
                    <a:lumMod val="50000"/>
                  </a:schemeClr>
                </a:solidFill>
              </a:rPr>
              <a:t>Neopopulismo</a:t>
            </a:r>
            <a:r>
              <a:rPr lang="es-ES" sz="5000" b="1" dirty="0" smtClean="0">
                <a:solidFill>
                  <a:schemeClr val="accent5">
                    <a:lumMod val="50000"/>
                  </a:schemeClr>
                </a:solidFill>
              </a:rPr>
              <a:t>, neoliberalismo y alternancia en el poder</a:t>
            </a:r>
            <a:endParaRPr lang="es-ES_tradnl" sz="5000" b="1" dirty="0">
              <a:solidFill>
                <a:schemeClr val="accent5">
                  <a:lumMod val="50000"/>
                </a:schemeClr>
              </a:solidFill>
            </a:endParaRPr>
          </a:p>
        </p:txBody>
      </p:sp>
    </p:spTree>
    <p:extLst>
      <p:ext uri="{BB962C8B-B14F-4D97-AF65-F5344CB8AC3E}">
        <p14:creationId xmlns:p14="http://schemas.microsoft.com/office/powerpoint/2010/main" val="3983508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420675" y="419110"/>
            <a:ext cx="3175000" cy="369332"/>
          </a:xfrm>
          <a:prstGeom prst="rect">
            <a:avLst/>
          </a:prstGeom>
          <a:noFill/>
        </p:spPr>
        <p:txBody>
          <a:bodyPr wrap="square" rtlCol="0">
            <a:spAutoFit/>
          </a:bodyPr>
          <a:lstStyle/>
          <a:p>
            <a:r>
              <a:rPr lang="es-ES" b="1" smtClean="0"/>
              <a:t>NEOPOPULISMO</a:t>
            </a:r>
            <a:endParaRPr lang="es-ES_tradnl" b="1" dirty="0"/>
          </a:p>
        </p:txBody>
      </p:sp>
      <p:sp>
        <p:nvSpPr>
          <p:cNvPr id="5" name="CuadroTexto 4"/>
          <p:cNvSpPr txBox="1"/>
          <p:nvPr/>
        </p:nvSpPr>
        <p:spPr>
          <a:xfrm>
            <a:off x="909461" y="1161714"/>
            <a:ext cx="3175000" cy="2031325"/>
          </a:xfrm>
          <a:prstGeom prst="rect">
            <a:avLst/>
          </a:prstGeom>
          <a:solidFill>
            <a:schemeClr val="accent5">
              <a:lumMod val="20000"/>
              <a:lumOff val="80000"/>
            </a:schemeClr>
          </a:solidFill>
        </p:spPr>
        <p:txBody>
          <a:bodyPr wrap="square" rtlCol="0">
            <a:spAutoFit/>
          </a:bodyPr>
          <a:lstStyle/>
          <a:p>
            <a:pPr algn="just"/>
            <a:r>
              <a:rPr lang="es-ES" dirty="0" smtClean="0"/>
              <a:t>Conjunto de ideas en el cual se afirma tener como objetivo primordial la defensa del pueblo, apoyando como tal a la población </a:t>
            </a:r>
            <a:r>
              <a:rPr lang="es-ES" smtClean="0"/>
              <a:t>menos favorecida. </a:t>
            </a:r>
            <a:endParaRPr lang="es-ES_tradnl" dirty="0"/>
          </a:p>
        </p:txBody>
      </p:sp>
      <p:pic>
        <p:nvPicPr>
          <p:cNvPr id="6" name="Imagen 5"/>
          <p:cNvPicPr>
            <a:picLocks noChangeAspect="1"/>
          </p:cNvPicPr>
          <p:nvPr/>
        </p:nvPicPr>
        <p:blipFill>
          <a:blip r:embed="rId2"/>
          <a:stretch>
            <a:fillRect/>
          </a:stretch>
        </p:blipFill>
        <p:spPr>
          <a:xfrm>
            <a:off x="5009622" y="419110"/>
            <a:ext cx="3108416" cy="2587546"/>
          </a:xfrm>
          <a:prstGeom prst="rect">
            <a:avLst/>
          </a:prstGeom>
        </p:spPr>
      </p:pic>
      <p:pic>
        <p:nvPicPr>
          <p:cNvPr id="7" name="Imagen 6"/>
          <p:cNvPicPr>
            <a:picLocks noChangeAspect="1"/>
          </p:cNvPicPr>
          <p:nvPr/>
        </p:nvPicPr>
        <p:blipFill>
          <a:blip r:embed="rId3"/>
          <a:stretch>
            <a:fillRect/>
          </a:stretch>
        </p:blipFill>
        <p:spPr>
          <a:xfrm>
            <a:off x="2014029" y="3379928"/>
            <a:ext cx="5552228" cy="3123129"/>
          </a:xfrm>
          <a:prstGeom prst="rect">
            <a:avLst/>
          </a:prstGeom>
        </p:spPr>
      </p:pic>
    </p:spTree>
    <p:extLst>
      <p:ext uri="{BB962C8B-B14F-4D97-AF65-F5344CB8AC3E}">
        <p14:creationId xmlns:p14="http://schemas.microsoft.com/office/powerpoint/2010/main" val="13298753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4935093" y="3999147"/>
            <a:ext cx="3810000" cy="2409825"/>
          </a:xfrm>
          <a:prstGeom prst="rect">
            <a:avLst/>
          </a:prstGeom>
          <a:noFill/>
        </p:spPr>
      </p:pic>
      <p:pic>
        <p:nvPicPr>
          <p:cNvPr id="4" name="Imagen 3"/>
          <p:cNvPicPr>
            <a:picLocks noChangeAspect="1"/>
          </p:cNvPicPr>
          <p:nvPr/>
        </p:nvPicPr>
        <p:blipFill>
          <a:blip r:embed="rId3"/>
          <a:stretch>
            <a:fillRect/>
          </a:stretch>
        </p:blipFill>
        <p:spPr>
          <a:xfrm>
            <a:off x="383765" y="350011"/>
            <a:ext cx="4251902" cy="6058961"/>
          </a:xfrm>
          <a:prstGeom prst="rect">
            <a:avLst/>
          </a:prstGeom>
        </p:spPr>
      </p:pic>
      <p:sp>
        <p:nvSpPr>
          <p:cNvPr id="5" name="CuadroTexto 4"/>
          <p:cNvSpPr txBox="1"/>
          <p:nvPr/>
        </p:nvSpPr>
        <p:spPr>
          <a:xfrm>
            <a:off x="5441814" y="350011"/>
            <a:ext cx="3175000" cy="369332"/>
          </a:xfrm>
          <a:prstGeom prst="rect">
            <a:avLst/>
          </a:prstGeom>
          <a:noFill/>
        </p:spPr>
        <p:txBody>
          <a:bodyPr wrap="square" rtlCol="0">
            <a:spAutoFit/>
          </a:bodyPr>
          <a:lstStyle/>
          <a:p>
            <a:r>
              <a:rPr lang="es-ES" b="1" dirty="0" smtClean="0"/>
              <a:t>NEOLIBERALISMO</a:t>
            </a:r>
            <a:endParaRPr lang="es-ES_tradnl" b="1" dirty="0"/>
          </a:p>
        </p:txBody>
      </p:sp>
      <p:sp>
        <p:nvSpPr>
          <p:cNvPr id="6" name="CuadroTexto 5"/>
          <p:cNvSpPr txBox="1"/>
          <p:nvPr/>
        </p:nvSpPr>
        <p:spPr>
          <a:xfrm>
            <a:off x="5066871" y="1000485"/>
            <a:ext cx="3175000" cy="2585323"/>
          </a:xfrm>
          <a:prstGeom prst="rect">
            <a:avLst/>
          </a:prstGeom>
          <a:solidFill>
            <a:schemeClr val="accent5">
              <a:lumMod val="20000"/>
              <a:lumOff val="80000"/>
            </a:schemeClr>
          </a:solidFill>
        </p:spPr>
        <p:txBody>
          <a:bodyPr wrap="square" rtlCol="0">
            <a:spAutoFit/>
          </a:bodyPr>
          <a:lstStyle/>
          <a:p>
            <a:pPr algn="just"/>
            <a:r>
              <a:rPr lang="es-ES" dirty="0" smtClean="0"/>
              <a:t>Modelo económico que se basa en la premisa de la liberalización en materia económica, lo cual implica que los mercados sean totalmente </a:t>
            </a:r>
            <a:r>
              <a:rPr lang="es-ES" smtClean="0"/>
              <a:t>abiertos fomentando el libre comercio. </a:t>
            </a:r>
            <a:endParaRPr lang="es-ES_tradnl" dirty="0"/>
          </a:p>
        </p:txBody>
      </p:sp>
    </p:spTree>
    <p:extLst>
      <p:ext uri="{BB962C8B-B14F-4D97-AF65-F5344CB8AC3E}">
        <p14:creationId xmlns:p14="http://schemas.microsoft.com/office/powerpoint/2010/main" val="19030029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4276653" y="1668264"/>
            <a:ext cx="3051379" cy="2256171"/>
          </a:xfrm>
          <a:prstGeom prst="rect">
            <a:avLst/>
          </a:prstGeom>
        </p:spPr>
      </p:pic>
      <p:pic>
        <p:nvPicPr>
          <p:cNvPr id="5" name="Imagen 4"/>
          <p:cNvPicPr>
            <a:picLocks noChangeAspect="1"/>
          </p:cNvPicPr>
          <p:nvPr/>
        </p:nvPicPr>
        <p:blipFill>
          <a:blip r:embed="rId3"/>
          <a:stretch>
            <a:fillRect/>
          </a:stretch>
        </p:blipFill>
        <p:spPr>
          <a:xfrm>
            <a:off x="284687" y="307721"/>
            <a:ext cx="3734527" cy="3734527"/>
          </a:xfrm>
          <a:prstGeom prst="rect">
            <a:avLst/>
          </a:prstGeom>
        </p:spPr>
      </p:pic>
      <p:sp>
        <p:nvSpPr>
          <p:cNvPr id="6" name="CuadroTexto 5"/>
          <p:cNvSpPr txBox="1"/>
          <p:nvPr/>
        </p:nvSpPr>
        <p:spPr>
          <a:xfrm>
            <a:off x="5234519" y="1064026"/>
            <a:ext cx="3175000" cy="369332"/>
          </a:xfrm>
          <a:prstGeom prst="rect">
            <a:avLst/>
          </a:prstGeom>
          <a:noFill/>
        </p:spPr>
        <p:txBody>
          <a:bodyPr wrap="square" rtlCol="0">
            <a:spAutoFit/>
          </a:bodyPr>
          <a:lstStyle/>
          <a:p>
            <a:r>
              <a:rPr lang="es-ES" b="1" smtClean="0"/>
              <a:t>ALTERNANCIA EN EL PODER</a:t>
            </a:r>
            <a:endParaRPr lang="es-ES_tradnl" b="1" dirty="0"/>
          </a:p>
        </p:txBody>
      </p:sp>
      <p:pic>
        <p:nvPicPr>
          <p:cNvPr id="7" name="Imagen 6"/>
          <p:cNvPicPr>
            <a:picLocks noChangeAspect="1"/>
          </p:cNvPicPr>
          <p:nvPr/>
        </p:nvPicPr>
        <p:blipFill>
          <a:blip r:embed="rId4"/>
          <a:stretch>
            <a:fillRect/>
          </a:stretch>
        </p:blipFill>
        <p:spPr>
          <a:xfrm>
            <a:off x="5234519" y="4244920"/>
            <a:ext cx="3695700" cy="2197100"/>
          </a:xfrm>
          <a:prstGeom prst="rect">
            <a:avLst/>
          </a:prstGeom>
        </p:spPr>
      </p:pic>
      <p:sp>
        <p:nvSpPr>
          <p:cNvPr id="8" name="CuadroTexto 7"/>
          <p:cNvSpPr txBox="1"/>
          <p:nvPr/>
        </p:nvSpPr>
        <p:spPr>
          <a:xfrm>
            <a:off x="284687" y="4465704"/>
            <a:ext cx="4390961" cy="1200329"/>
          </a:xfrm>
          <a:prstGeom prst="rect">
            <a:avLst/>
          </a:prstGeom>
          <a:solidFill>
            <a:schemeClr val="accent5">
              <a:lumMod val="20000"/>
              <a:lumOff val="80000"/>
            </a:schemeClr>
          </a:solidFill>
        </p:spPr>
        <p:txBody>
          <a:bodyPr wrap="square" rtlCol="0">
            <a:spAutoFit/>
          </a:bodyPr>
          <a:lstStyle/>
          <a:p>
            <a:pPr algn="just"/>
            <a:r>
              <a:rPr lang="es-ES" dirty="0" smtClean="0"/>
              <a:t>Es la posibilidad de mantener pacíficamente una alternancia en los líderes y partidos políticos que ejercen el poder. </a:t>
            </a:r>
            <a:endParaRPr lang="es-ES_tradnl" dirty="0"/>
          </a:p>
        </p:txBody>
      </p:sp>
    </p:spTree>
    <p:extLst>
      <p:ext uri="{BB962C8B-B14F-4D97-AF65-F5344CB8AC3E}">
        <p14:creationId xmlns:p14="http://schemas.microsoft.com/office/powerpoint/2010/main" val="7163227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589094" y="689543"/>
            <a:ext cx="4339914" cy="400110"/>
          </a:xfrm>
          <a:prstGeom prst="rect">
            <a:avLst/>
          </a:prstGeom>
          <a:noFill/>
        </p:spPr>
        <p:txBody>
          <a:bodyPr wrap="square" rtlCol="0">
            <a:spAutoFit/>
          </a:bodyPr>
          <a:lstStyle/>
          <a:p>
            <a:r>
              <a:rPr lang="es-ES" sz="2000" b="1" dirty="0" smtClean="0"/>
              <a:t>FUENTES DE INFORMACIÓN </a:t>
            </a:r>
            <a:endParaRPr lang="es-ES_tradnl" sz="2000" b="1" dirty="0"/>
          </a:p>
        </p:txBody>
      </p:sp>
      <p:sp>
        <p:nvSpPr>
          <p:cNvPr id="3" name="CuadroTexto 2"/>
          <p:cNvSpPr txBox="1"/>
          <p:nvPr/>
        </p:nvSpPr>
        <p:spPr>
          <a:xfrm>
            <a:off x="1038230" y="1876436"/>
            <a:ext cx="6792903" cy="646331"/>
          </a:xfrm>
          <a:prstGeom prst="rect">
            <a:avLst/>
          </a:prstGeom>
          <a:noFill/>
          <a:ln>
            <a:solidFill>
              <a:schemeClr val="accent5"/>
            </a:solidFill>
          </a:ln>
        </p:spPr>
        <p:txBody>
          <a:bodyPr wrap="square" rtlCol="0">
            <a:spAutoFit/>
          </a:bodyPr>
          <a:lstStyle/>
          <a:p>
            <a:r>
              <a:rPr lang="es-ES" dirty="0" smtClean="0"/>
              <a:t>Diaz Ortega Fernando y </a:t>
            </a:r>
            <a:r>
              <a:rPr lang="es-ES" dirty="0" err="1" smtClean="0"/>
              <a:t>Cols</a:t>
            </a:r>
            <a:r>
              <a:rPr lang="es-ES" dirty="0" smtClean="0"/>
              <a:t>., (2012). Historia de México siglos XIX-XXI, UAEM.</a:t>
            </a:r>
            <a:endParaRPr lang="es-ES_tradnl" dirty="0"/>
          </a:p>
        </p:txBody>
      </p:sp>
      <p:sp>
        <p:nvSpPr>
          <p:cNvPr id="5" name="CuadroTexto 4"/>
          <p:cNvSpPr txBox="1"/>
          <p:nvPr/>
        </p:nvSpPr>
        <p:spPr>
          <a:xfrm>
            <a:off x="1038231" y="2663220"/>
            <a:ext cx="6792903" cy="646331"/>
          </a:xfrm>
          <a:prstGeom prst="rect">
            <a:avLst/>
          </a:prstGeom>
          <a:noFill/>
          <a:ln>
            <a:solidFill>
              <a:schemeClr val="accent5"/>
            </a:solidFill>
          </a:ln>
        </p:spPr>
        <p:txBody>
          <a:bodyPr wrap="square" rtlCol="0">
            <a:spAutoFit/>
          </a:bodyPr>
          <a:lstStyle/>
          <a:p>
            <a:r>
              <a:rPr lang="es-ES" dirty="0" smtClean="0"/>
              <a:t>Escalante Gonzalo, Pablo., (2004). Nueva historia mínima de México, El Colegio de México.</a:t>
            </a:r>
            <a:endParaRPr lang="es-ES_tradnl" dirty="0"/>
          </a:p>
        </p:txBody>
      </p:sp>
      <p:sp>
        <p:nvSpPr>
          <p:cNvPr id="6" name="CuadroTexto 5"/>
          <p:cNvSpPr txBox="1"/>
          <p:nvPr/>
        </p:nvSpPr>
        <p:spPr>
          <a:xfrm>
            <a:off x="1038229" y="3494535"/>
            <a:ext cx="6792903" cy="646331"/>
          </a:xfrm>
          <a:prstGeom prst="rect">
            <a:avLst/>
          </a:prstGeom>
          <a:noFill/>
          <a:ln>
            <a:solidFill>
              <a:schemeClr val="accent5"/>
            </a:solidFill>
          </a:ln>
        </p:spPr>
        <p:txBody>
          <a:bodyPr wrap="square" rtlCol="0">
            <a:spAutoFit/>
          </a:bodyPr>
          <a:lstStyle/>
          <a:p>
            <a:r>
              <a:rPr lang="es-ES" dirty="0" err="1" smtClean="0"/>
              <a:t>Loyo</a:t>
            </a:r>
            <a:r>
              <a:rPr lang="es-ES" dirty="0" smtClean="0"/>
              <a:t>, </a:t>
            </a:r>
            <a:r>
              <a:rPr lang="es-ES" dirty="0" err="1" smtClean="0"/>
              <a:t>Engracia</a:t>
            </a:r>
            <a:r>
              <a:rPr lang="es-ES" dirty="0" smtClean="0"/>
              <a:t>., (1999). Gobiernos revolucionarios y educación popular en México, COLMEX.</a:t>
            </a:r>
            <a:endParaRPr lang="es-ES_tradnl" dirty="0"/>
          </a:p>
        </p:txBody>
      </p:sp>
      <p:sp>
        <p:nvSpPr>
          <p:cNvPr id="4" name="Rectángulo 3"/>
          <p:cNvSpPr txBox="1"/>
          <p:nvPr/>
        </p:nvSpPr>
        <p:spPr>
          <a:xfrm>
            <a:off x="1038229" y="4791103"/>
            <a:ext cx="6792903" cy="923330"/>
          </a:xfrm>
          <a:prstGeom prst="rect">
            <a:avLst/>
          </a:prstGeom>
          <a:ln>
            <a:solidFill>
              <a:schemeClr val="accent5"/>
            </a:solidFill>
          </a:ln>
        </p:spPr>
        <p:txBody>
          <a:bodyPr wrap="square">
            <a:spAutoFit/>
          </a:bodyPr>
          <a:lstStyle/>
          <a:p>
            <a:pPr lvl="0" algn="just" eaLnBrk="0" fontAlgn="base" hangingPunct="0">
              <a:spcBef>
                <a:spcPct val="0"/>
              </a:spcBef>
              <a:spcAft>
                <a:spcPct val="0"/>
              </a:spcAft>
            </a:pPr>
            <a:r>
              <a:rPr lang="es-ES" dirty="0">
                <a:ea typeface="Calibri" pitchFamily="34" charset="0"/>
                <a:cs typeface="Times New Roman" pitchFamily="18" charset="0"/>
              </a:rPr>
              <a:t> Aubry, A. (1997, 02 26). </a:t>
            </a:r>
            <a:r>
              <a:rPr lang="es-ES" i="1" dirty="0">
                <a:ea typeface="Calibri" pitchFamily="34" charset="0"/>
                <a:cs typeface="Times New Roman" pitchFamily="18" charset="0"/>
              </a:rPr>
              <a:t>Un Historial del Dialogo de Paz</a:t>
            </a:r>
            <a:r>
              <a:rPr lang="es-ES" dirty="0">
                <a:ea typeface="Calibri" pitchFamily="34" charset="0"/>
                <a:cs typeface="Times New Roman" pitchFamily="18" charset="0"/>
              </a:rPr>
              <a:t>. Obtenido 11 05, </a:t>
            </a:r>
            <a:r>
              <a:rPr lang="es-ES" dirty="0" smtClean="0">
                <a:ea typeface="Calibri" pitchFamily="34" charset="0"/>
                <a:cs typeface="Times New Roman" pitchFamily="18" charset="0"/>
              </a:rPr>
              <a:t>2015, </a:t>
            </a:r>
            <a:endParaRPr lang="es-ES" dirty="0">
              <a:ea typeface="Calibri" pitchFamily="34" charset="0"/>
              <a:cs typeface="Times New Roman" pitchFamily="18" charset="0"/>
            </a:endParaRPr>
          </a:p>
          <a:p>
            <a:pPr lvl="0" algn="just" eaLnBrk="0" fontAlgn="base" hangingPunct="0">
              <a:spcBef>
                <a:spcPct val="0"/>
              </a:spcBef>
              <a:spcAft>
                <a:spcPct val="0"/>
              </a:spcAft>
            </a:pPr>
            <a:r>
              <a:rPr lang="es-ES" dirty="0">
                <a:ea typeface="Calibri" pitchFamily="34" charset="0"/>
                <a:cs typeface="Times New Roman" pitchFamily="18" charset="0"/>
              </a:rPr>
              <a:t>de http://</a:t>
            </a:r>
            <a:r>
              <a:rPr lang="es-ES" dirty="0" err="1">
                <a:ea typeface="Calibri" pitchFamily="34" charset="0"/>
                <a:cs typeface="Times New Roman" pitchFamily="18" charset="0"/>
              </a:rPr>
              <a:t>www.edualter.org</a:t>
            </a:r>
            <a:r>
              <a:rPr lang="es-ES" dirty="0">
                <a:ea typeface="Calibri" pitchFamily="34" charset="0"/>
                <a:cs typeface="Times New Roman" pitchFamily="18" charset="0"/>
              </a:rPr>
              <a:t>/material/</a:t>
            </a:r>
            <a:r>
              <a:rPr lang="es-ES" dirty="0" err="1">
                <a:ea typeface="Calibri" pitchFamily="34" charset="0"/>
                <a:cs typeface="Times New Roman" pitchFamily="18" charset="0"/>
              </a:rPr>
              <a:t>ddhh</a:t>
            </a:r>
            <a:r>
              <a:rPr lang="es-ES" dirty="0">
                <a:ea typeface="Calibri" pitchFamily="34" charset="0"/>
                <a:cs typeface="Times New Roman" pitchFamily="18" charset="0"/>
              </a:rPr>
              <a:t>/</a:t>
            </a:r>
            <a:r>
              <a:rPr lang="es-ES" dirty="0" err="1">
                <a:ea typeface="Calibri" pitchFamily="34" charset="0"/>
                <a:cs typeface="Times New Roman" pitchFamily="18" charset="0"/>
              </a:rPr>
              <a:t>aubry.htm</a:t>
            </a:r>
            <a:endParaRPr lang="es-ES" dirty="0">
              <a:cs typeface="Arial" pitchFamily="34" charset="0"/>
            </a:endParaRPr>
          </a:p>
        </p:txBody>
      </p:sp>
      <p:sp>
        <p:nvSpPr>
          <p:cNvPr id="7" name="CuadroTexto 6"/>
          <p:cNvSpPr txBox="1"/>
          <p:nvPr/>
        </p:nvSpPr>
        <p:spPr>
          <a:xfrm>
            <a:off x="1754008" y="1296122"/>
            <a:ext cx="3175000" cy="369332"/>
          </a:xfrm>
          <a:prstGeom prst="rect">
            <a:avLst/>
          </a:prstGeom>
          <a:noFill/>
        </p:spPr>
        <p:txBody>
          <a:bodyPr wrap="square" rtlCol="0">
            <a:spAutoFit/>
          </a:bodyPr>
          <a:lstStyle/>
          <a:p>
            <a:r>
              <a:rPr lang="es-ES" dirty="0" smtClean="0"/>
              <a:t>Bibliográfica </a:t>
            </a:r>
            <a:endParaRPr lang="es-ES_tradnl" dirty="0"/>
          </a:p>
        </p:txBody>
      </p:sp>
      <p:sp>
        <p:nvSpPr>
          <p:cNvPr id="8" name="CuadroTexto 7"/>
          <p:cNvSpPr txBox="1"/>
          <p:nvPr/>
        </p:nvSpPr>
        <p:spPr>
          <a:xfrm>
            <a:off x="1809750" y="4247634"/>
            <a:ext cx="3175000" cy="369332"/>
          </a:xfrm>
          <a:prstGeom prst="rect">
            <a:avLst/>
          </a:prstGeom>
          <a:noFill/>
        </p:spPr>
        <p:txBody>
          <a:bodyPr wrap="square" rtlCol="0">
            <a:spAutoFit/>
          </a:bodyPr>
          <a:lstStyle/>
          <a:p>
            <a:r>
              <a:rPr lang="es-ES" dirty="0" smtClean="0"/>
              <a:t>Electrónica  </a:t>
            </a:r>
            <a:endParaRPr lang="es-ES_tradnl" dirty="0"/>
          </a:p>
        </p:txBody>
      </p:sp>
    </p:spTree>
    <p:extLst>
      <p:ext uri="{BB962C8B-B14F-4D97-AF65-F5344CB8AC3E}">
        <p14:creationId xmlns:p14="http://schemas.microsoft.com/office/powerpoint/2010/main" val="9603319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589094" y="689543"/>
            <a:ext cx="4339914" cy="400110"/>
          </a:xfrm>
          <a:prstGeom prst="rect">
            <a:avLst/>
          </a:prstGeom>
          <a:noFill/>
        </p:spPr>
        <p:txBody>
          <a:bodyPr wrap="square" rtlCol="0">
            <a:spAutoFit/>
          </a:bodyPr>
          <a:lstStyle/>
          <a:p>
            <a:r>
              <a:rPr lang="es-ES" sz="2000" b="1" smtClean="0"/>
              <a:t>GUION EXPLICATIVO</a:t>
            </a:r>
            <a:endParaRPr lang="es-ES_tradnl" sz="2000" b="1" dirty="0"/>
          </a:p>
        </p:txBody>
      </p:sp>
      <p:sp>
        <p:nvSpPr>
          <p:cNvPr id="3" name="CuadroTexto 2"/>
          <p:cNvSpPr txBox="1"/>
          <p:nvPr/>
        </p:nvSpPr>
        <p:spPr>
          <a:xfrm>
            <a:off x="589094" y="1497129"/>
            <a:ext cx="7622080" cy="4524315"/>
          </a:xfrm>
          <a:prstGeom prst="rect">
            <a:avLst/>
          </a:prstGeom>
          <a:noFill/>
        </p:spPr>
        <p:txBody>
          <a:bodyPr wrap="square" rtlCol="0">
            <a:spAutoFit/>
          </a:bodyPr>
          <a:lstStyle/>
          <a:p>
            <a:pPr algn="just"/>
            <a:r>
              <a:rPr lang="es-ES" dirty="0" smtClean="0"/>
              <a:t>El trabajo presentado denominado </a:t>
            </a:r>
            <a:r>
              <a:rPr lang="es-ES" b="1" dirty="0" smtClean="0"/>
              <a:t>PROYECTO </a:t>
            </a:r>
            <a:r>
              <a:rPr lang="es-ES" b="1" dirty="0" err="1" smtClean="0"/>
              <a:t>INDUSTRIALIZADOR</a:t>
            </a:r>
            <a:r>
              <a:rPr lang="es-ES" dirty="0" smtClean="0"/>
              <a:t> </a:t>
            </a:r>
            <a:r>
              <a:rPr lang="es-ES" b="1" dirty="0" smtClean="0"/>
              <a:t>DEL MÉXICO </a:t>
            </a:r>
            <a:r>
              <a:rPr lang="es-ES" b="1" dirty="0" err="1" smtClean="0"/>
              <a:t>POSREVOLUCIONARIO</a:t>
            </a:r>
            <a:r>
              <a:rPr lang="es-ES" dirty="0" smtClean="0"/>
              <a:t>, se encuentra dividido en tres partes las cuales deben de ser trabajadas tomando en cuenta la utilización de material complementario como lecturas,trabajos de investigación y la proyección de documentales que apoyen el desarrollo de cada uno de estos. </a:t>
            </a:r>
          </a:p>
          <a:p>
            <a:pPr algn="just"/>
            <a:r>
              <a:rPr lang="es-ES" dirty="0" smtClean="0"/>
              <a:t>Para comenzar se habla de el Milagro Mexicano y el Desarrollo estabilizador, lo cual da pauta para abordar la temática de los Movimientos Sociales, dentro de los cuales destacan el movimiento </a:t>
            </a:r>
            <a:r>
              <a:rPr lang="es-ES" dirty="0" err="1" smtClean="0"/>
              <a:t>ferrocarrilero</a:t>
            </a:r>
            <a:r>
              <a:rPr lang="es-ES" dirty="0" smtClean="0"/>
              <a:t> el movimiento medico, el movimiento magisterial, el movimiento estudiantil del 68 y el movimiento del Ejército Zapatista e Liberación Nacional. </a:t>
            </a:r>
          </a:p>
          <a:p>
            <a:pPr algn="just"/>
            <a:r>
              <a:rPr lang="es-ES" dirty="0" smtClean="0"/>
              <a:t>Para finalizar se desarrollan de manera breve los conceptos de </a:t>
            </a:r>
            <a:r>
              <a:rPr lang="es-ES" dirty="0" err="1" smtClean="0"/>
              <a:t>neopooulismo</a:t>
            </a:r>
            <a:r>
              <a:rPr lang="es-ES" dirty="0" smtClean="0"/>
              <a:t>, neoliberalismo y alternancia en el poder, temas que tendrán que tratarse más ampliamente al momento de trabajarlos. </a:t>
            </a:r>
            <a:endParaRPr lang="es-ES_tradnl" dirty="0"/>
          </a:p>
        </p:txBody>
      </p:sp>
    </p:spTree>
    <p:extLst>
      <p:ext uri="{BB962C8B-B14F-4D97-AF65-F5344CB8AC3E}">
        <p14:creationId xmlns:p14="http://schemas.microsoft.com/office/powerpoint/2010/main" val="1672300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Rectángulo redondeado 1"/>
          <p:cNvSpPr/>
          <p:nvPr/>
        </p:nvSpPr>
        <p:spPr>
          <a:xfrm>
            <a:off x="2326746" y="666234"/>
            <a:ext cx="4571121" cy="603730"/>
          </a:xfrm>
          <a:prstGeom prst="roundRect">
            <a:avLst/>
          </a:prstGeom>
          <a:solidFill>
            <a:schemeClr val="accent5">
              <a:lumMod val="20000"/>
              <a:lumOff val="8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accent5">
                    <a:lumMod val="50000"/>
                  </a:schemeClr>
                </a:solidFill>
              </a:rPr>
              <a:t>¿MILAGRO MEXICANO?</a:t>
            </a:r>
            <a:endParaRPr lang="es-ES_tradnl" dirty="0">
              <a:solidFill>
                <a:schemeClr val="accent5">
                  <a:lumMod val="50000"/>
                </a:schemeClr>
              </a:solidFill>
            </a:endParaRPr>
          </a:p>
        </p:txBody>
      </p:sp>
      <p:sp>
        <p:nvSpPr>
          <p:cNvPr id="3" name="CuadroTexto 2"/>
          <p:cNvSpPr txBox="1"/>
          <p:nvPr/>
        </p:nvSpPr>
        <p:spPr>
          <a:xfrm>
            <a:off x="806146" y="1507206"/>
            <a:ext cx="7612323" cy="923330"/>
          </a:xfrm>
          <a:prstGeom prst="rect">
            <a:avLst/>
          </a:prstGeom>
          <a:noFill/>
        </p:spPr>
        <p:txBody>
          <a:bodyPr wrap="square" rtlCol="0">
            <a:spAutoFit/>
          </a:bodyPr>
          <a:lstStyle/>
          <a:p>
            <a:pPr algn="just"/>
            <a:r>
              <a:rPr lang="es-ES" dirty="0" smtClean="0"/>
              <a:t>Económicamente entre 1940-1960, la producción nacional aumento 3.2 veces y entre 1960 y 1978, 2.7 veces; sencillamente en esos años se registró </a:t>
            </a:r>
            <a:r>
              <a:rPr lang="es-ES" smtClean="0"/>
              <a:t>un crecimiento anual promedio del 6%.</a:t>
            </a:r>
            <a:endParaRPr lang="es-ES_tradnl" dirty="0"/>
          </a:p>
        </p:txBody>
      </p:sp>
      <p:pic>
        <p:nvPicPr>
          <p:cNvPr id="4" name="Imagen 3"/>
          <p:cNvPicPr>
            <a:picLocks noChangeAspect="1"/>
          </p:cNvPicPr>
          <p:nvPr/>
        </p:nvPicPr>
        <p:blipFill>
          <a:blip r:embed="rId2"/>
          <a:stretch>
            <a:fillRect/>
          </a:stretch>
        </p:blipFill>
        <p:spPr>
          <a:xfrm>
            <a:off x="2149122" y="2667778"/>
            <a:ext cx="4662964" cy="3500877"/>
          </a:xfrm>
          <a:prstGeom prst="rect">
            <a:avLst/>
          </a:prstGeom>
        </p:spPr>
      </p:pic>
    </p:spTree>
    <p:extLst>
      <p:ext uri="{BB962C8B-B14F-4D97-AF65-F5344CB8AC3E}">
        <p14:creationId xmlns:p14="http://schemas.microsoft.com/office/powerpoint/2010/main" val="13531426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886761" y="390117"/>
            <a:ext cx="7462610" cy="1477328"/>
          </a:xfrm>
          <a:prstGeom prst="rect">
            <a:avLst/>
          </a:prstGeom>
          <a:noFill/>
        </p:spPr>
        <p:txBody>
          <a:bodyPr wrap="square" rtlCol="0">
            <a:spAutoFit/>
          </a:bodyPr>
          <a:lstStyle/>
          <a:p>
            <a:pPr algn="just"/>
            <a:r>
              <a:rPr lang="es-ES" dirty="0" smtClean="0"/>
              <a:t>La industrialización del país bajo las condiciones históricas que se desarrolla propicia la imagen de un Mexico </a:t>
            </a:r>
            <a:r>
              <a:rPr lang="es-ES" smtClean="0"/>
              <a:t>Imaginario representado </a:t>
            </a:r>
            <a:r>
              <a:rPr lang="es-ES" dirty="0" smtClean="0"/>
              <a:t>por la construcción de unidades residenciales en el D.F. Y que sirvieron de habitación para la nueva clase empresarial mexicana. </a:t>
            </a:r>
            <a:endParaRPr lang="es-ES_tradnl" dirty="0"/>
          </a:p>
        </p:txBody>
      </p:sp>
      <p:pic>
        <p:nvPicPr>
          <p:cNvPr id="3" name="Imagen 2"/>
          <p:cNvPicPr>
            <a:picLocks noChangeAspect="1"/>
          </p:cNvPicPr>
          <p:nvPr/>
        </p:nvPicPr>
        <p:blipFill>
          <a:blip r:embed="rId2"/>
          <a:stretch>
            <a:fillRect/>
          </a:stretch>
        </p:blipFill>
        <p:spPr>
          <a:xfrm>
            <a:off x="437622" y="2065193"/>
            <a:ext cx="3742821" cy="2807116"/>
          </a:xfrm>
          <a:prstGeom prst="rect">
            <a:avLst/>
          </a:prstGeom>
        </p:spPr>
      </p:pic>
      <p:pic>
        <p:nvPicPr>
          <p:cNvPr id="5" name="Imagen 4"/>
          <p:cNvPicPr>
            <a:picLocks noChangeAspect="1"/>
          </p:cNvPicPr>
          <p:nvPr/>
        </p:nvPicPr>
        <p:blipFill>
          <a:blip r:embed="rId3"/>
          <a:stretch>
            <a:fillRect/>
          </a:stretch>
        </p:blipFill>
        <p:spPr>
          <a:xfrm>
            <a:off x="4583517" y="3397483"/>
            <a:ext cx="3904962" cy="2808832"/>
          </a:xfrm>
          <a:prstGeom prst="rect">
            <a:avLst/>
          </a:prstGeom>
        </p:spPr>
      </p:pic>
    </p:spTree>
    <p:extLst>
      <p:ext uri="{BB962C8B-B14F-4D97-AF65-F5344CB8AC3E}">
        <p14:creationId xmlns:p14="http://schemas.microsoft.com/office/powerpoint/2010/main" val="9457478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669708" y="4973634"/>
            <a:ext cx="7956056" cy="1200329"/>
          </a:xfrm>
          <a:prstGeom prst="rect">
            <a:avLst/>
          </a:prstGeom>
          <a:noFill/>
        </p:spPr>
        <p:txBody>
          <a:bodyPr wrap="square" rtlCol="0">
            <a:spAutoFit/>
          </a:bodyPr>
          <a:lstStyle/>
          <a:p>
            <a:pPr algn="just"/>
            <a:r>
              <a:rPr lang="es-ES" dirty="0" smtClean="0"/>
              <a:t>Pero no tan lejos de ahí se establecieron los cinturones de miseria como producto de aquellos que se fueron a la gran ciudad en busca de la esperanza por mejorar su vida familiar al no contar </a:t>
            </a:r>
            <a:r>
              <a:rPr lang="es-ES" smtClean="0"/>
              <a:t>con apoyos al campo.  </a:t>
            </a:r>
            <a:endParaRPr lang="es-ES_tradnl" dirty="0"/>
          </a:p>
        </p:txBody>
      </p:sp>
      <p:pic>
        <p:nvPicPr>
          <p:cNvPr id="3" name="Imagen 2"/>
          <p:cNvPicPr>
            <a:picLocks noChangeAspect="1"/>
          </p:cNvPicPr>
          <p:nvPr/>
        </p:nvPicPr>
        <p:blipFill>
          <a:blip r:embed="rId2"/>
          <a:stretch>
            <a:fillRect/>
          </a:stretch>
        </p:blipFill>
        <p:spPr>
          <a:xfrm>
            <a:off x="669708" y="1915345"/>
            <a:ext cx="4270816" cy="2847211"/>
          </a:xfrm>
          <a:prstGeom prst="rect">
            <a:avLst/>
          </a:prstGeom>
        </p:spPr>
      </p:pic>
      <p:pic>
        <p:nvPicPr>
          <p:cNvPr id="4" name="Imagen 3"/>
          <p:cNvPicPr>
            <a:picLocks noChangeAspect="1"/>
          </p:cNvPicPr>
          <p:nvPr/>
        </p:nvPicPr>
        <p:blipFill>
          <a:blip r:embed="rId3"/>
          <a:stretch>
            <a:fillRect/>
          </a:stretch>
        </p:blipFill>
        <p:spPr>
          <a:xfrm>
            <a:off x="4940524" y="379580"/>
            <a:ext cx="3912399" cy="2601745"/>
          </a:xfrm>
          <a:prstGeom prst="rect">
            <a:avLst/>
          </a:prstGeom>
        </p:spPr>
      </p:pic>
    </p:spTree>
    <p:extLst>
      <p:ext uri="{BB962C8B-B14F-4D97-AF65-F5344CB8AC3E}">
        <p14:creationId xmlns:p14="http://schemas.microsoft.com/office/powerpoint/2010/main" val="11649933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2454747" y="747125"/>
            <a:ext cx="4409012" cy="369332"/>
          </a:xfrm>
          <a:prstGeom prst="rect">
            <a:avLst/>
          </a:prstGeom>
          <a:noFill/>
        </p:spPr>
        <p:txBody>
          <a:bodyPr wrap="square" rtlCol="0">
            <a:spAutoFit/>
          </a:bodyPr>
          <a:lstStyle/>
          <a:p>
            <a:r>
              <a:rPr lang="es-ES" b="1" dirty="0" smtClean="0"/>
              <a:t>BINOMIO DEL MILAGRO MEXICANO</a:t>
            </a:r>
            <a:r>
              <a:rPr lang="es-ES" dirty="0" smtClean="0"/>
              <a:t> </a:t>
            </a:r>
            <a:endParaRPr lang="es-ES_tradnl" dirty="0"/>
          </a:p>
        </p:txBody>
      </p:sp>
      <p:sp>
        <p:nvSpPr>
          <p:cNvPr id="3" name="CuadroTexto 2"/>
          <p:cNvSpPr txBox="1"/>
          <p:nvPr/>
        </p:nvSpPr>
        <p:spPr>
          <a:xfrm>
            <a:off x="959378" y="1795696"/>
            <a:ext cx="2990738" cy="646331"/>
          </a:xfrm>
          <a:prstGeom prst="rect">
            <a:avLst/>
          </a:prstGeom>
          <a:solidFill>
            <a:schemeClr val="accent5">
              <a:lumMod val="20000"/>
              <a:lumOff val="80000"/>
            </a:schemeClr>
          </a:solidFill>
        </p:spPr>
        <p:txBody>
          <a:bodyPr wrap="square" rtlCol="0">
            <a:spAutoFit/>
          </a:bodyPr>
          <a:lstStyle/>
          <a:p>
            <a:pPr algn="ctr"/>
            <a:r>
              <a:rPr lang="es-ES" dirty="0" smtClean="0"/>
              <a:t>Baja en la </a:t>
            </a:r>
            <a:r>
              <a:rPr lang="es-ES" smtClean="0"/>
              <a:t>producción agropecuaria </a:t>
            </a:r>
            <a:endParaRPr lang="es-ES_tradnl" dirty="0"/>
          </a:p>
        </p:txBody>
      </p:sp>
      <p:sp>
        <p:nvSpPr>
          <p:cNvPr id="4" name="CuadroTexto 3"/>
          <p:cNvSpPr txBox="1"/>
          <p:nvPr/>
        </p:nvSpPr>
        <p:spPr>
          <a:xfrm>
            <a:off x="5649409" y="1795695"/>
            <a:ext cx="2242174" cy="646331"/>
          </a:xfrm>
          <a:prstGeom prst="rect">
            <a:avLst/>
          </a:prstGeom>
          <a:solidFill>
            <a:schemeClr val="accent5">
              <a:lumMod val="20000"/>
              <a:lumOff val="80000"/>
            </a:schemeClr>
          </a:solidFill>
        </p:spPr>
        <p:txBody>
          <a:bodyPr wrap="square" rtlCol="0">
            <a:spAutoFit/>
          </a:bodyPr>
          <a:lstStyle/>
          <a:p>
            <a:pPr algn="ctr"/>
            <a:r>
              <a:rPr lang="es-ES" dirty="0" smtClean="0"/>
              <a:t>Crecimiento en la población </a:t>
            </a:r>
            <a:endParaRPr lang="es-ES_tradnl" dirty="0"/>
          </a:p>
        </p:txBody>
      </p:sp>
      <p:sp>
        <p:nvSpPr>
          <p:cNvPr id="5" name="Marco 4"/>
          <p:cNvSpPr/>
          <p:nvPr/>
        </p:nvSpPr>
        <p:spPr>
          <a:xfrm>
            <a:off x="2740897" y="2793600"/>
            <a:ext cx="3673724" cy="822541"/>
          </a:xfrm>
          <a:prstGeom prst="fram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600" b="1" dirty="0" smtClean="0">
                <a:solidFill>
                  <a:schemeClr val="tx1"/>
                </a:solidFill>
              </a:rPr>
              <a:t>CRISIS</a:t>
            </a:r>
            <a:r>
              <a:rPr lang="es-ES" dirty="0" smtClean="0">
                <a:solidFill>
                  <a:schemeClr val="tx1"/>
                </a:solidFill>
              </a:rPr>
              <a:t> </a:t>
            </a:r>
            <a:endParaRPr lang="es-ES_tradnl" dirty="0">
              <a:solidFill>
                <a:schemeClr val="tx1"/>
              </a:solidFill>
            </a:endParaRPr>
          </a:p>
        </p:txBody>
      </p:sp>
      <p:pic>
        <p:nvPicPr>
          <p:cNvPr id="6" name="Imagen 5"/>
          <p:cNvPicPr>
            <a:picLocks noChangeAspect="1"/>
          </p:cNvPicPr>
          <p:nvPr/>
        </p:nvPicPr>
        <p:blipFill>
          <a:blip r:embed="rId2"/>
          <a:stretch>
            <a:fillRect/>
          </a:stretch>
        </p:blipFill>
        <p:spPr>
          <a:xfrm>
            <a:off x="2954526" y="3769781"/>
            <a:ext cx="3246466" cy="2448843"/>
          </a:xfrm>
          <a:prstGeom prst="rect">
            <a:avLst/>
          </a:prstGeom>
        </p:spPr>
      </p:pic>
    </p:spTree>
    <p:extLst>
      <p:ext uri="{BB962C8B-B14F-4D97-AF65-F5344CB8AC3E}">
        <p14:creationId xmlns:p14="http://schemas.microsoft.com/office/powerpoint/2010/main" val="2122170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1095813" y="689543"/>
            <a:ext cx="7080811" cy="369332"/>
          </a:xfrm>
          <a:prstGeom prst="rect">
            <a:avLst/>
          </a:prstGeom>
          <a:noFill/>
        </p:spPr>
        <p:txBody>
          <a:bodyPr wrap="square" rtlCol="0">
            <a:spAutoFit/>
          </a:bodyPr>
          <a:lstStyle/>
          <a:p>
            <a:r>
              <a:rPr lang="es-ES" dirty="0" smtClean="0"/>
              <a:t>Esto se manifestó con la devaluación del peso frente </a:t>
            </a:r>
            <a:r>
              <a:rPr lang="es-ES" smtClean="0"/>
              <a:t>al dólar. </a:t>
            </a:r>
            <a:endParaRPr lang="es-ES_tradnl" dirty="0"/>
          </a:p>
        </p:txBody>
      </p:sp>
      <p:sp>
        <p:nvSpPr>
          <p:cNvPr id="3" name="CuadroTexto 2"/>
          <p:cNvSpPr txBox="1"/>
          <p:nvPr/>
        </p:nvSpPr>
        <p:spPr>
          <a:xfrm>
            <a:off x="1959541" y="4272574"/>
            <a:ext cx="873488" cy="369332"/>
          </a:xfrm>
          <a:prstGeom prst="rect">
            <a:avLst/>
          </a:prstGeom>
          <a:noFill/>
        </p:spPr>
        <p:txBody>
          <a:bodyPr wrap="square" rtlCol="0">
            <a:spAutoFit/>
          </a:bodyPr>
          <a:lstStyle/>
          <a:p>
            <a:r>
              <a:rPr lang="es-ES" smtClean="0"/>
              <a:t>1948</a:t>
            </a:r>
            <a:endParaRPr lang="es-ES_tradnl" dirty="0"/>
          </a:p>
        </p:txBody>
      </p:sp>
      <p:sp>
        <p:nvSpPr>
          <p:cNvPr id="4" name="CuadroTexto 3"/>
          <p:cNvSpPr txBox="1"/>
          <p:nvPr/>
        </p:nvSpPr>
        <p:spPr>
          <a:xfrm>
            <a:off x="6432665" y="4272574"/>
            <a:ext cx="1743959" cy="369332"/>
          </a:xfrm>
          <a:prstGeom prst="rect">
            <a:avLst/>
          </a:prstGeom>
          <a:noFill/>
        </p:spPr>
        <p:txBody>
          <a:bodyPr wrap="square" rtlCol="0">
            <a:spAutoFit/>
          </a:bodyPr>
          <a:lstStyle/>
          <a:p>
            <a:r>
              <a:rPr lang="es-ES" smtClean="0"/>
              <a:t>1964 </a:t>
            </a:r>
            <a:endParaRPr lang="es-ES_tradnl" dirty="0"/>
          </a:p>
        </p:txBody>
      </p:sp>
      <p:cxnSp>
        <p:nvCxnSpPr>
          <p:cNvPr id="5" name="Conector recto de flecha 4"/>
          <p:cNvCxnSpPr/>
          <p:nvPr/>
        </p:nvCxnSpPr>
        <p:spPr>
          <a:xfrm>
            <a:off x="1785038" y="4053766"/>
            <a:ext cx="5919416" cy="23030"/>
          </a:xfrm>
          <a:prstGeom prst="straightConnector1">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a:off x="1785038" y="1205866"/>
            <a:ext cx="0" cy="3066708"/>
          </a:xfrm>
          <a:prstGeom prst="straightConnector1">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flipV="1">
            <a:off x="2072947" y="1658041"/>
            <a:ext cx="4514419" cy="2188428"/>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20" name="CuadroTexto 19"/>
          <p:cNvSpPr txBox="1"/>
          <p:nvPr/>
        </p:nvSpPr>
        <p:spPr>
          <a:xfrm>
            <a:off x="1785039" y="3086388"/>
            <a:ext cx="875244" cy="369332"/>
          </a:xfrm>
          <a:prstGeom prst="rect">
            <a:avLst/>
          </a:prstGeom>
          <a:noFill/>
        </p:spPr>
        <p:txBody>
          <a:bodyPr wrap="square" rtlCol="0">
            <a:spAutoFit/>
          </a:bodyPr>
          <a:lstStyle/>
          <a:p>
            <a:r>
              <a:rPr lang="es-ES" smtClean="0"/>
              <a:t>$ 5.85</a:t>
            </a:r>
            <a:endParaRPr lang="es-ES_tradnl" dirty="0"/>
          </a:p>
        </p:txBody>
      </p:sp>
      <p:sp>
        <p:nvSpPr>
          <p:cNvPr id="21" name="CuadroTexto 20"/>
          <p:cNvSpPr txBox="1"/>
          <p:nvPr/>
        </p:nvSpPr>
        <p:spPr>
          <a:xfrm>
            <a:off x="2993342" y="2371209"/>
            <a:ext cx="944343" cy="369332"/>
          </a:xfrm>
          <a:prstGeom prst="rect">
            <a:avLst/>
          </a:prstGeom>
          <a:noFill/>
        </p:spPr>
        <p:txBody>
          <a:bodyPr wrap="square" rtlCol="0">
            <a:spAutoFit/>
          </a:bodyPr>
          <a:lstStyle/>
          <a:p>
            <a:r>
              <a:rPr lang="es-ES" dirty="0" smtClean="0"/>
              <a:t>$ 6.80</a:t>
            </a:r>
            <a:endParaRPr lang="es-ES_tradnl" dirty="0"/>
          </a:p>
        </p:txBody>
      </p:sp>
      <p:sp>
        <p:nvSpPr>
          <p:cNvPr id="22" name="CuadroTexto 21"/>
          <p:cNvSpPr txBox="1"/>
          <p:nvPr/>
        </p:nvSpPr>
        <p:spPr>
          <a:xfrm>
            <a:off x="3995054" y="1760022"/>
            <a:ext cx="944343" cy="369332"/>
          </a:xfrm>
          <a:prstGeom prst="rect">
            <a:avLst/>
          </a:prstGeom>
          <a:noFill/>
        </p:spPr>
        <p:txBody>
          <a:bodyPr wrap="square" rtlCol="0">
            <a:spAutoFit/>
          </a:bodyPr>
          <a:lstStyle/>
          <a:p>
            <a:r>
              <a:rPr lang="es-ES" dirty="0" smtClean="0"/>
              <a:t>$ 8.64</a:t>
            </a:r>
            <a:endParaRPr lang="es-ES_tradnl" dirty="0"/>
          </a:p>
        </p:txBody>
      </p:sp>
      <p:sp>
        <p:nvSpPr>
          <p:cNvPr id="23" name="CuadroTexto 22"/>
          <p:cNvSpPr txBox="1"/>
          <p:nvPr/>
        </p:nvSpPr>
        <p:spPr>
          <a:xfrm>
            <a:off x="5458729" y="1277423"/>
            <a:ext cx="1128637" cy="369332"/>
          </a:xfrm>
          <a:prstGeom prst="rect">
            <a:avLst/>
          </a:prstGeom>
          <a:noFill/>
        </p:spPr>
        <p:txBody>
          <a:bodyPr wrap="square" rtlCol="0">
            <a:spAutoFit/>
          </a:bodyPr>
          <a:lstStyle/>
          <a:p>
            <a:r>
              <a:rPr lang="es-ES" smtClean="0"/>
              <a:t>$ 12.50</a:t>
            </a:r>
            <a:endParaRPr lang="es-ES_tradnl" dirty="0"/>
          </a:p>
        </p:txBody>
      </p:sp>
      <p:sp>
        <p:nvSpPr>
          <p:cNvPr id="24" name="CuadroTexto 23"/>
          <p:cNvSpPr txBox="1"/>
          <p:nvPr/>
        </p:nvSpPr>
        <p:spPr>
          <a:xfrm>
            <a:off x="857721" y="5126776"/>
            <a:ext cx="7219008" cy="923330"/>
          </a:xfrm>
          <a:prstGeom prst="rect">
            <a:avLst/>
          </a:prstGeom>
          <a:noFill/>
        </p:spPr>
        <p:txBody>
          <a:bodyPr wrap="square" rtlCol="0">
            <a:spAutoFit/>
          </a:bodyPr>
          <a:lstStyle/>
          <a:p>
            <a:pPr algn="just"/>
            <a:r>
              <a:rPr lang="es-ES" dirty="0" smtClean="0"/>
              <a:t>Como medida para frenar este deslizamiento, se adoptó el llamado </a:t>
            </a:r>
            <a:r>
              <a:rPr lang="es-ES" b="1" dirty="0" smtClean="0"/>
              <a:t>DESARROLLO</a:t>
            </a:r>
            <a:r>
              <a:rPr lang="es-ES" dirty="0" smtClean="0"/>
              <a:t> </a:t>
            </a:r>
            <a:r>
              <a:rPr lang="es-ES" b="1" dirty="0" smtClean="0"/>
              <a:t>ESTABILIZADOR</a:t>
            </a:r>
            <a:r>
              <a:rPr lang="es-ES" dirty="0" smtClean="0"/>
              <a:t> que consistió en detener el alza acelerada de salarios </a:t>
            </a:r>
            <a:r>
              <a:rPr lang="es-ES" smtClean="0"/>
              <a:t>y precios. </a:t>
            </a:r>
            <a:endParaRPr lang="es-ES_tradnl" dirty="0"/>
          </a:p>
        </p:txBody>
      </p:sp>
    </p:spTree>
    <p:extLst>
      <p:ext uri="{BB962C8B-B14F-4D97-AF65-F5344CB8AC3E}">
        <p14:creationId xmlns:p14="http://schemas.microsoft.com/office/powerpoint/2010/main" val="157489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CuadroTexto 1"/>
          <p:cNvSpPr txBox="1"/>
          <p:nvPr/>
        </p:nvSpPr>
        <p:spPr>
          <a:xfrm>
            <a:off x="750322" y="413150"/>
            <a:ext cx="7817859" cy="369332"/>
          </a:xfrm>
          <a:prstGeom prst="rect">
            <a:avLst/>
          </a:prstGeom>
          <a:noFill/>
        </p:spPr>
        <p:txBody>
          <a:bodyPr wrap="square" rtlCol="0">
            <a:spAutoFit/>
          </a:bodyPr>
          <a:lstStyle/>
          <a:p>
            <a:pPr algn="just"/>
            <a:r>
              <a:rPr lang="es-ES" dirty="0" smtClean="0"/>
              <a:t>El espiral inflacionario que había aparecido se controló hasta 1973</a:t>
            </a:r>
            <a:endParaRPr lang="es-ES_tradnl" dirty="0"/>
          </a:p>
        </p:txBody>
      </p:sp>
      <p:sp>
        <p:nvSpPr>
          <p:cNvPr id="3" name="CuadroTexto 2"/>
          <p:cNvSpPr txBox="1"/>
          <p:nvPr/>
        </p:nvSpPr>
        <p:spPr>
          <a:xfrm>
            <a:off x="2004727" y="1380526"/>
            <a:ext cx="5309047" cy="923330"/>
          </a:xfrm>
          <a:prstGeom prst="rect">
            <a:avLst/>
          </a:prstGeom>
          <a:noFill/>
        </p:spPr>
        <p:txBody>
          <a:bodyPr wrap="square" rtlCol="0">
            <a:spAutoFit/>
          </a:bodyPr>
          <a:lstStyle/>
          <a:p>
            <a:pPr algn="just"/>
            <a:r>
              <a:rPr lang="es-ES" dirty="0" smtClean="0"/>
              <a:t>El resultado del MILAGRO MEXICANO en la década de los setenta ahondó la diferencia entre la clase trabajadora y </a:t>
            </a:r>
            <a:r>
              <a:rPr lang="es-ES" smtClean="0"/>
              <a:t>la empresarial</a:t>
            </a:r>
            <a:endParaRPr lang="es-ES_tradnl" dirty="0"/>
          </a:p>
        </p:txBody>
      </p:sp>
      <p:sp>
        <p:nvSpPr>
          <p:cNvPr id="4" name="CuadroTexto 3"/>
          <p:cNvSpPr txBox="1"/>
          <p:nvPr/>
        </p:nvSpPr>
        <p:spPr>
          <a:xfrm>
            <a:off x="750322" y="4973633"/>
            <a:ext cx="7679664" cy="923330"/>
          </a:xfrm>
          <a:prstGeom prst="rect">
            <a:avLst/>
          </a:prstGeom>
          <a:noFill/>
        </p:spPr>
        <p:txBody>
          <a:bodyPr wrap="square" rtlCol="0">
            <a:spAutoFit/>
          </a:bodyPr>
          <a:lstStyle/>
          <a:p>
            <a:pPr algn="just"/>
            <a:r>
              <a:rPr lang="es-ES" dirty="0" smtClean="0"/>
              <a:t>Se concentró el 90% de los ingresos nacionales en el 10% de la población y 10% lo distribuyó de "manera equitativa" en el resto de los mexicanos</a:t>
            </a:r>
            <a:endParaRPr lang="es-ES_tradnl" dirty="0"/>
          </a:p>
        </p:txBody>
      </p:sp>
      <p:pic>
        <p:nvPicPr>
          <p:cNvPr id="5" name="Imagen 4"/>
          <p:cNvPicPr>
            <a:picLocks noChangeAspect="1"/>
          </p:cNvPicPr>
          <p:nvPr/>
        </p:nvPicPr>
        <p:blipFill>
          <a:blip r:embed="rId2"/>
          <a:stretch>
            <a:fillRect/>
          </a:stretch>
        </p:blipFill>
        <p:spPr>
          <a:xfrm>
            <a:off x="2388599" y="2439280"/>
            <a:ext cx="4263032" cy="2397598"/>
          </a:xfrm>
          <a:prstGeom prst="rect">
            <a:avLst/>
          </a:prstGeom>
        </p:spPr>
      </p:pic>
    </p:spTree>
    <p:extLst>
      <p:ext uri="{BB962C8B-B14F-4D97-AF65-F5344CB8AC3E}">
        <p14:creationId xmlns:p14="http://schemas.microsoft.com/office/powerpoint/2010/main" val="1231592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Savon_4x3</Template>
  <TotalTime>1219</TotalTime>
  <Words>2015</Words>
  <Application>Microsoft Office PowerPoint</Application>
  <PresentationFormat>Presentación en pantalla (4:3)</PresentationFormat>
  <Paragraphs>134</Paragraphs>
  <Slides>38</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38</vt:i4>
      </vt:variant>
    </vt:vector>
  </HeadingPairs>
  <TitlesOfParts>
    <vt:vector size="46" baseType="lpstr">
      <vt:lpstr>Arial</vt:lpstr>
      <vt:lpstr>Calibri</vt:lpstr>
      <vt:lpstr>Century Gothic</vt:lpstr>
      <vt:lpstr>Courier New</vt:lpstr>
      <vt:lpstr>Garamond</vt:lpstr>
      <vt:lpstr>Times New Roman</vt:lpstr>
      <vt:lpstr>Wingdings 2</vt:lpstr>
      <vt:lpstr>Savon</vt:lpstr>
      <vt:lpstr>UNIVERSIDAD AUTÓNOMA DEL ESTADO DE MÉXICO   Plantel Nezahualcóyotl de la escuela preparatoria   Historia de México siglos XIX – XXI  </vt:lpstr>
      <vt:lpstr>Presentación de PowerPoint</vt:lpstr>
      <vt:lpstr>El milagro mexicano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Movimientos sociales </vt:lpstr>
      <vt:lpstr>Presentación de PowerPoint</vt:lpstr>
      <vt:lpstr>MOVIMIENTO FERROCARRILERO</vt:lpstr>
      <vt:lpstr>Presentación de PowerPoint</vt:lpstr>
      <vt:lpstr>Presentación de PowerPoint</vt:lpstr>
      <vt:lpstr>MOVIMIENTO  MAGISTERIAL</vt:lpstr>
      <vt:lpstr>Presentación de PowerPoint</vt:lpstr>
      <vt:lpstr>Presentación de PowerPoint</vt:lpstr>
      <vt:lpstr>MOVIMIENTO  MEDICO </vt:lpstr>
      <vt:lpstr>Presentación de PowerPoint</vt:lpstr>
      <vt:lpstr>Presentación de PowerPoint</vt:lpstr>
      <vt:lpstr>MOVIMIENTO ESTUDIANTIL DEL 68</vt:lpstr>
      <vt:lpstr>Presentación de PowerPoint</vt:lpstr>
      <vt:lpstr>Presentación de PowerPoint</vt:lpstr>
      <vt:lpstr>Presentación de PowerPoint</vt:lpstr>
      <vt:lpstr>Presentación de PowerPoint</vt:lpstr>
      <vt:lpstr>MOVIMIENTO  DEL EZLN </vt:lpstr>
      <vt:lpstr>Presentación de PowerPoint</vt:lpstr>
      <vt:lpstr>Presentación de PowerPoint</vt:lpstr>
      <vt:lpstr>Presentación de PowerPoint</vt:lpstr>
      <vt:lpstr>Presentación de PowerPoint</vt:lpstr>
      <vt:lpstr>Presentación de PowerPoint</vt:lpstr>
      <vt:lpstr>Neopopulismo, neoliberalismo y alternancia en el poder</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Monserrat Marquez</dc:creator>
  <cp:lastModifiedBy>ciber</cp:lastModifiedBy>
  <cp:revision>200</cp:revision>
  <dcterms:created xsi:type="dcterms:W3CDTF">2015-09-14T17:41:01Z</dcterms:created>
  <dcterms:modified xsi:type="dcterms:W3CDTF">2015-09-30T22:59:12Z</dcterms:modified>
</cp:coreProperties>
</file>