
<file path=[Content_Types].xml><?xml version="1.0" encoding="utf-8"?>
<Types xmlns="http://schemas.openxmlformats.org/package/2006/content-types">
  <Default Extension="png" ContentType="image/png"/>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4"/>
  </p:notesMasterIdLst>
  <p:handoutMasterIdLst>
    <p:handoutMasterId r:id="rId95"/>
  </p:handoutMasterIdLst>
  <p:sldIdLst>
    <p:sldId id="256" r:id="rId2"/>
    <p:sldId id="362" r:id="rId3"/>
    <p:sldId id="257" r:id="rId4"/>
    <p:sldId id="259" r:id="rId5"/>
    <p:sldId id="360" r:id="rId6"/>
    <p:sldId id="258" r:id="rId7"/>
    <p:sldId id="261" r:id="rId8"/>
    <p:sldId id="262" r:id="rId9"/>
    <p:sldId id="263" r:id="rId10"/>
    <p:sldId id="361" r:id="rId11"/>
    <p:sldId id="264" r:id="rId12"/>
    <p:sldId id="265" r:id="rId13"/>
    <p:sldId id="266" r:id="rId14"/>
    <p:sldId id="267" r:id="rId15"/>
    <p:sldId id="268" r:id="rId16"/>
    <p:sldId id="269" r:id="rId17"/>
    <p:sldId id="260" r:id="rId18"/>
    <p:sldId id="270" r:id="rId19"/>
    <p:sldId id="271" r:id="rId20"/>
    <p:sldId id="272" r:id="rId21"/>
    <p:sldId id="274" r:id="rId22"/>
    <p:sldId id="273" r:id="rId23"/>
    <p:sldId id="275" r:id="rId24"/>
    <p:sldId id="276" r:id="rId25"/>
    <p:sldId id="277" r:id="rId26"/>
    <p:sldId id="278" r:id="rId27"/>
    <p:sldId id="279" r:id="rId28"/>
    <p:sldId id="282" r:id="rId29"/>
    <p:sldId id="283" r:id="rId30"/>
    <p:sldId id="284" r:id="rId31"/>
    <p:sldId id="285" r:id="rId32"/>
    <p:sldId id="286" r:id="rId33"/>
    <p:sldId id="287" r:id="rId34"/>
    <p:sldId id="288" r:id="rId35"/>
    <p:sldId id="289" r:id="rId36"/>
    <p:sldId id="291" r:id="rId37"/>
    <p:sldId id="292" r:id="rId38"/>
    <p:sldId id="293" r:id="rId39"/>
    <p:sldId id="294" r:id="rId40"/>
    <p:sldId id="295" r:id="rId41"/>
    <p:sldId id="304" r:id="rId42"/>
    <p:sldId id="296" r:id="rId43"/>
    <p:sldId id="297" r:id="rId44"/>
    <p:sldId id="298" r:id="rId45"/>
    <p:sldId id="299" r:id="rId46"/>
    <p:sldId id="300" r:id="rId47"/>
    <p:sldId id="301" r:id="rId48"/>
    <p:sldId id="311" r:id="rId49"/>
    <p:sldId id="302" r:id="rId50"/>
    <p:sldId id="303" r:id="rId51"/>
    <p:sldId id="305" r:id="rId52"/>
    <p:sldId id="306" r:id="rId53"/>
    <p:sldId id="307" r:id="rId54"/>
    <p:sldId id="308" r:id="rId55"/>
    <p:sldId id="309" r:id="rId56"/>
    <p:sldId id="310" r:id="rId57"/>
    <p:sldId id="312" r:id="rId58"/>
    <p:sldId id="314" r:id="rId59"/>
    <p:sldId id="317" r:id="rId60"/>
    <p:sldId id="313" r:id="rId61"/>
    <p:sldId id="327" r:id="rId62"/>
    <p:sldId id="316" r:id="rId63"/>
    <p:sldId id="328" r:id="rId64"/>
    <p:sldId id="329" r:id="rId65"/>
    <p:sldId id="330" r:id="rId66"/>
    <p:sldId id="336" r:id="rId67"/>
    <p:sldId id="331" r:id="rId68"/>
    <p:sldId id="332" r:id="rId69"/>
    <p:sldId id="333" r:id="rId70"/>
    <p:sldId id="334" r:id="rId71"/>
    <p:sldId id="335" r:id="rId72"/>
    <p:sldId id="337" r:id="rId73"/>
    <p:sldId id="338" r:id="rId74"/>
    <p:sldId id="339" r:id="rId75"/>
    <p:sldId id="340" r:id="rId76"/>
    <p:sldId id="341" r:id="rId77"/>
    <p:sldId id="344" r:id="rId78"/>
    <p:sldId id="342" r:id="rId79"/>
    <p:sldId id="345" r:id="rId80"/>
    <p:sldId id="346" r:id="rId81"/>
    <p:sldId id="347" r:id="rId82"/>
    <p:sldId id="348" r:id="rId83"/>
    <p:sldId id="349" r:id="rId84"/>
    <p:sldId id="350" r:id="rId85"/>
    <p:sldId id="351" r:id="rId86"/>
    <p:sldId id="352" r:id="rId87"/>
    <p:sldId id="353" r:id="rId88"/>
    <p:sldId id="354" r:id="rId89"/>
    <p:sldId id="355" r:id="rId90"/>
    <p:sldId id="356" r:id="rId91"/>
    <p:sldId id="357" r:id="rId92"/>
    <p:sldId id="358" r:id="rId9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06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97" autoAdjust="0"/>
    <p:restoredTop sz="99822" autoAdjust="0"/>
  </p:normalViewPr>
  <p:slideViewPr>
    <p:cSldViewPr>
      <p:cViewPr>
        <p:scale>
          <a:sx n="70" d="100"/>
          <a:sy n="70" d="100"/>
        </p:scale>
        <p:origin x="-1446"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3" d="100"/>
          <a:sy n="53" d="100"/>
        </p:scale>
        <p:origin x="-286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037D54-4157-44AF-A753-07500C843B0F}" type="doc">
      <dgm:prSet loTypeId="urn:microsoft.com/office/officeart/2005/8/layout/hierarchy4" loCatId="relationship" qsTypeId="urn:microsoft.com/office/officeart/2005/8/quickstyle/3d1" qsCatId="3D" csTypeId="urn:microsoft.com/office/officeart/2005/8/colors/accent1_2" csCatId="accent1" phldr="1"/>
      <dgm:spPr/>
      <dgm:t>
        <a:bodyPr/>
        <a:lstStyle/>
        <a:p>
          <a:endParaRPr lang="es-MX"/>
        </a:p>
      </dgm:t>
    </dgm:pt>
    <dgm:pt modelId="{4670578D-6705-4452-A9E9-8B60687E9771}">
      <dgm:prSet phldrT="[Texto]"/>
      <dgm:spPr/>
      <dgm:t>
        <a:bodyPr/>
        <a:lstStyle/>
        <a:p>
          <a:r>
            <a:rPr lang="es-MX" dirty="0" smtClean="0"/>
            <a:t>Habrá de estimarse para cubrir la propia operación y las contingencias que pueda presentar la misma. También se tiene que considerar las unidades que puedan estar en mantenimiento y reparación.</a:t>
          </a:r>
          <a:endParaRPr lang="es-MX" dirty="0"/>
        </a:p>
      </dgm:t>
    </dgm:pt>
    <dgm:pt modelId="{D2BA78A9-776E-487A-A327-3D7BCCCE2AA5}" type="parTrans" cxnId="{13E81B5F-2484-4026-A888-F63E565BFD30}">
      <dgm:prSet/>
      <dgm:spPr/>
      <dgm:t>
        <a:bodyPr/>
        <a:lstStyle/>
        <a:p>
          <a:endParaRPr lang="es-MX"/>
        </a:p>
      </dgm:t>
    </dgm:pt>
    <dgm:pt modelId="{27E39079-A947-4BD7-88CB-569CF61D227A}" type="sibTrans" cxnId="{13E81B5F-2484-4026-A888-F63E565BFD30}">
      <dgm:prSet/>
      <dgm:spPr/>
      <dgm:t>
        <a:bodyPr/>
        <a:lstStyle/>
        <a:p>
          <a:endParaRPr lang="es-MX"/>
        </a:p>
      </dgm:t>
    </dgm:pt>
    <dgm:pt modelId="{1918DEF6-95E4-4C45-A5E8-B1210B4D94A1}">
      <dgm:prSet phldrT="[Texto]"/>
      <dgm:spPr/>
      <dgm:t>
        <a:bodyPr/>
        <a:lstStyle/>
        <a:p>
          <a:r>
            <a:rPr lang="es-MX" dirty="0" err="1" smtClean="0"/>
            <a:t>Nt</a:t>
          </a:r>
          <a:r>
            <a:rPr lang="es-MX" dirty="0" smtClean="0"/>
            <a:t>= </a:t>
          </a:r>
          <a:r>
            <a:rPr lang="es-MX" dirty="0" err="1" smtClean="0"/>
            <a:t>Nn</a:t>
          </a:r>
          <a:r>
            <a:rPr lang="es-MX" dirty="0" smtClean="0"/>
            <a:t>(1+Rc+Rd+Vm+Vr)</a:t>
          </a:r>
        </a:p>
        <a:p>
          <a:r>
            <a:rPr lang="es-MX" dirty="0" err="1" smtClean="0"/>
            <a:t>Nt</a:t>
          </a:r>
          <a:r>
            <a:rPr lang="es-MX" dirty="0" smtClean="0"/>
            <a:t>= 1.15Nn</a:t>
          </a:r>
          <a:endParaRPr lang="es-MX" dirty="0"/>
        </a:p>
      </dgm:t>
    </dgm:pt>
    <dgm:pt modelId="{3BB8FA41-BE23-4694-859A-6C055FF805B7}" type="parTrans" cxnId="{910AD2A2-088B-41BE-8CFE-C15B42D718D5}">
      <dgm:prSet/>
      <dgm:spPr/>
      <dgm:t>
        <a:bodyPr/>
        <a:lstStyle/>
        <a:p>
          <a:endParaRPr lang="es-MX"/>
        </a:p>
      </dgm:t>
    </dgm:pt>
    <dgm:pt modelId="{6E264796-EF13-4982-A6BB-0B1FF5E6B636}" type="sibTrans" cxnId="{910AD2A2-088B-41BE-8CFE-C15B42D718D5}">
      <dgm:prSet/>
      <dgm:spPr/>
      <dgm:t>
        <a:bodyPr/>
        <a:lstStyle/>
        <a:p>
          <a:endParaRPr lang="es-MX"/>
        </a:p>
      </dgm:t>
    </dgm:pt>
    <dgm:pt modelId="{7E6B9AE9-5AB2-4524-968C-0577C4E190E4}">
      <dgm:prSet phldrT="[Texto]"/>
      <dgm:spPr/>
      <dgm:t>
        <a:bodyPr/>
        <a:lstStyle/>
        <a:p>
          <a:r>
            <a:rPr lang="es-MX" dirty="0" err="1" smtClean="0"/>
            <a:t>Nn</a:t>
          </a:r>
          <a:r>
            <a:rPr lang="es-MX" dirty="0" smtClean="0"/>
            <a:t>= vehículos para operación</a:t>
          </a:r>
        </a:p>
        <a:p>
          <a:r>
            <a:rPr lang="es-MX" dirty="0" err="1" smtClean="0"/>
            <a:t>Rc</a:t>
          </a:r>
          <a:r>
            <a:rPr lang="es-MX" dirty="0" smtClean="0"/>
            <a:t>= Reserva por </a:t>
          </a:r>
          <a:r>
            <a:rPr lang="es-MX" dirty="0" err="1" smtClean="0"/>
            <a:t>contingecias</a:t>
          </a:r>
          <a:r>
            <a:rPr lang="es-MX" dirty="0" smtClean="0"/>
            <a:t> 1%</a:t>
          </a:r>
        </a:p>
      </dgm:t>
    </dgm:pt>
    <dgm:pt modelId="{F5D05EFD-EA6A-40BE-A838-A26397819977}" type="parTrans" cxnId="{0A3A6EE9-6CCD-45F7-9526-588DA91C9040}">
      <dgm:prSet/>
      <dgm:spPr/>
      <dgm:t>
        <a:bodyPr/>
        <a:lstStyle/>
        <a:p>
          <a:endParaRPr lang="es-MX"/>
        </a:p>
      </dgm:t>
    </dgm:pt>
    <dgm:pt modelId="{B8F39A1F-B20C-4C8E-9136-74DA2071FC62}" type="sibTrans" cxnId="{0A3A6EE9-6CCD-45F7-9526-588DA91C9040}">
      <dgm:prSet/>
      <dgm:spPr/>
      <dgm:t>
        <a:bodyPr/>
        <a:lstStyle/>
        <a:p>
          <a:endParaRPr lang="es-MX"/>
        </a:p>
      </dgm:t>
    </dgm:pt>
    <dgm:pt modelId="{C13009EC-1C9F-4FF5-9211-CE3E7B8AC6BE}">
      <dgm:prSet phldrT="[Texto]"/>
      <dgm:spPr/>
      <dgm:t>
        <a:bodyPr/>
        <a:lstStyle/>
        <a:p>
          <a:r>
            <a:rPr lang="es-MX" dirty="0" err="1" smtClean="0"/>
            <a:t>Rd</a:t>
          </a:r>
          <a:r>
            <a:rPr lang="es-MX" dirty="0" smtClean="0"/>
            <a:t>= Reserva de variación por demanda 4%</a:t>
          </a:r>
        </a:p>
      </dgm:t>
    </dgm:pt>
    <dgm:pt modelId="{0D8C2D65-4329-41C8-B634-0E74BF503CAB}" type="parTrans" cxnId="{0B7589BA-0816-441A-9A1D-6029917BEBC1}">
      <dgm:prSet/>
      <dgm:spPr/>
      <dgm:t>
        <a:bodyPr/>
        <a:lstStyle/>
        <a:p>
          <a:endParaRPr lang="es-MX"/>
        </a:p>
      </dgm:t>
    </dgm:pt>
    <dgm:pt modelId="{19C9531B-7B0B-4970-BCAD-A58121745479}" type="sibTrans" cxnId="{0B7589BA-0816-441A-9A1D-6029917BEBC1}">
      <dgm:prSet/>
      <dgm:spPr/>
      <dgm:t>
        <a:bodyPr/>
        <a:lstStyle/>
        <a:p>
          <a:endParaRPr lang="es-MX"/>
        </a:p>
      </dgm:t>
    </dgm:pt>
    <dgm:pt modelId="{4C78EC1E-7A2C-4670-81DC-5ABB36060F74}">
      <dgm:prSet phldrT="[Texto]"/>
      <dgm:spPr/>
      <dgm:t>
        <a:bodyPr/>
        <a:lstStyle/>
        <a:p>
          <a:r>
            <a:rPr lang="es-MX" dirty="0" smtClean="0"/>
            <a:t>Factor de eficiencia del 85 %</a:t>
          </a:r>
          <a:endParaRPr lang="es-MX" dirty="0"/>
        </a:p>
      </dgm:t>
    </dgm:pt>
    <dgm:pt modelId="{7AAB3763-3E7D-4747-B2BF-2883515AF367}" type="parTrans" cxnId="{6515AC2D-E9F0-4BEB-BF37-5DEBE7ACA8ED}">
      <dgm:prSet/>
      <dgm:spPr/>
      <dgm:t>
        <a:bodyPr/>
        <a:lstStyle/>
        <a:p>
          <a:endParaRPr lang="es-MX"/>
        </a:p>
      </dgm:t>
    </dgm:pt>
    <dgm:pt modelId="{8844E390-9519-4675-B7E0-B65418B46F5E}" type="sibTrans" cxnId="{6515AC2D-E9F0-4BEB-BF37-5DEBE7ACA8ED}">
      <dgm:prSet/>
      <dgm:spPr/>
      <dgm:t>
        <a:bodyPr/>
        <a:lstStyle/>
        <a:p>
          <a:endParaRPr lang="es-MX"/>
        </a:p>
      </dgm:t>
    </dgm:pt>
    <dgm:pt modelId="{0FFC55EE-B4FF-431C-AD72-1B0EE3EE1D80}">
      <dgm:prSet phldrT="[Texto]"/>
      <dgm:spPr/>
      <dgm:t>
        <a:bodyPr/>
        <a:lstStyle/>
        <a:p>
          <a:r>
            <a:rPr lang="es-MX" dirty="0" err="1" smtClean="0"/>
            <a:t>Vm</a:t>
          </a:r>
          <a:r>
            <a:rPr lang="es-MX" dirty="0" smtClean="0"/>
            <a:t>= Vehículos en </a:t>
          </a:r>
          <a:r>
            <a:rPr lang="es-MX" dirty="0" err="1" smtClean="0"/>
            <a:t>mantto</a:t>
          </a:r>
          <a:r>
            <a:rPr lang="es-MX" dirty="0" smtClean="0"/>
            <a:t>. 5%</a:t>
          </a:r>
        </a:p>
        <a:p>
          <a:r>
            <a:rPr lang="es-MX" dirty="0" err="1" smtClean="0"/>
            <a:t>Vr</a:t>
          </a:r>
          <a:r>
            <a:rPr lang="es-MX" dirty="0" smtClean="0"/>
            <a:t>= Vehículos en reparación 5%</a:t>
          </a:r>
          <a:endParaRPr lang="es-MX" dirty="0"/>
        </a:p>
      </dgm:t>
    </dgm:pt>
    <dgm:pt modelId="{5AAAC3ED-0B55-499E-B980-1BBF1ACC376D}" type="parTrans" cxnId="{1FFB0BAD-BF0E-4BBC-B061-2D351F12ECD9}">
      <dgm:prSet/>
      <dgm:spPr/>
      <dgm:t>
        <a:bodyPr/>
        <a:lstStyle/>
        <a:p>
          <a:endParaRPr lang="es-MX"/>
        </a:p>
      </dgm:t>
    </dgm:pt>
    <dgm:pt modelId="{261B9B70-84A5-42EA-A80E-12D4B00D2D53}" type="sibTrans" cxnId="{1FFB0BAD-BF0E-4BBC-B061-2D351F12ECD9}">
      <dgm:prSet/>
      <dgm:spPr/>
      <dgm:t>
        <a:bodyPr/>
        <a:lstStyle/>
        <a:p>
          <a:endParaRPr lang="es-MX"/>
        </a:p>
      </dgm:t>
    </dgm:pt>
    <dgm:pt modelId="{B102AC60-6C72-4C79-9485-9DF944BE17A0}" type="pres">
      <dgm:prSet presAssocID="{89037D54-4157-44AF-A753-07500C843B0F}" presName="Name0" presStyleCnt="0">
        <dgm:presLayoutVars>
          <dgm:chPref val="1"/>
          <dgm:dir/>
          <dgm:animOne val="branch"/>
          <dgm:animLvl val="lvl"/>
          <dgm:resizeHandles/>
        </dgm:presLayoutVars>
      </dgm:prSet>
      <dgm:spPr/>
      <dgm:t>
        <a:bodyPr/>
        <a:lstStyle/>
        <a:p>
          <a:endParaRPr lang="es-MX"/>
        </a:p>
      </dgm:t>
    </dgm:pt>
    <dgm:pt modelId="{DA40B35E-514E-4AE9-9F80-BBA917A91BAA}" type="pres">
      <dgm:prSet presAssocID="{4670578D-6705-4452-A9E9-8B60687E9771}" presName="vertOne" presStyleCnt="0"/>
      <dgm:spPr/>
    </dgm:pt>
    <dgm:pt modelId="{D30072C8-3A61-4CBA-8040-757756C9DB60}" type="pres">
      <dgm:prSet presAssocID="{4670578D-6705-4452-A9E9-8B60687E9771}" presName="txOne" presStyleLbl="node0" presStyleIdx="0" presStyleCnt="1">
        <dgm:presLayoutVars>
          <dgm:chPref val="3"/>
        </dgm:presLayoutVars>
      </dgm:prSet>
      <dgm:spPr/>
      <dgm:t>
        <a:bodyPr/>
        <a:lstStyle/>
        <a:p>
          <a:endParaRPr lang="es-MX"/>
        </a:p>
      </dgm:t>
    </dgm:pt>
    <dgm:pt modelId="{E5C4F221-BD13-4AB1-8993-64A82FBF9E4E}" type="pres">
      <dgm:prSet presAssocID="{4670578D-6705-4452-A9E9-8B60687E9771}" presName="parTransOne" presStyleCnt="0"/>
      <dgm:spPr/>
    </dgm:pt>
    <dgm:pt modelId="{61649B90-D4CE-402F-864C-1D938F4837CD}" type="pres">
      <dgm:prSet presAssocID="{4670578D-6705-4452-A9E9-8B60687E9771}" presName="horzOne" presStyleCnt="0"/>
      <dgm:spPr/>
    </dgm:pt>
    <dgm:pt modelId="{EAF84178-C17F-4F30-ACA8-6F09C8E9BF99}" type="pres">
      <dgm:prSet presAssocID="{1918DEF6-95E4-4C45-A5E8-B1210B4D94A1}" presName="vertTwo" presStyleCnt="0"/>
      <dgm:spPr/>
    </dgm:pt>
    <dgm:pt modelId="{0ED794BB-D01C-4A5B-8D6A-E08BCC66CB69}" type="pres">
      <dgm:prSet presAssocID="{1918DEF6-95E4-4C45-A5E8-B1210B4D94A1}" presName="txTwo" presStyleLbl="node2" presStyleIdx="0" presStyleCnt="2">
        <dgm:presLayoutVars>
          <dgm:chPref val="3"/>
        </dgm:presLayoutVars>
      </dgm:prSet>
      <dgm:spPr/>
      <dgm:t>
        <a:bodyPr/>
        <a:lstStyle/>
        <a:p>
          <a:endParaRPr lang="es-MX"/>
        </a:p>
      </dgm:t>
    </dgm:pt>
    <dgm:pt modelId="{A6E9FAC1-0600-4F3E-8238-0D681833EC0F}" type="pres">
      <dgm:prSet presAssocID="{1918DEF6-95E4-4C45-A5E8-B1210B4D94A1}" presName="parTransTwo" presStyleCnt="0"/>
      <dgm:spPr/>
    </dgm:pt>
    <dgm:pt modelId="{7094B602-CE19-49ED-B09F-9E1A59CEA476}" type="pres">
      <dgm:prSet presAssocID="{1918DEF6-95E4-4C45-A5E8-B1210B4D94A1}" presName="horzTwo" presStyleCnt="0"/>
      <dgm:spPr/>
    </dgm:pt>
    <dgm:pt modelId="{93F343B3-FEB1-44E2-AF67-CDA3D8380A0A}" type="pres">
      <dgm:prSet presAssocID="{7E6B9AE9-5AB2-4524-968C-0577C4E190E4}" presName="vertThree" presStyleCnt="0"/>
      <dgm:spPr/>
    </dgm:pt>
    <dgm:pt modelId="{8B7B4ADC-20E1-46C5-A2AA-7956BB6C0953}" type="pres">
      <dgm:prSet presAssocID="{7E6B9AE9-5AB2-4524-968C-0577C4E190E4}" presName="txThree" presStyleLbl="node3" presStyleIdx="0" presStyleCnt="3">
        <dgm:presLayoutVars>
          <dgm:chPref val="3"/>
        </dgm:presLayoutVars>
      </dgm:prSet>
      <dgm:spPr/>
      <dgm:t>
        <a:bodyPr/>
        <a:lstStyle/>
        <a:p>
          <a:endParaRPr lang="es-MX"/>
        </a:p>
      </dgm:t>
    </dgm:pt>
    <dgm:pt modelId="{6C6EF657-A3D0-4629-B160-026F610A9028}" type="pres">
      <dgm:prSet presAssocID="{7E6B9AE9-5AB2-4524-968C-0577C4E190E4}" presName="horzThree" presStyleCnt="0"/>
      <dgm:spPr/>
    </dgm:pt>
    <dgm:pt modelId="{2B5C7452-4928-48AE-8D2A-E338C5FC164A}" type="pres">
      <dgm:prSet presAssocID="{B8F39A1F-B20C-4C8E-9136-74DA2071FC62}" presName="sibSpaceThree" presStyleCnt="0"/>
      <dgm:spPr/>
    </dgm:pt>
    <dgm:pt modelId="{042493AD-EBCA-402E-AF21-F97D28F93F77}" type="pres">
      <dgm:prSet presAssocID="{C13009EC-1C9F-4FF5-9211-CE3E7B8AC6BE}" presName="vertThree" presStyleCnt="0"/>
      <dgm:spPr/>
    </dgm:pt>
    <dgm:pt modelId="{DE084691-12C3-4C89-AE28-68030E669549}" type="pres">
      <dgm:prSet presAssocID="{C13009EC-1C9F-4FF5-9211-CE3E7B8AC6BE}" presName="txThree" presStyleLbl="node3" presStyleIdx="1" presStyleCnt="3">
        <dgm:presLayoutVars>
          <dgm:chPref val="3"/>
        </dgm:presLayoutVars>
      </dgm:prSet>
      <dgm:spPr/>
      <dgm:t>
        <a:bodyPr/>
        <a:lstStyle/>
        <a:p>
          <a:endParaRPr lang="es-MX"/>
        </a:p>
      </dgm:t>
    </dgm:pt>
    <dgm:pt modelId="{0B6A7BE1-3ACE-44CB-A959-D63BED2D5BA6}" type="pres">
      <dgm:prSet presAssocID="{C13009EC-1C9F-4FF5-9211-CE3E7B8AC6BE}" presName="horzThree" presStyleCnt="0"/>
      <dgm:spPr/>
    </dgm:pt>
    <dgm:pt modelId="{CCB72D63-00A4-4432-8781-5AA20CD38AF9}" type="pres">
      <dgm:prSet presAssocID="{6E264796-EF13-4982-A6BB-0B1FF5E6B636}" presName="sibSpaceTwo" presStyleCnt="0"/>
      <dgm:spPr/>
    </dgm:pt>
    <dgm:pt modelId="{7648B823-8389-4867-B09D-8E3AB1D42F2E}" type="pres">
      <dgm:prSet presAssocID="{4C78EC1E-7A2C-4670-81DC-5ABB36060F74}" presName="vertTwo" presStyleCnt="0"/>
      <dgm:spPr/>
    </dgm:pt>
    <dgm:pt modelId="{E335DF33-F357-4C54-B1E1-3198943FAFC4}" type="pres">
      <dgm:prSet presAssocID="{4C78EC1E-7A2C-4670-81DC-5ABB36060F74}" presName="txTwo" presStyleLbl="node2" presStyleIdx="1" presStyleCnt="2">
        <dgm:presLayoutVars>
          <dgm:chPref val="3"/>
        </dgm:presLayoutVars>
      </dgm:prSet>
      <dgm:spPr/>
      <dgm:t>
        <a:bodyPr/>
        <a:lstStyle/>
        <a:p>
          <a:endParaRPr lang="es-MX"/>
        </a:p>
      </dgm:t>
    </dgm:pt>
    <dgm:pt modelId="{F7B6AD40-7681-400F-A5B1-DE0C50B7D10C}" type="pres">
      <dgm:prSet presAssocID="{4C78EC1E-7A2C-4670-81DC-5ABB36060F74}" presName="parTransTwo" presStyleCnt="0"/>
      <dgm:spPr/>
    </dgm:pt>
    <dgm:pt modelId="{53CBA703-642C-4776-BFDB-F7218F4E989C}" type="pres">
      <dgm:prSet presAssocID="{4C78EC1E-7A2C-4670-81DC-5ABB36060F74}" presName="horzTwo" presStyleCnt="0"/>
      <dgm:spPr/>
    </dgm:pt>
    <dgm:pt modelId="{697C797A-90D7-495A-AAAB-68E54766921A}" type="pres">
      <dgm:prSet presAssocID="{0FFC55EE-B4FF-431C-AD72-1B0EE3EE1D80}" presName="vertThree" presStyleCnt="0"/>
      <dgm:spPr/>
    </dgm:pt>
    <dgm:pt modelId="{2CE89687-70F0-4B46-AD1A-42FA38FD231F}" type="pres">
      <dgm:prSet presAssocID="{0FFC55EE-B4FF-431C-AD72-1B0EE3EE1D80}" presName="txThree" presStyleLbl="node3" presStyleIdx="2" presStyleCnt="3">
        <dgm:presLayoutVars>
          <dgm:chPref val="3"/>
        </dgm:presLayoutVars>
      </dgm:prSet>
      <dgm:spPr/>
      <dgm:t>
        <a:bodyPr/>
        <a:lstStyle/>
        <a:p>
          <a:endParaRPr lang="es-MX"/>
        </a:p>
      </dgm:t>
    </dgm:pt>
    <dgm:pt modelId="{F86D2444-E5D2-40B7-869B-22DAF8CDEDEB}" type="pres">
      <dgm:prSet presAssocID="{0FFC55EE-B4FF-431C-AD72-1B0EE3EE1D80}" presName="horzThree" presStyleCnt="0"/>
      <dgm:spPr/>
    </dgm:pt>
  </dgm:ptLst>
  <dgm:cxnLst>
    <dgm:cxn modelId="{13E81B5F-2484-4026-A888-F63E565BFD30}" srcId="{89037D54-4157-44AF-A753-07500C843B0F}" destId="{4670578D-6705-4452-A9E9-8B60687E9771}" srcOrd="0" destOrd="0" parTransId="{D2BA78A9-776E-487A-A327-3D7BCCCE2AA5}" sibTransId="{27E39079-A947-4BD7-88CB-569CF61D227A}"/>
    <dgm:cxn modelId="{83974497-410B-4C11-8578-A00B2FFCCE1D}" type="presOf" srcId="{4670578D-6705-4452-A9E9-8B60687E9771}" destId="{D30072C8-3A61-4CBA-8040-757756C9DB60}" srcOrd="0" destOrd="0" presId="urn:microsoft.com/office/officeart/2005/8/layout/hierarchy4"/>
    <dgm:cxn modelId="{1FFB0BAD-BF0E-4BBC-B061-2D351F12ECD9}" srcId="{4C78EC1E-7A2C-4670-81DC-5ABB36060F74}" destId="{0FFC55EE-B4FF-431C-AD72-1B0EE3EE1D80}" srcOrd="0" destOrd="0" parTransId="{5AAAC3ED-0B55-499E-B980-1BBF1ACC376D}" sibTransId="{261B9B70-84A5-42EA-A80E-12D4B00D2D53}"/>
    <dgm:cxn modelId="{6515AC2D-E9F0-4BEB-BF37-5DEBE7ACA8ED}" srcId="{4670578D-6705-4452-A9E9-8B60687E9771}" destId="{4C78EC1E-7A2C-4670-81DC-5ABB36060F74}" srcOrd="1" destOrd="0" parTransId="{7AAB3763-3E7D-4747-B2BF-2883515AF367}" sibTransId="{8844E390-9519-4675-B7E0-B65418B46F5E}"/>
    <dgm:cxn modelId="{7242263B-AF10-48BD-A0D9-A9E7ED5C913A}" type="presOf" srcId="{89037D54-4157-44AF-A753-07500C843B0F}" destId="{B102AC60-6C72-4C79-9485-9DF944BE17A0}" srcOrd="0" destOrd="0" presId="urn:microsoft.com/office/officeart/2005/8/layout/hierarchy4"/>
    <dgm:cxn modelId="{3578B9AA-8450-47A3-864D-C9077E5DC2AA}" type="presOf" srcId="{1918DEF6-95E4-4C45-A5E8-B1210B4D94A1}" destId="{0ED794BB-D01C-4A5B-8D6A-E08BCC66CB69}" srcOrd="0" destOrd="0" presId="urn:microsoft.com/office/officeart/2005/8/layout/hierarchy4"/>
    <dgm:cxn modelId="{AE7BAA6C-A474-4F3A-A8BB-DACA7343340C}" type="presOf" srcId="{C13009EC-1C9F-4FF5-9211-CE3E7B8AC6BE}" destId="{DE084691-12C3-4C89-AE28-68030E669549}" srcOrd="0" destOrd="0" presId="urn:microsoft.com/office/officeart/2005/8/layout/hierarchy4"/>
    <dgm:cxn modelId="{824657BD-42A4-401F-8FC8-0D576532E978}" type="presOf" srcId="{0FFC55EE-B4FF-431C-AD72-1B0EE3EE1D80}" destId="{2CE89687-70F0-4B46-AD1A-42FA38FD231F}" srcOrd="0" destOrd="0" presId="urn:microsoft.com/office/officeart/2005/8/layout/hierarchy4"/>
    <dgm:cxn modelId="{0B7589BA-0816-441A-9A1D-6029917BEBC1}" srcId="{1918DEF6-95E4-4C45-A5E8-B1210B4D94A1}" destId="{C13009EC-1C9F-4FF5-9211-CE3E7B8AC6BE}" srcOrd="1" destOrd="0" parTransId="{0D8C2D65-4329-41C8-B634-0E74BF503CAB}" sibTransId="{19C9531B-7B0B-4970-BCAD-A58121745479}"/>
    <dgm:cxn modelId="{B11F0CE9-CA92-4F81-B243-002B8BC3E8FF}" type="presOf" srcId="{4C78EC1E-7A2C-4670-81DC-5ABB36060F74}" destId="{E335DF33-F357-4C54-B1E1-3198943FAFC4}" srcOrd="0" destOrd="0" presId="urn:microsoft.com/office/officeart/2005/8/layout/hierarchy4"/>
    <dgm:cxn modelId="{0A3A6EE9-6CCD-45F7-9526-588DA91C9040}" srcId="{1918DEF6-95E4-4C45-A5E8-B1210B4D94A1}" destId="{7E6B9AE9-5AB2-4524-968C-0577C4E190E4}" srcOrd="0" destOrd="0" parTransId="{F5D05EFD-EA6A-40BE-A838-A26397819977}" sibTransId="{B8F39A1F-B20C-4C8E-9136-74DA2071FC62}"/>
    <dgm:cxn modelId="{7445E39A-2569-4ED1-96F0-7A84D6DD2A91}" type="presOf" srcId="{7E6B9AE9-5AB2-4524-968C-0577C4E190E4}" destId="{8B7B4ADC-20E1-46C5-A2AA-7956BB6C0953}" srcOrd="0" destOrd="0" presId="urn:microsoft.com/office/officeart/2005/8/layout/hierarchy4"/>
    <dgm:cxn modelId="{910AD2A2-088B-41BE-8CFE-C15B42D718D5}" srcId="{4670578D-6705-4452-A9E9-8B60687E9771}" destId="{1918DEF6-95E4-4C45-A5E8-B1210B4D94A1}" srcOrd="0" destOrd="0" parTransId="{3BB8FA41-BE23-4694-859A-6C055FF805B7}" sibTransId="{6E264796-EF13-4982-A6BB-0B1FF5E6B636}"/>
    <dgm:cxn modelId="{CED58E62-A0D0-4D88-8692-F41A7C291C36}" type="presParOf" srcId="{B102AC60-6C72-4C79-9485-9DF944BE17A0}" destId="{DA40B35E-514E-4AE9-9F80-BBA917A91BAA}" srcOrd="0" destOrd="0" presId="urn:microsoft.com/office/officeart/2005/8/layout/hierarchy4"/>
    <dgm:cxn modelId="{48E0E7D6-A26E-4171-A12E-ADFB7C6C2112}" type="presParOf" srcId="{DA40B35E-514E-4AE9-9F80-BBA917A91BAA}" destId="{D30072C8-3A61-4CBA-8040-757756C9DB60}" srcOrd="0" destOrd="0" presId="urn:microsoft.com/office/officeart/2005/8/layout/hierarchy4"/>
    <dgm:cxn modelId="{F1E538C0-E29E-494D-BF4F-3CD27909616B}" type="presParOf" srcId="{DA40B35E-514E-4AE9-9F80-BBA917A91BAA}" destId="{E5C4F221-BD13-4AB1-8993-64A82FBF9E4E}" srcOrd="1" destOrd="0" presId="urn:microsoft.com/office/officeart/2005/8/layout/hierarchy4"/>
    <dgm:cxn modelId="{2ED92706-9E16-462A-A095-5B874C9508DF}" type="presParOf" srcId="{DA40B35E-514E-4AE9-9F80-BBA917A91BAA}" destId="{61649B90-D4CE-402F-864C-1D938F4837CD}" srcOrd="2" destOrd="0" presId="urn:microsoft.com/office/officeart/2005/8/layout/hierarchy4"/>
    <dgm:cxn modelId="{173532A2-2F24-49D2-8A1F-79EAF03DCC77}" type="presParOf" srcId="{61649B90-D4CE-402F-864C-1D938F4837CD}" destId="{EAF84178-C17F-4F30-ACA8-6F09C8E9BF99}" srcOrd="0" destOrd="0" presId="urn:microsoft.com/office/officeart/2005/8/layout/hierarchy4"/>
    <dgm:cxn modelId="{EB6DF6D0-4F89-420C-AD4D-3387A4E41C3E}" type="presParOf" srcId="{EAF84178-C17F-4F30-ACA8-6F09C8E9BF99}" destId="{0ED794BB-D01C-4A5B-8D6A-E08BCC66CB69}" srcOrd="0" destOrd="0" presId="urn:microsoft.com/office/officeart/2005/8/layout/hierarchy4"/>
    <dgm:cxn modelId="{D447A078-A389-4D75-90AB-6ABC13D043AD}" type="presParOf" srcId="{EAF84178-C17F-4F30-ACA8-6F09C8E9BF99}" destId="{A6E9FAC1-0600-4F3E-8238-0D681833EC0F}" srcOrd="1" destOrd="0" presId="urn:microsoft.com/office/officeart/2005/8/layout/hierarchy4"/>
    <dgm:cxn modelId="{4379C61A-D4B5-4E46-8E26-47535886024F}" type="presParOf" srcId="{EAF84178-C17F-4F30-ACA8-6F09C8E9BF99}" destId="{7094B602-CE19-49ED-B09F-9E1A59CEA476}" srcOrd="2" destOrd="0" presId="urn:microsoft.com/office/officeart/2005/8/layout/hierarchy4"/>
    <dgm:cxn modelId="{2E5469E7-493B-4982-BF3C-DFC499633BD5}" type="presParOf" srcId="{7094B602-CE19-49ED-B09F-9E1A59CEA476}" destId="{93F343B3-FEB1-44E2-AF67-CDA3D8380A0A}" srcOrd="0" destOrd="0" presId="urn:microsoft.com/office/officeart/2005/8/layout/hierarchy4"/>
    <dgm:cxn modelId="{6A46E2EC-A9E6-490D-BFB8-55644E4029D6}" type="presParOf" srcId="{93F343B3-FEB1-44E2-AF67-CDA3D8380A0A}" destId="{8B7B4ADC-20E1-46C5-A2AA-7956BB6C0953}" srcOrd="0" destOrd="0" presId="urn:microsoft.com/office/officeart/2005/8/layout/hierarchy4"/>
    <dgm:cxn modelId="{B257F6F0-1A39-4985-A15C-44AC65CAE5D8}" type="presParOf" srcId="{93F343B3-FEB1-44E2-AF67-CDA3D8380A0A}" destId="{6C6EF657-A3D0-4629-B160-026F610A9028}" srcOrd="1" destOrd="0" presId="urn:microsoft.com/office/officeart/2005/8/layout/hierarchy4"/>
    <dgm:cxn modelId="{5D2CCE5B-B2D5-4AC4-9D68-6A14AD49FA7B}" type="presParOf" srcId="{7094B602-CE19-49ED-B09F-9E1A59CEA476}" destId="{2B5C7452-4928-48AE-8D2A-E338C5FC164A}" srcOrd="1" destOrd="0" presId="urn:microsoft.com/office/officeart/2005/8/layout/hierarchy4"/>
    <dgm:cxn modelId="{72A80094-32A2-40A0-B239-D3DC5BD5235C}" type="presParOf" srcId="{7094B602-CE19-49ED-B09F-9E1A59CEA476}" destId="{042493AD-EBCA-402E-AF21-F97D28F93F77}" srcOrd="2" destOrd="0" presId="urn:microsoft.com/office/officeart/2005/8/layout/hierarchy4"/>
    <dgm:cxn modelId="{9A6F0B7A-361C-46A0-A88B-B584957F5874}" type="presParOf" srcId="{042493AD-EBCA-402E-AF21-F97D28F93F77}" destId="{DE084691-12C3-4C89-AE28-68030E669549}" srcOrd="0" destOrd="0" presId="urn:microsoft.com/office/officeart/2005/8/layout/hierarchy4"/>
    <dgm:cxn modelId="{75EE8258-7667-4502-A93F-EA6B19E6A016}" type="presParOf" srcId="{042493AD-EBCA-402E-AF21-F97D28F93F77}" destId="{0B6A7BE1-3ACE-44CB-A959-D63BED2D5BA6}" srcOrd="1" destOrd="0" presId="urn:microsoft.com/office/officeart/2005/8/layout/hierarchy4"/>
    <dgm:cxn modelId="{6F6AEB04-12CC-47BE-9A5E-90374BBC1ED9}" type="presParOf" srcId="{61649B90-D4CE-402F-864C-1D938F4837CD}" destId="{CCB72D63-00A4-4432-8781-5AA20CD38AF9}" srcOrd="1" destOrd="0" presId="urn:microsoft.com/office/officeart/2005/8/layout/hierarchy4"/>
    <dgm:cxn modelId="{082EAFD2-8F12-48A6-BDD9-B279DBD35230}" type="presParOf" srcId="{61649B90-D4CE-402F-864C-1D938F4837CD}" destId="{7648B823-8389-4867-B09D-8E3AB1D42F2E}" srcOrd="2" destOrd="0" presId="urn:microsoft.com/office/officeart/2005/8/layout/hierarchy4"/>
    <dgm:cxn modelId="{CF5EF567-F76B-4B0D-ADDF-5208E6A6341A}" type="presParOf" srcId="{7648B823-8389-4867-B09D-8E3AB1D42F2E}" destId="{E335DF33-F357-4C54-B1E1-3198943FAFC4}" srcOrd="0" destOrd="0" presId="urn:microsoft.com/office/officeart/2005/8/layout/hierarchy4"/>
    <dgm:cxn modelId="{96700F1E-56B6-44C4-ACA8-AA039EE3952B}" type="presParOf" srcId="{7648B823-8389-4867-B09D-8E3AB1D42F2E}" destId="{F7B6AD40-7681-400F-A5B1-DE0C50B7D10C}" srcOrd="1" destOrd="0" presId="urn:microsoft.com/office/officeart/2005/8/layout/hierarchy4"/>
    <dgm:cxn modelId="{FE768419-E293-4DCA-A01D-D7331BB2B14E}" type="presParOf" srcId="{7648B823-8389-4867-B09D-8E3AB1D42F2E}" destId="{53CBA703-642C-4776-BFDB-F7218F4E989C}" srcOrd="2" destOrd="0" presId="urn:microsoft.com/office/officeart/2005/8/layout/hierarchy4"/>
    <dgm:cxn modelId="{6ED080C0-D0D2-4BEB-8462-1BB881B91D8B}" type="presParOf" srcId="{53CBA703-642C-4776-BFDB-F7218F4E989C}" destId="{697C797A-90D7-495A-AAAB-68E54766921A}" srcOrd="0" destOrd="0" presId="urn:microsoft.com/office/officeart/2005/8/layout/hierarchy4"/>
    <dgm:cxn modelId="{8FE29E87-C731-487D-A324-6E9CDDA9D143}" type="presParOf" srcId="{697C797A-90D7-495A-AAAB-68E54766921A}" destId="{2CE89687-70F0-4B46-AD1A-42FA38FD231F}" srcOrd="0" destOrd="0" presId="urn:microsoft.com/office/officeart/2005/8/layout/hierarchy4"/>
    <dgm:cxn modelId="{239A1CA4-EE55-492C-8D60-24058418B20F}" type="presParOf" srcId="{697C797A-90D7-495A-AAAB-68E54766921A}" destId="{F86D2444-E5D2-40B7-869B-22DAF8CDEDEB}"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F9D47D6-C1DE-4709-AAA6-A34F7A5767F3}" type="doc">
      <dgm:prSet loTypeId="urn:microsoft.com/office/officeart/2005/8/layout/cycle7" loCatId="cycle" qsTypeId="urn:microsoft.com/office/officeart/2005/8/quickstyle/3d1" qsCatId="3D" csTypeId="urn:microsoft.com/office/officeart/2005/8/colors/accent1_2" csCatId="accent1" phldr="1"/>
      <dgm:spPr/>
      <dgm:t>
        <a:bodyPr/>
        <a:lstStyle/>
        <a:p>
          <a:endParaRPr lang="es-MX"/>
        </a:p>
      </dgm:t>
    </dgm:pt>
    <dgm:pt modelId="{51999500-F6B5-4987-BFFB-648513EF9AAB}">
      <dgm:prSet phldrT="[Texto]"/>
      <dgm:spPr/>
      <dgm:t>
        <a:bodyPr/>
        <a:lstStyle/>
        <a:p>
          <a:r>
            <a:rPr lang="es-MX" dirty="0" smtClean="0"/>
            <a:t>El usuario</a:t>
          </a:r>
        </a:p>
        <a:p>
          <a:r>
            <a:rPr lang="es-MX" dirty="0" smtClean="0"/>
            <a:t>(Recibe, utiliza y paga)</a:t>
          </a:r>
          <a:endParaRPr lang="es-MX" dirty="0"/>
        </a:p>
      </dgm:t>
    </dgm:pt>
    <dgm:pt modelId="{D9283F30-DE4D-4B1C-B957-0C60A8442ED8}" type="parTrans" cxnId="{0DA43B8D-4ECE-4632-B685-9ADCA12B10D1}">
      <dgm:prSet/>
      <dgm:spPr/>
      <dgm:t>
        <a:bodyPr/>
        <a:lstStyle/>
        <a:p>
          <a:endParaRPr lang="es-MX"/>
        </a:p>
      </dgm:t>
    </dgm:pt>
    <dgm:pt modelId="{94F211F4-E682-4DA8-83A1-9AC2A2C20E89}" type="sibTrans" cxnId="{0DA43B8D-4ECE-4632-B685-9ADCA12B10D1}">
      <dgm:prSet/>
      <dgm:spPr/>
      <dgm:t>
        <a:bodyPr/>
        <a:lstStyle/>
        <a:p>
          <a:endParaRPr lang="es-MX"/>
        </a:p>
      </dgm:t>
    </dgm:pt>
    <dgm:pt modelId="{10033C4C-8A68-426C-A39D-B84F404C957E}">
      <dgm:prSet phldrT="[Texto]"/>
      <dgm:spPr/>
      <dgm:t>
        <a:bodyPr/>
        <a:lstStyle/>
        <a:p>
          <a:r>
            <a:rPr lang="es-MX" dirty="0" smtClean="0"/>
            <a:t>El transportista</a:t>
          </a:r>
        </a:p>
        <a:p>
          <a:r>
            <a:rPr lang="es-MX" dirty="0" smtClean="0"/>
            <a:t>(Invierte, opera y cobra)</a:t>
          </a:r>
          <a:endParaRPr lang="es-MX" dirty="0"/>
        </a:p>
      </dgm:t>
    </dgm:pt>
    <dgm:pt modelId="{2D911ABD-F0A4-44B5-9EE4-BC1A52CDCF29}" type="parTrans" cxnId="{1DBE3152-8985-4F9F-8DD8-E955C0E19F57}">
      <dgm:prSet/>
      <dgm:spPr/>
      <dgm:t>
        <a:bodyPr/>
        <a:lstStyle/>
        <a:p>
          <a:endParaRPr lang="es-MX"/>
        </a:p>
      </dgm:t>
    </dgm:pt>
    <dgm:pt modelId="{9B654B33-3101-4F7E-9EC6-9C30B209AC64}" type="sibTrans" cxnId="{1DBE3152-8985-4F9F-8DD8-E955C0E19F57}">
      <dgm:prSet/>
      <dgm:spPr/>
      <dgm:t>
        <a:bodyPr/>
        <a:lstStyle/>
        <a:p>
          <a:endParaRPr lang="es-MX"/>
        </a:p>
      </dgm:t>
    </dgm:pt>
    <dgm:pt modelId="{ED96730D-94F3-43E1-B3FE-56BE9A15A37D}">
      <dgm:prSet phldrT="[Texto]"/>
      <dgm:spPr/>
      <dgm:t>
        <a:bodyPr/>
        <a:lstStyle/>
        <a:p>
          <a:r>
            <a:rPr lang="es-MX" dirty="0" smtClean="0"/>
            <a:t>Gobierno</a:t>
          </a:r>
        </a:p>
        <a:p>
          <a:r>
            <a:rPr lang="es-MX" dirty="0" smtClean="0"/>
            <a:t>(Planifica, Invierte y dirige)</a:t>
          </a:r>
          <a:endParaRPr lang="es-MX" dirty="0"/>
        </a:p>
      </dgm:t>
    </dgm:pt>
    <dgm:pt modelId="{F7285BDA-C11C-4137-8671-092F92AB0A9B}" type="parTrans" cxnId="{91784EAF-93B6-4AF3-9221-4E89CCC63131}">
      <dgm:prSet/>
      <dgm:spPr/>
      <dgm:t>
        <a:bodyPr/>
        <a:lstStyle/>
        <a:p>
          <a:endParaRPr lang="es-MX"/>
        </a:p>
      </dgm:t>
    </dgm:pt>
    <dgm:pt modelId="{9A085F91-5882-4A52-BC26-CAA3FEF5E8E5}" type="sibTrans" cxnId="{91784EAF-93B6-4AF3-9221-4E89CCC63131}">
      <dgm:prSet/>
      <dgm:spPr/>
      <dgm:t>
        <a:bodyPr/>
        <a:lstStyle/>
        <a:p>
          <a:endParaRPr lang="es-MX"/>
        </a:p>
      </dgm:t>
    </dgm:pt>
    <dgm:pt modelId="{20CE7EAA-C79A-424A-BF3A-317A0F466776}" type="pres">
      <dgm:prSet presAssocID="{3F9D47D6-C1DE-4709-AAA6-A34F7A5767F3}" presName="Name0" presStyleCnt="0">
        <dgm:presLayoutVars>
          <dgm:dir/>
          <dgm:resizeHandles val="exact"/>
        </dgm:presLayoutVars>
      </dgm:prSet>
      <dgm:spPr/>
      <dgm:t>
        <a:bodyPr/>
        <a:lstStyle/>
        <a:p>
          <a:endParaRPr lang="es-MX"/>
        </a:p>
      </dgm:t>
    </dgm:pt>
    <dgm:pt modelId="{54512C4A-AD6A-4159-9189-1E0520A800C1}" type="pres">
      <dgm:prSet presAssocID="{51999500-F6B5-4987-BFFB-648513EF9AAB}" presName="node" presStyleLbl="node1" presStyleIdx="0" presStyleCnt="3">
        <dgm:presLayoutVars>
          <dgm:bulletEnabled val="1"/>
        </dgm:presLayoutVars>
      </dgm:prSet>
      <dgm:spPr/>
      <dgm:t>
        <a:bodyPr/>
        <a:lstStyle/>
        <a:p>
          <a:endParaRPr lang="es-MX"/>
        </a:p>
      </dgm:t>
    </dgm:pt>
    <dgm:pt modelId="{767B2022-6820-4BC4-84D1-0B9ECF56A1F5}" type="pres">
      <dgm:prSet presAssocID="{94F211F4-E682-4DA8-83A1-9AC2A2C20E89}" presName="sibTrans" presStyleLbl="sibTrans2D1" presStyleIdx="0" presStyleCnt="3" custScaleX="173871" custScaleY="129410"/>
      <dgm:spPr/>
      <dgm:t>
        <a:bodyPr/>
        <a:lstStyle/>
        <a:p>
          <a:endParaRPr lang="es-MX"/>
        </a:p>
      </dgm:t>
    </dgm:pt>
    <dgm:pt modelId="{17D70EC6-6A66-4C7C-92B8-B546F3ABADBA}" type="pres">
      <dgm:prSet presAssocID="{94F211F4-E682-4DA8-83A1-9AC2A2C20E89}" presName="connectorText" presStyleLbl="sibTrans2D1" presStyleIdx="0" presStyleCnt="3"/>
      <dgm:spPr/>
      <dgm:t>
        <a:bodyPr/>
        <a:lstStyle/>
        <a:p>
          <a:endParaRPr lang="es-MX"/>
        </a:p>
      </dgm:t>
    </dgm:pt>
    <dgm:pt modelId="{819B168E-BA52-437A-96D2-857916CCDC1D}" type="pres">
      <dgm:prSet presAssocID="{10033C4C-8A68-426C-A39D-B84F404C957E}" presName="node" presStyleLbl="node1" presStyleIdx="1" presStyleCnt="3">
        <dgm:presLayoutVars>
          <dgm:bulletEnabled val="1"/>
        </dgm:presLayoutVars>
      </dgm:prSet>
      <dgm:spPr/>
      <dgm:t>
        <a:bodyPr/>
        <a:lstStyle/>
        <a:p>
          <a:endParaRPr lang="es-MX"/>
        </a:p>
      </dgm:t>
    </dgm:pt>
    <dgm:pt modelId="{E52B9683-0013-4B1F-A6B6-33975DDE5848}" type="pres">
      <dgm:prSet presAssocID="{9B654B33-3101-4F7E-9EC6-9C30B209AC64}" presName="sibTrans" presStyleLbl="sibTrans2D1" presStyleIdx="1" presStyleCnt="3"/>
      <dgm:spPr/>
      <dgm:t>
        <a:bodyPr/>
        <a:lstStyle/>
        <a:p>
          <a:endParaRPr lang="es-MX"/>
        </a:p>
      </dgm:t>
    </dgm:pt>
    <dgm:pt modelId="{0D89FF3D-1C0F-4315-89DF-9DA0720D977E}" type="pres">
      <dgm:prSet presAssocID="{9B654B33-3101-4F7E-9EC6-9C30B209AC64}" presName="connectorText" presStyleLbl="sibTrans2D1" presStyleIdx="1" presStyleCnt="3"/>
      <dgm:spPr/>
      <dgm:t>
        <a:bodyPr/>
        <a:lstStyle/>
        <a:p>
          <a:endParaRPr lang="es-MX"/>
        </a:p>
      </dgm:t>
    </dgm:pt>
    <dgm:pt modelId="{1DF84DFD-A603-45E1-B508-F9B0E8762478}" type="pres">
      <dgm:prSet presAssocID="{ED96730D-94F3-43E1-B3FE-56BE9A15A37D}" presName="node" presStyleLbl="node1" presStyleIdx="2" presStyleCnt="3" custRadScaleRad="102037" custRadScaleInc="-1545">
        <dgm:presLayoutVars>
          <dgm:bulletEnabled val="1"/>
        </dgm:presLayoutVars>
      </dgm:prSet>
      <dgm:spPr/>
      <dgm:t>
        <a:bodyPr/>
        <a:lstStyle/>
        <a:p>
          <a:endParaRPr lang="es-MX"/>
        </a:p>
      </dgm:t>
    </dgm:pt>
    <dgm:pt modelId="{4594E09F-4100-4C82-9432-F5B88339C8F7}" type="pres">
      <dgm:prSet presAssocID="{9A085F91-5882-4A52-BC26-CAA3FEF5E8E5}" presName="sibTrans" presStyleLbl="sibTrans2D1" presStyleIdx="2" presStyleCnt="3" custScaleX="174849" custScaleY="130152"/>
      <dgm:spPr/>
      <dgm:t>
        <a:bodyPr/>
        <a:lstStyle/>
        <a:p>
          <a:endParaRPr lang="es-MX"/>
        </a:p>
      </dgm:t>
    </dgm:pt>
    <dgm:pt modelId="{1070685B-B33A-4115-ACCE-A7A317CB7B14}" type="pres">
      <dgm:prSet presAssocID="{9A085F91-5882-4A52-BC26-CAA3FEF5E8E5}" presName="connectorText" presStyleLbl="sibTrans2D1" presStyleIdx="2" presStyleCnt="3"/>
      <dgm:spPr/>
      <dgm:t>
        <a:bodyPr/>
        <a:lstStyle/>
        <a:p>
          <a:endParaRPr lang="es-MX"/>
        </a:p>
      </dgm:t>
    </dgm:pt>
  </dgm:ptLst>
  <dgm:cxnLst>
    <dgm:cxn modelId="{79FA823F-849A-4888-97B4-0E143205C47D}" type="presOf" srcId="{51999500-F6B5-4987-BFFB-648513EF9AAB}" destId="{54512C4A-AD6A-4159-9189-1E0520A800C1}" srcOrd="0" destOrd="0" presId="urn:microsoft.com/office/officeart/2005/8/layout/cycle7"/>
    <dgm:cxn modelId="{0DA43B8D-4ECE-4632-B685-9ADCA12B10D1}" srcId="{3F9D47D6-C1DE-4709-AAA6-A34F7A5767F3}" destId="{51999500-F6B5-4987-BFFB-648513EF9AAB}" srcOrd="0" destOrd="0" parTransId="{D9283F30-DE4D-4B1C-B957-0C60A8442ED8}" sibTransId="{94F211F4-E682-4DA8-83A1-9AC2A2C20E89}"/>
    <dgm:cxn modelId="{C5DDF1F4-5D0E-4C52-B5E4-BEB7E10B79E3}" type="presOf" srcId="{9A085F91-5882-4A52-BC26-CAA3FEF5E8E5}" destId="{4594E09F-4100-4C82-9432-F5B88339C8F7}" srcOrd="0" destOrd="0" presId="urn:microsoft.com/office/officeart/2005/8/layout/cycle7"/>
    <dgm:cxn modelId="{72280F6F-987D-4543-B84C-1FC5F9080103}" type="presOf" srcId="{3F9D47D6-C1DE-4709-AAA6-A34F7A5767F3}" destId="{20CE7EAA-C79A-424A-BF3A-317A0F466776}" srcOrd="0" destOrd="0" presId="urn:microsoft.com/office/officeart/2005/8/layout/cycle7"/>
    <dgm:cxn modelId="{D281C216-0790-4242-AE9C-A456772A0B9A}" type="presOf" srcId="{9A085F91-5882-4A52-BC26-CAA3FEF5E8E5}" destId="{1070685B-B33A-4115-ACCE-A7A317CB7B14}" srcOrd="1" destOrd="0" presId="urn:microsoft.com/office/officeart/2005/8/layout/cycle7"/>
    <dgm:cxn modelId="{051DCEBB-B85C-466D-89AC-07A3F0CE5835}" type="presOf" srcId="{9B654B33-3101-4F7E-9EC6-9C30B209AC64}" destId="{E52B9683-0013-4B1F-A6B6-33975DDE5848}" srcOrd="0" destOrd="0" presId="urn:microsoft.com/office/officeart/2005/8/layout/cycle7"/>
    <dgm:cxn modelId="{FD6280EB-B137-47C3-A250-DF5FB5735673}" type="presOf" srcId="{ED96730D-94F3-43E1-B3FE-56BE9A15A37D}" destId="{1DF84DFD-A603-45E1-B508-F9B0E8762478}" srcOrd="0" destOrd="0" presId="urn:microsoft.com/office/officeart/2005/8/layout/cycle7"/>
    <dgm:cxn modelId="{91784EAF-93B6-4AF3-9221-4E89CCC63131}" srcId="{3F9D47D6-C1DE-4709-AAA6-A34F7A5767F3}" destId="{ED96730D-94F3-43E1-B3FE-56BE9A15A37D}" srcOrd="2" destOrd="0" parTransId="{F7285BDA-C11C-4137-8671-092F92AB0A9B}" sibTransId="{9A085F91-5882-4A52-BC26-CAA3FEF5E8E5}"/>
    <dgm:cxn modelId="{7996F7D3-F93F-4215-AB66-495FD9033F0A}" type="presOf" srcId="{94F211F4-E682-4DA8-83A1-9AC2A2C20E89}" destId="{17D70EC6-6A66-4C7C-92B8-B546F3ABADBA}" srcOrd="1" destOrd="0" presId="urn:microsoft.com/office/officeart/2005/8/layout/cycle7"/>
    <dgm:cxn modelId="{1DBE3152-8985-4F9F-8DD8-E955C0E19F57}" srcId="{3F9D47D6-C1DE-4709-AAA6-A34F7A5767F3}" destId="{10033C4C-8A68-426C-A39D-B84F404C957E}" srcOrd="1" destOrd="0" parTransId="{2D911ABD-F0A4-44B5-9EE4-BC1A52CDCF29}" sibTransId="{9B654B33-3101-4F7E-9EC6-9C30B209AC64}"/>
    <dgm:cxn modelId="{F24DD2C3-5CF7-49A8-9604-F462B2CE7ACC}" type="presOf" srcId="{10033C4C-8A68-426C-A39D-B84F404C957E}" destId="{819B168E-BA52-437A-96D2-857916CCDC1D}" srcOrd="0" destOrd="0" presId="urn:microsoft.com/office/officeart/2005/8/layout/cycle7"/>
    <dgm:cxn modelId="{FDA9B926-0C4A-4C7E-A8B3-E37F443428B9}" type="presOf" srcId="{9B654B33-3101-4F7E-9EC6-9C30B209AC64}" destId="{0D89FF3D-1C0F-4315-89DF-9DA0720D977E}" srcOrd="1" destOrd="0" presId="urn:microsoft.com/office/officeart/2005/8/layout/cycle7"/>
    <dgm:cxn modelId="{ACC94617-964B-4D5D-BFD4-D9FA0CCDA35F}" type="presOf" srcId="{94F211F4-E682-4DA8-83A1-9AC2A2C20E89}" destId="{767B2022-6820-4BC4-84D1-0B9ECF56A1F5}" srcOrd="0" destOrd="0" presId="urn:microsoft.com/office/officeart/2005/8/layout/cycle7"/>
    <dgm:cxn modelId="{30C40A4D-FD70-481A-9068-9A4E13F7204E}" type="presParOf" srcId="{20CE7EAA-C79A-424A-BF3A-317A0F466776}" destId="{54512C4A-AD6A-4159-9189-1E0520A800C1}" srcOrd="0" destOrd="0" presId="urn:microsoft.com/office/officeart/2005/8/layout/cycle7"/>
    <dgm:cxn modelId="{86C71338-A9CA-4644-8A77-7E17FE26797B}" type="presParOf" srcId="{20CE7EAA-C79A-424A-BF3A-317A0F466776}" destId="{767B2022-6820-4BC4-84D1-0B9ECF56A1F5}" srcOrd="1" destOrd="0" presId="urn:microsoft.com/office/officeart/2005/8/layout/cycle7"/>
    <dgm:cxn modelId="{69E49910-C4DB-4EEB-B140-98227C0CA004}" type="presParOf" srcId="{767B2022-6820-4BC4-84D1-0B9ECF56A1F5}" destId="{17D70EC6-6A66-4C7C-92B8-B546F3ABADBA}" srcOrd="0" destOrd="0" presId="urn:microsoft.com/office/officeart/2005/8/layout/cycle7"/>
    <dgm:cxn modelId="{397FF956-F697-4421-A41B-94DB7EE9EF84}" type="presParOf" srcId="{20CE7EAA-C79A-424A-BF3A-317A0F466776}" destId="{819B168E-BA52-437A-96D2-857916CCDC1D}" srcOrd="2" destOrd="0" presId="urn:microsoft.com/office/officeart/2005/8/layout/cycle7"/>
    <dgm:cxn modelId="{BDDAC9B1-46D8-44C0-855B-726FCBAC26B6}" type="presParOf" srcId="{20CE7EAA-C79A-424A-BF3A-317A0F466776}" destId="{E52B9683-0013-4B1F-A6B6-33975DDE5848}" srcOrd="3" destOrd="0" presId="urn:microsoft.com/office/officeart/2005/8/layout/cycle7"/>
    <dgm:cxn modelId="{BCC8C7F7-28A7-401C-97B1-E3FF20067BE1}" type="presParOf" srcId="{E52B9683-0013-4B1F-A6B6-33975DDE5848}" destId="{0D89FF3D-1C0F-4315-89DF-9DA0720D977E}" srcOrd="0" destOrd="0" presId="urn:microsoft.com/office/officeart/2005/8/layout/cycle7"/>
    <dgm:cxn modelId="{52491BD6-085D-4B1B-8FE2-6CFCDF9894DC}" type="presParOf" srcId="{20CE7EAA-C79A-424A-BF3A-317A0F466776}" destId="{1DF84DFD-A603-45E1-B508-F9B0E8762478}" srcOrd="4" destOrd="0" presId="urn:microsoft.com/office/officeart/2005/8/layout/cycle7"/>
    <dgm:cxn modelId="{ECA04FE4-B3EA-4711-915F-B64BEA519971}" type="presParOf" srcId="{20CE7EAA-C79A-424A-BF3A-317A0F466776}" destId="{4594E09F-4100-4C82-9432-F5B88339C8F7}" srcOrd="5" destOrd="0" presId="urn:microsoft.com/office/officeart/2005/8/layout/cycle7"/>
    <dgm:cxn modelId="{7CAF0B81-34B3-4500-A193-D76827439AD0}" type="presParOf" srcId="{4594E09F-4100-4C82-9432-F5B88339C8F7}" destId="{1070685B-B33A-4115-ACCE-A7A317CB7B14}"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572D9AF-63F5-4BE4-8747-D184796A8749}"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MX"/>
        </a:p>
      </dgm:t>
    </dgm:pt>
    <dgm:pt modelId="{D68BB9ED-E0F9-4AE6-9B6C-1A9F270DB8B2}">
      <dgm:prSet phldrT="[Texto]"/>
      <dgm:spPr/>
      <dgm:t>
        <a:bodyPr/>
        <a:lstStyle/>
        <a:p>
          <a:r>
            <a:rPr lang="es-MX" dirty="0" smtClean="0"/>
            <a:t>Explicativo</a:t>
          </a:r>
          <a:endParaRPr lang="es-MX" dirty="0"/>
        </a:p>
      </dgm:t>
    </dgm:pt>
    <dgm:pt modelId="{B2329D1D-4C66-4978-93DD-9BFFBEA3285C}" type="parTrans" cxnId="{3F9D7BAA-1E02-4BF2-88A8-61E900A2185E}">
      <dgm:prSet/>
      <dgm:spPr/>
      <dgm:t>
        <a:bodyPr/>
        <a:lstStyle/>
        <a:p>
          <a:endParaRPr lang="es-MX"/>
        </a:p>
      </dgm:t>
    </dgm:pt>
    <dgm:pt modelId="{E6906458-2105-4F64-ABFC-6C14BAEE7C02}" type="sibTrans" cxnId="{3F9D7BAA-1E02-4BF2-88A8-61E900A2185E}">
      <dgm:prSet/>
      <dgm:spPr/>
      <dgm:t>
        <a:bodyPr/>
        <a:lstStyle/>
        <a:p>
          <a:endParaRPr lang="es-MX"/>
        </a:p>
      </dgm:t>
    </dgm:pt>
    <dgm:pt modelId="{5AC7475A-4FDF-4202-AC98-0BFB7709E266}">
      <dgm:prSet phldrT="[Texto]"/>
      <dgm:spPr/>
      <dgm:t>
        <a:bodyPr/>
        <a:lstStyle/>
        <a:p>
          <a:r>
            <a:rPr lang="es-MX" dirty="0" smtClean="0"/>
            <a:t>Indagar problemas</a:t>
          </a:r>
          <a:endParaRPr lang="es-MX" dirty="0"/>
        </a:p>
      </dgm:t>
    </dgm:pt>
    <dgm:pt modelId="{89C32A27-F6D0-4D4A-9746-647E9F2C9AEB}" type="parTrans" cxnId="{526F924B-2593-4EF0-AE24-F376533985EA}">
      <dgm:prSet/>
      <dgm:spPr/>
      <dgm:t>
        <a:bodyPr/>
        <a:lstStyle/>
        <a:p>
          <a:endParaRPr lang="es-MX"/>
        </a:p>
      </dgm:t>
    </dgm:pt>
    <dgm:pt modelId="{530005AD-0370-4C44-8C1B-7E0B248A397C}" type="sibTrans" cxnId="{526F924B-2593-4EF0-AE24-F376533985EA}">
      <dgm:prSet/>
      <dgm:spPr/>
      <dgm:t>
        <a:bodyPr/>
        <a:lstStyle/>
        <a:p>
          <a:endParaRPr lang="es-MX"/>
        </a:p>
      </dgm:t>
    </dgm:pt>
    <dgm:pt modelId="{65E50604-AF1F-45E7-9919-5ACFDA46C4D8}">
      <dgm:prSet phldrT="[Texto]"/>
      <dgm:spPr/>
      <dgm:t>
        <a:bodyPr/>
        <a:lstStyle/>
        <a:p>
          <a:r>
            <a:rPr lang="es-MX" dirty="0" smtClean="0"/>
            <a:t>Explicar causas</a:t>
          </a:r>
          <a:endParaRPr lang="es-MX" dirty="0"/>
        </a:p>
      </dgm:t>
    </dgm:pt>
    <dgm:pt modelId="{0597BF0C-B019-46E6-A5A6-8858AAAFBFB0}" type="parTrans" cxnId="{E152E526-AB0F-483B-9FD7-CC51C8E5DCBB}">
      <dgm:prSet/>
      <dgm:spPr/>
      <dgm:t>
        <a:bodyPr/>
        <a:lstStyle/>
        <a:p>
          <a:endParaRPr lang="es-MX"/>
        </a:p>
      </dgm:t>
    </dgm:pt>
    <dgm:pt modelId="{B1DB5477-00A2-45A0-A68F-A1CC33D94593}" type="sibTrans" cxnId="{E152E526-AB0F-483B-9FD7-CC51C8E5DCBB}">
      <dgm:prSet/>
      <dgm:spPr/>
      <dgm:t>
        <a:bodyPr/>
        <a:lstStyle/>
        <a:p>
          <a:endParaRPr lang="es-MX"/>
        </a:p>
      </dgm:t>
    </dgm:pt>
    <dgm:pt modelId="{953ABAE4-B08F-4C6A-9BFD-91084EA63D35}">
      <dgm:prSet phldrT="[Texto]"/>
      <dgm:spPr/>
      <dgm:t>
        <a:bodyPr/>
        <a:lstStyle/>
        <a:p>
          <a:r>
            <a:rPr lang="es-MX" dirty="0" smtClean="0"/>
            <a:t>Normativo</a:t>
          </a:r>
          <a:endParaRPr lang="es-MX" dirty="0"/>
        </a:p>
      </dgm:t>
    </dgm:pt>
    <dgm:pt modelId="{AAB68FC4-B5CE-4DDA-8E6F-6E8A793B2C2E}" type="parTrans" cxnId="{6EF57519-6FFE-4F76-ACD2-E6461ED77F9A}">
      <dgm:prSet/>
      <dgm:spPr/>
      <dgm:t>
        <a:bodyPr/>
        <a:lstStyle/>
        <a:p>
          <a:endParaRPr lang="es-MX"/>
        </a:p>
      </dgm:t>
    </dgm:pt>
    <dgm:pt modelId="{DBDD58A9-725A-46D5-854F-2252190CFC00}" type="sibTrans" cxnId="{6EF57519-6FFE-4F76-ACD2-E6461ED77F9A}">
      <dgm:prSet/>
      <dgm:spPr/>
      <dgm:t>
        <a:bodyPr/>
        <a:lstStyle/>
        <a:p>
          <a:endParaRPr lang="es-MX"/>
        </a:p>
      </dgm:t>
    </dgm:pt>
    <dgm:pt modelId="{7FB074AF-7828-4725-A513-1BCF76306DE5}">
      <dgm:prSet phldrT="[Texto]"/>
      <dgm:spPr/>
      <dgm:t>
        <a:bodyPr/>
        <a:lstStyle/>
        <a:p>
          <a:r>
            <a:rPr lang="es-MX" dirty="0" smtClean="0"/>
            <a:t>Diseño “cómo debe ser” la realidad o situación</a:t>
          </a:r>
          <a:endParaRPr lang="es-MX" dirty="0"/>
        </a:p>
      </dgm:t>
    </dgm:pt>
    <dgm:pt modelId="{C68C3DD3-9C2B-4CF0-AB5F-8CEE3180B285}" type="parTrans" cxnId="{2548C025-43B1-412B-915A-3B487FB43265}">
      <dgm:prSet/>
      <dgm:spPr/>
      <dgm:t>
        <a:bodyPr/>
        <a:lstStyle/>
        <a:p>
          <a:endParaRPr lang="es-MX"/>
        </a:p>
      </dgm:t>
    </dgm:pt>
    <dgm:pt modelId="{60C50DAB-444B-4F67-B656-98E143A6DE90}" type="sibTrans" cxnId="{2548C025-43B1-412B-915A-3B487FB43265}">
      <dgm:prSet/>
      <dgm:spPr/>
      <dgm:t>
        <a:bodyPr/>
        <a:lstStyle/>
        <a:p>
          <a:endParaRPr lang="es-MX"/>
        </a:p>
      </dgm:t>
    </dgm:pt>
    <dgm:pt modelId="{F3347888-058A-426D-8547-18F6D7210DE3}">
      <dgm:prSet phldrT="[Texto]"/>
      <dgm:spPr/>
      <dgm:t>
        <a:bodyPr/>
        <a:lstStyle/>
        <a:p>
          <a:r>
            <a:rPr lang="es-MX" dirty="0" smtClean="0"/>
            <a:t>Plantea escenarios posibles y se identifican DOFA</a:t>
          </a:r>
          <a:endParaRPr lang="es-MX" dirty="0"/>
        </a:p>
      </dgm:t>
    </dgm:pt>
    <dgm:pt modelId="{446EFA39-ACDA-497C-9232-2BAC9D67661C}" type="parTrans" cxnId="{02CF6AB4-593B-49ED-9E0A-EE136B45E043}">
      <dgm:prSet/>
      <dgm:spPr/>
      <dgm:t>
        <a:bodyPr/>
        <a:lstStyle/>
        <a:p>
          <a:endParaRPr lang="es-MX"/>
        </a:p>
      </dgm:t>
    </dgm:pt>
    <dgm:pt modelId="{A5800484-66A3-4BE8-9245-21DD6AAEF2DC}" type="sibTrans" cxnId="{02CF6AB4-593B-49ED-9E0A-EE136B45E043}">
      <dgm:prSet/>
      <dgm:spPr/>
      <dgm:t>
        <a:bodyPr/>
        <a:lstStyle/>
        <a:p>
          <a:endParaRPr lang="es-MX"/>
        </a:p>
      </dgm:t>
    </dgm:pt>
    <dgm:pt modelId="{17902C40-D834-4C48-A172-4D18E9E53EDD}">
      <dgm:prSet phldrT="[Texto]"/>
      <dgm:spPr/>
      <dgm:t>
        <a:bodyPr/>
        <a:lstStyle/>
        <a:p>
          <a:r>
            <a:rPr lang="es-MX" dirty="0" smtClean="0"/>
            <a:t>Estratégico</a:t>
          </a:r>
          <a:endParaRPr lang="es-MX" dirty="0"/>
        </a:p>
      </dgm:t>
    </dgm:pt>
    <dgm:pt modelId="{0EB87CBA-BC46-41C0-9566-0EE4C723BD96}" type="parTrans" cxnId="{1AC058A0-DD4B-4407-A71D-E97419BA8AFC}">
      <dgm:prSet/>
      <dgm:spPr/>
      <dgm:t>
        <a:bodyPr/>
        <a:lstStyle/>
        <a:p>
          <a:endParaRPr lang="es-MX"/>
        </a:p>
      </dgm:t>
    </dgm:pt>
    <dgm:pt modelId="{32D8F56A-1F0F-45CD-976F-073F54026EF9}" type="sibTrans" cxnId="{1AC058A0-DD4B-4407-A71D-E97419BA8AFC}">
      <dgm:prSet/>
      <dgm:spPr/>
      <dgm:t>
        <a:bodyPr/>
        <a:lstStyle/>
        <a:p>
          <a:endParaRPr lang="es-MX"/>
        </a:p>
      </dgm:t>
    </dgm:pt>
    <dgm:pt modelId="{99A9C69F-B484-418A-8B9E-F413A171C557}">
      <dgm:prSet phldrT="[Texto]"/>
      <dgm:spPr/>
      <dgm:t>
        <a:bodyPr/>
        <a:lstStyle/>
        <a:p>
          <a:r>
            <a:rPr lang="es-MX" dirty="0" smtClean="0"/>
            <a:t>Se construye la viabilidad </a:t>
          </a:r>
          <a:endParaRPr lang="es-MX" dirty="0"/>
        </a:p>
      </dgm:t>
    </dgm:pt>
    <dgm:pt modelId="{B00B724B-600D-44B4-9A94-C4BAA17009E6}" type="parTrans" cxnId="{EB6EBAA3-05EC-4A54-9C0F-D95E5D276FE7}">
      <dgm:prSet/>
      <dgm:spPr/>
      <dgm:t>
        <a:bodyPr/>
        <a:lstStyle/>
        <a:p>
          <a:endParaRPr lang="es-MX"/>
        </a:p>
      </dgm:t>
    </dgm:pt>
    <dgm:pt modelId="{5C0090B9-EA72-4D3D-9728-4D95D01DDC89}" type="sibTrans" cxnId="{EB6EBAA3-05EC-4A54-9C0F-D95E5D276FE7}">
      <dgm:prSet/>
      <dgm:spPr/>
      <dgm:t>
        <a:bodyPr/>
        <a:lstStyle/>
        <a:p>
          <a:endParaRPr lang="es-MX"/>
        </a:p>
      </dgm:t>
    </dgm:pt>
    <dgm:pt modelId="{92AD94B9-D394-4414-822A-B1B6238757CB}">
      <dgm:prSet phldrT="[Texto]"/>
      <dgm:spPr/>
      <dgm:t>
        <a:bodyPr/>
        <a:lstStyle/>
        <a:p>
          <a:r>
            <a:rPr lang="es-MX" dirty="0" smtClean="0"/>
            <a:t>Analizan obstáculos y cómo superarlos</a:t>
          </a:r>
          <a:endParaRPr lang="es-MX" dirty="0"/>
        </a:p>
      </dgm:t>
    </dgm:pt>
    <dgm:pt modelId="{1E2496C0-DF20-48F2-BEA0-36F6B2EE18FD}" type="parTrans" cxnId="{E4DD9329-7D04-484F-9111-DA4DAEDFDB6A}">
      <dgm:prSet/>
      <dgm:spPr/>
      <dgm:t>
        <a:bodyPr/>
        <a:lstStyle/>
        <a:p>
          <a:endParaRPr lang="es-MX"/>
        </a:p>
      </dgm:t>
    </dgm:pt>
    <dgm:pt modelId="{54A79863-C33E-4DC8-B240-50BA312F38EB}" type="sibTrans" cxnId="{E4DD9329-7D04-484F-9111-DA4DAEDFDB6A}">
      <dgm:prSet/>
      <dgm:spPr/>
      <dgm:t>
        <a:bodyPr/>
        <a:lstStyle/>
        <a:p>
          <a:endParaRPr lang="es-MX"/>
        </a:p>
      </dgm:t>
    </dgm:pt>
    <dgm:pt modelId="{F153C670-981E-440C-85CB-A6182168484E}">
      <dgm:prSet phldrT="[Texto]"/>
      <dgm:spPr/>
      <dgm:t>
        <a:bodyPr/>
        <a:lstStyle/>
        <a:p>
          <a:r>
            <a:rPr lang="es-MX" dirty="0" smtClean="0"/>
            <a:t>Operativo</a:t>
          </a:r>
          <a:endParaRPr lang="es-MX" dirty="0"/>
        </a:p>
      </dgm:t>
    </dgm:pt>
    <dgm:pt modelId="{B3D6D487-C684-403C-B3C5-86E2139124AB}" type="parTrans" cxnId="{D39379B3-A4D3-4E4D-9AD7-71F2BF7D2672}">
      <dgm:prSet/>
      <dgm:spPr/>
      <dgm:t>
        <a:bodyPr/>
        <a:lstStyle/>
        <a:p>
          <a:endParaRPr lang="es-MX"/>
        </a:p>
      </dgm:t>
    </dgm:pt>
    <dgm:pt modelId="{B67E53E4-C560-4CDA-9F4C-B79D8B138791}" type="sibTrans" cxnId="{D39379B3-A4D3-4E4D-9AD7-71F2BF7D2672}">
      <dgm:prSet/>
      <dgm:spPr/>
      <dgm:t>
        <a:bodyPr/>
        <a:lstStyle/>
        <a:p>
          <a:endParaRPr lang="es-MX"/>
        </a:p>
      </dgm:t>
    </dgm:pt>
    <dgm:pt modelId="{7488C2CB-F575-4880-AD2F-AEE0F680D643}">
      <dgm:prSet phldrT="[Texto]"/>
      <dgm:spPr/>
      <dgm:t>
        <a:bodyPr/>
        <a:lstStyle/>
        <a:p>
          <a:r>
            <a:rPr lang="es-MX" dirty="0" smtClean="0"/>
            <a:t>Ejecución de las acciones</a:t>
          </a:r>
          <a:endParaRPr lang="es-MX" dirty="0"/>
        </a:p>
      </dgm:t>
    </dgm:pt>
    <dgm:pt modelId="{E2E127D9-F8E8-4D6A-83F8-227A3BB4C86E}" type="parTrans" cxnId="{3349CA01-0DC4-4D99-80AF-81778432135F}">
      <dgm:prSet/>
      <dgm:spPr/>
      <dgm:t>
        <a:bodyPr/>
        <a:lstStyle/>
        <a:p>
          <a:endParaRPr lang="es-MX"/>
        </a:p>
      </dgm:t>
    </dgm:pt>
    <dgm:pt modelId="{1FA818D5-860E-4E84-8FAF-8DDA95B33CE9}" type="sibTrans" cxnId="{3349CA01-0DC4-4D99-80AF-81778432135F}">
      <dgm:prSet/>
      <dgm:spPr/>
      <dgm:t>
        <a:bodyPr/>
        <a:lstStyle/>
        <a:p>
          <a:endParaRPr lang="es-MX"/>
        </a:p>
      </dgm:t>
    </dgm:pt>
    <dgm:pt modelId="{B93D40C0-98B9-4FA9-BBD4-0F3081831DBD}">
      <dgm:prSet phldrT="[Texto]"/>
      <dgm:spPr/>
      <dgm:t>
        <a:bodyPr/>
        <a:lstStyle/>
        <a:p>
          <a:r>
            <a:rPr lang="es-MX" dirty="0" smtClean="0"/>
            <a:t>Prioriza los problemas</a:t>
          </a:r>
          <a:endParaRPr lang="es-MX" dirty="0"/>
        </a:p>
      </dgm:t>
    </dgm:pt>
    <dgm:pt modelId="{224AC742-CA28-460F-AEC5-12B56D44ED12}" type="parTrans" cxnId="{F19176A1-B051-46EC-B8E4-CFE30AB5270F}">
      <dgm:prSet/>
      <dgm:spPr/>
      <dgm:t>
        <a:bodyPr/>
        <a:lstStyle/>
        <a:p>
          <a:endParaRPr lang="es-MX"/>
        </a:p>
      </dgm:t>
    </dgm:pt>
    <dgm:pt modelId="{7B3BC85D-F6F3-4656-810E-81F30CDCAC82}" type="sibTrans" cxnId="{F19176A1-B051-46EC-B8E4-CFE30AB5270F}">
      <dgm:prSet/>
      <dgm:spPr/>
      <dgm:t>
        <a:bodyPr/>
        <a:lstStyle/>
        <a:p>
          <a:endParaRPr lang="es-MX"/>
        </a:p>
      </dgm:t>
    </dgm:pt>
    <dgm:pt modelId="{77EFE7CE-CFE4-4CDF-9C40-1C5C846D50EC}">
      <dgm:prSet phldrT="[Texto]"/>
      <dgm:spPr/>
      <dgm:t>
        <a:bodyPr/>
        <a:lstStyle/>
        <a:p>
          <a:r>
            <a:rPr lang="es-MX" dirty="0" smtClean="0"/>
            <a:t>Explica problemas mediante causa-efecto</a:t>
          </a:r>
          <a:endParaRPr lang="es-MX" dirty="0"/>
        </a:p>
      </dgm:t>
    </dgm:pt>
    <dgm:pt modelId="{4018BFF9-8E2B-4EC3-9D22-784C0E797D27}" type="parTrans" cxnId="{3E88C783-5CE8-41C3-9DA3-B0A18E55FDAD}">
      <dgm:prSet/>
      <dgm:spPr/>
      <dgm:t>
        <a:bodyPr/>
        <a:lstStyle/>
        <a:p>
          <a:endParaRPr lang="es-MX"/>
        </a:p>
      </dgm:t>
    </dgm:pt>
    <dgm:pt modelId="{7C172C4B-7BDB-41C4-94E1-D3F97584FF94}" type="sibTrans" cxnId="{3E88C783-5CE8-41C3-9DA3-B0A18E55FDAD}">
      <dgm:prSet/>
      <dgm:spPr/>
      <dgm:t>
        <a:bodyPr/>
        <a:lstStyle/>
        <a:p>
          <a:endParaRPr lang="es-MX"/>
        </a:p>
      </dgm:t>
    </dgm:pt>
    <dgm:pt modelId="{5201C851-2645-4B73-A59B-F285876B86B2}">
      <dgm:prSet phldrT="[Texto]"/>
      <dgm:spPr/>
      <dgm:t>
        <a:bodyPr/>
        <a:lstStyle/>
        <a:p>
          <a:r>
            <a:rPr lang="es-MX" dirty="0" smtClean="0"/>
            <a:t>Lo “que puede ser” (política, técnica, económica, financiera, cultural, legal, etc.)</a:t>
          </a:r>
          <a:endParaRPr lang="es-MX" dirty="0"/>
        </a:p>
      </dgm:t>
    </dgm:pt>
    <dgm:pt modelId="{EA077345-E35C-4A26-82CC-4F496B926542}" type="parTrans" cxnId="{F28F24FB-9C51-4F60-9242-456F80CD9C24}">
      <dgm:prSet/>
      <dgm:spPr/>
      <dgm:t>
        <a:bodyPr/>
        <a:lstStyle/>
        <a:p>
          <a:endParaRPr lang="es-MX"/>
        </a:p>
      </dgm:t>
    </dgm:pt>
    <dgm:pt modelId="{6E5469B5-D8D3-4E92-B580-A726EC7C14F9}" type="sibTrans" cxnId="{F28F24FB-9C51-4F60-9242-456F80CD9C24}">
      <dgm:prSet/>
      <dgm:spPr/>
      <dgm:t>
        <a:bodyPr/>
        <a:lstStyle/>
        <a:p>
          <a:endParaRPr lang="es-MX"/>
        </a:p>
      </dgm:t>
    </dgm:pt>
    <dgm:pt modelId="{E05EC2C4-6357-4F06-B7A4-C76796434F0F}">
      <dgm:prSet phldrT="[Texto]"/>
      <dgm:spPr/>
      <dgm:t>
        <a:bodyPr/>
        <a:lstStyle/>
        <a:p>
          <a:r>
            <a:rPr lang="es-MX" dirty="0" smtClean="0"/>
            <a:t>Se utilizan criterios, indicadores y estándares.</a:t>
          </a:r>
          <a:endParaRPr lang="es-MX" dirty="0"/>
        </a:p>
      </dgm:t>
    </dgm:pt>
    <dgm:pt modelId="{2BB51D33-8FE8-412F-BE8B-EC5599E93FF1}" type="parTrans" cxnId="{C404670B-3A14-4E88-A9DD-410DBA24EF3D}">
      <dgm:prSet/>
      <dgm:spPr/>
      <dgm:t>
        <a:bodyPr/>
        <a:lstStyle/>
        <a:p>
          <a:endParaRPr lang="es-MX"/>
        </a:p>
      </dgm:t>
    </dgm:pt>
    <dgm:pt modelId="{47352778-AC22-4D07-8C55-A4F897F699BC}" type="sibTrans" cxnId="{C404670B-3A14-4E88-A9DD-410DBA24EF3D}">
      <dgm:prSet/>
      <dgm:spPr/>
      <dgm:t>
        <a:bodyPr/>
        <a:lstStyle/>
        <a:p>
          <a:endParaRPr lang="es-MX"/>
        </a:p>
      </dgm:t>
    </dgm:pt>
    <dgm:pt modelId="{3EF1C144-9D58-472A-BA9E-237939C836B9}" type="pres">
      <dgm:prSet presAssocID="{2572D9AF-63F5-4BE4-8747-D184796A8749}" presName="Name0" presStyleCnt="0">
        <dgm:presLayoutVars>
          <dgm:dir/>
          <dgm:animLvl val="lvl"/>
          <dgm:resizeHandles val="exact"/>
        </dgm:presLayoutVars>
      </dgm:prSet>
      <dgm:spPr/>
      <dgm:t>
        <a:bodyPr/>
        <a:lstStyle/>
        <a:p>
          <a:endParaRPr lang="es-MX"/>
        </a:p>
      </dgm:t>
    </dgm:pt>
    <dgm:pt modelId="{D8F453A2-1E19-4AEB-B87B-90B4EC598155}" type="pres">
      <dgm:prSet presAssocID="{D68BB9ED-E0F9-4AE6-9B6C-1A9F270DB8B2}" presName="composite" presStyleCnt="0"/>
      <dgm:spPr/>
    </dgm:pt>
    <dgm:pt modelId="{E26DC15E-E99D-4B8B-84E5-B71214FD9A20}" type="pres">
      <dgm:prSet presAssocID="{D68BB9ED-E0F9-4AE6-9B6C-1A9F270DB8B2}" presName="parTx" presStyleLbl="alignNode1" presStyleIdx="0" presStyleCnt="4">
        <dgm:presLayoutVars>
          <dgm:chMax val="0"/>
          <dgm:chPref val="0"/>
          <dgm:bulletEnabled val="1"/>
        </dgm:presLayoutVars>
      </dgm:prSet>
      <dgm:spPr/>
      <dgm:t>
        <a:bodyPr/>
        <a:lstStyle/>
        <a:p>
          <a:endParaRPr lang="es-MX"/>
        </a:p>
      </dgm:t>
    </dgm:pt>
    <dgm:pt modelId="{22A1E192-F19E-41C5-A7AE-A6286B1DB77B}" type="pres">
      <dgm:prSet presAssocID="{D68BB9ED-E0F9-4AE6-9B6C-1A9F270DB8B2}" presName="desTx" presStyleLbl="alignAccFollowNode1" presStyleIdx="0" presStyleCnt="4">
        <dgm:presLayoutVars>
          <dgm:bulletEnabled val="1"/>
        </dgm:presLayoutVars>
      </dgm:prSet>
      <dgm:spPr/>
      <dgm:t>
        <a:bodyPr/>
        <a:lstStyle/>
        <a:p>
          <a:endParaRPr lang="es-MX"/>
        </a:p>
      </dgm:t>
    </dgm:pt>
    <dgm:pt modelId="{6EDD9C8A-192F-4778-A276-F4B85293CBE5}" type="pres">
      <dgm:prSet presAssocID="{E6906458-2105-4F64-ABFC-6C14BAEE7C02}" presName="space" presStyleCnt="0"/>
      <dgm:spPr/>
    </dgm:pt>
    <dgm:pt modelId="{C57C680D-1500-42EF-B7C2-93D8DA56C3D4}" type="pres">
      <dgm:prSet presAssocID="{953ABAE4-B08F-4C6A-9BFD-91084EA63D35}" presName="composite" presStyleCnt="0"/>
      <dgm:spPr/>
    </dgm:pt>
    <dgm:pt modelId="{CA5855EE-EA21-41E7-BC1C-1736980CF1AF}" type="pres">
      <dgm:prSet presAssocID="{953ABAE4-B08F-4C6A-9BFD-91084EA63D35}" presName="parTx" presStyleLbl="alignNode1" presStyleIdx="1" presStyleCnt="4">
        <dgm:presLayoutVars>
          <dgm:chMax val="0"/>
          <dgm:chPref val="0"/>
          <dgm:bulletEnabled val="1"/>
        </dgm:presLayoutVars>
      </dgm:prSet>
      <dgm:spPr/>
      <dgm:t>
        <a:bodyPr/>
        <a:lstStyle/>
        <a:p>
          <a:endParaRPr lang="es-MX"/>
        </a:p>
      </dgm:t>
    </dgm:pt>
    <dgm:pt modelId="{4BB6F96F-2C7B-41D2-A0DC-25A33AE3802B}" type="pres">
      <dgm:prSet presAssocID="{953ABAE4-B08F-4C6A-9BFD-91084EA63D35}" presName="desTx" presStyleLbl="alignAccFollowNode1" presStyleIdx="1" presStyleCnt="4">
        <dgm:presLayoutVars>
          <dgm:bulletEnabled val="1"/>
        </dgm:presLayoutVars>
      </dgm:prSet>
      <dgm:spPr/>
      <dgm:t>
        <a:bodyPr/>
        <a:lstStyle/>
        <a:p>
          <a:endParaRPr lang="es-MX"/>
        </a:p>
      </dgm:t>
    </dgm:pt>
    <dgm:pt modelId="{15BD439F-8F1B-40DD-8A3D-A4A70729EB01}" type="pres">
      <dgm:prSet presAssocID="{DBDD58A9-725A-46D5-854F-2252190CFC00}" presName="space" presStyleCnt="0"/>
      <dgm:spPr/>
    </dgm:pt>
    <dgm:pt modelId="{0D66F737-D313-4D63-903F-ED83352DE747}" type="pres">
      <dgm:prSet presAssocID="{17902C40-D834-4C48-A172-4D18E9E53EDD}" presName="composite" presStyleCnt="0"/>
      <dgm:spPr/>
    </dgm:pt>
    <dgm:pt modelId="{A3D3516E-FB61-4E04-8CF6-D95909B90F33}" type="pres">
      <dgm:prSet presAssocID="{17902C40-D834-4C48-A172-4D18E9E53EDD}" presName="parTx" presStyleLbl="alignNode1" presStyleIdx="2" presStyleCnt="4">
        <dgm:presLayoutVars>
          <dgm:chMax val="0"/>
          <dgm:chPref val="0"/>
          <dgm:bulletEnabled val="1"/>
        </dgm:presLayoutVars>
      </dgm:prSet>
      <dgm:spPr/>
      <dgm:t>
        <a:bodyPr/>
        <a:lstStyle/>
        <a:p>
          <a:endParaRPr lang="es-MX"/>
        </a:p>
      </dgm:t>
    </dgm:pt>
    <dgm:pt modelId="{B72571A5-D4CC-41A2-B47A-F6783CC59910}" type="pres">
      <dgm:prSet presAssocID="{17902C40-D834-4C48-A172-4D18E9E53EDD}" presName="desTx" presStyleLbl="alignAccFollowNode1" presStyleIdx="2" presStyleCnt="4">
        <dgm:presLayoutVars>
          <dgm:bulletEnabled val="1"/>
        </dgm:presLayoutVars>
      </dgm:prSet>
      <dgm:spPr/>
      <dgm:t>
        <a:bodyPr/>
        <a:lstStyle/>
        <a:p>
          <a:endParaRPr lang="es-MX"/>
        </a:p>
      </dgm:t>
    </dgm:pt>
    <dgm:pt modelId="{28247266-2FD9-420F-8A3C-6D044A39D98C}" type="pres">
      <dgm:prSet presAssocID="{32D8F56A-1F0F-45CD-976F-073F54026EF9}" presName="space" presStyleCnt="0"/>
      <dgm:spPr/>
    </dgm:pt>
    <dgm:pt modelId="{33427EF4-15BB-477E-AB74-02AEB6E3C582}" type="pres">
      <dgm:prSet presAssocID="{F153C670-981E-440C-85CB-A6182168484E}" presName="composite" presStyleCnt="0"/>
      <dgm:spPr/>
    </dgm:pt>
    <dgm:pt modelId="{60B6935B-D07F-4D33-9F40-C7091CF4A88B}" type="pres">
      <dgm:prSet presAssocID="{F153C670-981E-440C-85CB-A6182168484E}" presName="parTx" presStyleLbl="alignNode1" presStyleIdx="3" presStyleCnt="4">
        <dgm:presLayoutVars>
          <dgm:chMax val="0"/>
          <dgm:chPref val="0"/>
          <dgm:bulletEnabled val="1"/>
        </dgm:presLayoutVars>
      </dgm:prSet>
      <dgm:spPr/>
      <dgm:t>
        <a:bodyPr/>
        <a:lstStyle/>
        <a:p>
          <a:endParaRPr lang="es-MX"/>
        </a:p>
      </dgm:t>
    </dgm:pt>
    <dgm:pt modelId="{3C1BA55E-5D6F-4CAE-AFCD-BA9DC1D11E4F}" type="pres">
      <dgm:prSet presAssocID="{F153C670-981E-440C-85CB-A6182168484E}" presName="desTx" presStyleLbl="alignAccFollowNode1" presStyleIdx="3" presStyleCnt="4" custLinFactNeighborY="531">
        <dgm:presLayoutVars>
          <dgm:bulletEnabled val="1"/>
        </dgm:presLayoutVars>
      </dgm:prSet>
      <dgm:spPr/>
      <dgm:t>
        <a:bodyPr/>
        <a:lstStyle/>
        <a:p>
          <a:endParaRPr lang="es-MX"/>
        </a:p>
      </dgm:t>
    </dgm:pt>
  </dgm:ptLst>
  <dgm:cxnLst>
    <dgm:cxn modelId="{71701749-9F43-478E-9A59-8DFD68E6F19C}" type="presOf" srcId="{7488C2CB-F575-4880-AD2F-AEE0F680D643}" destId="{3C1BA55E-5D6F-4CAE-AFCD-BA9DC1D11E4F}" srcOrd="0" destOrd="0" presId="urn:microsoft.com/office/officeart/2005/8/layout/hList1"/>
    <dgm:cxn modelId="{C183019D-72F4-4D24-8A5E-000EBA248838}" type="presOf" srcId="{2572D9AF-63F5-4BE4-8747-D184796A8749}" destId="{3EF1C144-9D58-472A-BA9E-237939C836B9}" srcOrd="0" destOrd="0" presId="urn:microsoft.com/office/officeart/2005/8/layout/hList1"/>
    <dgm:cxn modelId="{ED5CDB42-6760-4C05-851F-BF54704EA130}" type="presOf" srcId="{17902C40-D834-4C48-A172-4D18E9E53EDD}" destId="{A3D3516E-FB61-4E04-8CF6-D95909B90F33}" srcOrd="0" destOrd="0" presId="urn:microsoft.com/office/officeart/2005/8/layout/hList1"/>
    <dgm:cxn modelId="{8F58F627-B7FD-4D51-9BCF-3CECF3029988}" type="presOf" srcId="{65E50604-AF1F-45E7-9919-5ACFDA46C4D8}" destId="{22A1E192-F19E-41C5-A7AE-A6286B1DB77B}" srcOrd="0" destOrd="1" presId="urn:microsoft.com/office/officeart/2005/8/layout/hList1"/>
    <dgm:cxn modelId="{2548C025-43B1-412B-915A-3B487FB43265}" srcId="{953ABAE4-B08F-4C6A-9BFD-91084EA63D35}" destId="{7FB074AF-7828-4725-A513-1BCF76306DE5}" srcOrd="0" destOrd="0" parTransId="{C68C3DD3-9C2B-4CF0-AB5F-8CEE3180B285}" sibTransId="{60C50DAB-444B-4F67-B656-98E143A6DE90}"/>
    <dgm:cxn modelId="{3446FBBA-F8B1-4269-B6D4-1408DF5C0416}" type="presOf" srcId="{99A9C69F-B484-418A-8B9E-F413A171C557}" destId="{B72571A5-D4CC-41A2-B47A-F6783CC59910}" srcOrd="0" destOrd="0" presId="urn:microsoft.com/office/officeart/2005/8/layout/hList1"/>
    <dgm:cxn modelId="{F28F24FB-9C51-4F60-9242-456F80CD9C24}" srcId="{17902C40-D834-4C48-A172-4D18E9E53EDD}" destId="{5201C851-2645-4B73-A59B-F285876B86B2}" srcOrd="2" destOrd="0" parTransId="{EA077345-E35C-4A26-82CC-4F496B926542}" sibTransId="{6E5469B5-D8D3-4E92-B580-A726EC7C14F9}"/>
    <dgm:cxn modelId="{3349CA01-0DC4-4D99-80AF-81778432135F}" srcId="{F153C670-981E-440C-85CB-A6182168484E}" destId="{7488C2CB-F575-4880-AD2F-AEE0F680D643}" srcOrd="0" destOrd="0" parTransId="{E2E127D9-F8E8-4D6A-83F8-227A3BB4C86E}" sibTransId="{1FA818D5-860E-4E84-8FAF-8DDA95B33CE9}"/>
    <dgm:cxn modelId="{02CF6AB4-593B-49ED-9E0A-EE136B45E043}" srcId="{953ABAE4-B08F-4C6A-9BFD-91084EA63D35}" destId="{F3347888-058A-426D-8547-18F6D7210DE3}" srcOrd="1" destOrd="0" parTransId="{446EFA39-ACDA-497C-9232-2BAC9D67661C}" sibTransId="{A5800484-66A3-4BE8-9245-21DD6AAEF2DC}"/>
    <dgm:cxn modelId="{D66746FD-F669-469B-A294-F851FF29668D}" type="presOf" srcId="{92AD94B9-D394-4414-822A-B1B6238757CB}" destId="{B72571A5-D4CC-41A2-B47A-F6783CC59910}" srcOrd="0" destOrd="1" presId="urn:microsoft.com/office/officeart/2005/8/layout/hList1"/>
    <dgm:cxn modelId="{526F924B-2593-4EF0-AE24-F376533985EA}" srcId="{D68BB9ED-E0F9-4AE6-9B6C-1A9F270DB8B2}" destId="{5AC7475A-4FDF-4202-AC98-0BFB7709E266}" srcOrd="0" destOrd="0" parTransId="{89C32A27-F6D0-4D4A-9746-647E9F2C9AEB}" sibTransId="{530005AD-0370-4C44-8C1B-7E0B248A397C}"/>
    <dgm:cxn modelId="{F0CC0992-7B39-4075-B1A8-27B79B1DC791}" type="presOf" srcId="{D68BB9ED-E0F9-4AE6-9B6C-1A9F270DB8B2}" destId="{E26DC15E-E99D-4B8B-84E5-B71214FD9A20}" srcOrd="0" destOrd="0" presId="urn:microsoft.com/office/officeart/2005/8/layout/hList1"/>
    <dgm:cxn modelId="{E4DD9329-7D04-484F-9111-DA4DAEDFDB6A}" srcId="{17902C40-D834-4C48-A172-4D18E9E53EDD}" destId="{92AD94B9-D394-4414-822A-B1B6238757CB}" srcOrd="1" destOrd="0" parTransId="{1E2496C0-DF20-48F2-BEA0-36F6B2EE18FD}" sibTransId="{54A79863-C33E-4DC8-B240-50BA312F38EB}"/>
    <dgm:cxn modelId="{BB4FCD47-4A69-4620-B187-DA03A42D4E94}" type="presOf" srcId="{953ABAE4-B08F-4C6A-9BFD-91084EA63D35}" destId="{CA5855EE-EA21-41E7-BC1C-1736980CF1AF}" srcOrd="0" destOrd="0" presId="urn:microsoft.com/office/officeart/2005/8/layout/hList1"/>
    <dgm:cxn modelId="{511305A1-7E3D-4A5D-95D8-10233D34A4CB}" type="presOf" srcId="{F3347888-058A-426D-8547-18F6D7210DE3}" destId="{4BB6F96F-2C7B-41D2-A0DC-25A33AE3802B}" srcOrd="0" destOrd="1" presId="urn:microsoft.com/office/officeart/2005/8/layout/hList1"/>
    <dgm:cxn modelId="{D39379B3-A4D3-4E4D-9AD7-71F2BF7D2672}" srcId="{2572D9AF-63F5-4BE4-8747-D184796A8749}" destId="{F153C670-981E-440C-85CB-A6182168484E}" srcOrd="3" destOrd="0" parTransId="{B3D6D487-C684-403C-B3C5-86E2139124AB}" sibTransId="{B67E53E4-C560-4CDA-9F4C-B79D8B138791}"/>
    <dgm:cxn modelId="{023A7AF3-4FA2-4624-A12D-1F271B7D1D62}" type="presOf" srcId="{F153C670-981E-440C-85CB-A6182168484E}" destId="{60B6935B-D07F-4D33-9F40-C7091CF4A88B}" srcOrd="0" destOrd="0" presId="urn:microsoft.com/office/officeart/2005/8/layout/hList1"/>
    <dgm:cxn modelId="{6EF57519-6FFE-4F76-ACD2-E6461ED77F9A}" srcId="{2572D9AF-63F5-4BE4-8747-D184796A8749}" destId="{953ABAE4-B08F-4C6A-9BFD-91084EA63D35}" srcOrd="1" destOrd="0" parTransId="{AAB68FC4-B5CE-4DDA-8E6F-6E8A793B2C2E}" sibTransId="{DBDD58A9-725A-46D5-854F-2252190CFC00}"/>
    <dgm:cxn modelId="{E152E526-AB0F-483B-9FD7-CC51C8E5DCBB}" srcId="{D68BB9ED-E0F9-4AE6-9B6C-1A9F270DB8B2}" destId="{65E50604-AF1F-45E7-9919-5ACFDA46C4D8}" srcOrd="1" destOrd="0" parTransId="{0597BF0C-B019-46E6-A5A6-8858AAAFBFB0}" sibTransId="{B1DB5477-00A2-45A0-A68F-A1CC33D94593}"/>
    <dgm:cxn modelId="{EB6EBAA3-05EC-4A54-9C0F-D95E5D276FE7}" srcId="{17902C40-D834-4C48-A172-4D18E9E53EDD}" destId="{99A9C69F-B484-418A-8B9E-F413A171C557}" srcOrd="0" destOrd="0" parTransId="{B00B724B-600D-44B4-9A94-C4BAA17009E6}" sibTransId="{5C0090B9-EA72-4D3D-9728-4D95D01DDC89}"/>
    <dgm:cxn modelId="{9337CB9D-D8BF-45F0-8B24-74F5B91F5F92}" type="presOf" srcId="{E05EC2C4-6357-4F06-B7A4-C76796434F0F}" destId="{3C1BA55E-5D6F-4CAE-AFCD-BA9DC1D11E4F}" srcOrd="0" destOrd="1" presId="urn:microsoft.com/office/officeart/2005/8/layout/hList1"/>
    <dgm:cxn modelId="{2DD77115-6B21-4DC1-AE50-EF5BE52A2CF1}" type="presOf" srcId="{7FB074AF-7828-4725-A513-1BCF76306DE5}" destId="{4BB6F96F-2C7B-41D2-A0DC-25A33AE3802B}" srcOrd="0" destOrd="0" presId="urn:microsoft.com/office/officeart/2005/8/layout/hList1"/>
    <dgm:cxn modelId="{F19176A1-B051-46EC-B8E4-CFE30AB5270F}" srcId="{D68BB9ED-E0F9-4AE6-9B6C-1A9F270DB8B2}" destId="{B93D40C0-98B9-4FA9-BBD4-0F3081831DBD}" srcOrd="2" destOrd="0" parTransId="{224AC742-CA28-460F-AEC5-12B56D44ED12}" sibTransId="{7B3BC85D-F6F3-4656-810E-81F30CDCAC82}"/>
    <dgm:cxn modelId="{0D4EC335-1E8C-4545-B090-88CD714CD6F3}" type="presOf" srcId="{77EFE7CE-CFE4-4CDF-9C40-1C5C846D50EC}" destId="{22A1E192-F19E-41C5-A7AE-A6286B1DB77B}" srcOrd="0" destOrd="3" presId="urn:microsoft.com/office/officeart/2005/8/layout/hList1"/>
    <dgm:cxn modelId="{3E88C783-5CE8-41C3-9DA3-B0A18E55FDAD}" srcId="{D68BB9ED-E0F9-4AE6-9B6C-1A9F270DB8B2}" destId="{77EFE7CE-CFE4-4CDF-9C40-1C5C846D50EC}" srcOrd="3" destOrd="0" parTransId="{4018BFF9-8E2B-4EC3-9D22-784C0E797D27}" sibTransId="{7C172C4B-7BDB-41C4-94E1-D3F97584FF94}"/>
    <dgm:cxn modelId="{C404670B-3A14-4E88-A9DD-410DBA24EF3D}" srcId="{F153C670-981E-440C-85CB-A6182168484E}" destId="{E05EC2C4-6357-4F06-B7A4-C76796434F0F}" srcOrd="1" destOrd="0" parTransId="{2BB51D33-8FE8-412F-BE8B-EC5599E93FF1}" sibTransId="{47352778-AC22-4D07-8C55-A4F897F699BC}"/>
    <dgm:cxn modelId="{CFE1A3B1-1D53-4EC4-BF4D-FBF5945D55A6}" type="presOf" srcId="{5AC7475A-4FDF-4202-AC98-0BFB7709E266}" destId="{22A1E192-F19E-41C5-A7AE-A6286B1DB77B}" srcOrd="0" destOrd="0" presId="urn:microsoft.com/office/officeart/2005/8/layout/hList1"/>
    <dgm:cxn modelId="{03B8A9E8-BA5A-4052-893A-A7DC527AC6C5}" type="presOf" srcId="{5201C851-2645-4B73-A59B-F285876B86B2}" destId="{B72571A5-D4CC-41A2-B47A-F6783CC59910}" srcOrd="0" destOrd="2" presId="urn:microsoft.com/office/officeart/2005/8/layout/hList1"/>
    <dgm:cxn modelId="{A9F6D6C9-4C3C-4C24-959F-4DF67BE8A095}" type="presOf" srcId="{B93D40C0-98B9-4FA9-BBD4-0F3081831DBD}" destId="{22A1E192-F19E-41C5-A7AE-A6286B1DB77B}" srcOrd="0" destOrd="2" presId="urn:microsoft.com/office/officeart/2005/8/layout/hList1"/>
    <dgm:cxn modelId="{1AC058A0-DD4B-4407-A71D-E97419BA8AFC}" srcId="{2572D9AF-63F5-4BE4-8747-D184796A8749}" destId="{17902C40-D834-4C48-A172-4D18E9E53EDD}" srcOrd="2" destOrd="0" parTransId="{0EB87CBA-BC46-41C0-9566-0EE4C723BD96}" sibTransId="{32D8F56A-1F0F-45CD-976F-073F54026EF9}"/>
    <dgm:cxn modelId="{3F9D7BAA-1E02-4BF2-88A8-61E900A2185E}" srcId="{2572D9AF-63F5-4BE4-8747-D184796A8749}" destId="{D68BB9ED-E0F9-4AE6-9B6C-1A9F270DB8B2}" srcOrd="0" destOrd="0" parTransId="{B2329D1D-4C66-4978-93DD-9BFFBEA3285C}" sibTransId="{E6906458-2105-4F64-ABFC-6C14BAEE7C02}"/>
    <dgm:cxn modelId="{421744C5-B3F8-48DC-A990-601C7EFDC570}" type="presParOf" srcId="{3EF1C144-9D58-472A-BA9E-237939C836B9}" destId="{D8F453A2-1E19-4AEB-B87B-90B4EC598155}" srcOrd="0" destOrd="0" presId="urn:microsoft.com/office/officeart/2005/8/layout/hList1"/>
    <dgm:cxn modelId="{B1134262-349C-41C0-A1E2-C3C855776399}" type="presParOf" srcId="{D8F453A2-1E19-4AEB-B87B-90B4EC598155}" destId="{E26DC15E-E99D-4B8B-84E5-B71214FD9A20}" srcOrd="0" destOrd="0" presId="urn:microsoft.com/office/officeart/2005/8/layout/hList1"/>
    <dgm:cxn modelId="{E6186350-9AFE-49D5-A65F-945B1F88B5B9}" type="presParOf" srcId="{D8F453A2-1E19-4AEB-B87B-90B4EC598155}" destId="{22A1E192-F19E-41C5-A7AE-A6286B1DB77B}" srcOrd="1" destOrd="0" presId="urn:microsoft.com/office/officeart/2005/8/layout/hList1"/>
    <dgm:cxn modelId="{77809439-04D4-4B89-BD2B-13A5CEA7FEAA}" type="presParOf" srcId="{3EF1C144-9D58-472A-BA9E-237939C836B9}" destId="{6EDD9C8A-192F-4778-A276-F4B85293CBE5}" srcOrd="1" destOrd="0" presId="urn:microsoft.com/office/officeart/2005/8/layout/hList1"/>
    <dgm:cxn modelId="{6112F163-6E4B-4A85-ABD8-0F9FCACF8F35}" type="presParOf" srcId="{3EF1C144-9D58-472A-BA9E-237939C836B9}" destId="{C57C680D-1500-42EF-B7C2-93D8DA56C3D4}" srcOrd="2" destOrd="0" presId="urn:microsoft.com/office/officeart/2005/8/layout/hList1"/>
    <dgm:cxn modelId="{E52DC49F-CE0F-45D1-8F20-06E0C5785136}" type="presParOf" srcId="{C57C680D-1500-42EF-B7C2-93D8DA56C3D4}" destId="{CA5855EE-EA21-41E7-BC1C-1736980CF1AF}" srcOrd="0" destOrd="0" presId="urn:microsoft.com/office/officeart/2005/8/layout/hList1"/>
    <dgm:cxn modelId="{F395D251-826F-4601-BC39-5F352245E508}" type="presParOf" srcId="{C57C680D-1500-42EF-B7C2-93D8DA56C3D4}" destId="{4BB6F96F-2C7B-41D2-A0DC-25A33AE3802B}" srcOrd="1" destOrd="0" presId="urn:microsoft.com/office/officeart/2005/8/layout/hList1"/>
    <dgm:cxn modelId="{4C19FC95-6421-41B9-83A1-377C748EE57E}" type="presParOf" srcId="{3EF1C144-9D58-472A-BA9E-237939C836B9}" destId="{15BD439F-8F1B-40DD-8A3D-A4A70729EB01}" srcOrd="3" destOrd="0" presId="urn:microsoft.com/office/officeart/2005/8/layout/hList1"/>
    <dgm:cxn modelId="{85FE8C26-E631-464C-8A4E-EF513AB142C5}" type="presParOf" srcId="{3EF1C144-9D58-472A-BA9E-237939C836B9}" destId="{0D66F737-D313-4D63-903F-ED83352DE747}" srcOrd="4" destOrd="0" presId="urn:microsoft.com/office/officeart/2005/8/layout/hList1"/>
    <dgm:cxn modelId="{326D04CB-3F73-4390-8003-C27480D7A4A3}" type="presParOf" srcId="{0D66F737-D313-4D63-903F-ED83352DE747}" destId="{A3D3516E-FB61-4E04-8CF6-D95909B90F33}" srcOrd="0" destOrd="0" presId="urn:microsoft.com/office/officeart/2005/8/layout/hList1"/>
    <dgm:cxn modelId="{1EB32CFA-9E82-4EA0-9702-C53A56FA2B15}" type="presParOf" srcId="{0D66F737-D313-4D63-903F-ED83352DE747}" destId="{B72571A5-D4CC-41A2-B47A-F6783CC59910}" srcOrd="1" destOrd="0" presId="urn:microsoft.com/office/officeart/2005/8/layout/hList1"/>
    <dgm:cxn modelId="{83F6A0E4-5423-4387-BEA2-BA97030D440B}" type="presParOf" srcId="{3EF1C144-9D58-472A-BA9E-237939C836B9}" destId="{28247266-2FD9-420F-8A3C-6D044A39D98C}" srcOrd="5" destOrd="0" presId="urn:microsoft.com/office/officeart/2005/8/layout/hList1"/>
    <dgm:cxn modelId="{23419DC8-5DF4-4EC4-B854-0C76B23CF8F3}" type="presParOf" srcId="{3EF1C144-9D58-472A-BA9E-237939C836B9}" destId="{33427EF4-15BB-477E-AB74-02AEB6E3C582}" srcOrd="6" destOrd="0" presId="urn:microsoft.com/office/officeart/2005/8/layout/hList1"/>
    <dgm:cxn modelId="{128429D5-56BC-4163-B99C-E3A8128EC7AA}" type="presParOf" srcId="{33427EF4-15BB-477E-AB74-02AEB6E3C582}" destId="{60B6935B-D07F-4D33-9F40-C7091CF4A88B}" srcOrd="0" destOrd="0" presId="urn:microsoft.com/office/officeart/2005/8/layout/hList1"/>
    <dgm:cxn modelId="{1B518C27-9806-4595-9861-021E107EC3FC}" type="presParOf" srcId="{33427EF4-15BB-477E-AB74-02AEB6E3C582}" destId="{3C1BA55E-5D6F-4CAE-AFCD-BA9DC1D11E4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E88AA1B-4D35-4B2E-92C8-9A135DFCB8DB}" type="doc">
      <dgm:prSet loTypeId="urn:microsoft.com/office/officeart/2005/8/layout/default" loCatId="list" qsTypeId="urn:microsoft.com/office/officeart/2005/8/quickstyle/3d3" qsCatId="3D" csTypeId="urn:microsoft.com/office/officeart/2005/8/colors/colorful2" csCatId="colorful" phldr="1"/>
      <dgm:spPr/>
      <dgm:t>
        <a:bodyPr/>
        <a:lstStyle/>
        <a:p>
          <a:endParaRPr lang="es-MX"/>
        </a:p>
      </dgm:t>
    </dgm:pt>
    <dgm:pt modelId="{BD23D5B8-A115-48A8-9BAF-B07D06321F6A}">
      <dgm:prSet phldrT="[Texto]"/>
      <dgm:spPr/>
      <dgm:t>
        <a:bodyPr/>
        <a:lstStyle/>
        <a:p>
          <a:r>
            <a:rPr lang="es-MX" dirty="0" smtClean="0"/>
            <a:t>En Latinoamérica la planeación suele concentrarse en el momento normativo</a:t>
          </a:r>
          <a:endParaRPr lang="es-MX" dirty="0"/>
        </a:p>
      </dgm:t>
    </dgm:pt>
    <dgm:pt modelId="{063FFC47-27F7-46F5-904E-B8132029DED4}" type="parTrans" cxnId="{75BA18E7-0706-4120-B46B-261F24207CA7}">
      <dgm:prSet/>
      <dgm:spPr/>
      <dgm:t>
        <a:bodyPr/>
        <a:lstStyle/>
        <a:p>
          <a:endParaRPr lang="es-MX"/>
        </a:p>
      </dgm:t>
    </dgm:pt>
    <dgm:pt modelId="{3B921920-A438-48D4-ACD4-4A0B4CA77461}" type="sibTrans" cxnId="{75BA18E7-0706-4120-B46B-261F24207CA7}">
      <dgm:prSet/>
      <dgm:spPr/>
      <dgm:t>
        <a:bodyPr/>
        <a:lstStyle/>
        <a:p>
          <a:endParaRPr lang="es-MX"/>
        </a:p>
      </dgm:t>
    </dgm:pt>
    <dgm:pt modelId="{3CD40538-A5F8-4334-B0DC-1BBDC4905A0B}">
      <dgm:prSet phldrT="[Texto]"/>
      <dgm:spPr/>
      <dgm:t>
        <a:bodyPr/>
        <a:lstStyle/>
        <a:p>
          <a:r>
            <a:rPr lang="es-MX" dirty="0" smtClean="0"/>
            <a:t>Se planea pero con un bajo grado de ejecución. Los objetivos no son analizados mediante las metodologías existentes (</a:t>
          </a:r>
          <a:r>
            <a:rPr lang="es-MX" dirty="0" err="1" smtClean="0"/>
            <a:t>multicriterio</a:t>
          </a:r>
          <a:r>
            <a:rPr lang="es-MX" dirty="0" smtClean="0"/>
            <a:t>)</a:t>
          </a:r>
          <a:endParaRPr lang="es-MX" dirty="0"/>
        </a:p>
      </dgm:t>
    </dgm:pt>
    <dgm:pt modelId="{C44E4A66-7BC8-478B-8CC1-3AB44DB98F3B}" type="parTrans" cxnId="{783EC5FB-7221-4B70-AA90-2BC13EBC8BF4}">
      <dgm:prSet/>
      <dgm:spPr/>
      <dgm:t>
        <a:bodyPr/>
        <a:lstStyle/>
        <a:p>
          <a:endParaRPr lang="es-MX"/>
        </a:p>
      </dgm:t>
    </dgm:pt>
    <dgm:pt modelId="{C70DD363-F746-42DD-8655-DC24A3DA41D4}" type="sibTrans" cxnId="{783EC5FB-7221-4B70-AA90-2BC13EBC8BF4}">
      <dgm:prSet/>
      <dgm:spPr/>
      <dgm:t>
        <a:bodyPr/>
        <a:lstStyle/>
        <a:p>
          <a:endParaRPr lang="es-MX"/>
        </a:p>
      </dgm:t>
    </dgm:pt>
    <dgm:pt modelId="{0D7A7E5F-00AA-410F-B08A-FB0F2BF7F543}">
      <dgm:prSet phldrT="[Texto]"/>
      <dgm:spPr/>
      <dgm:t>
        <a:bodyPr/>
        <a:lstStyle/>
        <a:p>
          <a:r>
            <a:rPr lang="es-MX" dirty="0" smtClean="0"/>
            <a:t>Se encuentra desarrollado el momento explicativo pero con técnicas insuficientes, inadecuadas o desactualizadas.</a:t>
          </a:r>
          <a:endParaRPr lang="es-MX" dirty="0"/>
        </a:p>
      </dgm:t>
    </dgm:pt>
    <dgm:pt modelId="{85180582-C5D9-4709-A113-F9CA5551DE61}" type="parTrans" cxnId="{8534C27A-5AFB-46C6-9CF2-E4462B7DE5A2}">
      <dgm:prSet/>
      <dgm:spPr/>
      <dgm:t>
        <a:bodyPr/>
        <a:lstStyle/>
        <a:p>
          <a:endParaRPr lang="es-MX"/>
        </a:p>
      </dgm:t>
    </dgm:pt>
    <dgm:pt modelId="{0161E71E-222B-4215-9730-DC11F1B43301}" type="sibTrans" cxnId="{8534C27A-5AFB-46C6-9CF2-E4462B7DE5A2}">
      <dgm:prSet/>
      <dgm:spPr/>
      <dgm:t>
        <a:bodyPr/>
        <a:lstStyle/>
        <a:p>
          <a:endParaRPr lang="es-MX"/>
        </a:p>
      </dgm:t>
    </dgm:pt>
    <dgm:pt modelId="{1B98470C-BB42-4513-98A1-17A4B6E5BCD5}">
      <dgm:prSet phldrT="[Texto]"/>
      <dgm:spPr/>
      <dgm:t>
        <a:bodyPr/>
        <a:lstStyle/>
        <a:p>
          <a:r>
            <a:rPr lang="es-MX" dirty="0" smtClean="0"/>
            <a:t>No se permite adecuada medición de los problemas ni la detección de las relaciones causa-efecto involucradas.</a:t>
          </a:r>
          <a:endParaRPr lang="es-MX" dirty="0"/>
        </a:p>
      </dgm:t>
    </dgm:pt>
    <dgm:pt modelId="{75B23DB9-5859-4D8D-8901-679D63156D9E}" type="parTrans" cxnId="{32600A6B-B057-4C51-B65B-FD56B23F7792}">
      <dgm:prSet/>
      <dgm:spPr/>
      <dgm:t>
        <a:bodyPr/>
        <a:lstStyle/>
        <a:p>
          <a:endParaRPr lang="es-MX"/>
        </a:p>
      </dgm:t>
    </dgm:pt>
    <dgm:pt modelId="{F6714EB4-9F6B-4549-99A8-6B313CF3EDA4}" type="sibTrans" cxnId="{32600A6B-B057-4C51-B65B-FD56B23F7792}">
      <dgm:prSet/>
      <dgm:spPr/>
      <dgm:t>
        <a:bodyPr/>
        <a:lstStyle/>
        <a:p>
          <a:endParaRPr lang="es-MX"/>
        </a:p>
      </dgm:t>
    </dgm:pt>
    <dgm:pt modelId="{726EBC00-7ACD-454A-AE77-92E39630EBE8}">
      <dgm:prSet phldrT="[Texto]"/>
      <dgm:spPr/>
      <dgm:t>
        <a:bodyPr/>
        <a:lstStyle/>
        <a:p>
          <a:r>
            <a:rPr lang="es-MX" dirty="0" smtClean="0"/>
            <a:t>No existe un estudio completo y actualizado que describa las características fundamentales de la oferta y demanda de transporte en el área metropolitana.</a:t>
          </a:r>
          <a:endParaRPr lang="es-MX" dirty="0"/>
        </a:p>
      </dgm:t>
    </dgm:pt>
    <dgm:pt modelId="{7EDA2432-C204-418F-A50E-BCEE0CEEFB98}" type="parTrans" cxnId="{CF8B9A10-F451-4014-AEC8-F60143EC4AFD}">
      <dgm:prSet/>
      <dgm:spPr/>
      <dgm:t>
        <a:bodyPr/>
        <a:lstStyle/>
        <a:p>
          <a:endParaRPr lang="es-MX"/>
        </a:p>
      </dgm:t>
    </dgm:pt>
    <dgm:pt modelId="{69236B19-585B-4FAF-8C45-A9E2CB2908BE}" type="sibTrans" cxnId="{CF8B9A10-F451-4014-AEC8-F60143EC4AFD}">
      <dgm:prSet/>
      <dgm:spPr/>
      <dgm:t>
        <a:bodyPr/>
        <a:lstStyle/>
        <a:p>
          <a:endParaRPr lang="es-MX"/>
        </a:p>
      </dgm:t>
    </dgm:pt>
    <dgm:pt modelId="{0B925CDA-0649-47F1-9332-DAAB47375AC5}" type="pres">
      <dgm:prSet presAssocID="{8E88AA1B-4D35-4B2E-92C8-9A135DFCB8DB}" presName="diagram" presStyleCnt="0">
        <dgm:presLayoutVars>
          <dgm:dir/>
          <dgm:resizeHandles val="exact"/>
        </dgm:presLayoutVars>
      </dgm:prSet>
      <dgm:spPr/>
      <dgm:t>
        <a:bodyPr/>
        <a:lstStyle/>
        <a:p>
          <a:endParaRPr lang="es-MX"/>
        </a:p>
      </dgm:t>
    </dgm:pt>
    <dgm:pt modelId="{3B337A80-01DC-47F8-840D-634EE59C565B}" type="pres">
      <dgm:prSet presAssocID="{BD23D5B8-A115-48A8-9BAF-B07D06321F6A}" presName="node" presStyleLbl="node1" presStyleIdx="0" presStyleCnt="5">
        <dgm:presLayoutVars>
          <dgm:bulletEnabled val="1"/>
        </dgm:presLayoutVars>
      </dgm:prSet>
      <dgm:spPr/>
      <dgm:t>
        <a:bodyPr/>
        <a:lstStyle/>
        <a:p>
          <a:endParaRPr lang="es-MX"/>
        </a:p>
      </dgm:t>
    </dgm:pt>
    <dgm:pt modelId="{3B74F2C5-A7E8-46CE-8CF1-EEB08C384EAF}" type="pres">
      <dgm:prSet presAssocID="{3B921920-A438-48D4-ACD4-4A0B4CA77461}" presName="sibTrans" presStyleCnt="0"/>
      <dgm:spPr/>
    </dgm:pt>
    <dgm:pt modelId="{B1BC0E3E-C272-4671-8DF8-E577F16CCEB7}" type="pres">
      <dgm:prSet presAssocID="{3CD40538-A5F8-4334-B0DC-1BBDC4905A0B}" presName="node" presStyleLbl="node1" presStyleIdx="1" presStyleCnt="5">
        <dgm:presLayoutVars>
          <dgm:bulletEnabled val="1"/>
        </dgm:presLayoutVars>
      </dgm:prSet>
      <dgm:spPr/>
      <dgm:t>
        <a:bodyPr/>
        <a:lstStyle/>
        <a:p>
          <a:endParaRPr lang="es-MX"/>
        </a:p>
      </dgm:t>
    </dgm:pt>
    <dgm:pt modelId="{90BE0BB1-FD02-4C02-8054-4D682C754309}" type="pres">
      <dgm:prSet presAssocID="{C70DD363-F746-42DD-8655-DC24A3DA41D4}" presName="sibTrans" presStyleCnt="0"/>
      <dgm:spPr/>
    </dgm:pt>
    <dgm:pt modelId="{5FE7118D-26FA-4BA4-8D0F-A00149ADF482}" type="pres">
      <dgm:prSet presAssocID="{0D7A7E5F-00AA-410F-B08A-FB0F2BF7F543}" presName="node" presStyleLbl="node1" presStyleIdx="2" presStyleCnt="5">
        <dgm:presLayoutVars>
          <dgm:bulletEnabled val="1"/>
        </dgm:presLayoutVars>
      </dgm:prSet>
      <dgm:spPr/>
      <dgm:t>
        <a:bodyPr/>
        <a:lstStyle/>
        <a:p>
          <a:endParaRPr lang="es-MX"/>
        </a:p>
      </dgm:t>
    </dgm:pt>
    <dgm:pt modelId="{43A204E8-82E9-4BC0-A4ED-39DEDF0416CA}" type="pres">
      <dgm:prSet presAssocID="{0161E71E-222B-4215-9730-DC11F1B43301}" presName="sibTrans" presStyleCnt="0"/>
      <dgm:spPr/>
    </dgm:pt>
    <dgm:pt modelId="{0A52DFEA-E1DF-4CDE-91CE-77A19B6763F7}" type="pres">
      <dgm:prSet presAssocID="{1B98470C-BB42-4513-98A1-17A4B6E5BCD5}" presName="node" presStyleLbl="node1" presStyleIdx="3" presStyleCnt="5">
        <dgm:presLayoutVars>
          <dgm:bulletEnabled val="1"/>
        </dgm:presLayoutVars>
      </dgm:prSet>
      <dgm:spPr/>
      <dgm:t>
        <a:bodyPr/>
        <a:lstStyle/>
        <a:p>
          <a:endParaRPr lang="es-MX"/>
        </a:p>
      </dgm:t>
    </dgm:pt>
    <dgm:pt modelId="{CDAE3C4F-5E70-4BA7-9A87-FB9BEB81C53D}" type="pres">
      <dgm:prSet presAssocID="{F6714EB4-9F6B-4549-99A8-6B313CF3EDA4}" presName="sibTrans" presStyleCnt="0"/>
      <dgm:spPr/>
    </dgm:pt>
    <dgm:pt modelId="{FCB6DB6E-92AE-4017-AEE2-B435B83F1FF2}" type="pres">
      <dgm:prSet presAssocID="{726EBC00-7ACD-454A-AE77-92E39630EBE8}" presName="node" presStyleLbl="node1" presStyleIdx="4" presStyleCnt="5">
        <dgm:presLayoutVars>
          <dgm:bulletEnabled val="1"/>
        </dgm:presLayoutVars>
      </dgm:prSet>
      <dgm:spPr/>
      <dgm:t>
        <a:bodyPr/>
        <a:lstStyle/>
        <a:p>
          <a:endParaRPr lang="es-MX"/>
        </a:p>
      </dgm:t>
    </dgm:pt>
  </dgm:ptLst>
  <dgm:cxnLst>
    <dgm:cxn modelId="{783EC5FB-7221-4B70-AA90-2BC13EBC8BF4}" srcId="{8E88AA1B-4D35-4B2E-92C8-9A135DFCB8DB}" destId="{3CD40538-A5F8-4334-B0DC-1BBDC4905A0B}" srcOrd="1" destOrd="0" parTransId="{C44E4A66-7BC8-478B-8CC1-3AB44DB98F3B}" sibTransId="{C70DD363-F746-42DD-8655-DC24A3DA41D4}"/>
    <dgm:cxn modelId="{232FDC1E-9D5D-4896-821E-2FE6DA0362B9}" type="presOf" srcId="{1B98470C-BB42-4513-98A1-17A4B6E5BCD5}" destId="{0A52DFEA-E1DF-4CDE-91CE-77A19B6763F7}" srcOrd="0" destOrd="0" presId="urn:microsoft.com/office/officeart/2005/8/layout/default"/>
    <dgm:cxn modelId="{B069A833-8B39-453A-97DE-6EBD72EC4C47}" type="presOf" srcId="{726EBC00-7ACD-454A-AE77-92E39630EBE8}" destId="{FCB6DB6E-92AE-4017-AEE2-B435B83F1FF2}" srcOrd="0" destOrd="0" presId="urn:microsoft.com/office/officeart/2005/8/layout/default"/>
    <dgm:cxn modelId="{CF8B9A10-F451-4014-AEC8-F60143EC4AFD}" srcId="{8E88AA1B-4D35-4B2E-92C8-9A135DFCB8DB}" destId="{726EBC00-7ACD-454A-AE77-92E39630EBE8}" srcOrd="4" destOrd="0" parTransId="{7EDA2432-C204-418F-A50E-BCEE0CEEFB98}" sibTransId="{69236B19-585B-4FAF-8C45-A9E2CB2908BE}"/>
    <dgm:cxn modelId="{32600A6B-B057-4C51-B65B-FD56B23F7792}" srcId="{8E88AA1B-4D35-4B2E-92C8-9A135DFCB8DB}" destId="{1B98470C-BB42-4513-98A1-17A4B6E5BCD5}" srcOrd="3" destOrd="0" parTransId="{75B23DB9-5859-4D8D-8901-679D63156D9E}" sibTransId="{F6714EB4-9F6B-4549-99A8-6B313CF3EDA4}"/>
    <dgm:cxn modelId="{75BA18E7-0706-4120-B46B-261F24207CA7}" srcId="{8E88AA1B-4D35-4B2E-92C8-9A135DFCB8DB}" destId="{BD23D5B8-A115-48A8-9BAF-B07D06321F6A}" srcOrd="0" destOrd="0" parTransId="{063FFC47-27F7-46F5-904E-B8132029DED4}" sibTransId="{3B921920-A438-48D4-ACD4-4A0B4CA77461}"/>
    <dgm:cxn modelId="{6023538D-39AD-4702-9EAD-F9551C912E40}" type="presOf" srcId="{3CD40538-A5F8-4334-B0DC-1BBDC4905A0B}" destId="{B1BC0E3E-C272-4671-8DF8-E577F16CCEB7}" srcOrd="0" destOrd="0" presId="urn:microsoft.com/office/officeart/2005/8/layout/default"/>
    <dgm:cxn modelId="{FDC4516C-9DC6-4759-B6BF-DC82663B3574}" type="presOf" srcId="{0D7A7E5F-00AA-410F-B08A-FB0F2BF7F543}" destId="{5FE7118D-26FA-4BA4-8D0F-A00149ADF482}" srcOrd="0" destOrd="0" presId="urn:microsoft.com/office/officeart/2005/8/layout/default"/>
    <dgm:cxn modelId="{8534C27A-5AFB-46C6-9CF2-E4462B7DE5A2}" srcId="{8E88AA1B-4D35-4B2E-92C8-9A135DFCB8DB}" destId="{0D7A7E5F-00AA-410F-B08A-FB0F2BF7F543}" srcOrd="2" destOrd="0" parTransId="{85180582-C5D9-4709-A113-F9CA5551DE61}" sibTransId="{0161E71E-222B-4215-9730-DC11F1B43301}"/>
    <dgm:cxn modelId="{FD42929D-9A89-464E-AA27-F61DA5355CC0}" type="presOf" srcId="{BD23D5B8-A115-48A8-9BAF-B07D06321F6A}" destId="{3B337A80-01DC-47F8-840D-634EE59C565B}" srcOrd="0" destOrd="0" presId="urn:microsoft.com/office/officeart/2005/8/layout/default"/>
    <dgm:cxn modelId="{26707833-EA05-4210-AAF2-064359D618C8}" type="presOf" srcId="{8E88AA1B-4D35-4B2E-92C8-9A135DFCB8DB}" destId="{0B925CDA-0649-47F1-9332-DAAB47375AC5}" srcOrd="0" destOrd="0" presId="urn:microsoft.com/office/officeart/2005/8/layout/default"/>
    <dgm:cxn modelId="{A4DA90DE-7443-4E61-A66E-FEFC07666325}" type="presParOf" srcId="{0B925CDA-0649-47F1-9332-DAAB47375AC5}" destId="{3B337A80-01DC-47F8-840D-634EE59C565B}" srcOrd="0" destOrd="0" presId="urn:microsoft.com/office/officeart/2005/8/layout/default"/>
    <dgm:cxn modelId="{BABF992D-D9DF-4F3C-9926-411137522A44}" type="presParOf" srcId="{0B925CDA-0649-47F1-9332-DAAB47375AC5}" destId="{3B74F2C5-A7E8-46CE-8CF1-EEB08C384EAF}" srcOrd="1" destOrd="0" presId="urn:microsoft.com/office/officeart/2005/8/layout/default"/>
    <dgm:cxn modelId="{555900BD-46D3-42B1-842B-5EEADA7D54C5}" type="presParOf" srcId="{0B925CDA-0649-47F1-9332-DAAB47375AC5}" destId="{B1BC0E3E-C272-4671-8DF8-E577F16CCEB7}" srcOrd="2" destOrd="0" presId="urn:microsoft.com/office/officeart/2005/8/layout/default"/>
    <dgm:cxn modelId="{81EF49CB-4185-40B8-BFB3-56443CD2B332}" type="presParOf" srcId="{0B925CDA-0649-47F1-9332-DAAB47375AC5}" destId="{90BE0BB1-FD02-4C02-8054-4D682C754309}" srcOrd="3" destOrd="0" presId="urn:microsoft.com/office/officeart/2005/8/layout/default"/>
    <dgm:cxn modelId="{846C20CF-6917-460C-9BFC-E7E6B075DE59}" type="presParOf" srcId="{0B925CDA-0649-47F1-9332-DAAB47375AC5}" destId="{5FE7118D-26FA-4BA4-8D0F-A00149ADF482}" srcOrd="4" destOrd="0" presId="urn:microsoft.com/office/officeart/2005/8/layout/default"/>
    <dgm:cxn modelId="{8E2AA803-F470-468A-AE41-FD4AC6FFA729}" type="presParOf" srcId="{0B925CDA-0649-47F1-9332-DAAB47375AC5}" destId="{43A204E8-82E9-4BC0-A4ED-39DEDF0416CA}" srcOrd="5" destOrd="0" presId="urn:microsoft.com/office/officeart/2005/8/layout/default"/>
    <dgm:cxn modelId="{72F935AE-A162-4198-A58E-7B364D0335CD}" type="presParOf" srcId="{0B925CDA-0649-47F1-9332-DAAB47375AC5}" destId="{0A52DFEA-E1DF-4CDE-91CE-77A19B6763F7}" srcOrd="6" destOrd="0" presId="urn:microsoft.com/office/officeart/2005/8/layout/default"/>
    <dgm:cxn modelId="{D904FD73-8242-4AD1-8A84-9D8CACE19976}" type="presParOf" srcId="{0B925CDA-0649-47F1-9332-DAAB47375AC5}" destId="{CDAE3C4F-5E70-4BA7-9A87-FB9BEB81C53D}" srcOrd="7" destOrd="0" presId="urn:microsoft.com/office/officeart/2005/8/layout/default"/>
    <dgm:cxn modelId="{9206D9F8-BA6A-4131-92CF-4908A23BC281}" type="presParOf" srcId="{0B925CDA-0649-47F1-9332-DAAB47375AC5}" destId="{FCB6DB6E-92AE-4017-AEE2-B435B83F1FF2}"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0072C8-3A61-4CBA-8040-757756C9DB60}">
      <dsp:nvSpPr>
        <dsp:cNvPr id="0" name=""/>
        <dsp:cNvSpPr/>
      </dsp:nvSpPr>
      <dsp:spPr>
        <a:xfrm>
          <a:off x="896" y="2269"/>
          <a:ext cx="7809029" cy="1389589"/>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Habrá de estimarse para cubrir la propia operación y las contingencias que pueda presentar la misma. También se tiene que considerar las unidades que puedan estar en mantenimiento y reparación.</a:t>
          </a:r>
          <a:endParaRPr lang="es-MX" sz="2000" kern="1200" dirty="0"/>
        </a:p>
      </dsp:txBody>
      <dsp:txXfrm>
        <a:off x="41596" y="42969"/>
        <a:ext cx="7727629" cy="1308189"/>
      </dsp:txXfrm>
    </dsp:sp>
    <dsp:sp modelId="{0ED794BB-D01C-4A5B-8D6A-E08BCC66CB69}">
      <dsp:nvSpPr>
        <dsp:cNvPr id="0" name=""/>
        <dsp:cNvSpPr/>
      </dsp:nvSpPr>
      <dsp:spPr>
        <a:xfrm>
          <a:off x="896" y="1528548"/>
          <a:ext cx="5101099" cy="1389589"/>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err="1" smtClean="0"/>
            <a:t>Nt</a:t>
          </a:r>
          <a:r>
            <a:rPr lang="es-MX" sz="2000" kern="1200" dirty="0" smtClean="0"/>
            <a:t>= </a:t>
          </a:r>
          <a:r>
            <a:rPr lang="es-MX" sz="2000" kern="1200" dirty="0" err="1" smtClean="0"/>
            <a:t>Nn</a:t>
          </a:r>
          <a:r>
            <a:rPr lang="es-MX" sz="2000" kern="1200" dirty="0" smtClean="0"/>
            <a:t>(1+Rc+Rd+Vm+Vr)</a:t>
          </a:r>
        </a:p>
        <a:p>
          <a:pPr lvl="0" algn="ctr" defTabSz="889000">
            <a:lnSpc>
              <a:spcPct val="90000"/>
            </a:lnSpc>
            <a:spcBef>
              <a:spcPct val="0"/>
            </a:spcBef>
            <a:spcAft>
              <a:spcPct val="35000"/>
            </a:spcAft>
          </a:pPr>
          <a:r>
            <a:rPr lang="es-MX" sz="2000" kern="1200" dirty="0" err="1" smtClean="0"/>
            <a:t>Nt</a:t>
          </a:r>
          <a:r>
            <a:rPr lang="es-MX" sz="2000" kern="1200" dirty="0" smtClean="0"/>
            <a:t>= 1.15Nn</a:t>
          </a:r>
          <a:endParaRPr lang="es-MX" sz="2000" kern="1200" dirty="0"/>
        </a:p>
      </dsp:txBody>
      <dsp:txXfrm>
        <a:off x="41596" y="1569248"/>
        <a:ext cx="5019699" cy="1308189"/>
      </dsp:txXfrm>
    </dsp:sp>
    <dsp:sp modelId="{8B7B4ADC-20E1-46C5-A2AA-7956BB6C0953}">
      <dsp:nvSpPr>
        <dsp:cNvPr id="0" name=""/>
        <dsp:cNvSpPr/>
      </dsp:nvSpPr>
      <dsp:spPr>
        <a:xfrm>
          <a:off x="896" y="3054827"/>
          <a:ext cx="2498090" cy="1389589"/>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err="1" smtClean="0"/>
            <a:t>Nn</a:t>
          </a:r>
          <a:r>
            <a:rPr lang="es-MX" sz="1800" kern="1200" dirty="0" smtClean="0"/>
            <a:t>= vehículos para operación</a:t>
          </a:r>
        </a:p>
        <a:p>
          <a:pPr lvl="0" algn="ctr" defTabSz="800100">
            <a:lnSpc>
              <a:spcPct val="90000"/>
            </a:lnSpc>
            <a:spcBef>
              <a:spcPct val="0"/>
            </a:spcBef>
            <a:spcAft>
              <a:spcPct val="35000"/>
            </a:spcAft>
          </a:pPr>
          <a:r>
            <a:rPr lang="es-MX" sz="1800" kern="1200" dirty="0" err="1" smtClean="0"/>
            <a:t>Rc</a:t>
          </a:r>
          <a:r>
            <a:rPr lang="es-MX" sz="1800" kern="1200" dirty="0" smtClean="0"/>
            <a:t>= Reserva por </a:t>
          </a:r>
          <a:r>
            <a:rPr lang="es-MX" sz="1800" kern="1200" dirty="0" err="1" smtClean="0"/>
            <a:t>contingecias</a:t>
          </a:r>
          <a:r>
            <a:rPr lang="es-MX" sz="1800" kern="1200" dirty="0" smtClean="0"/>
            <a:t> 1%</a:t>
          </a:r>
        </a:p>
      </dsp:txBody>
      <dsp:txXfrm>
        <a:off x="41596" y="3095527"/>
        <a:ext cx="2416690" cy="1308189"/>
      </dsp:txXfrm>
    </dsp:sp>
    <dsp:sp modelId="{DE084691-12C3-4C89-AE28-68030E669549}">
      <dsp:nvSpPr>
        <dsp:cNvPr id="0" name=""/>
        <dsp:cNvSpPr/>
      </dsp:nvSpPr>
      <dsp:spPr>
        <a:xfrm>
          <a:off x="2603906" y="3054827"/>
          <a:ext cx="2498090" cy="1389589"/>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err="1" smtClean="0"/>
            <a:t>Rd</a:t>
          </a:r>
          <a:r>
            <a:rPr lang="es-MX" sz="1800" kern="1200" dirty="0" smtClean="0"/>
            <a:t>= Reserva de variación por demanda 4%</a:t>
          </a:r>
        </a:p>
      </dsp:txBody>
      <dsp:txXfrm>
        <a:off x="2644606" y="3095527"/>
        <a:ext cx="2416690" cy="1308189"/>
      </dsp:txXfrm>
    </dsp:sp>
    <dsp:sp modelId="{E335DF33-F357-4C54-B1E1-3198943FAFC4}">
      <dsp:nvSpPr>
        <dsp:cNvPr id="0" name=""/>
        <dsp:cNvSpPr/>
      </dsp:nvSpPr>
      <dsp:spPr>
        <a:xfrm>
          <a:off x="5311835" y="1528548"/>
          <a:ext cx="2498090" cy="1389589"/>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Factor de eficiencia del 85 %</a:t>
          </a:r>
          <a:endParaRPr lang="es-MX" sz="2000" kern="1200" dirty="0"/>
        </a:p>
      </dsp:txBody>
      <dsp:txXfrm>
        <a:off x="5352535" y="1569248"/>
        <a:ext cx="2416690" cy="1308189"/>
      </dsp:txXfrm>
    </dsp:sp>
    <dsp:sp modelId="{2CE89687-70F0-4B46-AD1A-42FA38FD231F}">
      <dsp:nvSpPr>
        <dsp:cNvPr id="0" name=""/>
        <dsp:cNvSpPr/>
      </dsp:nvSpPr>
      <dsp:spPr>
        <a:xfrm>
          <a:off x="5311835" y="3054827"/>
          <a:ext cx="2498090" cy="1389589"/>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err="1" smtClean="0"/>
            <a:t>Vm</a:t>
          </a:r>
          <a:r>
            <a:rPr lang="es-MX" sz="1800" kern="1200" dirty="0" smtClean="0"/>
            <a:t>= Vehículos en </a:t>
          </a:r>
          <a:r>
            <a:rPr lang="es-MX" sz="1800" kern="1200" dirty="0" err="1" smtClean="0"/>
            <a:t>mantto</a:t>
          </a:r>
          <a:r>
            <a:rPr lang="es-MX" sz="1800" kern="1200" dirty="0" smtClean="0"/>
            <a:t>. 5%</a:t>
          </a:r>
        </a:p>
        <a:p>
          <a:pPr lvl="0" algn="ctr" defTabSz="800100">
            <a:lnSpc>
              <a:spcPct val="90000"/>
            </a:lnSpc>
            <a:spcBef>
              <a:spcPct val="0"/>
            </a:spcBef>
            <a:spcAft>
              <a:spcPct val="35000"/>
            </a:spcAft>
          </a:pPr>
          <a:r>
            <a:rPr lang="es-MX" sz="1800" kern="1200" dirty="0" err="1" smtClean="0"/>
            <a:t>Vr</a:t>
          </a:r>
          <a:r>
            <a:rPr lang="es-MX" sz="1800" kern="1200" dirty="0" smtClean="0"/>
            <a:t>= Vehículos en reparación 5%</a:t>
          </a:r>
          <a:endParaRPr lang="es-MX" sz="1800" kern="1200" dirty="0"/>
        </a:p>
      </dsp:txBody>
      <dsp:txXfrm>
        <a:off x="5352535" y="3095527"/>
        <a:ext cx="2416690" cy="13081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512C4A-AD6A-4159-9189-1E0520A800C1}">
      <dsp:nvSpPr>
        <dsp:cNvPr id="0" name=""/>
        <dsp:cNvSpPr/>
      </dsp:nvSpPr>
      <dsp:spPr>
        <a:xfrm>
          <a:off x="1256118" y="8224"/>
          <a:ext cx="1519942" cy="759971"/>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El usuario</a:t>
          </a:r>
        </a:p>
        <a:p>
          <a:pPr lvl="0" algn="ctr" defTabSz="577850">
            <a:lnSpc>
              <a:spcPct val="90000"/>
            </a:lnSpc>
            <a:spcBef>
              <a:spcPct val="0"/>
            </a:spcBef>
            <a:spcAft>
              <a:spcPct val="35000"/>
            </a:spcAft>
          </a:pPr>
          <a:r>
            <a:rPr lang="es-MX" sz="1300" kern="1200" dirty="0" smtClean="0"/>
            <a:t>(Recibe, utiliza y paga)</a:t>
          </a:r>
          <a:endParaRPr lang="es-MX" sz="1300" kern="1200" dirty="0"/>
        </a:p>
      </dsp:txBody>
      <dsp:txXfrm>
        <a:off x="1278377" y="30483"/>
        <a:ext cx="1475424" cy="715453"/>
      </dsp:txXfrm>
    </dsp:sp>
    <dsp:sp modelId="{767B2022-6820-4BC4-84D1-0B9ECF56A1F5}">
      <dsp:nvSpPr>
        <dsp:cNvPr id="0" name=""/>
        <dsp:cNvSpPr/>
      </dsp:nvSpPr>
      <dsp:spPr>
        <a:xfrm rot="3600000">
          <a:off x="1954189" y="1303183"/>
          <a:ext cx="1379054" cy="344217"/>
        </a:xfrm>
        <a:prstGeom prst="leftRightArrow">
          <a:avLst>
            <a:gd name="adj1" fmla="val 60000"/>
            <a:gd name="adj2" fmla="val 50000"/>
          </a:avLst>
        </a:prstGeom>
        <a:gradFill rotWithShape="0">
          <a:gsLst>
            <a:gs pos="0">
              <a:schemeClr val="accent1">
                <a:tint val="60000"/>
                <a:hueOff val="0"/>
                <a:satOff val="0"/>
                <a:lumOff val="0"/>
                <a:alphaOff val="0"/>
                <a:shade val="70000"/>
                <a:satMod val="150000"/>
              </a:schemeClr>
            </a:gs>
            <a:gs pos="34000">
              <a:schemeClr val="accent1">
                <a:tint val="60000"/>
                <a:hueOff val="0"/>
                <a:satOff val="0"/>
                <a:lumOff val="0"/>
                <a:alphaOff val="0"/>
                <a:shade val="70000"/>
                <a:satMod val="140000"/>
              </a:schemeClr>
            </a:gs>
            <a:gs pos="70000">
              <a:schemeClr val="accent1">
                <a:tint val="60000"/>
                <a:hueOff val="0"/>
                <a:satOff val="0"/>
                <a:lumOff val="0"/>
                <a:alphaOff val="0"/>
                <a:tint val="100000"/>
                <a:shade val="90000"/>
                <a:satMod val="140000"/>
              </a:schemeClr>
            </a:gs>
            <a:gs pos="100000">
              <a:schemeClr val="accent1">
                <a:tint val="6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a:off x="2057454" y="1372026"/>
        <a:ext cx="1172524" cy="206531"/>
      </dsp:txXfrm>
    </dsp:sp>
    <dsp:sp modelId="{819B168E-BA52-437A-96D2-857916CCDC1D}">
      <dsp:nvSpPr>
        <dsp:cNvPr id="0" name=""/>
        <dsp:cNvSpPr/>
      </dsp:nvSpPr>
      <dsp:spPr>
        <a:xfrm>
          <a:off x="2511372" y="2182388"/>
          <a:ext cx="1519942" cy="759971"/>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El transportista</a:t>
          </a:r>
        </a:p>
        <a:p>
          <a:pPr lvl="0" algn="ctr" defTabSz="577850">
            <a:lnSpc>
              <a:spcPct val="90000"/>
            </a:lnSpc>
            <a:spcBef>
              <a:spcPct val="0"/>
            </a:spcBef>
            <a:spcAft>
              <a:spcPct val="35000"/>
            </a:spcAft>
          </a:pPr>
          <a:r>
            <a:rPr lang="es-MX" sz="1300" kern="1200" dirty="0" smtClean="0"/>
            <a:t>(Invierte, opera y cobra)</a:t>
          </a:r>
          <a:endParaRPr lang="es-MX" sz="1300" kern="1200" dirty="0"/>
        </a:p>
      </dsp:txBody>
      <dsp:txXfrm>
        <a:off x="2533631" y="2204647"/>
        <a:ext cx="1475424" cy="715453"/>
      </dsp:txXfrm>
    </dsp:sp>
    <dsp:sp modelId="{E52B9683-0013-4B1F-A6B6-33975DDE5848}">
      <dsp:nvSpPr>
        <dsp:cNvPr id="0" name=""/>
        <dsp:cNvSpPr/>
      </dsp:nvSpPr>
      <dsp:spPr>
        <a:xfrm rot="10788741">
          <a:off x="1619083" y="2433491"/>
          <a:ext cx="793148" cy="265989"/>
        </a:xfrm>
        <a:prstGeom prst="leftRightArrow">
          <a:avLst>
            <a:gd name="adj1" fmla="val 60000"/>
            <a:gd name="adj2" fmla="val 50000"/>
          </a:avLst>
        </a:prstGeom>
        <a:gradFill rotWithShape="0">
          <a:gsLst>
            <a:gs pos="0">
              <a:schemeClr val="accent1">
                <a:tint val="60000"/>
                <a:hueOff val="0"/>
                <a:satOff val="0"/>
                <a:lumOff val="0"/>
                <a:alphaOff val="0"/>
                <a:shade val="70000"/>
                <a:satMod val="150000"/>
              </a:schemeClr>
            </a:gs>
            <a:gs pos="34000">
              <a:schemeClr val="accent1">
                <a:tint val="60000"/>
                <a:hueOff val="0"/>
                <a:satOff val="0"/>
                <a:lumOff val="0"/>
                <a:alphaOff val="0"/>
                <a:shade val="70000"/>
                <a:satMod val="140000"/>
              </a:schemeClr>
            </a:gs>
            <a:gs pos="70000">
              <a:schemeClr val="accent1">
                <a:tint val="60000"/>
                <a:hueOff val="0"/>
                <a:satOff val="0"/>
                <a:lumOff val="0"/>
                <a:alphaOff val="0"/>
                <a:tint val="100000"/>
                <a:shade val="90000"/>
                <a:satMod val="140000"/>
              </a:schemeClr>
            </a:gs>
            <a:gs pos="100000">
              <a:schemeClr val="accent1">
                <a:tint val="6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rot="10800000">
        <a:off x="1698880" y="2486689"/>
        <a:ext cx="633554" cy="159593"/>
      </dsp:txXfrm>
    </dsp:sp>
    <dsp:sp modelId="{1DF84DFD-A603-45E1-B508-F9B0E8762478}">
      <dsp:nvSpPr>
        <dsp:cNvPr id="0" name=""/>
        <dsp:cNvSpPr/>
      </dsp:nvSpPr>
      <dsp:spPr>
        <a:xfrm>
          <a:off x="0" y="2190613"/>
          <a:ext cx="1519942" cy="759971"/>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Gobierno</a:t>
          </a:r>
        </a:p>
        <a:p>
          <a:pPr lvl="0" algn="ctr" defTabSz="577850">
            <a:lnSpc>
              <a:spcPct val="90000"/>
            </a:lnSpc>
            <a:spcBef>
              <a:spcPct val="0"/>
            </a:spcBef>
            <a:spcAft>
              <a:spcPct val="35000"/>
            </a:spcAft>
          </a:pPr>
          <a:r>
            <a:rPr lang="es-MX" sz="1300" kern="1200" dirty="0" smtClean="0"/>
            <a:t>(Planifica, Invierte y dirige)</a:t>
          </a:r>
          <a:endParaRPr lang="es-MX" sz="1300" kern="1200" dirty="0"/>
        </a:p>
      </dsp:txBody>
      <dsp:txXfrm>
        <a:off x="22259" y="2212872"/>
        <a:ext cx="1475424" cy="715453"/>
      </dsp:txXfrm>
    </dsp:sp>
    <dsp:sp modelId="{4594E09F-4100-4C82-9432-F5B88339C8F7}">
      <dsp:nvSpPr>
        <dsp:cNvPr id="0" name=""/>
        <dsp:cNvSpPr/>
      </dsp:nvSpPr>
      <dsp:spPr>
        <a:xfrm rot="17995407">
          <a:off x="694624" y="1306309"/>
          <a:ext cx="1386811" cy="346191"/>
        </a:xfrm>
        <a:prstGeom prst="leftRightArrow">
          <a:avLst>
            <a:gd name="adj1" fmla="val 60000"/>
            <a:gd name="adj2" fmla="val 50000"/>
          </a:avLst>
        </a:prstGeom>
        <a:gradFill rotWithShape="0">
          <a:gsLst>
            <a:gs pos="0">
              <a:schemeClr val="accent1">
                <a:tint val="60000"/>
                <a:hueOff val="0"/>
                <a:satOff val="0"/>
                <a:lumOff val="0"/>
                <a:alphaOff val="0"/>
                <a:shade val="70000"/>
                <a:satMod val="150000"/>
              </a:schemeClr>
            </a:gs>
            <a:gs pos="34000">
              <a:schemeClr val="accent1">
                <a:tint val="60000"/>
                <a:hueOff val="0"/>
                <a:satOff val="0"/>
                <a:lumOff val="0"/>
                <a:alphaOff val="0"/>
                <a:shade val="70000"/>
                <a:satMod val="140000"/>
              </a:schemeClr>
            </a:gs>
            <a:gs pos="70000">
              <a:schemeClr val="accent1">
                <a:tint val="60000"/>
                <a:hueOff val="0"/>
                <a:satOff val="0"/>
                <a:lumOff val="0"/>
                <a:alphaOff val="0"/>
                <a:tint val="100000"/>
                <a:shade val="90000"/>
                <a:satMod val="140000"/>
              </a:schemeClr>
            </a:gs>
            <a:gs pos="100000">
              <a:schemeClr val="accent1">
                <a:tint val="6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a:off x="798481" y="1375547"/>
        <a:ext cx="1179097" cy="20771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6DC15E-E99D-4B8B-84E5-B71214FD9A20}">
      <dsp:nvSpPr>
        <dsp:cNvPr id="0" name=""/>
        <dsp:cNvSpPr/>
      </dsp:nvSpPr>
      <dsp:spPr>
        <a:xfrm>
          <a:off x="2842" y="195806"/>
          <a:ext cx="1709310" cy="432000"/>
        </a:xfrm>
        <a:prstGeom prst="rect">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s-MX" sz="1500" kern="1200" dirty="0" smtClean="0"/>
            <a:t>Explicativo</a:t>
          </a:r>
          <a:endParaRPr lang="es-MX" sz="1500" kern="1200" dirty="0"/>
        </a:p>
      </dsp:txBody>
      <dsp:txXfrm>
        <a:off x="2842" y="195806"/>
        <a:ext cx="1709310" cy="432000"/>
      </dsp:txXfrm>
    </dsp:sp>
    <dsp:sp modelId="{22A1E192-F19E-41C5-A7AE-A6286B1DB77B}">
      <dsp:nvSpPr>
        <dsp:cNvPr id="0" name=""/>
        <dsp:cNvSpPr/>
      </dsp:nvSpPr>
      <dsp:spPr>
        <a:xfrm>
          <a:off x="2842" y="627806"/>
          <a:ext cx="1709310" cy="2848795"/>
        </a:xfrm>
        <a:prstGeom prst="rect">
          <a:avLst/>
        </a:prstGeom>
        <a:solidFill>
          <a:schemeClr val="accent1">
            <a:alpha val="90000"/>
            <a:tint val="40000"/>
            <a:hueOff val="0"/>
            <a:satOff val="0"/>
            <a:lumOff val="0"/>
            <a:alphaOff val="0"/>
          </a:schemeClr>
        </a:solidFill>
        <a:ln w="2642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s-MX" sz="1500" kern="1200" dirty="0" smtClean="0"/>
            <a:t>Indagar problemas</a:t>
          </a:r>
          <a:endParaRPr lang="es-MX" sz="1500" kern="1200" dirty="0"/>
        </a:p>
        <a:p>
          <a:pPr marL="114300" lvl="1" indent="-114300" algn="l" defTabSz="666750">
            <a:lnSpc>
              <a:spcPct val="90000"/>
            </a:lnSpc>
            <a:spcBef>
              <a:spcPct val="0"/>
            </a:spcBef>
            <a:spcAft>
              <a:spcPct val="15000"/>
            </a:spcAft>
            <a:buChar char="••"/>
          </a:pPr>
          <a:r>
            <a:rPr lang="es-MX" sz="1500" kern="1200" dirty="0" smtClean="0"/>
            <a:t>Explicar causas</a:t>
          </a:r>
          <a:endParaRPr lang="es-MX" sz="1500" kern="1200" dirty="0"/>
        </a:p>
        <a:p>
          <a:pPr marL="114300" lvl="1" indent="-114300" algn="l" defTabSz="666750">
            <a:lnSpc>
              <a:spcPct val="90000"/>
            </a:lnSpc>
            <a:spcBef>
              <a:spcPct val="0"/>
            </a:spcBef>
            <a:spcAft>
              <a:spcPct val="15000"/>
            </a:spcAft>
            <a:buChar char="••"/>
          </a:pPr>
          <a:r>
            <a:rPr lang="es-MX" sz="1500" kern="1200" dirty="0" smtClean="0"/>
            <a:t>Prioriza los problemas</a:t>
          </a:r>
          <a:endParaRPr lang="es-MX" sz="1500" kern="1200" dirty="0"/>
        </a:p>
        <a:p>
          <a:pPr marL="114300" lvl="1" indent="-114300" algn="l" defTabSz="666750">
            <a:lnSpc>
              <a:spcPct val="90000"/>
            </a:lnSpc>
            <a:spcBef>
              <a:spcPct val="0"/>
            </a:spcBef>
            <a:spcAft>
              <a:spcPct val="15000"/>
            </a:spcAft>
            <a:buChar char="••"/>
          </a:pPr>
          <a:r>
            <a:rPr lang="es-MX" sz="1500" kern="1200" dirty="0" smtClean="0"/>
            <a:t>Explica problemas mediante causa-efecto</a:t>
          </a:r>
          <a:endParaRPr lang="es-MX" sz="1500" kern="1200" dirty="0"/>
        </a:p>
      </dsp:txBody>
      <dsp:txXfrm>
        <a:off x="2842" y="627806"/>
        <a:ext cx="1709310" cy="2848795"/>
      </dsp:txXfrm>
    </dsp:sp>
    <dsp:sp modelId="{CA5855EE-EA21-41E7-BC1C-1736980CF1AF}">
      <dsp:nvSpPr>
        <dsp:cNvPr id="0" name=""/>
        <dsp:cNvSpPr/>
      </dsp:nvSpPr>
      <dsp:spPr>
        <a:xfrm>
          <a:off x="1951457" y="195806"/>
          <a:ext cx="1709310" cy="432000"/>
        </a:xfrm>
        <a:prstGeom prst="rect">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s-MX" sz="1500" kern="1200" dirty="0" smtClean="0"/>
            <a:t>Normativo</a:t>
          </a:r>
          <a:endParaRPr lang="es-MX" sz="1500" kern="1200" dirty="0"/>
        </a:p>
      </dsp:txBody>
      <dsp:txXfrm>
        <a:off x="1951457" y="195806"/>
        <a:ext cx="1709310" cy="432000"/>
      </dsp:txXfrm>
    </dsp:sp>
    <dsp:sp modelId="{4BB6F96F-2C7B-41D2-A0DC-25A33AE3802B}">
      <dsp:nvSpPr>
        <dsp:cNvPr id="0" name=""/>
        <dsp:cNvSpPr/>
      </dsp:nvSpPr>
      <dsp:spPr>
        <a:xfrm>
          <a:off x="1951457" y="627806"/>
          <a:ext cx="1709310" cy="2848795"/>
        </a:xfrm>
        <a:prstGeom prst="rect">
          <a:avLst/>
        </a:prstGeom>
        <a:solidFill>
          <a:schemeClr val="accent1">
            <a:alpha val="90000"/>
            <a:tint val="40000"/>
            <a:hueOff val="0"/>
            <a:satOff val="0"/>
            <a:lumOff val="0"/>
            <a:alphaOff val="0"/>
          </a:schemeClr>
        </a:solidFill>
        <a:ln w="2642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s-MX" sz="1500" kern="1200" dirty="0" smtClean="0"/>
            <a:t>Diseño “cómo debe ser” la realidad o situación</a:t>
          </a:r>
          <a:endParaRPr lang="es-MX" sz="1500" kern="1200" dirty="0"/>
        </a:p>
        <a:p>
          <a:pPr marL="114300" lvl="1" indent="-114300" algn="l" defTabSz="666750">
            <a:lnSpc>
              <a:spcPct val="90000"/>
            </a:lnSpc>
            <a:spcBef>
              <a:spcPct val="0"/>
            </a:spcBef>
            <a:spcAft>
              <a:spcPct val="15000"/>
            </a:spcAft>
            <a:buChar char="••"/>
          </a:pPr>
          <a:r>
            <a:rPr lang="es-MX" sz="1500" kern="1200" dirty="0" smtClean="0"/>
            <a:t>Plantea escenarios posibles y se identifican DOFA</a:t>
          </a:r>
          <a:endParaRPr lang="es-MX" sz="1500" kern="1200" dirty="0"/>
        </a:p>
      </dsp:txBody>
      <dsp:txXfrm>
        <a:off x="1951457" y="627806"/>
        <a:ext cx="1709310" cy="2848795"/>
      </dsp:txXfrm>
    </dsp:sp>
    <dsp:sp modelId="{A3D3516E-FB61-4E04-8CF6-D95909B90F33}">
      <dsp:nvSpPr>
        <dsp:cNvPr id="0" name=""/>
        <dsp:cNvSpPr/>
      </dsp:nvSpPr>
      <dsp:spPr>
        <a:xfrm>
          <a:off x="3900071" y="195806"/>
          <a:ext cx="1709310" cy="432000"/>
        </a:xfrm>
        <a:prstGeom prst="rect">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s-MX" sz="1500" kern="1200" dirty="0" smtClean="0"/>
            <a:t>Estratégico</a:t>
          </a:r>
          <a:endParaRPr lang="es-MX" sz="1500" kern="1200" dirty="0"/>
        </a:p>
      </dsp:txBody>
      <dsp:txXfrm>
        <a:off x="3900071" y="195806"/>
        <a:ext cx="1709310" cy="432000"/>
      </dsp:txXfrm>
    </dsp:sp>
    <dsp:sp modelId="{B72571A5-D4CC-41A2-B47A-F6783CC59910}">
      <dsp:nvSpPr>
        <dsp:cNvPr id="0" name=""/>
        <dsp:cNvSpPr/>
      </dsp:nvSpPr>
      <dsp:spPr>
        <a:xfrm>
          <a:off x="3900071" y="627806"/>
          <a:ext cx="1709310" cy="2848795"/>
        </a:xfrm>
        <a:prstGeom prst="rect">
          <a:avLst/>
        </a:prstGeom>
        <a:solidFill>
          <a:schemeClr val="accent1">
            <a:alpha val="90000"/>
            <a:tint val="40000"/>
            <a:hueOff val="0"/>
            <a:satOff val="0"/>
            <a:lumOff val="0"/>
            <a:alphaOff val="0"/>
          </a:schemeClr>
        </a:solidFill>
        <a:ln w="2642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s-MX" sz="1500" kern="1200" dirty="0" smtClean="0"/>
            <a:t>Se construye la viabilidad </a:t>
          </a:r>
          <a:endParaRPr lang="es-MX" sz="1500" kern="1200" dirty="0"/>
        </a:p>
        <a:p>
          <a:pPr marL="114300" lvl="1" indent="-114300" algn="l" defTabSz="666750">
            <a:lnSpc>
              <a:spcPct val="90000"/>
            </a:lnSpc>
            <a:spcBef>
              <a:spcPct val="0"/>
            </a:spcBef>
            <a:spcAft>
              <a:spcPct val="15000"/>
            </a:spcAft>
            <a:buChar char="••"/>
          </a:pPr>
          <a:r>
            <a:rPr lang="es-MX" sz="1500" kern="1200" dirty="0" smtClean="0"/>
            <a:t>Analizan obstáculos y cómo superarlos</a:t>
          </a:r>
          <a:endParaRPr lang="es-MX" sz="1500" kern="1200" dirty="0"/>
        </a:p>
        <a:p>
          <a:pPr marL="114300" lvl="1" indent="-114300" algn="l" defTabSz="666750">
            <a:lnSpc>
              <a:spcPct val="90000"/>
            </a:lnSpc>
            <a:spcBef>
              <a:spcPct val="0"/>
            </a:spcBef>
            <a:spcAft>
              <a:spcPct val="15000"/>
            </a:spcAft>
            <a:buChar char="••"/>
          </a:pPr>
          <a:r>
            <a:rPr lang="es-MX" sz="1500" kern="1200" dirty="0" smtClean="0"/>
            <a:t>Lo “que puede ser” (política, técnica, económica, financiera, cultural, legal, etc.)</a:t>
          </a:r>
          <a:endParaRPr lang="es-MX" sz="1500" kern="1200" dirty="0"/>
        </a:p>
      </dsp:txBody>
      <dsp:txXfrm>
        <a:off x="3900071" y="627806"/>
        <a:ext cx="1709310" cy="2848795"/>
      </dsp:txXfrm>
    </dsp:sp>
    <dsp:sp modelId="{60B6935B-D07F-4D33-9F40-C7091CF4A88B}">
      <dsp:nvSpPr>
        <dsp:cNvPr id="0" name=""/>
        <dsp:cNvSpPr/>
      </dsp:nvSpPr>
      <dsp:spPr>
        <a:xfrm>
          <a:off x="5848686" y="195806"/>
          <a:ext cx="1709310" cy="432000"/>
        </a:xfrm>
        <a:prstGeom prst="rect">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s-MX" sz="1500" kern="1200" dirty="0" smtClean="0"/>
            <a:t>Operativo</a:t>
          </a:r>
          <a:endParaRPr lang="es-MX" sz="1500" kern="1200" dirty="0"/>
        </a:p>
      </dsp:txBody>
      <dsp:txXfrm>
        <a:off x="5848686" y="195806"/>
        <a:ext cx="1709310" cy="432000"/>
      </dsp:txXfrm>
    </dsp:sp>
    <dsp:sp modelId="{3C1BA55E-5D6F-4CAE-AFCD-BA9DC1D11E4F}">
      <dsp:nvSpPr>
        <dsp:cNvPr id="0" name=""/>
        <dsp:cNvSpPr/>
      </dsp:nvSpPr>
      <dsp:spPr>
        <a:xfrm>
          <a:off x="5848686" y="642933"/>
          <a:ext cx="1709310" cy="2848795"/>
        </a:xfrm>
        <a:prstGeom prst="rect">
          <a:avLst/>
        </a:prstGeom>
        <a:solidFill>
          <a:schemeClr val="accent1">
            <a:alpha val="90000"/>
            <a:tint val="40000"/>
            <a:hueOff val="0"/>
            <a:satOff val="0"/>
            <a:lumOff val="0"/>
            <a:alphaOff val="0"/>
          </a:schemeClr>
        </a:solidFill>
        <a:ln w="2642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s-MX" sz="1500" kern="1200" dirty="0" smtClean="0"/>
            <a:t>Ejecución de las acciones</a:t>
          </a:r>
          <a:endParaRPr lang="es-MX" sz="1500" kern="1200" dirty="0"/>
        </a:p>
        <a:p>
          <a:pPr marL="114300" lvl="1" indent="-114300" algn="l" defTabSz="666750">
            <a:lnSpc>
              <a:spcPct val="90000"/>
            </a:lnSpc>
            <a:spcBef>
              <a:spcPct val="0"/>
            </a:spcBef>
            <a:spcAft>
              <a:spcPct val="15000"/>
            </a:spcAft>
            <a:buChar char="••"/>
          </a:pPr>
          <a:r>
            <a:rPr lang="es-MX" sz="1500" kern="1200" dirty="0" smtClean="0"/>
            <a:t>Se utilizan criterios, indicadores y estándares.</a:t>
          </a:r>
          <a:endParaRPr lang="es-MX" sz="1500" kern="1200" dirty="0"/>
        </a:p>
      </dsp:txBody>
      <dsp:txXfrm>
        <a:off x="5848686" y="642933"/>
        <a:ext cx="1709310" cy="28487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337A80-01DC-47F8-840D-634EE59C565B}">
      <dsp:nvSpPr>
        <dsp:cNvPr id="0" name=""/>
        <dsp:cNvSpPr/>
      </dsp:nvSpPr>
      <dsp:spPr>
        <a:xfrm>
          <a:off x="0" y="951855"/>
          <a:ext cx="2745304" cy="1647182"/>
        </a:xfrm>
        <a:prstGeom prst="rect">
          <a:avLst/>
        </a:prstGeom>
        <a:solidFill>
          <a:schemeClr val="accent2">
            <a:hueOff val="0"/>
            <a:satOff val="0"/>
            <a:lumOff val="0"/>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En Latinoamérica la planeación suele concentrarse en el momento normativo</a:t>
          </a:r>
          <a:endParaRPr lang="es-MX" sz="1700" kern="1200" dirty="0"/>
        </a:p>
      </dsp:txBody>
      <dsp:txXfrm>
        <a:off x="0" y="951855"/>
        <a:ext cx="2745304" cy="1647182"/>
      </dsp:txXfrm>
    </dsp:sp>
    <dsp:sp modelId="{B1BC0E3E-C272-4671-8DF8-E577F16CCEB7}">
      <dsp:nvSpPr>
        <dsp:cNvPr id="0" name=""/>
        <dsp:cNvSpPr/>
      </dsp:nvSpPr>
      <dsp:spPr>
        <a:xfrm>
          <a:off x="3019835" y="951855"/>
          <a:ext cx="2745304" cy="1647182"/>
        </a:xfrm>
        <a:prstGeom prst="rect">
          <a:avLst/>
        </a:prstGeom>
        <a:solidFill>
          <a:schemeClr val="accent2">
            <a:hueOff val="-1177638"/>
            <a:satOff val="-1573"/>
            <a:lumOff val="931"/>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Se planea pero con un bajo grado de ejecución. Los objetivos no son analizados mediante las metodologías existentes (</a:t>
          </a:r>
          <a:r>
            <a:rPr lang="es-MX" sz="1700" kern="1200" dirty="0" err="1" smtClean="0"/>
            <a:t>multicriterio</a:t>
          </a:r>
          <a:r>
            <a:rPr lang="es-MX" sz="1700" kern="1200" dirty="0" smtClean="0"/>
            <a:t>)</a:t>
          </a:r>
          <a:endParaRPr lang="es-MX" sz="1700" kern="1200" dirty="0"/>
        </a:p>
      </dsp:txBody>
      <dsp:txXfrm>
        <a:off x="3019835" y="951855"/>
        <a:ext cx="2745304" cy="1647182"/>
      </dsp:txXfrm>
    </dsp:sp>
    <dsp:sp modelId="{5FE7118D-26FA-4BA4-8D0F-A00149ADF482}">
      <dsp:nvSpPr>
        <dsp:cNvPr id="0" name=""/>
        <dsp:cNvSpPr/>
      </dsp:nvSpPr>
      <dsp:spPr>
        <a:xfrm>
          <a:off x="6039670" y="951855"/>
          <a:ext cx="2745304" cy="1647182"/>
        </a:xfrm>
        <a:prstGeom prst="rect">
          <a:avLst/>
        </a:prstGeom>
        <a:solidFill>
          <a:schemeClr val="accent2">
            <a:hueOff val="-2355276"/>
            <a:satOff val="-3145"/>
            <a:lumOff val="1863"/>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Se encuentra desarrollado el momento explicativo pero con técnicas insuficientes, inadecuadas o desactualizadas.</a:t>
          </a:r>
          <a:endParaRPr lang="es-MX" sz="1700" kern="1200" dirty="0"/>
        </a:p>
      </dsp:txBody>
      <dsp:txXfrm>
        <a:off x="6039670" y="951855"/>
        <a:ext cx="2745304" cy="1647182"/>
      </dsp:txXfrm>
    </dsp:sp>
    <dsp:sp modelId="{0A52DFEA-E1DF-4CDE-91CE-77A19B6763F7}">
      <dsp:nvSpPr>
        <dsp:cNvPr id="0" name=""/>
        <dsp:cNvSpPr/>
      </dsp:nvSpPr>
      <dsp:spPr>
        <a:xfrm>
          <a:off x="1509917" y="2873569"/>
          <a:ext cx="2745304" cy="1647182"/>
        </a:xfrm>
        <a:prstGeom prst="rect">
          <a:avLst/>
        </a:prstGeom>
        <a:solidFill>
          <a:schemeClr val="accent2">
            <a:hueOff val="-3532913"/>
            <a:satOff val="-4718"/>
            <a:lumOff val="2794"/>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No se permite adecuada medición de los problemas ni la detección de las relaciones causa-efecto involucradas.</a:t>
          </a:r>
          <a:endParaRPr lang="es-MX" sz="1700" kern="1200" dirty="0"/>
        </a:p>
      </dsp:txBody>
      <dsp:txXfrm>
        <a:off x="1509917" y="2873569"/>
        <a:ext cx="2745304" cy="1647182"/>
      </dsp:txXfrm>
    </dsp:sp>
    <dsp:sp modelId="{FCB6DB6E-92AE-4017-AEE2-B435B83F1FF2}">
      <dsp:nvSpPr>
        <dsp:cNvPr id="0" name=""/>
        <dsp:cNvSpPr/>
      </dsp:nvSpPr>
      <dsp:spPr>
        <a:xfrm>
          <a:off x="4529753" y="2873569"/>
          <a:ext cx="2745304" cy="1647182"/>
        </a:xfrm>
        <a:prstGeom prst="rect">
          <a:avLst/>
        </a:prstGeom>
        <a:solidFill>
          <a:schemeClr val="accent2">
            <a:hueOff val="-4710551"/>
            <a:satOff val="-6290"/>
            <a:lumOff val="3726"/>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No existe un estudio completo y actualizado que describa las características fundamentales de la oferta y demanda de transporte en el área metropolitana.</a:t>
          </a:r>
          <a:endParaRPr lang="es-MX" sz="1700" kern="1200" dirty="0"/>
        </a:p>
      </dsp:txBody>
      <dsp:txXfrm>
        <a:off x="4529753" y="2873569"/>
        <a:ext cx="2745304" cy="164718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23BB514-AF61-4CE6-8E16-5237792AF086}" type="datetimeFigureOut">
              <a:rPr lang="es-MX" smtClean="0"/>
              <a:t>29/09/2015</a:t>
            </a:fld>
            <a:endParaRPr lang="es-MX"/>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9DEE135-082C-48A3-8102-15D022E586D6}" type="slidenum">
              <a:rPr lang="es-MX" smtClean="0"/>
              <a:t>‹Nº›</a:t>
            </a:fld>
            <a:endParaRPr lang="es-MX"/>
          </a:p>
        </p:txBody>
      </p:sp>
    </p:spTree>
    <p:extLst>
      <p:ext uri="{BB962C8B-B14F-4D97-AF65-F5344CB8AC3E}">
        <p14:creationId xmlns:p14="http://schemas.microsoft.com/office/powerpoint/2010/main" val="25582527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61EEB-70DB-4F25-B661-E951720147CC}" type="datetimeFigureOut">
              <a:rPr lang="es-MX" smtClean="0"/>
              <a:t>29/09/2015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95E491-2FA4-40BC-B5BB-0232AFC39E68}" type="slidenum">
              <a:rPr lang="es-MX" smtClean="0"/>
              <a:t>‹Nº›</a:t>
            </a:fld>
            <a:endParaRPr lang="es-MX"/>
          </a:p>
        </p:txBody>
      </p:sp>
    </p:spTree>
    <p:extLst>
      <p:ext uri="{BB962C8B-B14F-4D97-AF65-F5344CB8AC3E}">
        <p14:creationId xmlns:p14="http://schemas.microsoft.com/office/powerpoint/2010/main" val="2943759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3D95E491-2FA4-40BC-B5BB-0232AFC39E68}" type="slidenum">
              <a:rPr lang="es-MX" smtClean="0"/>
              <a:t>80</a:t>
            </a:fld>
            <a:endParaRPr lang="es-MX"/>
          </a:p>
        </p:txBody>
      </p:sp>
    </p:spTree>
    <p:extLst>
      <p:ext uri="{BB962C8B-B14F-4D97-AF65-F5344CB8AC3E}">
        <p14:creationId xmlns:p14="http://schemas.microsoft.com/office/powerpoint/2010/main" val="26912644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CDAB7FB-01AC-4BAC-96B3-B67E69E5ECDE}" type="datetime1">
              <a:rPr lang="es-ES" smtClean="0"/>
              <a:t>29/09/2015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259F83D8-38B3-4833-AFD8-7119A654921B}" type="datetime1">
              <a:rPr lang="es-ES" smtClean="0"/>
              <a:t>29/09/2015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78EACE7-685B-4447-B29D-9EF34240A29A}" type="datetime1">
              <a:rPr lang="es-ES" smtClean="0"/>
              <a:t>29/09/2015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10"/>
          </p:nvPr>
        </p:nvSpPr>
        <p:spPr/>
        <p:txBody>
          <a:bodyPr/>
          <a:lstStyle/>
          <a:p>
            <a:fld id="{C332199D-8443-4976-9F2D-906290E731A8}" type="datetime1">
              <a:rPr lang="es-ES" smtClean="0"/>
              <a:t>29/09/2015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C9DDE2B-3F88-4F77-8C31-754EC8E6FED2}" type="datetime1">
              <a:rPr lang="es-ES" smtClean="0"/>
              <a:t>29/09/2015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82A4DAF-1FC6-46D7-9D35-AB77F17543B7}" type="datetime1">
              <a:rPr lang="es-ES" smtClean="0"/>
              <a:t>29/09/2015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A0A803E2-B24E-4714-B54E-FCA06F8C1F7F}" type="datetime1">
              <a:rPr lang="es-ES" smtClean="0"/>
              <a:t>29/09/2015</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F287BC91-AD4C-4E35-939A-381DD7916754}" type="datetime1">
              <a:rPr lang="es-ES" smtClean="0"/>
              <a:t>29/09/2015</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736D90-3025-40D1-9759-63984ED12701}" type="datetime1">
              <a:rPr lang="es-ES" smtClean="0"/>
              <a:t>29/09/2015</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A329B6B-9ED4-4F38-B2F3-483E17741648}" type="datetime1">
              <a:rPr lang="es-ES" smtClean="0"/>
              <a:t>29/09/2015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92C32B1-3BE7-419D-B3F5-2D0178F7C22A}" type="datetime1">
              <a:rPr lang="es-ES" smtClean="0"/>
              <a:t>29/09/2015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s-ES" smtClean="0"/>
              <a:t>Haga clic en el icono para agregar una imagen</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43E8C729-C9F2-4748-8056-30A85DA26CEE}" type="datetime1">
              <a:rPr lang="es-ES" smtClean="0"/>
              <a:t>29/09/2015</a:t>
            </a:fld>
            <a:endParaRPr lang="es-E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132FADFE-3B8F-471C-ABF0-DBC7717ECBBC}" type="slidenum">
              <a:rPr lang="es-ES" smtClean="0"/>
              <a:t>‹Nº›</a:t>
            </a:fld>
            <a:endParaRPr lang="es-E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pic>
        <p:nvPicPr>
          <p:cNvPr id="5122" name="Picture 2"/>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7413669" y="39191"/>
            <a:ext cx="1663247" cy="8695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7170" name="Picture 2" descr="http://sc.uaemex.mx/mdci/images/UAEM.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67051" y="38254"/>
            <a:ext cx="1470592" cy="1244967"/>
          </a:xfrm>
          <a:prstGeom prst="rect">
            <a:avLst/>
          </a:prstGeom>
          <a:noFill/>
          <a:extLst>
            <a:ext uri="{909E8E84-426E-40DD-AFC4-6F175D3DCCD1}">
              <a14:hiddenFill xmlns:a14="http://schemas.microsoft.com/office/drawing/2010/main">
                <a:solidFill>
                  <a:srgbClr val="FFFFFF"/>
                </a:solidFill>
              </a14:hiddenFill>
            </a:ext>
          </a:extLst>
        </p:spPr>
      </p:pic>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dt="0"/>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9"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2.xml"/><Relationship Id="rId4" Type="http://schemas.openxmlformats.org/officeDocument/2006/relationships/image" Target="../media/image33.emf"/></Relationships>
</file>

<file path=ppt/slides/_rels/slide26.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2.xml"/><Relationship Id="rId4" Type="http://schemas.openxmlformats.org/officeDocument/2006/relationships/image" Target="../media/image54.e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55.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image" Target="../media/image56.png"/><Relationship Id="rId1" Type="http://schemas.openxmlformats.org/officeDocument/2006/relationships/slideLayout" Target="../slideLayouts/slideLayout8.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 Id="rId9" Type="http://schemas.openxmlformats.org/officeDocument/2006/relationships/image" Target="../media/image63.png"/></Relationships>
</file>

<file path=ppt/slides/_rels/slide5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55.emf"/><Relationship Id="rId1" Type="http://schemas.openxmlformats.org/officeDocument/2006/relationships/slideLayout" Target="../slideLayouts/slideLayout2.xml"/><Relationship Id="rId6" Type="http://schemas.openxmlformats.org/officeDocument/2006/relationships/image" Target="../media/image58.emf"/><Relationship Id="rId5" Type="http://schemas.openxmlformats.org/officeDocument/2006/relationships/image" Target="../media/image57.emf"/><Relationship Id="rId4" Type="http://schemas.openxmlformats.org/officeDocument/2006/relationships/image" Target="../media/image56.emf"/></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image" Target="../media/image70.em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oleObject" Target="../embeddings/Microsoft_Excel_97-2003_Worksheet1.xls"/><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71.emf"/><Relationship Id="rId4" Type="http://schemas.openxmlformats.org/officeDocument/2006/relationships/image" Target="../media/image72.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oleObject" Target="../embeddings/Microsoft_Excel_97-2003_Worksheet2.xls"/><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71.emf"/><Relationship Id="rId4" Type="http://schemas.openxmlformats.org/officeDocument/2006/relationships/image" Target="../media/image73.emf"/></Relationships>
</file>

<file path=ppt/slides/_rels/slide71.xml.rels><?xml version="1.0" encoding="UTF-8" standalone="yes"?>
<Relationships xmlns="http://schemas.openxmlformats.org/package/2006/relationships"><Relationship Id="rId2" Type="http://schemas.openxmlformats.org/officeDocument/2006/relationships/image" Target="../media/image74.e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6.png"/><Relationship Id="rId7" Type="http://schemas.openxmlformats.org/officeDocument/2006/relationships/image" Target="../media/image77.emf"/><Relationship Id="rId2" Type="http://schemas.openxmlformats.org/officeDocument/2006/relationships/image" Target="../media/image75.emf"/><Relationship Id="rId1" Type="http://schemas.openxmlformats.org/officeDocument/2006/relationships/slideLayout" Target="../slideLayouts/slideLayout2.xml"/><Relationship Id="rId6" Type="http://schemas.openxmlformats.org/officeDocument/2006/relationships/image" Target="../media/image77.png"/><Relationship Id="rId11" Type="http://schemas.openxmlformats.org/officeDocument/2006/relationships/image" Target="../media/image81.png"/><Relationship Id="rId5" Type="http://schemas.openxmlformats.org/officeDocument/2006/relationships/image" Target="../media/image760.png"/><Relationship Id="rId10" Type="http://schemas.openxmlformats.org/officeDocument/2006/relationships/image" Target="../media/image80.png"/><Relationship Id="rId4" Type="http://schemas.openxmlformats.org/officeDocument/2006/relationships/image" Target="../media/image75.png"/><Relationship Id="rId9" Type="http://schemas.openxmlformats.org/officeDocument/2006/relationships/image" Target="../media/image79.png"/></Relationships>
</file>

<file path=ppt/slides/_rels/slide7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76.png"/><Relationship Id="rId1" Type="http://schemas.openxmlformats.org/officeDocument/2006/relationships/slideLayout" Target="../slideLayouts/slideLayout2.xml"/><Relationship Id="rId6" Type="http://schemas.openxmlformats.org/officeDocument/2006/relationships/image" Target="../media/image84.emf"/><Relationship Id="rId5" Type="http://schemas.openxmlformats.org/officeDocument/2006/relationships/image" Target="../media/image83.png"/><Relationship Id="rId4" Type="http://schemas.openxmlformats.org/officeDocument/2006/relationships/image" Target="../media/image82.emf"/></Relationships>
</file>

<file path=ppt/slides/_rels/slide74.xml.rels><?xml version="1.0" encoding="UTF-8" standalone="yes"?>
<Relationships xmlns="http://schemas.openxmlformats.org/package/2006/relationships"><Relationship Id="rId2" Type="http://schemas.openxmlformats.org/officeDocument/2006/relationships/image" Target="../media/image85.emf"/><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87.emf"/><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90.emf"/><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91.emf"/><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93.emf"/><Relationship Id="rId2" Type="http://schemas.openxmlformats.org/officeDocument/2006/relationships/image" Target="../media/image9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94.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5.emf"/></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960.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xml"/><Relationship Id="rId5" Type="http://schemas.openxmlformats.org/officeDocument/2006/relationships/image" Target="../media/image103.png"/><Relationship Id="rId4" Type="http://schemas.openxmlformats.org/officeDocument/2006/relationships/image" Target="../media/image102.png"/></Relationships>
</file>

<file path=ppt/slides/_rels/slide89.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67792" y="5938308"/>
            <a:ext cx="6516576" cy="861420"/>
          </a:xfrm>
        </p:spPr>
        <p:txBody>
          <a:bodyPr>
            <a:noAutofit/>
          </a:bodyPr>
          <a:lstStyle/>
          <a:p>
            <a:pPr algn="r"/>
            <a:r>
              <a:rPr lang="es-MX" sz="1400" dirty="0" smtClean="0">
                <a:solidFill>
                  <a:schemeClr val="tx2">
                    <a:lumMod val="40000"/>
                    <a:lumOff val="60000"/>
                  </a:schemeClr>
                </a:solidFill>
                <a:latin typeface="Arial Rounded MT Bold" panose="020F0704030504030204" pitchFamily="34" charset="0"/>
              </a:rPr>
              <a:t>Ing. José Miranda Tolayo</a:t>
            </a:r>
          </a:p>
          <a:p>
            <a:pPr algn="r"/>
            <a:r>
              <a:rPr lang="es-MX" sz="1200" dirty="0" smtClean="0">
                <a:solidFill>
                  <a:schemeClr val="tx2">
                    <a:lumMod val="40000"/>
                    <a:lumOff val="60000"/>
                  </a:schemeClr>
                </a:solidFill>
                <a:latin typeface="Arial Rounded MT Bold" panose="020F0704030504030204" pitchFamily="34" charset="0"/>
              </a:rPr>
              <a:t>Séptimo semestre</a:t>
            </a:r>
          </a:p>
          <a:p>
            <a:pPr algn="r"/>
            <a:r>
              <a:rPr lang="es-MX" sz="1200" dirty="0" smtClean="0">
                <a:solidFill>
                  <a:schemeClr val="tx2">
                    <a:lumMod val="40000"/>
                    <a:lumOff val="60000"/>
                  </a:schemeClr>
                </a:solidFill>
                <a:latin typeface="Arial Rounded MT Bold" panose="020F0704030504030204" pitchFamily="34" charset="0"/>
              </a:rPr>
              <a:t>2015B</a:t>
            </a:r>
          </a:p>
          <a:p>
            <a:pPr algn="r"/>
            <a:endParaRPr lang="es-MX" sz="1200" dirty="0">
              <a:solidFill>
                <a:schemeClr val="tx2">
                  <a:lumMod val="40000"/>
                  <a:lumOff val="60000"/>
                </a:schemeClr>
              </a:solidFill>
              <a:latin typeface="Arial Rounded MT Bold" panose="020F0704030504030204" pitchFamily="34" charset="0"/>
            </a:endParaRPr>
          </a:p>
        </p:txBody>
      </p:sp>
      <p:sp>
        <p:nvSpPr>
          <p:cNvPr id="5" name="4 CuadroTexto"/>
          <p:cNvSpPr txBox="1"/>
          <p:nvPr/>
        </p:nvSpPr>
        <p:spPr>
          <a:xfrm>
            <a:off x="1403648" y="44624"/>
            <a:ext cx="6120680" cy="1323439"/>
          </a:xfrm>
          <a:prstGeom prst="rect">
            <a:avLst/>
          </a:prstGeom>
          <a:noFill/>
        </p:spPr>
        <p:txBody>
          <a:bodyPr wrap="square" rtlCol="0">
            <a:spAutoFit/>
          </a:bodyPr>
          <a:lstStyle/>
          <a:p>
            <a:pPr algn="ctr"/>
            <a:r>
              <a:rPr lang="es-MX" sz="2000" dirty="0" smtClean="0">
                <a:latin typeface="Candara" panose="020E0502030303020204" pitchFamily="34" charset="0"/>
              </a:rPr>
              <a:t>UNIVERSIDAD AUTÓNOMA DEL ESTADO DE MÉXICO</a:t>
            </a:r>
          </a:p>
          <a:p>
            <a:pPr algn="ctr"/>
            <a:r>
              <a:rPr lang="es-MX" sz="2000" dirty="0" smtClean="0">
                <a:latin typeface="Candara" panose="020E0502030303020204" pitchFamily="34" charset="0"/>
              </a:rPr>
              <a:t>UNIDAD ACADÉMICA PROFESIONAL NEZAHUALCÓYOTL</a:t>
            </a:r>
          </a:p>
          <a:p>
            <a:pPr algn="ctr"/>
            <a:r>
              <a:rPr lang="es-MX" dirty="0" smtClean="0">
                <a:latin typeface="Candara" panose="020E0502030303020204" pitchFamily="34" charset="0"/>
              </a:rPr>
              <a:t>INGENIERÍA EN TRANSPORTE</a:t>
            </a:r>
          </a:p>
        </p:txBody>
      </p:sp>
      <p:grpSp>
        <p:nvGrpSpPr>
          <p:cNvPr id="9" name="8 Grupo"/>
          <p:cNvGrpSpPr/>
          <p:nvPr/>
        </p:nvGrpSpPr>
        <p:grpSpPr>
          <a:xfrm>
            <a:off x="1309395" y="1440160"/>
            <a:ext cx="6525210" cy="4509120"/>
            <a:chOff x="214295" y="260648"/>
            <a:chExt cx="8796212" cy="6597352"/>
          </a:xfrm>
          <a:effectLst>
            <a:outerShdw blurRad="63500" sx="102000" sy="102000" algn="ctr" rotWithShape="0">
              <a:prstClr val="black">
                <a:alpha val="40000"/>
              </a:prstClr>
            </a:outerShdw>
          </a:effectLst>
        </p:grpSpPr>
        <p:pic>
          <p:nvPicPr>
            <p:cNvPr id="10" name="Picture 2" descr="C:\Users\JOSEMI~1\AppData\Local\Temp\177455398_813d7b1f3f_o.jpg"/>
            <p:cNvPicPr>
              <a:picLocks noChangeAspect="1" noChangeArrowheads="1"/>
            </p:cNvPicPr>
            <p:nvPr/>
          </p:nvPicPr>
          <p:blipFill>
            <a:blip r:embed="rId2" cstate="email">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25934" y="260648"/>
              <a:ext cx="1923678" cy="256490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C:\Users\JOSEMI~1\AppData\Local\Temp\8366860008_8bfa5765c8_b.jpg"/>
            <p:cNvPicPr>
              <a:picLocks noChangeAspect="1" noChangeArrowheads="1"/>
            </p:cNvPicPr>
            <p:nvPr/>
          </p:nvPicPr>
          <p:blipFill>
            <a:blip r:embed="rId3" cstate="email">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436096" y="260650"/>
              <a:ext cx="3574411" cy="256490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C:\Users\JOSEMI~1\AppData\Local\Temp\5791811942_24c1b3f791_b.jpg"/>
            <p:cNvPicPr>
              <a:picLocks noChangeAspect="1" noChangeArrowheads="1"/>
            </p:cNvPicPr>
            <p:nvPr/>
          </p:nvPicPr>
          <p:blipFill>
            <a:blip r:embed="rId4" cstate="email">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49612" y="260649"/>
              <a:ext cx="3405555" cy="256490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Users\JOSEMI~1\AppData\Local\Temp\2685392175_5c6bef4888_b.jpg"/>
            <p:cNvPicPr>
              <a:picLocks noChangeAspect="1" noChangeArrowheads="1"/>
            </p:cNvPicPr>
            <p:nvPr/>
          </p:nvPicPr>
          <p:blipFill rotWithShape="1">
            <a:blip r:embed="rId5" cstate="email">
              <a:duotone>
                <a:schemeClr val="accent6">
                  <a:shade val="45000"/>
                  <a:satMod val="135000"/>
                </a:schemeClr>
                <a:prstClr val="white"/>
              </a:duotone>
              <a:extLst>
                <a:ext uri="{28A0092B-C50C-407E-A947-70E740481C1C}">
                  <a14:useLocalDpi xmlns:a14="http://schemas.microsoft.com/office/drawing/2010/main" val="0"/>
                </a:ext>
              </a:extLst>
            </a:blip>
            <a:srcRect/>
            <a:stretch/>
          </p:blipFill>
          <p:spPr bwMode="auto">
            <a:xfrm>
              <a:off x="214295" y="2604334"/>
              <a:ext cx="3580365" cy="259571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C:\Users\JOSEMI~1\AppData\Local\Temp\11069838896_8b70774cd5_b.jpg"/>
            <p:cNvPicPr>
              <a:picLocks noChangeAspect="1" noChangeArrowheads="1"/>
            </p:cNvPicPr>
            <p:nvPr/>
          </p:nvPicPr>
          <p:blipFill rotWithShape="1">
            <a:blip r:embed="rId6" cstate="email">
              <a:duotone>
                <a:schemeClr val="accent6">
                  <a:shade val="45000"/>
                  <a:satMod val="135000"/>
                </a:schemeClr>
                <a:prstClr val="white"/>
              </a:duotone>
              <a:extLst>
                <a:ext uri="{28A0092B-C50C-407E-A947-70E740481C1C}">
                  <a14:useLocalDpi xmlns:a14="http://schemas.microsoft.com/office/drawing/2010/main" val="0"/>
                </a:ext>
              </a:extLst>
            </a:blip>
            <a:srcRect/>
            <a:stretch/>
          </p:blipFill>
          <p:spPr bwMode="auto">
            <a:xfrm>
              <a:off x="5852638" y="4483502"/>
              <a:ext cx="3157869" cy="237449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5" descr="C:\Users\Jose Miranda\Downloads\12533043154_a9010b3890_b.jpg"/>
            <p:cNvPicPr>
              <a:picLocks noChangeAspect="1" noChangeArrowheads="1"/>
            </p:cNvPicPr>
            <p:nvPr/>
          </p:nvPicPr>
          <p:blipFill rotWithShape="1">
            <a:blip r:embed="rId7" cstate="email">
              <a:duotone>
                <a:schemeClr val="accent6">
                  <a:shade val="45000"/>
                  <a:satMod val="135000"/>
                </a:schemeClr>
                <a:prstClr val="white"/>
              </a:duotone>
              <a:extLst>
                <a:ext uri="{28A0092B-C50C-407E-A947-70E740481C1C}">
                  <a14:useLocalDpi xmlns:a14="http://schemas.microsoft.com/office/drawing/2010/main" val="0"/>
                </a:ext>
              </a:extLst>
            </a:blip>
            <a:srcRect/>
            <a:stretch/>
          </p:blipFill>
          <p:spPr bwMode="auto">
            <a:xfrm>
              <a:off x="3794660" y="2825554"/>
              <a:ext cx="5215847" cy="218889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C:\Users\Jose Miranda\Downloads\8892975367_951aee50c8_b.jpg"/>
            <p:cNvPicPr>
              <a:picLocks noChangeAspect="1" noChangeArrowheads="1"/>
            </p:cNvPicPr>
            <p:nvPr/>
          </p:nvPicPr>
          <p:blipFill rotWithShape="1">
            <a:blip r:embed="rId8" cstate="email">
              <a:duotone>
                <a:schemeClr val="accent6">
                  <a:shade val="45000"/>
                  <a:satMod val="135000"/>
                </a:schemeClr>
                <a:prstClr val="white"/>
              </a:duotone>
              <a:extLst>
                <a:ext uri="{28A0092B-C50C-407E-A947-70E740481C1C}">
                  <a14:useLocalDpi xmlns:a14="http://schemas.microsoft.com/office/drawing/2010/main" val="0"/>
                </a:ext>
              </a:extLst>
            </a:blip>
            <a:srcRect/>
            <a:stretch/>
          </p:blipFill>
          <p:spPr bwMode="auto">
            <a:xfrm>
              <a:off x="3069581" y="5016656"/>
              <a:ext cx="2783057" cy="184134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7" descr="C:\Users\Jose Miranda\Downloads\6001606045_92595c44a7_b.jpg"/>
            <p:cNvPicPr>
              <a:picLocks noChangeAspect="1" noChangeArrowheads="1"/>
            </p:cNvPicPr>
            <p:nvPr/>
          </p:nvPicPr>
          <p:blipFill>
            <a:blip r:embed="rId9" cstate="email">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4296" y="5046042"/>
              <a:ext cx="2855286" cy="1811958"/>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1 Título"/>
          <p:cNvSpPr>
            <a:spLocks noGrp="1"/>
          </p:cNvSpPr>
          <p:nvPr>
            <p:ph type="ctrTitle"/>
          </p:nvPr>
        </p:nvSpPr>
        <p:spPr>
          <a:xfrm>
            <a:off x="1317126" y="2492896"/>
            <a:ext cx="6516576" cy="2046089"/>
          </a:xfrm>
          <a:solidFill>
            <a:schemeClr val="accent4">
              <a:lumMod val="40000"/>
              <a:lumOff val="60000"/>
              <a:alpha val="29000"/>
            </a:schemeClr>
          </a:solidFill>
        </p:spPr>
        <p:txBody>
          <a:bodyPr/>
          <a:lstStyle/>
          <a:p>
            <a:pPr algn="ctr"/>
            <a:r>
              <a:rPr lang="es-MX" sz="4400" dirty="0" smtClean="0">
                <a:solidFill>
                  <a:schemeClr val="bg1">
                    <a:lumMod val="75000"/>
                    <a:lumOff val="25000"/>
                  </a:schemeClr>
                </a:solidFill>
              </a:rPr>
              <a:t>Transporte Urbano e Interurbano</a:t>
            </a:r>
            <a:br>
              <a:rPr lang="es-MX" sz="4400" dirty="0" smtClean="0">
                <a:solidFill>
                  <a:schemeClr val="bg1">
                    <a:lumMod val="75000"/>
                    <a:lumOff val="25000"/>
                  </a:schemeClr>
                </a:solidFill>
              </a:rPr>
            </a:br>
            <a:r>
              <a:rPr lang="es-MX" sz="4400" dirty="0" smtClean="0">
                <a:solidFill>
                  <a:schemeClr val="bg1">
                    <a:lumMod val="75000"/>
                    <a:lumOff val="25000"/>
                  </a:schemeClr>
                </a:solidFill>
              </a:rPr>
              <a:t>L40379</a:t>
            </a:r>
            <a:endParaRPr lang="es-MX" sz="4400" dirty="0">
              <a:solidFill>
                <a:schemeClr val="bg1">
                  <a:lumMod val="75000"/>
                  <a:lumOff val="25000"/>
                </a:schemeClr>
              </a:solidFill>
            </a:endParaRPr>
          </a:p>
        </p:txBody>
      </p:sp>
      <p:sp>
        <p:nvSpPr>
          <p:cNvPr id="4" name="3 Marcador de número de diapositiva"/>
          <p:cNvSpPr>
            <a:spLocks noGrp="1"/>
          </p:cNvSpPr>
          <p:nvPr>
            <p:ph type="sldNum" sz="quarter" idx="12"/>
          </p:nvPr>
        </p:nvSpPr>
        <p:spPr/>
        <p:txBody>
          <a:bodyPr/>
          <a:lstStyle/>
          <a:p>
            <a:fld id="{132FADFE-3B8F-471C-ABF0-DBC7717ECBBC}" type="slidenum">
              <a:rPr lang="es-ES" smtClean="0"/>
              <a:t>1</a:t>
            </a:fld>
            <a:endParaRPr lang="es-ES"/>
          </a:p>
        </p:txBody>
      </p:sp>
    </p:spTree>
    <p:extLst>
      <p:ext uri="{BB962C8B-B14F-4D97-AF65-F5344CB8AC3E}">
        <p14:creationId xmlns:p14="http://schemas.microsoft.com/office/powerpoint/2010/main" val="10782439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132FADFE-3B8F-471C-ABF0-DBC7717ECBBC}" type="slidenum">
              <a:rPr lang="es-ES" smtClean="0"/>
              <a:t>10</a:t>
            </a:fld>
            <a:endParaRPr lang="es-ES"/>
          </a:p>
        </p:txBody>
      </p:sp>
      <p:sp>
        <p:nvSpPr>
          <p:cNvPr id="5" name="4 Rectángulo"/>
          <p:cNvSpPr/>
          <p:nvPr/>
        </p:nvSpPr>
        <p:spPr>
          <a:xfrm>
            <a:off x="251520" y="1340768"/>
            <a:ext cx="8496944" cy="1754326"/>
          </a:xfrm>
          <a:prstGeom prst="rect">
            <a:avLst/>
          </a:prstGeom>
        </p:spPr>
        <p:txBody>
          <a:bodyPr wrap="square">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s-MX" dirty="0" smtClean="0"/>
              <a:t>EJERCICIO</a:t>
            </a:r>
          </a:p>
          <a:p>
            <a:pPr algn="just"/>
            <a:endParaRPr lang="es-MX" dirty="0"/>
          </a:p>
          <a:p>
            <a:pPr algn="just"/>
            <a:r>
              <a:rPr lang="es-MX" dirty="0" smtClean="0"/>
              <a:t>1.- Considere </a:t>
            </a:r>
            <a:r>
              <a:rPr lang="es-MX" dirty="0"/>
              <a:t>el transporte urbano </a:t>
            </a:r>
            <a:r>
              <a:rPr lang="es-MX" dirty="0" smtClean="0"/>
              <a:t>en la ZMVM. </a:t>
            </a:r>
            <a:r>
              <a:rPr lang="es-MX" dirty="0"/>
              <a:t>Enumere todas sus características indeseables. </a:t>
            </a:r>
            <a:endParaRPr lang="es-MX" dirty="0" smtClean="0"/>
          </a:p>
          <a:p>
            <a:pPr algn="just"/>
            <a:endParaRPr lang="es-MX" dirty="0"/>
          </a:p>
          <a:p>
            <a:pPr algn="just"/>
            <a:r>
              <a:rPr lang="es-MX" dirty="0" smtClean="0"/>
              <a:t>2.- Proponga a modo de idea una o varias alternativas de solución.</a:t>
            </a:r>
            <a:endParaRPr lang="es-MX" dirty="0"/>
          </a:p>
        </p:txBody>
      </p:sp>
      <p:sp>
        <p:nvSpPr>
          <p:cNvPr id="6" name="5 Rectángulo"/>
          <p:cNvSpPr/>
          <p:nvPr/>
        </p:nvSpPr>
        <p:spPr>
          <a:xfrm>
            <a:off x="3600400" y="3645024"/>
            <a:ext cx="4572000" cy="3108543"/>
          </a:xfrm>
          <a:prstGeom prst="rect">
            <a:avLst/>
          </a:prstGeom>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s-MX" sz="2800" b="1" dirty="0" smtClean="0">
                <a:effectLst>
                  <a:outerShdw blurRad="38100" dist="38100" dir="2700000" algn="tl">
                    <a:srgbClr val="000000">
                      <a:alpha val="43137"/>
                    </a:srgbClr>
                  </a:outerShdw>
                </a:effectLst>
              </a:rPr>
              <a:t>¡¡Una </a:t>
            </a:r>
            <a:r>
              <a:rPr lang="es-MX" sz="2800" b="1" dirty="0" smtClean="0">
                <a:effectLst>
                  <a:outerShdw blurRad="38100" dist="38100" dir="2700000" algn="tl">
                    <a:srgbClr val="000000">
                      <a:alpha val="43137"/>
                    </a:srgbClr>
                  </a:outerShdw>
                </a:effectLst>
              </a:rPr>
              <a:t>problemática no puede resolverse atacando cada uno de los síntomas por separado, dado que éstos no son más que el producto de factores estrechamente </a:t>
            </a:r>
            <a:r>
              <a:rPr lang="es-MX" sz="2800" b="1" dirty="0" smtClean="0">
                <a:effectLst>
                  <a:outerShdw blurRad="38100" dist="38100" dir="2700000" algn="tl">
                    <a:srgbClr val="000000">
                      <a:alpha val="43137"/>
                    </a:srgbClr>
                  </a:outerShdw>
                </a:effectLst>
              </a:rPr>
              <a:t>vinculados!!</a:t>
            </a:r>
            <a:endParaRPr lang="es-MX" sz="2800" b="1" dirty="0">
              <a:effectLst>
                <a:outerShdw blurRad="38100" dist="38100" dir="2700000" algn="tl">
                  <a:srgbClr val="000000">
                    <a:alpha val="43137"/>
                  </a:srgbClr>
                </a:outerShdw>
              </a:effectLst>
            </a:endParaRPr>
          </a:p>
        </p:txBody>
      </p:sp>
      <p:pic>
        <p:nvPicPr>
          <p:cNvPr id="7170" name="Picture 2" descr="https://encrypted-tbn3.gstatic.com/images?q=tbn:ANd9GcQExvf4hufAQ-g_oxvFCel66E3t5eWI3K-xhtWfrqL7K14VxutF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6858" y="3284984"/>
            <a:ext cx="2266950" cy="2009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92792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1" b="1026"/>
          <a:stretch/>
        </p:blipFill>
        <p:spPr bwMode="auto">
          <a:xfrm>
            <a:off x="899592" y="1268760"/>
            <a:ext cx="7560840" cy="4908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número de diapositiva"/>
          <p:cNvSpPr>
            <a:spLocks noGrp="1"/>
          </p:cNvSpPr>
          <p:nvPr>
            <p:ph type="sldNum" sz="quarter" idx="12"/>
          </p:nvPr>
        </p:nvSpPr>
        <p:spPr/>
        <p:txBody>
          <a:bodyPr/>
          <a:lstStyle/>
          <a:p>
            <a:fld id="{132FADFE-3B8F-471C-ABF0-DBC7717ECBBC}" type="slidenum">
              <a:rPr lang="es-ES" smtClean="0"/>
              <a:t>11</a:t>
            </a:fld>
            <a:endParaRPr lang="es-ES"/>
          </a:p>
        </p:txBody>
      </p:sp>
      <p:sp>
        <p:nvSpPr>
          <p:cNvPr id="4" name="3 CuadroTexto"/>
          <p:cNvSpPr txBox="1"/>
          <p:nvPr/>
        </p:nvSpPr>
        <p:spPr>
          <a:xfrm>
            <a:off x="1187624" y="6150202"/>
            <a:ext cx="6912768" cy="707886"/>
          </a:xfrm>
          <a:prstGeom prst="rect">
            <a:avLst/>
          </a:prstGeom>
          <a:noFill/>
        </p:spPr>
        <p:txBody>
          <a:bodyPr wrap="square" rtlCol="0">
            <a:spAutoFit/>
          </a:bodyPr>
          <a:lstStyle/>
          <a:p>
            <a:r>
              <a:rPr lang="es-MX" sz="2000" dirty="0" smtClean="0"/>
              <a:t>Reflexione:</a:t>
            </a:r>
          </a:p>
          <a:p>
            <a:r>
              <a:rPr lang="es-MX" sz="2000" dirty="0" smtClean="0"/>
              <a:t>¿Qué consecuencias traerá para la movilidad este fenómeno?</a:t>
            </a:r>
            <a:endParaRPr lang="es-MX" sz="2000" dirty="0"/>
          </a:p>
        </p:txBody>
      </p:sp>
    </p:spTree>
    <p:extLst>
      <p:ext uri="{BB962C8B-B14F-4D97-AF65-F5344CB8AC3E}">
        <p14:creationId xmlns:p14="http://schemas.microsoft.com/office/powerpoint/2010/main" val="38089383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1115616" y="1313472"/>
            <a:ext cx="7200800" cy="44392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número de diapositiva"/>
          <p:cNvSpPr>
            <a:spLocks noGrp="1"/>
          </p:cNvSpPr>
          <p:nvPr>
            <p:ph type="sldNum" sz="quarter" idx="12"/>
          </p:nvPr>
        </p:nvSpPr>
        <p:spPr/>
        <p:txBody>
          <a:bodyPr/>
          <a:lstStyle/>
          <a:p>
            <a:fld id="{132FADFE-3B8F-471C-ABF0-DBC7717ECBBC}" type="slidenum">
              <a:rPr lang="es-ES" smtClean="0"/>
              <a:t>12</a:t>
            </a:fld>
            <a:endParaRPr lang="es-ES"/>
          </a:p>
        </p:txBody>
      </p:sp>
      <p:sp>
        <p:nvSpPr>
          <p:cNvPr id="4" name="3 CuadroTexto"/>
          <p:cNvSpPr txBox="1"/>
          <p:nvPr/>
        </p:nvSpPr>
        <p:spPr>
          <a:xfrm>
            <a:off x="1187624" y="5725705"/>
            <a:ext cx="6912768" cy="1015663"/>
          </a:xfrm>
          <a:prstGeom prst="rect">
            <a:avLst/>
          </a:prstGeom>
          <a:noFill/>
        </p:spPr>
        <p:txBody>
          <a:bodyPr wrap="square" rtlCol="0">
            <a:spAutoFit/>
          </a:bodyPr>
          <a:lstStyle/>
          <a:p>
            <a:r>
              <a:rPr lang="es-MX" sz="2000" dirty="0" smtClean="0"/>
              <a:t>Reflexione:</a:t>
            </a:r>
          </a:p>
          <a:p>
            <a:endParaRPr lang="es-MX" sz="2000" dirty="0" smtClean="0"/>
          </a:p>
          <a:p>
            <a:r>
              <a:rPr lang="es-MX" sz="2000" dirty="0" smtClean="0"/>
              <a:t>¿Qué consecuencias traerá para la movilidad este fenómeno?</a:t>
            </a:r>
            <a:endParaRPr lang="es-MX" sz="2000" dirty="0"/>
          </a:p>
        </p:txBody>
      </p:sp>
    </p:spTree>
    <p:extLst>
      <p:ext uri="{BB962C8B-B14F-4D97-AF65-F5344CB8AC3E}">
        <p14:creationId xmlns:p14="http://schemas.microsoft.com/office/powerpoint/2010/main" val="6831962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
          <a:stretch/>
        </p:blipFill>
        <p:spPr bwMode="auto">
          <a:xfrm>
            <a:off x="1187624" y="997653"/>
            <a:ext cx="5186440" cy="57649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número de diapositiva"/>
          <p:cNvSpPr>
            <a:spLocks noGrp="1"/>
          </p:cNvSpPr>
          <p:nvPr>
            <p:ph type="sldNum" sz="quarter" idx="12"/>
          </p:nvPr>
        </p:nvSpPr>
        <p:spPr/>
        <p:txBody>
          <a:bodyPr/>
          <a:lstStyle/>
          <a:p>
            <a:fld id="{132FADFE-3B8F-471C-ABF0-DBC7717ECBBC}" type="slidenum">
              <a:rPr lang="es-ES" smtClean="0"/>
              <a:t>13</a:t>
            </a:fld>
            <a:endParaRPr lang="es-ES"/>
          </a:p>
        </p:txBody>
      </p:sp>
      <p:sp>
        <p:nvSpPr>
          <p:cNvPr id="3" name="2 CuadroTexto"/>
          <p:cNvSpPr txBox="1"/>
          <p:nvPr/>
        </p:nvSpPr>
        <p:spPr>
          <a:xfrm>
            <a:off x="6732241" y="1412776"/>
            <a:ext cx="2304256" cy="1754326"/>
          </a:xfrm>
          <a:prstGeom prst="rect">
            <a:avLst/>
          </a:prstGeom>
          <a:noFill/>
        </p:spPr>
        <p:txBody>
          <a:bodyPr wrap="square" rtlCol="0">
            <a:spAutoFit/>
          </a:bodyPr>
          <a:lstStyle/>
          <a:p>
            <a:r>
              <a:rPr lang="es-MX" dirty="0" smtClean="0"/>
              <a:t>Reflexione:</a:t>
            </a:r>
          </a:p>
          <a:p>
            <a:endParaRPr lang="es-MX" dirty="0" smtClean="0"/>
          </a:p>
          <a:p>
            <a:r>
              <a:rPr lang="es-MX" dirty="0" smtClean="0"/>
              <a:t>¿Qué consecuencias traerá para la movilidad este fenómeno</a:t>
            </a:r>
            <a:endParaRPr lang="es-MX" dirty="0"/>
          </a:p>
        </p:txBody>
      </p:sp>
    </p:spTree>
    <p:extLst>
      <p:ext uri="{BB962C8B-B14F-4D97-AF65-F5344CB8AC3E}">
        <p14:creationId xmlns:p14="http://schemas.microsoft.com/office/powerpoint/2010/main" val="22236393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467544" y="1484784"/>
            <a:ext cx="8331201" cy="29028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2821993" y="1052736"/>
            <a:ext cx="3262175" cy="369332"/>
          </a:xfrm>
          <a:prstGeom prst="rect">
            <a:avLst/>
          </a:prstGeom>
          <a:noFill/>
        </p:spPr>
        <p:txBody>
          <a:bodyPr wrap="none" rtlCol="0">
            <a:spAutoFit/>
          </a:bodyPr>
          <a:lstStyle/>
          <a:p>
            <a:r>
              <a:rPr lang="es-MX" dirty="0" smtClean="0"/>
              <a:t>Vehículos de motor en la ZMVM</a:t>
            </a:r>
            <a:endParaRPr lang="es-MX" dirty="0"/>
          </a:p>
        </p:txBody>
      </p:sp>
      <p:sp>
        <p:nvSpPr>
          <p:cNvPr id="5" name="4 CuadroTexto"/>
          <p:cNvSpPr txBox="1"/>
          <p:nvPr/>
        </p:nvSpPr>
        <p:spPr>
          <a:xfrm>
            <a:off x="611560" y="4437112"/>
            <a:ext cx="8331201" cy="1323439"/>
          </a:xfrm>
          <a:prstGeom prst="rect">
            <a:avLst/>
          </a:prstGeom>
          <a:noFill/>
        </p:spPr>
        <p:txBody>
          <a:bodyPr wrap="square" rtlCol="0">
            <a:spAutoFit/>
          </a:bodyPr>
          <a:lstStyle/>
          <a:p>
            <a:r>
              <a:rPr lang="es-MX" sz="2000" dirty="0" smtClean="0"/>
              <a:t>La congestión de las vías primarias en la ciudad ha originado que la velocidad de circulación general sea de 15 km/</a:t>
            </a:r>
            <a:r>
              <a:rPr lang="es-MX" sz="2000" dirty="0" err="1" smtClean="0"/>
              <a:t>hr</a:t>
            </a:r>
            <a:r>
              <a:rPr lang="es-MX" sz="2000" dirty="0" smtClean="0"/>
              <a:t>.</a:t>
            </a:r>
          </a:p>
          <a:p>
            <a:endParaRPr lang="es-MX" sz="2000" dirty="0"/>
          </a:p>
          <a:p>
            <a:r>
              <a:rPr lang="es-MX" sz="2000" dirty="0" smtClean="0"/>
              <a:t>En las horas pico disminuye a 6 km/</a:t>
            </a:r>
            <a:r>
              <a:rPr lang="es-MX" sz="2000" dirty="0" err="1" smtClean="0"/>
              <a:t>hr</a:t>
            </a:r>
            <a:endParaRPr lang="es-MX" sz="2000" dirty="0"/>
          </a:p>
        </p:txBody>
      </p:sp>
      <p:sp>
        <p:nvSpPr>
          <p:cNvPr id="2" name="1 Marcador de número de diapositiva"/>
          <p:cNvSpPr>
            <a:spLocks noGrp="1"/>
          </p:cNvSpPr>
          <p:nvPr>
            <p:ph type="sldNum" sz="quarter" idx="12"/>
          </p:nvPr>
        </p:nvSpPr>
        <p:spPr/>
        <p:txBody>
          <a:bodyPr/>
          <a:lstStyle/>
          <a:p>
            <a:fld id="{132FADFE-3B8F-471C-ABF0-DBC7717ECBBC}" type="slidenum">
              <a:rPr lang="es-ES" smtClean="0"/>
              <a:t>14</a:t>
            </a:fld>
            <a:endParaRPr lang="es-ES"/>
          </a:p>
        </p:txBody>
      </p:sp>
    </p:spTree>
    <p:extLst>
      <p:ext uri="{BB962C8B-B14F-4D97-AF65-F5344CB8AC3E}">
        <p14:creationId xmlns:p14="http://schemas.microsoft.com/office/powerpoint/2010/main" val="2867942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582"/>
          <a:stretch/>
        </p:blipFill>
        <p:spPr bwMode="auto">
          <a:xfrm>
            <a:off x="107504" y="1340768"/>
            <a:ext cx="7048998" cy="44443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número de diapositiva"/>
          <p:cNvSpPr>
            <a:spLocks noGrp="1"/>
          </p:cNvSpPr>
          <p:nvPr>
            <p:ph type="sldNum" sz="quarter" idx="12"/>
          </p:nvPr>
        </p:nvSpPr>
        <p:spPr/>
        <p:txBody>
          <a:bodyPr/>
          <a:lstStyle/>
          <a:p>
            <a:fld id="{132FADFE-3B8F-471C-ABF0-DBC7717ECBBC}" type="slidenum">
              <a:rPr lang="es-ES" smtClean="0"/>
              <a:t>15</a:t>
            </a:fld>
            <a:endParaRPr lang="es-ES"/>
          </a:p>
        </p:txBody>
      </p:sp>
      <p:sp>
        <p:nvSpPr>
          <p:cNvPr id="3" name="2 CuadroTexto"/>
          <p:cNvSpPr txBox="1"/>
          <p:nvPr/>
        </p:nvSpPr>
        <p:spPr>
          <a:xfrm>
            <a:off x="7164288" y="1484784"/>
            <a:ext cx="1835696" cy="3139321"/>
          </a:xfrm>
          <a:prstGeom prst="rect">
            <a:avLst/>
          </a:prstGeom>
          <a:noFill/>
        </p:spPr>
        <p:txBody>
          <a:bodyPr wrap="square" rtlCol="0">
            <a:spAutoFit/>
          </a:bodyPr>
          <a:lstStyle/>
          <a:p>
            <a:r>
              <a:rPr lang="es-MX" dirty="0" smtClean="0"/>
              <a:t>Reflexione:</a:t>
            </a:r>
          </a:p>
          <a:p>
            <a:endParaRPr lang="es-MX" dirty="0"/>
          </a:p>
          <a:p>
            <a:r>
              <a:rPr lang="es-MX" dirty="0" smtClean="0"/>
              <a:t>¿Cómo se deberá atender la demanda?</a:t>
            </a:r>
          </a:p>
          <a:p>
            <a:endParaRPr lang="es-MX" dirty="0" smtClean="0"/>
          </a:p>
          <a:p>
            <a:r>
              <a:rPr lang="es-MX" dirty="0" smtClean="0"/>
              <a:t>¿Qué modos de transporte son las más convenientes para ello?</a:t>
            </a:r>
            <a:endParaRPr lang="es-MX" dirty="0"/>
          </a:p>
        </p:txBody>
      </p:sp>
    </p:spTree>
    <p:extLst>
      <p:ext uri="{BB962C8B-B14F-4D97-AF65-F5344CB8AC3E}">
        <p14:creationId xmlns:p14="http://schemas.microsoft.com/office/powerpoint/2010/main" val="9214385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924903" y="1240297"/>
            <a:ext cx="8365495" cy="2062103"/>
          </a:xfrm>
          <a:prstGeom prst="rect">
            <a:avLst/>
          </a:prstGeom>
          <a:noFill/>
        </p:spPr>
        <p:txBody>
          <a:bodyPr wrap="none" rtlCol="0">
            <a:spAutoFit/>
          </a:bodyPr>
          <a:lstStyle/>
          <a:p>
            <a:r>
              <a:rPr lang="es-MX" sz="1600" dirty="0" smtClean="0">
                <a:latin typeface="Arial Rounded MT Bold" panose="020F0704030504030204" pitchFamily="34" charset="0"/>
              </a:rPr>
              <a:t>Factores de crecimiento urbano que complican  la efectividad del transporte </a:t>
            </a:r>
          </a:p>
          <a:p>
            <a:endParaRPr lang="es-MX" sz="1600" dirty="0">
              <a:latin typeface="Arial Rounded MT Bold" panose="020F0704030504030204" pitchFamily="34" charset="0"/>
            </a:endParaRPr>
          </a:p>
          <a:p>
            <a:pPr marL="342900" indent="-342900">
              <a:buFont typeface="+mj-lt"/>
              <a:buAutoNum type="arabicPeriod"/>
            </a:pPr>
            <a:r>
              <a:rPr lang="es-MX" sz="1600" dirty="0" smtClean="0">
                <a:latin typeface="Arial Rounded MT Bold" panose="020F0704030504030204" pitchFamily="34" charset="0"/>
              </a:rPr>
              <a:t>Desarrollos habitacionales cada vez más alejados de las  zonas urbanas</a:t>
            </a:r>
          </a:p>
          <a:p>
            <a:pPr marL="342900" indent="-342900">
              <a:buFont typeface="+mj-lt"/>
              <a:buAutoNum type="arabicPeriod"/>
            </a:pPr>
            <a:r>
              <a:rPr lang="es-MX" sz="1600" dirty="0" smtClean="0">
                <a:latin typeface="Arial Rounded MT Bold" panose="020F0704030504030204" pitchFamily="34" charset="0"/>
              </a:rPr>
              <a:t>Asentamientos irregulares  en zonas no aptas para el desarrollo urbano</a:t>
            </a:r>
          </a:p>
          <a:p>
            <a:pPr marL="342900" indent="-342900">
              <a:buFont typeface="+mj-lt"/>
              <a:buAutoNum type="arabicPeriod"/>
            </a:pPr>
            <a:r>
              <a:rPr lang="es-MX" sz="1600" dirty="0" smtClean="0">
                <a:latin typeface="Arial Rounded MT Bold" panose="020F0704030504030204" pitchFamily="34" charset="0"/>
              </a:rPr>
              <a:t>Condominios cerrados (de todos los niveles socioeconómicos)</a:t>
            </a:r>
          </a:p>
          <a:p>
            <a:pPr marL="342900" indent="-342900">
              <a:buFont typeface="+mj-lt"/>
              <a:buAutoNum type="arabicPeriod"/>
            </a:pPr>
            <a:r>
              <a:rPr lang="es-MX" sz="1600" dirty="0" smtClean="0">
                <a:latin typeface="Arial Rounded MT Bold" panose="020F0704030504030204" pitchFamily="34" charset="0"/>
              </a:rPr>
              <a:t>Crecimiento lineal a lo largo de las carreteras</a:t>
            </a:r>
          </a:p>
          <a:p>
            <a:pPr marL="342900" indent="-342900">
              <a:buFont typeface="+mj-lt"/>
              <a:buAutoNum type="arabicPeriod"/>
            </a:pPr>
            <a:r>
              <a:rPr lang="es-MX" sz="1600" dirty="0" smtClean="0">
                <a:latin typeface="Arial Rounded MT Bold" panose="020F0704030504030204" pitchFamily="34" charset="0"/>
              </a:rPr>
              <a:t>Zonas exclusivamente habitacionales</a:t>
            </a:r>
          </a:p>
          <a:p>
            <a:pPr marL="342900" indent="-342900">
              <a:buFont typeface="+mj-lt"/>
              <a:buAutoNum type="arabicPeriod"/>
            </a:pPr>
            <a:r>
              <a:rPr lang="es-MX" sz="1600" dirty="0" smtClean="0">
                <a:latin typeface="Arial Rounded MT Bold" panose="020F0704030504030204" pitchFamily="34" charset="0"/>
              </a:rPr>
              <a:t>Actividades económicas ubicadas en zonas centrales y vivienda en la periferia </a:t>
            </a:r>
            <a:endParaRPr lang="es-MX" sz="1600" dirty="0">
              <a:latin typeface="Arial Rounded MT Bold" panose="020F0704030504030204" pitchFamily="34" charset="0"/>
            </a:endParaRPr>
          </a:p>
        </p:txBody>
      </p:sp>
      <p:pic>
        <p:nvPicPr>
          <p:cNvPr id="7170" name="Picture 2" descr="C:\Users\JOSEMI~1\AppData\Local\Temp\5927359286_fd93f5b6d4_o.jpg"/>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2176781" y="3356992"/>
            <a:ext cx="4784080" cy="3393707"/>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132FADFE-3B8F-471C-ABF0-DBC7717ECBBC}" type="slidenum">
              <a:rPr lang="es-ES" smtClean="0"/>
              <a:t>16</a:t>
            </a:fld>
            <a:endParaRPr lang="es-ES"/>
          </a:p>
        </p:txBody>
      </p:sp>
    </p:spTree>
    <p:extLst>
      <p:ext uri="{BB962C8B-B14F-4D97-AF65-F5344CB8AC3E}">
        <p14:creationId xmlns:p14="http://schemas.microsoft.com/office/powerpoint/2010/main" val="25176343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a:stretch/>
        </p:blipFill>
        <p:spPr bwMode="auto">
          <a:xfrm>
            <a:off x="1043608" y="1307268"/>
            <a:ext cx="7128792" cy="55061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número de diapositiva"/>
          <p:cNvSpPr>
            <a:spLocks noGrp="1"/>
          </p:cNvSpPr>
          <p:nvPr>
            <p:ph type="sldNum" sz="quarter" idx="12"/>
          </p:nvPr>
        </p:nvSpPr>
        <p:spPr/>
        <p:txBody>
          <a:bodyPr/>
          <a:lstStyle/>
          <a:p>
            <a:fld id="{132FADFE-3B8F-471C-ABF0-DBC7717ECBBC}" type="slidenum">
              <a:rPr lang="es-ES" smtClean="0"/>
              <a:t>17</a:t>
            </a:fld>
            <a:endParaRPr lang="es-ES"/>
          </a:p>
        </p:txBody>
      </p:sp>
      <p:sp>
        <p:nvSpPr>
          <p:cNvPr id="5" name="4 CuadroTexto"/>
          <p:cNvSpPr txBox="1"/>
          <p:nvPr/>
        </p:nvSpPr>
        <p:spPr>
          <a:xfrm>
            <a:off x="2821993" y="908720"/>
            <a:ext cx="3169457" cy="369332"/>
          </a:xfrm>
          <a:prstGeom prst="rect">
            <a:avLst/>
          </a:prstGeom>
          <a:noFill/>
        </p:spPr>
        <p:txBody>
          <a:bodyPr wrap="none" rtlCol="0">
            <a:spAutoFit/>
          </a:bodyPr>
          <a:lstStyle/>
          <a:p>
            <a:r>
              <a:rPr lang="es-MX" dirty="0" smtClean="0"/>
              <a:t>Repartición modal en la ZMVM</a:t>
            </a:r>
            <a:endParaRPr lang="es-MX" dirty="0"/>
          </a:p>
        </p:txBody>
      </p:sp>
    </p:spTree>
    <p:extLst>
      <p:ext uri="{BB962C8B-B14F-4D97-AF65-F5344CB8AC3E}">
        <p14:creationId xmlns:p14="http://schemas.microsoft.com/office/powerpoint/2010/main" val="28617336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7718"/>
          <a:stretch/>
        </p:blipFill>
        <p:spPr bwMode="auto">
          <a:xfrm>
            <a:off x="1763688" y="1340768"/>
            <a:ext cx="7344816" cy="51074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número de diapositiva"/>
          <p:cNvSpPr>
            <a:spLocks noGrp="1"/>
          </p:cNvSpPr>
          <p:nvPr>
            <p:ph type="sldNum" sz="quarter" idx="12"/>
          </p:nvPr>
        </p:nvSpPr>
        <p:spPr/>
        <p:txBody>
          <a:bodyPr/>
          <a:lstStyle/>
          <a:p>
            <a:fld id="{132FADFE-3B8F-471C-ABF0-DBC7717ECBBC}" type="slidenum">
              <a:rPr lang="es-ES" smtClean="0"/>
              <a:t>18</a:t>
            </a:fld>
            <a:endParaRPr lang="es-ES"/>
          </a:p>
        </p:txBody>
      </p:sp>
      <p:sp>
        <p:nvSpPr>
          <p:cNvPr id="4" name="3 CuadroTexto"/>
          <p:cNvSpPr txBox="1"/>
          <p:nvPr/>
        </p:nvSpPr>
        <p:spPr>
          <a:xfrm>
            <a:off x="1979712" y="908720"/>
            <a:ext cx="6880410" cy="400110"/>
          </a:xfrm>
          <a:prstGeom prst="rect">
            <a:avLst/>
          </a:prstGeom>
          <a:noFill/>
        </p:spPr>
        <p:txBody>
          <a:bodyPr wrap="none" rtlCol="0">
            <a:spAutoFit/>
          </a:bodyPr>
          <a:lstStyle/>
          <a:p>
            <a:r>
              <a:rPr lang="es-MX" sz="2000" dirty="0" smtClean="0"/>
              <a:t>La mejor receta de cocina contiene los siguientes ingredientes:</a:t>
            </a:r>
            <a:endParaRPr lang="es-MX" sz="2000" dirty="0"/>
          </a:p>
        </p:txBody>
      </p:sp>
      <p:sp>
        <p:nvSpPr>
          <p:cNvPr id="3" name="2 CuadroTexto"/>
          <p:cNvSpPr txBox="1"/>
          <p:nvPr/>
        </p:nvSpPr>
        <p:spPr>
          <a:xfrm>
            <a:off x="107504" y="2150854"/>
            <a:ext cx="1584176" cy="2862322"/>
          </a:xfrm>
          <a:prstGeom prst="rect">
            <a:avLst/>
          </a:prstGeom>
          <a:noFill/>
        </p:spPr>
        <p:txBody>
          <a:bodyPr wrap="square" rtlCol="0">
            <a:spAutoFit/>
          </a:bodyPr>
          <a:lstStyle/>
          <a:p>
            <a:pPr algn="just"/>
            <a:r>
              <a:rPr lang="es-MX" dirty="0" smtClean="0"/>
              <a:t>Reflexione:</a:t>
            </a:r>
          </a:p>
          <a:p>
            <a:pPr algn="just"/>
            <a:endParaRPr lang="es-MX" dirty="0" smtClean="0"/>
          </a:p>
          <a:p>
            <a:pPr algn="just"/>
            <a:r>
              <a:rPr lang="es-MX" dirty="0" smtClean="0"/>
              <a:t>¿Para la ZMVM cuál estrategia le parece la más conveniente?</a:t>
            </a:r>
          </a:p>
          <a:p>
            <a:pPr algn="just"/>
            <a:endParaRPr lang="es-MX" dirty="0" smtClean="0"/>
          </a:p>
          <a:p>
            <a:pPr algn="just"/>
            <a:r>
              <a:rPr lang="es-MX" dirty="0" smtClean="0"/>
              <a:t>¿Porqué afirma eso?</a:t>
            </a:r>
            <a:endParaRPr lang="es-MX" dirty="0"/>
          </a:p>
        </p:txBody>
      </p:sp>
    </p:spTree>
    <p:extLst>
      <p:ext uri="{BB962C8B-B14F-4D97-AF65-F5344CB8AC3E}">
        <p14:creationId xmlns:p14="http://schemas.microsoft.com/office/powerpoint/2010/main" val="30638388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475656" y="498158"/>
            <a:ext cx="5904656" cy="338554"/>
          </a:xfrm>
          <a:prstGeom prst="rect">
            <a:avLst/>
          </a:prstGeom>
          <a:noFill/>
        </p:spPr>
        <p:txBody>
          <a:bodyPr wrap="square" rtlCol="0">
            <a:spAutoFit/>
          </a:bodyPr>
          <a:lstStyle/>
          <a:p>
            <a:pPr algn="ctr"/>
            <a:r>
              <a:rPr lang="es-MX" sz="1600" dirty="0" smtClean="0"/>
              <a:t>ASPECTOS DE CALIDAD DEL SERVICIO DE TRANSPORTE PÚBLICO</a:t>
            </a:r>
            <a:endParaRPr lang="es-MX" sz="1600" dirty="0"/>
          </a:p>
        </p:txBody>
      </p:sp>
      <p:sp>
        <p:nvSpPr>
          <p:cNvPr id="9" name="8 CuadroTexto"/>
          <p:cNvSpPr txBox="1"/>
          <p:nvPr/>
        </p:nvSpPr>
        <p:spPr>
          <a:xfrm>
            <a:off x="2762912" y="6381328"/>
            <a:ext cx="5841536" cy="307777"/>
          </a:xfrm>
          <a:prstGeom prst="rect">
            <a:avLst/>
          </a:prstGeom>
          <a:noFill/>
        </p:spPr>
        <p:txBody>
          <a:bodyPr wrap="none" rtlCol="0">
            <a:spAutoFit/>
          </a:bodyPr>
          <a:lstStyle/>
          <a:p>
            <a:r>
              <a:rPr lang="es-MX" sz="1400" dirty="0" smtClean="0"/>
              <a:t>Sondeo de Opinión. El poder del consumidor 2009. Coordinado por la UAM</a:t>
            </a:r>
            <a:endParaRPr lang="es-MX" sz="1400" dirty="0"/>
          </a:p>
        </p:txBody>
      </p:sp>
      <p:sp>
        <p:nvSpPr>
          <p:cNvPr id="10" name="9 CuadroTexto"/>
          <p:cNvSpPr txBox="1"/>
          <p:nvPr/>
        </p:nvSpPr>
        <p:spPr>
          <a:xfrm>
            <a:off x="467544" y="1340768"/>
            <a:ext cx="4084773" cy="2585323"/>
          </a:xfrm>
          <a:prstGeom prst="rect">
            <a:avLst/>
          </a:prstGeom>
          <a:noFill/>
        </p:spPr>
        <p:txBody>
          <a:bodyPr wrap="none" rtlCol="0">
            <a:spAutoFit/>
          </a:bodyPr>
          <a:lstStyle/>
          <a:p>
            <a:r>
              <a:rPr lang="es-MX" dirty="0" smtClean="0"/>
              <a:t>Motivos de los usuarios para elegir:</a:t>
            </a:r>
          </a:p>
          <a:p>
            <a:endParaRPr lang="es-MX" dirty="0"/>
          </a:p>
          <a:p>
            <a:pPr marL="285750" indent="-285750">
              <a:buFont typeface="Arial" panose="020B0604020202020204" pitchFamily="34" charset="0"/>
              <a:buChar char="•"/>
            </a:pPr>
            <a:r>
              <a:rPr lang="es-MX" dirty="0" smtClean="0"/>
              <a:t>Transporte suficientemente rápido</a:t>
            </a:r>
          </a:p>
          <a:p>
            <a:pPr marL="285750" indent="-285750">
              <a:buFont typeface="Arial" panose="020B0604020202020204" pitchFamily="34" charset="0"/>
              <a:buChar char="•"/>
            </a:pPr>
            <a:r>
              <a:rPr lang="es-MX" dirty="0" smtClean="0"/>
              <a:t>Que llegue cerca del destino buscado</a:t>
            </a:r>
          </a:p>
          <a:p>
            <a:pPr marL="285750" indent="-285750">
              <a:buFont typeface="Arial" panose="020B0604020202020204" pitchFamily="34" charset="0"/>
              <a:buChar char="•"/>
            </a:pPr>
            <a:r>
              <a:rPr lang="es-MX" dirty="0" smtClean="0"/>
              <a:t>Barato</a:t>
            </a:r>
          </a:p>
          <a:p>
            <a:pPr marL="285750" indent="-285750">
              <a:buFont typeface="Arial" panose="020B0604020202020204" pitchFamily="34" charset="0"/>
              <a:buChar char="•"/>
            </a:pPr>
            <a:r>
              <a:rPr lang="es-MX" dirty="0" smtClean="0"/>
              <a:t>Seguro</a:t>
            </a:r>
          </a:p>
          <a:p>
            <a:pPr marL="285750" indent="-285750">
              <a:buFont typeface="Arial" panose="020B0604020202020204" pitchFamily="34" charset="0"/>
              <a:buChar char="•"/>
            </a:pPr>
            <a:r>
              <a:rPr lang="es-MX" dirty="0" smtClean="0"/>
              <a:t>Que pase con frecuencia</a:t>
            </a:r>
          </a:p>
          <a:p>
            <a:pPr marL="285750" indent="-285750">
              <a:buFont typeface="Arial" panose="020B0604020202020204" pitchFamily="34" charset="0"/>
              <a:buChar char="•"/>
            </a:pPr>
            <a:r>
              <a:rPr lang="es-MX" dirty="0" smtClean="0"/>
              <a:t>Que sea de buena calidad</a:t>
            </a:r>
          </a:p>
          <a:p>
            <a:pPr marL="285750" indent="-285750">
              <a:buFont typeface="Arial" panose="020B0604020202020204" pitchFamily="34" charset="0"/>
              <a:buChar char="•"/>
            </a:pPr>
            <a:r>
              <a:rPr lang="es-MX" dirty="0" smtClean="0"/>
              <a:t>Confortable</a:t>
            </a:r>
            <a:endParaRPr lang="es-MX" dirty="0"/>
          </a:p>
        </p:txBody>
      </p:sp>
      <p:sp>
        <p:nvSpPr>
          <p:cNvPr id="11" name="10 CuadroTexto"/>
          <p:cNvSpPr txBox="1"/>
          <p:nvPr/>
        </p:nvSpPr>
        <p:spPr>
          <a:xfrm>
            <a:off x="5652120" y="2217638"/>
            <a:ext cx="2808312" cy="923330"/>
          </a:xfrm>
          <a:prstGeom prst="rect">
            <a:avLst/>
          </a:prstGeom>
          <a:noFill/>
        </p:spPr>
        <p:txBody>
          <a:bodyPr wrap="square" rtlCol="0">
            <a:spAutoFit/>
          </a:bodyPr>
          <a:lstStyle/>
          <a:p>
            <a:pPr algn="just"/>
            <a:r>
              <a:rPr lang="es-MX" dirty="0" smtClean="0"/>
              <a:t>Se usa el transporte que existe debido a que no </a:t>
            </a:r>
            <a:r>
              <a:rPr lang="es-MX" dirty="0" smtClean="0"/>
              <a:t>hay</a:t>
            </a:r>
            <a:r>
              <a:rPr lang="es-MX" dirty="0" smtClean="0"/>
              <a:t> </a:t>
            </a:r>
            <a:r>
              <a:rPr lang="es-MX" dirty="0" smtClean="0"/>
              <a:t>otra opción</a:t>
            </a:r>
          </a:p>
        </p:txBody>
      </p:sp>
      <p:sp>
        <p:nvSpPr>
          <p:cNvPr id="12" name="11 Flecha derecha"/>
          <p:cNvSpPr/>
          <p:nvPr/>
        </p:nvSpPr>
        <p:spPr>
          <a:xfrm>
            <a:off x="4644008" y="2420888"/>
            <a:ext cx="864096" cy="504056"/>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2297659" y="3995772"/>
            <a:ext cx="6450805" cy="1754326"/>
          </a:xfrm>
          <a:prstGeom prst="rect">
            <a:avLst/>
          </a:prstGeom>
        </p:spPr>
        <p:txBody>
          <a:bodyPr wrap="none">
            <a:spAutoFit/>
          </a:bodyPr>
          <a:lstStyle/>
          <a:p>
            <a:r>
              <a:rPr lang="es-MX" dirty="0" smtClean="0"/>
              <a:t>Los costos y tiempos</a:t>
            </a:r>
          </a:p>
          <a:p>
            <a:endParaRPr lang="es-MX" dirty="0"/>
          </a:p>
          <a:p>
            <a:pPr marL="285750" indent="-285750">
              <a:buFont typeface="Arial" panose="020B0604020202020204" pitchFamily="34" charset="0"/>
              <a:buChar char="•"/>
            </a:pPr>
            <a:r>
              <a:rPr lang="es-MX" dirty="0" smtClean="0"/>
              <a:t>El 38.58% </a:t>
            </a:r>
            <a:r>
              <a:rPr lang="es-MX" dirty="0" smtClean="0"/>
              <a:t>consideró </a:t>
            </a:r>
            <a:r>
              <a:rPr lang="es-MX" dirty="0" smtClean="0"/>
              <a:t>la tarifa justa por el servicio que reciben</a:t>
            </a:r>
          </a:p>
          <a:p>
            <a:pPr marL="285750" indent="-285750">
              <a:buFont typeface="Arial" panose="020B0604020202020204" pitchFamily="34" charset="0"/>
              <a:buChar char="•"/>
            </a:pPr>
            <a:r>
              <a:rPr lang="es-MX" dirty="0" smtClean="0"/>
              <a:t>El 48. 22% lo calificó como caro o demasiado caro</a:t>
            </a:r>
          </a:p>
          <a:p>
            <a:pPr marL="285750" indent="-285750">
              <a:buFont typeface="Arial" panose="020B0604020202020204" pitchFamily="34" charset="0"/>
              <a:buChar char="•"/>
            </a:pPr>
            <a:r>
              <a:rPr lang="es-MX" dirty="0" smtClean="0"/>
              <a:t>El 53.96% afirma que los tiempos de traslado son excesivos</a:t>
            </a:r>
          </a:p>
          <a:p>
            <a:pPr marL="285750" indent="-285750">
              <a:buFont typeface="Arial" panose="020B0604020202020204" pitchFamily="34" charset="0"/>
              <a:buChar char="•"/>
            </a:pPr>
            <a:r>
              <a:rPr lang="es-MX" dirty="0" smtClean="0"/>
              <a:t>El 69.24% percibe que los tiempos de traslado han aumentado</a:t>
            </a:r>
            <a:endParaRPr lang="es-MX" dirty="0"/>
          </a:p>
        </p:txBody>
      </p:sp>
      <p:sp>
        <p:nvSpPr>
          <p:cNvPr id="2" name="1 Marcador de número de diapositiva"/>
          <p:cNvSpPr>
            <a:spLocks noGrp="1"/>
          </p:cNvSpPr>
          <p:nvPr>
            <p:ph type="sldNum" sz="quarter" idx="12"/>
          </p:nvPr>
        </p:nvSpPr>
        <p:spPr/>
        <p:txBody>
          <a:bodyPr/>
          <a:lstStyle/>
          <a:p>
            <a:fld id="{132FADFE-3B8F-471C-ABF0-DBC7717ECBBC}" type="slidenum">
              <a:rPr lang="es-ES" smtClean="0"/>
              <a:t>19</a:t>
            </a:fld>
            <a:endParaRPr lang="es-ES"/>
          </a:p>
        </p:txBody>
      </p:sp>
    </p:spTree>
    <p:extLst>
      <p:ext uri="{BB962C8B-B14F-4D97-AF65-F5344CB8AC3E}">
        <p14:creationId xmlns:p14="http://schemas.microsoft.com/office/powerpoint/2010/main" val="736219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animBg="1"/>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5697" y="260648"/>
            <a:ext cx="5616624" cy="924475"/>
          </a:xfrm>
        </p:spPr>
        <p:txBody>
          <a:bodyPr/>
          <a:lstStyle/>
          <a:p>
            <a:pPr algn="ctr"/>
            <a:r>
              <a:rPr lang="es-MX" dirty="0" smtClean="0"/>
              <a:t>Guion explicativo</a:t>
            </a:r>
            <a:endParaRPr lang="es-MX" dirty="0"/>
          </a:p>
        </p:txBody>
      </p:sp>
      <p:sp>
        <p:nvSpPr>
          <p:cNvPr id="3" name="2 Marcador de contenido"/>
          <p:cNvSpPr>
            <a:spLocks noGrp="1"/>
          </p:cNvSpPr>
          <p:nvPr>
            <p:ph idx="1"/>
          </p:nvPr>
        </p:nvSpPr>
        <p:spPr>
          <a:xfrm>
            <a:off x="755576" y="1249771"/>
            <a:ext cx="7920880" cy="5563605"/>
          </a:xfrm>
        </p:spPr>
        <p:txBody>
          <a:bodyPr anchor="t">
            <a:noAutofit/>
          </a:bodyPr>
          <a:lstStyle/>
          <a:p>
            <a:pPr marL="0" indent="0" algn="just">
              <a:buNone/>
            </a:pPr>
            <a:r>
              <a:rPr lang="es-MX" sz="1600" dirty="0" smtClean="0"/>
              <a:t>El presente material tiene como objetivo complementar la impartición de la unidad de aprendizaje Transporte Urbano e Interurbano (L40379) que se da dentro la licenciatura de Ingeniería en Transporte de la UAEM dentro del núcleo de formación integral. </a:t>
            </a:r>
          </a:p>
          <a:p>
            <a:pPr marL="0" indent="0" algn="just">
              <a:buNone/>
            </a:pPr>
            <a:r>
              <a:rPr lang="es-MX" sz="1600" dirty="0" smtClean="0"/>
              <a:t>El </a:t>
            </a:r>
            <a:r>
              <a:rPr lang="es-MX" sz="1600" dirty="0"/>
              <a:t>material está orientado a lograr que el alumno pueda describir los conceptos fundamentales del transporte urbano e interurbano para resolver problemas aplicados en las ciencias de la ingeniería de transporte. </a:t>
            </a:r>
          </a:p>
          <a:p>
            <a:pPr marL="0" indent="0" algn="just">
              <a:buNone/>
            </a:pPr>
            <a:r>
              <a:rPr lang="es-MX" sz="1600" dirty="0"/>
              <a:t>Los resultados al emplear el material es que apoye a lograr que el alumno pueda resolver problemas complejos de </a:t>
            </a:r>
            <a:r>
              <a:rPr lang="es-MX" sz="1600" dirty="0" smtClean="0"/>
              <a:t>movilidad y aplicar la modelación </a:t>
            </a:r>
            <a:r>
              <a:rPr lang="es-MX" sz="1600" dirty="0"/>
              <a:t>de los procesos de generación de viajes, atracción, elección de modos y asignación a la </a:t>
            </a:r>
            <a:r>
              <a:rPr lang="es-MX" sz="1600" dirty="0" smtClean="0"/>
              <a:t>red.</a:t>
            </a:r>
          </a:p>
          <a:p>
            <a:pPr marL="0" indent="0" algn="just">
              <a:buNone/>
            </a:pPr>
            <a:r>
              <a:rPr lang="es-MX" sz="1600" dirty="0" smtClean="0"/>
              <a:t>Se encuentra estructurado de tal forma que los contenidos llevan una secuencia lógica basada en la propia unidad de aprendizaje. Por lo que su empleo resulta fácil y básico al contribuir a que el alumno pueda tener claridad en los temas que se presentan combinando texto con ilustraciones, algunos ejercicios y dinámicas de reflexión. </a:t>
            </a:r>
          </a:p>
          <a:p>
            <a:pPr marL="0" indent="0" algn="just">
              <a:buNone/>
            </a:pPr>
            <a:r>
              <a:rPr lang="es-MX" sz="1600" dirty="0" smtClean="0"/>
              <a:t>Se sugiere que los contenidos hasta la diapositiva 56 sean vistos antes del primer parcial abarcando los subtemas (planeación del transporte público, caracterización de la demanda y caracterización de la oferta) y los restantes (modelos de viajes, asignación de pasajeros en una red de transporte y modelo de equilibrio del usuario) pueden abarcarse para el segundo. Asimismo, el material puede combinarse con videos que refuercen más los temas. </a:t>
            </a:r>
          </a:p>
          <a:p>
            <a:pPr marL="0" indent="0" algn="just">
              <a:buNone/>
            </a:pPr>
            <a:endParaRPr lang="es-MX" sz="1600" dirty="0" smtClean="0"/>
          </a:p>
          <a:p>
            <a:pPr marL="0" indent="0" algn="just">
              <a:buNone/>
            </a:pPr>
            <a:endParaRPr lang="es-MX" sz="1600" dirty="0"/>
          </a:p>
        </p:txBody>
      </p:sp>
      <p:sp>
        <p:nvSpPr>
          <p:cNvPr id="4" name="3 Marcador de número de diapositiva"/>
          <p:cNvSpPr>
            <a:spLocks noGrp="1"/>
          </p:cNvSpPr>
          <p:nvPr>
            <p:ph type="sldNum" sz="quarter" idx="12"/>
          </p:nvPr>
        </p:nvSpPr>
        <p:spPr/>
        <p:txBody>
          <a:bodyPr/>
          <a:lstStyle/>
          <a:p>
            <a:fld id="{132FADFE-3B8F-471C-ABF0-DBC7717ECBBC}" type="slidenum">
              <a:rPr lang="es-ES" smtClean="0"/>
              <a:t>2</a:t>
            </a:fld>
            <a:endParaRPr lang="es-ES"/>
          </a:p>
        </p:txBody>
      </p:sp>
    </p:spTree>
    <p:extLst>
      <p:ext uri="{BB962C8B-B14F-4D97-AF65-F5344CB8AC3E}">
        <p14:creationId xmlns:p14="http://schemas.microsoft.com/office/powerpoint/2010/main" val="2066985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107504" y="1231592"/>
            <a:ext cx="8640960" cy="1477328"/>
          </a:xfrm>
          <a:prstGeom prst="rect">
            <a:avLst/>
          </a:prstGeom>
        </p:spPr>
        <p:txBody>
          <a:bodyPr wrap="square">
            <a:spAutoFit/>
          </a:bodyPr>
          <a:lstStyle/>
          <a:p>
            <a:pPr algn="just"/>
            <a:r>
              <a:rPr lang="es-MX" dirty="0"/>
              <a:t>Al evaluar cuáles son las acciones </a:t>
            </a:r>
            <a:r>
              <a:rPr lang="es-MX" dirty="0" smtClean="0"/>
              <a:t>necesarias para </a:t>
            </a:r>
            <a:r>
              <a:rPr lang="es-MX" dirty="0"/>
              <a:t>mejorar el servicio de transporte </a:t>
            </a:r>
            <a:r>
              <a:rPr lang="es-MX" dirty="0" smtClean="0"/>
              <a:t>público, </a:t>
            </a:r>
          </a:p>
          <a:p>
            <a:pPr marL="285750" indent="-285750" algn="just">
              <a:buFont typeface="Arial" panose="020B0604020202020204" pitchFamily="34" charset="0"/>
              <a:buChar char="•"/>
            </a:pPr>
            <a:r>
              <a:rPr lang="es-MX" dirty="0" smtClean="0"/>
              <a:t>El 54.95</a:t>
            </a:r>
            <a:r>
              <a:rPr lang="es-MX" dirty="0"/>
              <a:t>% consideró necesario </a:t>
            </a:r>
            <a:r>
              <a:rPr lang="es-MX" dirty="0" smtClean="0"/>
              <a:t>que el </a:t>
            </a:r>
            <a:r>
              <a:rPr lang="es-MX" dirty="0"/>
              <a:t>chofer acate las normas de vialidad y </a:t>
            </a:r>
            <a:r>
              <a:rPr lang="es-MX" dirty="0" smtClean="0"/>
              <a:t>tránsito y </a:t>
            </a:r>
            <a:r>
              <a:rPr lang="es-MX" dirty="0"/>
              <a:t>que conduzca con precaución. </a:t>
            </a:r>
            <a:endParaRPr lang="es-MX" dirty="0" smtClean="0"/>
          </a:p>
          <a:p>
            <a:pPr marL="285750" indent="-285750" algn="just">
              <a:buFont typeface="Arial" panose="020B0604020202020204" pitchFamily="34" charset="0"/>
              <a:buChar char="•"/>
            </a:pPr>
            <a:r>
              <a:rPr lang="es-MX" dirty="0" smtClean="0"/>
              <a:t>El 14.60% destacó </a:t>
            </a:r>
            <a:r>
              <a:rPr lang="es-MX" dirty="0"/>
              <a:t>la importancia de que las paradas </a:t>
            </a:r>
            <a:r>
              <a:rPr lang="es-MX" dirty="0" smtClean="0"/>
              <a:t>sean en </a:t>
            </a:r>
            <a:r>
              <a:rPr lang="es-MX" dirty="0"/>
              <a:t>sitios señalados.</a:t>
            </a:r>
          </a:p>
        </p:txBody>
      </p:sp>
      <p:sp>
        <p:nvSpPr>
          <p:cNvPr id="7" name="6 Rectángulo"/>
          <p:cNvSpPr/>
          <p:nvPr/>
        </p:nvSpPr>
        <p:spPr>
          <a:xfrm>
            <a:off x="107504" y="2708920"/>
            <a:ext cx="8640960" cy="1754326"/>
          </a:xfrm>
          <a:prstGeom prst="rect">
            <a:avLst/>
          </a:prstGeom>
        </p:spPr>
        <p:txBody>
          <a:bodyPr wrap="square">
            <a:spAutoFit/>
          </a:bodyPr>
          <a:lstStyle/>
          <a:p>
            <a:r>
              <a:rPr lang="es-MX" dirty="0"/>
              <a:t>Al solicitarles una evaluación global </a:t>
            </a:r>
            <a:r>
              <a:rPr lang="es-MX" dirty="0" smtClean="0"/>
              <a:t>del transporte </a:t>
            </a:r>
            <a:r>
              <a:rPr lang="es-MX" dirty="0"/>
              <a:t>público, </a:t>
            </a:r>
            <a:endParaRPr lang="es-MX" dirty="0" smtClean="0"/>
          </a:p>
          <a:p>
            <a:pPr marL="285750" indent="-285750">
              <a:buFont typeface="Arial" panose="020B0604020202020204" pitchFamily="34" charset="0"/>
              <a:buChar char="•"/>
            </a:pPr>
            <a:r>
              <a:rPr lang="es-MX" dirty="0" smtClean="0"/>
              <a:t>El 64.92</a:t>
            </a:r>
            <a:r>
              <a:rPr lang="es-MX" dirty="0"/>
              <a:t>% de los </a:t>
            </a:r>
            <a:r>
              <a:rPr lang="es-MX" dirty="0" smtClean="0"/>
              <a:t>encuestados lo </a:t>
            </a:r>
            <a:r>
              <a:rPr lang="es-MX" dirty="0"/>
              <a:t>calificó entre pésimo y malo; </a:t>
            </a:r>
            <a:endParaRPr lang="es-MX" dirty="0" smtClean="0"/>
          </a:p>
          <a:p>
            <a:pPr marL="285750" indent="-285750">
              <a:buFont typeface="Arial" panose="020B0604020202020204" pitchFamily="34" charset="0"/>
              <a:buChar char="•"/>
            </a:pPr>
            <a:r>
              <a:rPr lang="es-MX" dirty="0" smtClean="0"/>
              <a:t>El 29.71</a:t>
            </a:r>
            <a:r>
              <a:rPr lang="es-MX" dirty="0"/>
              <a:t>% </a:t>
            </a:r>
            <a:r>
              <a:rPr lang="es-MX" dirty="0" smtClean="0"/>
              <a:t>lo consideró </a:t>
            </a:r>
            <a:r>
              <a:rPr lang="es-MX" dirty="0"/>
              <a:t>regular </a:t>
            </a:r>
            <a:endParaRPr lang="es-MX" dirty="0" smtClean="0"/>
          </a:p>
          <a:p>
            <a:pPr marL="285750" indent="-285750">
              <a:buFont typeface="Arial" panose="020B0604020202020204" pitchFamily="34" charset="0"/>
              <a:buChar char="•"/>
            </a:pPr>
            <a:r>
              <a:rPr lang="es-MX" dirty="0" smtClean="0"/>
              <a:t>El 82.35% lo consideró como inseguro</a:t>
            </a:r>
          </a:p>
          <a:p>
            <a:pPr marL="285750" indent="-285750">
              <a:buFont typeface="Arial" panose="020B0604020202020204" pitchFamily="34" charset="0"/>
              <a:buChar char="•"/>
            </a:pPr>
            <a:r>
              <a:rPr lang="es-MX" dirty="0" smtClean="0"/>
              <a:t>El 89.54% lo consideró incómodo y</a:t>
            </a:r>
          </a:p>
          <a:p>
            <a:pPr marL="285750" indent="-285750">
              <a:buFont typeface="Arial" panose="020B0604020202020204" pitchFamily="34" charset="0"/>
              <a:buChar char="•"/>
            </a:pPr>
            <a:r>
              <a:rPr lang="es-MX" dirty="0" smtClean="0"/>
              <a:t>El 71.76% lo consideró  </a:t>
            </a:r>
            <a:r>
              <a:rPr lang="es-MX" dirty="0"/>
              <a:t>lento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6480" y="3861048"/>
            <a:ext cx="5218159" cy="284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132FADFE-3B8F-471C-ABF0-DBC7717ECBBC}" type="slidenum">
              <a:rPr lang="es-ES" smtClean="0"/>
              <a:t>20</a:t>
            </a:fld>
            <a:endParaRPr lang="es-ES"/>
          </a:p>
        </p:txBody>
      </p:sp>
    </p:spTree>
    <p:extLst>
      <p:ext uri="{BB962C8B-B14F-4D97-AF65-F5344CB8AC3E}">
        <p14:creationId xmlns:p14="http://schemas.microsoft.com/office/powerpoint/2010/main" val="61370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58986" y="1243205"/>
            <a:ext cx="7452692" cy="646331"/>
          </a:xfrm>
          <a:prstGeom prst="rect">
            <a:avLst/>
          </a:prstGeom>
        </p:spPr>
        <p:txBody>
          <a:bodyPr wrap="square">
            <a:spAutoFit/>
          </a:bodyPr>
          <a:lstStyle/>
          <a:p>
            <a:pPr algn="just"/>
            <a:r>
              <a:rPr lang="es-MX" dirty="0" smtClean="0"/>
              <a:t>De su </a:t>
            </a:r>
            <a:r>
              <a:rPr lang="es-MX" dirty="0"/>
              <a:t>contacto con los diversos tipos de </a:t>
            </a:r>
            <a:r>
              <a:rPr lang="es-MX" dirty="0" smtClean="0"/>
              <a:t>transporte, los </a:t>
            </a:r>
            <a:r>
              <a:rPr lang="es-MX" dirty="0"/>
              <a:t>mejor calificados son el Metro y el automóvil particular:</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8986" y="1866161"/>
            <a:ext cx="7452692" cy="2912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8987" y="4807793"/>
            <a:ext cx="7452692" cy="193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p:txBody>
          <a:bodyPr/>
          <a:lstStyle/>
          <a:p>
            <a:fld id="{132FADFE-3B8F-471C-ABF0-DBC7717ECBBC}" type="slidenum">
              <a:rPr lang="es-ES" smtClean="0"/>
              <a:t>21</a:t>
            </a:fld>
            <a:endParaRPr lang="es-ES"/>
          </a:p>
        </p:txBody>
      </p:sp>
    </p:spTree>
    <p:extLst>
      <p:ext uri="{BB962C8B-B14F-4D97-AF65-F5344CB8AC3E}">
        <p14:creationId xmlns:p14="http://schemas.microsoft.com/office/powerpoint/2010/main" val="61370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75656" y="1115452"/>
            <a:ext cx="6480720" cy="369332"/>
          </a:xfrm>
          <a:prstGeom prst="rect">
            <a:avLst/>
          </a:prstGeom>
        </p:spPr>
        <p:txBody>
          <a:bodyPr wrap="square">
            <a:spAutoFit/>
          </a:bodyPr>
          <a:lstStyle/>
          <a:p>
            <a:r>
              <a:rPr lang="es-MX" dirty="0"/>
              <a:t>Los peores: reprueban al microbús y a la </a:t>
            </a:r>
            <a:r>
              <a:rPr lang="es-MX" dirty="0" smtClean="0"/>
              <a:t>combi	</a:t>
            </a:r>
            <a:endParaRPr lang="es-MX"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480008"/>
            <a:ext cx="7343776" cy="2760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4293096"/>
            <a:ext cx="7343775" cy="242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p:txBody>
          <a:bodyPr/>
          <a:lstStyle/>
          <a:p>
            <a:fld id="{132FADFE-3B8F-471C-ABF0-DBC7717ECBBC}" type="slidenum">
              <a:rPr lang="es-ES" smtClean="0"/>
              <a:t>22</a:t>
            </a:fld>
            <a:endParaRPr lang="es-ES"/>
          </a:p>
        </p:txBody>
      </p:sp>
    </p:spTree>
    <p:extLst>
      <p:ext uri="{BB962C8B-B14F-4D97-AF65-F5344CB8AC3E}">
        <p14:creationId xmlns:p14="http://schemas.microsoft.com/office/powerpoint/2010/main" val="61370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43608" y="1323892"/>
            <a:ext cx="7411925" cy="369332"/>
          </a:xfrm>
          <a:prstGeom prst="rect">
            <a:avLst/>
          </a:prstGeom>
        </p:spPr>
        <p:txBody>
          <a:bodyPr wrap="square">
            <a:spAutoFit/>
          </a:bodyPr>
          <a:lstStyle/>
          <a:p>
            <a:r>
              <a:rPr lang="es-MX" dirty="0"/>
              <a:t>Motivo de elección: destacan la búsqueda de </a:t>
            </a:r>
            <a:r>
              <a:rPr lang="es-MX" dirty="0" smtClean="0"/>
              <a:t>rapidez, cercanía </a:t>
            </a:r>
            <a:r>
              <a:rPr lang="es-MX" dirty="0"/>
              <a:t>y costo:</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708578"/>
            <a:ext cx="7411925" cy="2224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0507" y="4005064"/>
            <a:ext cx="3990975" cy="2543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p:txBody>
          <a:bodyPr/>
          <a:lstStyle/>
          <a:p>
            <a:fld id="{132FADFE-3B8F-471C-ABF0-DBC7717ECBBC}" type="slidenum">
              <a:rPr lang="es-ES" smtClean="0"/>
              <a:t>23</a:t>
            </a:fld>
            <a:endParaRPr lang="es-ES"/>
          </a:p>
        </p:txBody>
      </p:sp>
    </p:spTree>
    <p:extLst>
      <p:ext uri="{BB962C8B-B14F-4D97-AF65-F5344CB8AC3E}">
        <p14:creationId xmlns:p14="http://schemas.microsoft.com/office/powerpoint/2010/main" val="61370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52989" y="1281534"/>
            <a:ext cx="5391219" cy="923330"/>
          </a:xfrm>
          <a:prstGeom prst="rect">
            <a:avLst/>
          </a:prstGeom>
          <a:noFill/>
        </p:spPr>
        <p:txBody>
          <a:bodyPr wrap="none" rtlCol="0">
            <a:spAutoFit/>
          </a:bodyPr>
          <a:lstStyle/>
          <a:p>
            <a:r>
              <a:rPr lang="es-MX" dirty="0" smtClean="0"/>
              <a:t>El 41.42%  hace un gasto de $100 x semana</a:t>
            </a:r>
          </a:p>
          <a:p>
            <a:r>
              <a:rPr lang="es-MX" dirty="0" smtClean="0"/>
              <a:t>El 25.64%  gasta entre $101 y $200</a:t>
            </a:r>
          </a:p>
          <a:p>
            <a:r>
              <a:rPr lang="es-MX" dirty="0" smtClean="0"/>
              <a:t>El 23.06% hace un gasto que va de los $201 a los $1,500</a:t>
            </a:r>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384673"/>
            <a:ext cx="7800975"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3933056"/>
            <a:ext cx="7800975" cy="134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p:txBody>
          <a:bodyPr/>
          <a:lstStyle/>
          <a:p>
            <a:fld id="{132FADFE-3B8F-471C-ABF0-DBC7717ECBBC}" type="slidenum">
              <a:rPr lang="es-ES" smtClean="0"/>
              <a:t>24</a:t>
            </a:fld>
            <a:endParaRPr lang="es-ES"/>
          </a:p>
        </p:txBody>
      </p:sp>
    </p:spTree>
    <p:extLst>
      <p:ext uri="{BB962C8B-B14F-4D97-AF65-F5344CB8AC3E}">
        <p14:creationId xmlns:p14="http://schemas.microsoft.com/office/powerpoint/2010/main" val="61370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889174" y="921494"/>
            <a:ext cx="5616624" cy="923330"/>
          </a:xfrm>
          <a:prstGeom prst="rect">
            <a:avLst/>
          </a:prstGeom>
        </p:spPr>
        <p:txBody>
          <a:bodyPr wrap="square">
            <a:spAutoFit/>
          </a:bodyPr>
          <a:lstStyle/>
          <a:p>
            <a:pPr algn="ctr"/>
            <a:r>
              <a:rPr lang="es-MX" dirty="0"/>
              <a:t>El 26.53% destina hasta una hora al día, </a:t>
            </a:r>
            <a:endParaRPr lang="es-MX" dirty="0" smtClean="0"/>
          </a:p>
          <a:p>
            <a:pPr algn="ctr"/>
            <a:r>
              <a:rPr lang="es-MX" dirty="0" smtClean="0"/>
              <a:t>El 33.06</a:t>
            </a:r>
            <a:r>
              <a:rPr lang="es-MX" dirty="0"/>
              <a:t>% entre una y dos </a:t>
            </a:r>
            <a:r>
              <a:rPr lang="es-MX" dirty="0" smtClean="0"/>
              <a:t>horas,</a:t>
            </a:r>
          </a:p>
          <a:p>
            <a:pPr algn="ctr"/>
            <a:r>
              <a:rPr lang="es-MX" dirty="0" smtClean="0"/>
              <a:t>El </a:t>
            </a:r>
            <a:r>
              <a:rPr lang="es-MX" dirty="0"/>
              <a:t>28.43% destina más de </a:t>
            </a:r>
            <a:r>
              <a:rPr lang="es-MX" dirty="0" smtClean="0"/>
              <a:t>2 horas </a:t>
            </a:r>
            <a:r>
              <a:rPr lang="es-MX" dirty="0"/>
              <a:t>al día.</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0628" y="2767470"/>
            <a:ext cx="7387796" cy="162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0629" y="1844824"/>
            <a:ext cx="7387796"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6549" y="4437112"/>
            <a:ext cx="7381875" cy="2295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p:txBody>
          <a:bodyPr/>
          <a:lstStyle/>
          <a:p>
            <a:fld id="{132FADFE-3B8F-471C-ABF0-DBC7717ECBBC}" type="slidenum">
              <a:rPr lang="es-ES" smtClean="0"/>
              <a:t>25</a:t>
            </a:fld>
            <a:endParaRPr lang="es-ES"/>
          </a:p>
        </p:txBody>
      </p:sp>
    </p:spTree>
    <p:extLst>
      <p:ext uri="{BB962C8B-B14F-4D97-AF65-F5344CB8AC3E}">
        <p14:creationId xmlns:p14="http://schemas.microsoft.com/office/powerpoint/2010/main" val="61370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14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836712"/>
            <a:ext cx="8496944" cy="923330"/>
          </a:xfrm>
          <a:prstGeom prst="rect">
            <a:avLst/>
          </a:prstGeom>
        </p:spPr>
        <p:txBody>
          <a:bodyPr wrap="square">
            <a:spAutoFit/>
          </a:bodyPr>
          <a:lstStyle/>
          <a:p>
            <a:pPr algn="just"/>
            <a:r>
              <a:rPr lang="es-MX" dirty="0"/>
              <a:t>Daños al pasajero: en cuanto a los pasajeros que </a:t>
            </a:r>
            <a:r>
              <a:rPr lang="es-MX" dirty="0" smtClean="0"/>
              <a:t>son afectados </a:t>
            </a:r>
            <a:r>
              <a:rPr lang="es-MX" dirty="0"/>
              <a:t>por las emisiones contaminantes del </a:t>
            </a:r>
            <a:r>
              <a:rPr lang="es-MX" dirty="0" smtClean="0"/>
              <a:t>vehículo en </a:t>
            </a:r>
            <a:r>
              <a:rPr lang="es-MX" dirty="0"/>
              <a:t>que se transportan. Los encuestados consideraron </a:t>
            </a:r>
            <a:r>
              <a:rPr lang="es-MX" dirty="0" smtClean="0"/>
              <a:t>que este </a:t>
            </a:r>
            <a:r>
              <a:rPr lang="es-MX" dirty="0"/>
              <a:t>problema lo sufren principalmente quienes viajan </a:t>
            </a:r>
            <a:r>
              <a:rPr lang="es-MX" dirty="0" smtClean="0"/>
              <a:t>en microbús.</a:t>
            </a:r>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554" y="1723703"/>
            <a:ext cx="7762875" cy="2569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213" y="4365104"/>
            <a:ext cx="7267575"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p:txBody>
          <a:bodyPr/>
          <a:lstStyle/>
          <a:p>
            <a:fld id="{132FADFE-3B8F-471C-ABF0-DBC7717ECBBC}" type="slidenum">
              <a:rPr lang="es-ES" smtClean="0"/>
              <a:t>26</a:t>
            </a:fld>
            <a:endParaRPr lang="es-ES"/>
          </a:p>
        </p:txBody>
      </p:sp>
    </p:spTree>
    <p:extLst>
      <p:ext uri="{BB962C8B-B14F-4D97-AF65-F5344CB8AC3E}">
        <p14:creationId xmlns:p14="http://schemas.microsoft.com/office/powerpoint/2010/main" val="61370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3789040"/>
            <a:ext cx="4265560" cy="1477328"/>
          </a:xfrm>
          <a:prstGeom prst="rect">
            <a:avLst/>
          </a:prstGeom>
        </p:spPr>
        <p:txBody>
          <a:bodyPr wrap="square">
            <a:spAutoFit/>
          </a:bodyPr>
          <a:lstStyle/>
          <a:p>
            <a:pPr algn="just"/>
            <a:r>
              <a:rPr lang="es-MX" dirty="0" smtClean="0"/>
              <a:t>¿Qué </a:t>
            </a:r>
            <a:r>
              <a:rPr lang="es-MX" dirty="0"/>
              <a:t>se requiere: para mejorar el servicio de </a:t>
            </a:r>
            <a:r>
              <a:rPr lang="es-MX" dirty="0" smtClean="0"/>
              <a:t>transporte </a:t>
            </a:r>
            <a:r>
              <a:rPr lang="es-MX" dirty="0" smtClean="0"/>
              <a:t>público? </a:t>
            </a:r>
          </a:p>
          <a:p>
            <a:pPr algn="just"/>
            <a:r>
              <a:rPr lang="es-MX" dirty="0" smtClean="0"/>
              <a:t>D</a:t>
            </a:r>
            <a:r>
              <a:rPr lang="es-MX" dirty="0" smtClean="0"/>
              <a:t>estaca </a:t>
            </a:r>
            <a:r>
              <a:rPr lang="es-MX" dirty="0"/>
              <a:t>que el operador acate las normas de </a:t>
            </a:r>
            <a:r>
              <a:rPr lang="es-MX" dirty="0" smtClean="0"/>
              <a:t>vialidad y </a:t>
            </a:r>
            <a:r>
              <a:rPr lang="es-MX" dirty="0"/>
              <a:t>tránsito, y que conduzca con </a:t>
            </a:r>
            <a:r>
              <a:rPr lang="es-MX" dirty="0" smtClean="0"/>
              <a:t>precaución.</a:t>
            </a:r>
            <a:endParaRPr lang="es-MX"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585" y="1417253"/>
            <a:ext cx="6572647" cy="2155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5560" y="3717032"/>
            <a:ext cx="4870508" cy="3073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p:txBody>
          <a:bodyPr/>
          <a:lstStyle/>
          <a:p>
            <a:fld id="{132FADFE-3B8F-471C-ABF0-DBC7717ECBBC}" type="slidenum">
              <a:rPr lang="es-ES" smtClean="0"/>
              <a:t>27</a:t>
            </a:fld>
            <a:endParaRPr lang="es-ES"/>
          </a:p>
        </p:txBody>
      </p:sp>
    </p:spTree>
    <p:extLst>
      <p:ext uri="{BB962C8B-B14F-4D97-AF65-F5344CB8AC3E}">
        <p14:creationId xmlns:p14="http://schemas.microsoft.com/office/powerpoint/2010/main" val="613704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899592" y="1196752"/>
            <a:ext cx="8208912" cy="5509200"/>
          </a:xfrm>
          <a:prstGeom prst="rect">
            <a:avLst/>
          </a:prstGeom>
          <a:noFill/>
        </p:spPr>
        <p:txBody>
          <a:bodyPr wrap="square" rtlCol="0">
            <a:spAutoFit/>
          </a:bodyPr>
          <a:lstStyle/>
          <a:p>
            <a:pPr algn="just"/>
            <a:r>
              <a:rPr lang="es-MX" sz="2000" dirty="0" smtClean="0"/>
              <a:t>Las empresas u operadores de transporte público de pasajeros deben esforzarse para adaptarse a un mercado donde los usuarios están pasando a ser considerados  como lo que realmente son: </a:t>
            </a:r>
            <a:r>
              <a:rPr lang="es-MX" sz="3200" b="1" dirty="0" smtClean="0"/>
              <a:t>clientes.</a:t>
            </a:r>
            <a:endParaRPr lang="es-MX" sz="2000" b="1" dirty="0" smtClean="0"/>
          </a:p>
          <a:p>
            <a:pPr algn="just"/>
            <a:r>
              <a:rPr lang="es-MX" sz="2000" dirty="0" smtClean="0"/>
              <a:t>Este cambio se relaciona con el derecho  que tiene cualquier pasajero a exigir una prestación de servicios a la altura de sus necesidades.</a:t>
            </a:r>
          </a:p>
          <a:p>
            <a:pPr algn="just"/>
            <a:endParaRPr lang="es-MX" sz="2000" dirty="0"/>
          </a:p>
          <a:p>
            <a:pPr algn="just"/>
            <a:r>
              <a:rPr lang="es-MX" sz="2000" dirty="0" smtClean="0"/>
              <a:t>¿Quiénes son los responsables de este proceso?</a:t>
            </a:r>
          </a:p>
          <a:p>
            <a:pPr algn="just"/>
            <a:endParaRPr lang="es-MX" sz="2000" dirty="0"/>
          </a:p>
          <a:p>
            <a:pPr algn="just"/>
            <a:r>
              <a:rPr lang="es-MX" sz="2000" dirty="0" smtClean="0"/>
              <a:t>Los programas de transporte urbano generados en las principales ciudades y conurbaciones  del país en los últimos 20 años tienen 3 defectos básicos:</a:t>
            </a:r>
          </a:p>
          <a:p>
            <a:pPr algn="just"/>
            <a:endParaRPr lang="es-MX" sz="2000" dirty="0"/>
          </a:p>
          <a:p>
            <a:pPr marL="342900" indent="-342900" algn="just">
              <a:buFont typeface="+mj-lt"/>
              <a:buAutoNum type="arabicPeriod"/>
            </a:pPr>
            <a:r>
              <a:rPr lang="es-MX" sz="2000" dirty="0" smtClean="0"/>
              <a:t>No presentan una planeación completa e integral</a:t>
            </a:r>
          </a:p>
          <a:p>
            <a:pPr marL="342900" indent="-342900" algn="just">
              <a:buFont typeface="+mj-lt"/>
              <a:buAutoNum type="arabicPeriod"/>
            </a:pPr>
            <a:r>
              <a:rPr lang="es-MX" sz="2000" dirty="0" smtClean="0"/>
              <a:t>Se centran en la descripción del problema y no en su diagnóstico y solución a mediano y largo plazo</a:t>
            </a:r>
          </a:p>
          <a:p>
            <a:pPr marL="342900" indent="-342900" algn="just">
              <a:buFont typeface="+mj-lt"/>
              <a:buAutoNum type="arabicPeriod"/>
            </a:pPr>
            <a:r>
              <a:rPr lang="es-MX" sz="2000" dirty="0" smtClean="0"/>
              <a:t>La planeación del transporte se ha desligado del desarrollo urbano y su coordinación quedó eliminada.</a:t>
            </a:r>
            <a:endParaRPr lang="es-MX" sz="2000" dirty="0"/>
          </a:p>
        </p:txBody>
      </p:sp>
      <p:sp>
        <p:nvSpPr>
          <p:cNvPr id="2" name="1 Marcador de número de diapositiva"/>
          <p:cNvSpPr>
            <a:spLocks noGrp="1"/>
          </p:cNvSpPr>
          <p:nvPr>
            <p:ph type="sldNum" sz="quarter" idx="12"/>
          </p:nvPr>
        </p:nvSpPr>
        <p:spPr/>
        <p:txBody>
          <a:bodyPr/>
          <a:lstStyle/>
          <a:p>
            <a:fld id="{132FADFE-3B8F-471C-ABF0-DBC7717ECBBC}" type="slidenum">
              <a:rPr lang="es-ES" smtClean="0"/>
              <a:t>28</a:t>
            </a:fld>
            <a:endParaRPr lang="es-ES"/>
          </a:p>
        </p:txBody>
      </p:sp>
    </p:spTree>
    <p:extLst>
      <p:ext uri="{BB962C8B-B14F-4D97-AF65-F5344CB8AC3E}">
        <p14:creationId xmlns:p14="http://schemas.microsoft.com/office/powerpoint/2010/main" val="3489487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1148551"/>
            <a:ext cx="8496944" cy="1477328"/>
          </a:xfrm>
          <a:prstGeom prst="rect">
            <a:avLst/>
          </a:prstGeom>
        </p:spPr>
        <p:txBody>
          <a:bodyPr wrap="square">
            <a:spAutoFit/>
          </a:bodyPr>
          <a:lstStyle/>
          <a:p>
            <a:pPr algn="just"/>
            <a:r>
              <a:rPr lang="es-MX" dirty="0"/>
              <a:t>El transporte público es algo multidisciplinario, incluyendo: vehículos, </a:t>
            </a:r>
            <a:r>
              <a:rPr lang="es-MX" dirty="0" smtClean="0"/>
              <a:t>vialidades, personas, contaminación </a:t>
            </a:r>
            <a:r>
              <a:rPr lang="es-MX" dirty="0"/>
              <a:t>, financiamiento, motores, obras, economía, política, planeación, etc., por </a:t>
            </a:r>
            <a:r>
              <a:rPr lang="es-MX" dirty="0" smtClean="0"/>
              <a:t>lo que </a:t>
            </a:r>
            <a:r>
              <a:rPr lang="es-MX" dirty="0"/>
              <a:t>su administración requiere de expertos en ingeniería (mecánica, civil, </a:t>
            </a:r>
            <a:r>
              <a:rPr lang="es-MX" dirty="0" smtClean="0"/>
              <a:t>transporte, ambiental</a:t>
            </a:r>
            <a:r>
              <a:rPr lang="es-MX" dirty="0"/>
              <a:t>, etc.), economía, abogacía, administración, política, etc.</a:t>
            </a:r>
          </a:p>
        </p:txBody>
      </p:sp>
      <p:sp>
        <p:nvSpPr>
          <p:cNvPr id="5" name="4 Rectángulo"/>
          <p:cNvSpPr/>
          <p:nvPr/>
        </p:nvSpPr>
        <p:spPr>
          <a:xfrm>
            <a:off x="323528" y="2660719"/>
            <a:ext cx="8496944" cy="1200329"/>
          </a:xfrm>
          <a:prstGeom prst="rect">
            <a:avLst/>
          </a:prstGeom>
        </p:spPr>
        <p:txBody>
          <a:bodyPr wrap="square">
            <a:spAutoFit/>
          </a:bodyPr>
          <a:lstStyle/>
          <a:p>
            <a:pPr algn="just"/>
            <a:r>
              <a:rPr lang="es-MX" dirty="0" smtClean="0"/>
              <a:t>La </a:t>
            </a:r>
            <a:r>
              <a:rPr lang="es-MX" dirty="0"/>
              <a:t>esencia del proceso de gestión del transporte </a:t>
            </a:r>
            <a:r>
              <a:rPr lang="es-MX" dirty="0" smtClean="0"/>
              <a:t>público </a:t>
            </a:r>
            <a:r>
              <a:rPr lang="es-MX" dirty="0"/>
              <a:t>es </a:t>
            </a:r>
            <a:r>
              <a:rPr lang="es-MX" dirty="0" smtClean="0"/>
              <a:t>el compromiso </a:t>
            </a:r>
            <a:r>
              <a:rPr lang="es-MX" b="1" dirty="0">
                <a:effectLst>
                  <a:outerShdw blurRad="38100" dist="38100" dir="2700000" algn="tl">
                    <a:srgbClr val="000000">
                      <a:alpha val="43137"/>
                    </a:srgbClr>
                  </a:outerShdw>
                </a:effectLst>
              </a:rPr>
              <a:t>entre la calidad y precio del servicio ofrecido</a:t>
            </a:r>
            <a:r>
              <a:rPr lang="es-MX" dirty="0"/>
              <a:t>, indicando como </a:t>
            </a:r>
            <a:r>
              <a:rPr lang="es-MX" b="1" dirty="0">
                <a:effectLst>
                  <a:outerShdw blurRad="38100" dist="38100" dir="2700000" algn="tl">
                    <a:srgbClr val="000000">
                      <a:alpha val="43137"/>
                    </a:srgbClr>
                  </a:outerShdw>
                </a:effectLst>
              </a:rPr>
              <a:t>obtener por </a:t>
            </a:r>
            <a:r>
              <a:rPr lang="es-MX" b="1" dirty="0" smtClean="0">
                <a:effectLst>
                  <a:outerShdw blurRad="38100" dist="38100" dir="2700000" algn="tl">
                    <a:srgbClr val="000000">
                      <a:alpha val="43137"/>
                    </a:srgbClr>
                  </a:outerShdw>
                </a:effectLst>
              </a:rPr>
              <a:t>un determinado </a:t>
            </a:r>
            <a:r>
              <a:rPr lang="es-MX" b="1" dirty="0">
                <a:effectLst>
                  <a:outerShdw blurRad="38100" dist="38100" dir="2700000" algn="tl">
                    <a:srgbClr val="000000">
                      <a:alpha val="43137"/>
                    </a:srgbClr>
                  </a:outerShdw>
                </a:effectLst>
              </a:rPr>
              <a:t>costo el mejor servicio posible</a:t>
            </a:r>
            <a:r>
              <a:rPr lang="es-MX" b="1" dirty="0" smtClean="0">
                <a:effectLst>
                  <a:outerShdw blurRad="38100" dist="38100" dir="2700000" algn="tl">
                    <a:srgbClr val="000000">
                      <a:alpha val="43137"/>
                    </a:srgbClr>
                  </a:outerShdw>
                </a:effectLst>
              </a:rPr>
              <a:t>.</a:t>
            </a:r>
          </a:p>
          <a:p>
            <a:pPr algn="just"/>
            <a:r>
              <a:rPr lang="es-MX" dirty="0" smtClean="0">
                <a:effectLst>
                  <a:outerShdw blurRad="38100" dist="38100" dir="2700000" algn="tl">
                    <a:srgbClr val="000000">
                      <a:alpha val="43137"/>
                    </a:srgbClr>
                  </a:outerShdw>
                </a:effectLst>
              </a:rPr>
              <a:t>Las dos componentes básicas del transporte público son el usuario y el transportista.</a:t>
            </a:r>
          </a:p>
        </p:txBody>
      </p:sp>
      <p:sp>
        <p:nvSpPr>
          <p:cNvPr id="2" name="1 Marcador de número de diapositiva"/>
          <p:cNvSpPr>
            <a:spLocks noGrp="1"/>
          </p:cNvSpPr>
          <p:nvPr>
            <p:ph type="sldNum" sz="quarter" idx="12"/>
          </p:nvPr>
        </p:nvSpPr>
        <p:spPr/>
        <p:txBody>
          <a:bodyPr/>
          <a:lstStyle/>
          <a:p>
            <a:fld id="{132FADFE-3B8F-471C-ABF0-DBC7717ECBBC}" type="slidenum">
              <a:rPr lang="es-ES" smtClean="0"/>
              <a:t>29</a:t>
            </a:fld>
            <a:endParaRPr lang="es-ES"/>
          </a:p>
        </p:txBody>
      </p:sp>
      <p:pic>
        <p:nvPicPr>
          <p:cNvPr id="8194" name="Picture 2" descr="http://cienciamedicaaldia.com/wp-content/uploads/2014/11/ejercicio-para-perder-pes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7" y="3983046"/>
            <a:ext cx="3816423" cy="2542298"/>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5004048" y="3874696"/>
            <a:ext cx="4067944" cy="2677656"/>
          </a:xfrm>
          <a:prstGeom prst="rect">
            <a:avLst/>
          </a:prstGeom>
          <a:noFill/>
        </p:spPr>
        <p:txBody>
          <a:bodyPr wrap="square" rtlCol="0">
            <a:spAutoFit/>
          </a:bodyPr>
          <a:lstStyle/>
          <a:p>
            <a:pPr algn="just"/>
            <a:r>
              <a:rPr lang="es-MX" sz="2400" dirty="0" smtClean="0"/>
              <a:t>Ejercicio.</a:t>
            </a:r>
          </a:p>
          <a:p>
            <a:pPr algn="just"/>
            <a:endParaRPr lang="es-MX" sz="2400" dirty="0"/>
          </a:p>
          <a:p>
            <a:pPr algn="just"/>
            <a:r>
              <a:rPr lang="es-MX" sz="2400" dirty="0" smtClean="0"/>
              <a:t>En equipos indique la participación de cada área profesional y como se relaciona con el tema del transporte público. </a:t>
            </a:r>
            <a:endParaRPr lang="es-MX" sz="2400" dirty="0"/>
          </a:p>
        </p:txBody>
      </p:sp>
    </p:spTree>
    <p:extLst>
      <p:ext uri="{BB962C8B-B14F-4D97-AF65-F5344CB8AC3E}">
        <p14:creationId xmlns:p14="http://schemas.microsoft.com/office/powerpoint/2010/main" val="2059363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187624" y="200834"/>
            <a:ext cx="6624736" cy="707886"/>
          </a:xfrm>
          <a:prstGeom prst="rect">
            <a:avLst/>
          </a:prstGeom>
          <a:noFill/>
        </p:spPr>
        <p:txBody>
          <a:bodyPr wrap="square" rtlCol="0">
            <a:spAutoFit/>
          </a:bodyPr>
          <a:lstStyle/>
          <a:p>
            <a:pPr algn="ctr"/>
            <a:r>
              <a:rPr lang="es-MX" sz="4000" b="1" dirty="0" smtClean="0">
                <a:solidFill>
                  <a:schemeClr val="tx2">
                    <a:lumMod val="20000"/>
                    <a:lumOff val="80000"/>
                  </a:schemeClr>
                </a:solidFill>
                <a:effectLst>
                  <a:outerShdw blurRad="38100" dist="38100" dir="2700000" algn="tl">
                    <a:srgbClr val="000000">
                      <a:alpha val="43137"/>
                    </a:srgbClr>
                  </a:outerShdw>
                </a:effectLst>
              </a:rPr>
              <a:t>Presentación</a:t>
            </a:r>
            <a:endParaRPr lang="es-MX" sz="4000" b="1" dirty="0">
              <a:solidFill>
                <a:schemeClr val="tx2">
                  <a:lumMod val="20000"/>
                  <a:lumOff val="80000"/>
                </a:schemeClr>
              </a:solidFill>
              <a:effectLst>
                <a:outerShdw blurRad="38100" dist="38100" dir="2700000" algn="tl">
                  <a:srgbClr val="000000">
                    <a:alpha val="43137"/>
                  </a:srgbClr>
                </a:outerShdw>
              </a:effectLst>
            </a:endParaRPr>
          </a:p>
        </p:txBody>
      </p:sp>
      <p:sp>
        <p:nvSpPr>
          <p:cNvPr id="5" name="4 CuadroTexto"/>
          <p:cNvSpPr txBox="1"/>
          <p:nvPr/>
        </p:nvSpPr>
        <p:spPr>
          <a:xfrm>
            <a:off x="1649652" y="908720"/>
            <a:ext cx="5832648" cy="830997"/>
          </a:xfrm>
          <a:prstGeom prst="rect">
            <a:avLst/>
          </a:prstGeom>
          <a:ln>
            <a:solidFill>
              <a:schemeClr val="bg2">
                <a:lumMod val="60000"/>
                <a:lumOff val="40000"/>
              </a:schemeClr>
            </a:solidFill>
          </a:ln>
        </p:spPr>
        <p:style>
          <a:lnRef idx="3">
            <a:schemeClr val="lt1"/>
          </a:lnRef>
          <a:fillRef idx="1">
            <a:schemeClr val="accent1"/>
          </a:fillRef>
          <a:effectRef idx="1">
            <a:schemeClr val="accent1"/>
          </a:effectRef>
          <a:fontRef idx="minor">
            <a:schemeClr val="lt1"/>
          </a:fontRef>
        </p:style>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s-MX" sz="2400" b="1" dirty="0" smtClean="0">
                <a:ln w="50800"/>
                <a:solidFill>
                  <a:schemeClr val="bg1">
                    <a:shade val="50000"/>
                  </a:schemeClr>
                </a:solidFill>
              </a:rPr>
              <a:t>Profesor:  Ing. José Miranda Tolayo</a:t>
            </a:r>
          </a:p>
          <a:p>
            <a:pPr algn="ctr"/>
            <a:r>
              <a:rPr lang="es-MX" sz="2400" b="1" dirty="0" smtClean="0">
                <a:ln w="50800"/>
                <a:solidFill>
                  <a:schemeClr val="bg1">
                    <a:shade val="50000"/>
                  </a:schemeClr>
                </a:solidFill>
              </a:rPr>
              <a:t>Contacto:  josemirt@gmail.com </a:t>
            </a:r>
          </a:p>
        </p:txBody>
      </p:sp>
      <p:sp>
        <p:nvSpPr>
          <p:cNvPr id="6" name="5 CuadroTexto"/>
          <p:cNvSpPr txBox="1"/>
          <p:nvPr/>
        </p:nvSpPr>
        <p:spPr>
          <a:xfrm>
            <a:off x="539552" y="1804634"/>
            <a:ext cx="8136904" cy="1692771"/>
          </a:xfrm>
          <a:prstGeom prst="rect">
            <a:avLst/>
          </a:prstGeom>
          <a:ln>
            <a:solidFill>
              <a:schemeClr val="bg2">
                <a:lumMod val="60000"/>
                <a:lumOff val="40000"/>
              </a:schemeClr>
            </a:solidFill>
          </a:ln>
        </p:spPr>
        <p:style>
          <a:lnRef idx="3">
            <a:schemeClr val="lt1"/>
          </a:lnRef>
          <a:fillRef idx="1">
            <a:schemeClr val="accent1"/>
          </a:fillRef>
          <a:effectRef idx="1">
            <a:schemeClr val="accent1"/>
          </a:effectRef>
          <a:fontRef idx="minor">
            <a:schemeClr val="lt1"/>
          </a:fontRef>
        </p:style>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es-MX" sz="2400" b="1" dirty="0" smtClean="0">
                <a:ln w="50800"/>
                <a:solidFill>
                  <a:schemeClr val="bg1">
                    <a:shade val="50000"/>
                  </a:schemeClr>
                </a:solidFill>
              </a:rPr>
              <a:t>Aspectos generales</a:t>
            </a:r>
          </a:p>
          <a:p>
            <a:pPr marL="457200" indent="-457200">
              <a:buFont typeface="Arial" pitchFamily="34" charset="0"/>
              <a:buChar char="•"/>
            </a:pPr>
            <a:r>
              <a:rPr lang="es-MX" sz="2000" b="1" dirty="0" smtClean="0">
                <a:ln w="50800"/>
                <a:solidFill>
                  <a:schemeClr val="bg1">
                    <a:shade val="50000"/>
                  </a:schemeClr>
                </a:solidFill>
              </a:rPr>
              <a:t>Puntualidad (10 minutos de tolerancia)</a:t>
            </a:r>
          </a:p>
          <a:p>
            <a:pPr marL="457200" indent="-457200">
              <a:buFont typeface="Arial" pitchFamily="34" charset="0"/>
              <a:buChar char="•"/>
            </a:pPr>
            <a:r>
              <a:rPr lang="es-MX" sz="2000" b="1" dirty="0" smtClean="0">
                <a:ln w="50800"/>
                <a:solidFill>
                  <a:schemeClr val="bg1">
                    <a:shade val="50000"/>
                  </a:schemeClr>
                </a:solidFill>
              </a:rPr>
              <a:t>Evitar el uso de móviles y consumo de alimentos</a:t>
            </a:r>
          </a:p>
          <a:p>
            <a:pPr marL="457200" indent="-457200">
              <a:buFont typeface="Arial" pitchFamily="34" charset="0"/>
              <a:buChar char="•"/>
            </a:pPr>
            <a:r>
              <a:rPr lang="es-MX" sz="2000" b="1" dirty="0" smtClean="0">
                <a:ln w="50800"/>
                <a:solidFill>
                  <a:schemeClr val="bg1">
                    <a:shade val="50000"/>
                  </a:schemeClr>
                </a:solidFill>
              </a:rPr>
              <a:t>Entrega de trabajo en tiempo y forma</a:t>
            </a:r>
          </a:p>
          <a:p>
            <a:pPr marL="457200" indent="-457200">
              <a:buFont typeface="Arial" pitchFamily="34" charset="0"/>
              <a:buChar char="•"/>
            </a:pPr>
            <a:r>
              <a:rPr lang="es-MX" sz="2000" b="1" dirty="0" smtClean="0">
                <a:ln w="50800"/>
                <a:solidFill>
                  <a:schemeClr val="bg1">
                    <a:shade val="50000"/>
                  </a:schemeClr>
                </a:solidFill>
              </a:rPr>
              <a:t>Participación</a:t>
            </a:r>
          </a:p>
        </p:txBody>
      </p:sp>
      <p:sp>
        <p:nvSpPr>
          <p:cNvPr id="7" name="6 CuadroTexto"/>
          <p:cNvSpPr txBox="1"/>
          <p:nvPr/>
        </p:nvSpPr>
        <p:spPr>
          <a:xfrm>
            <a:off x="539552" y="3587062"/>
            <a:ext cx="2808312" cy="1076400"/>
          </a:xfrm>
          <a:prstGeom prst="rect">
            <a:avLst/>
          </a:prstGeom>
          <a:ln>
            <a:solidFill>
              <a:schemeClr val="bg2">
                <a:lumMod val="60000"/>
                <a:lumOff val="40000"/>
              </a:schemeClr>
            </a:solidFill>
          </a:ln>
        </p:spPr>
        <p:style>
          <a:lnRef idx="3">
            <a:schemeClr val="lt1"/>
          </a:lnRef>
          <a:fillRef idx="1">
            <a:schemeClr val="accent1"/>
          </a:fillRef>
          <a:effectRef idx="1">
            <a:schemeClr val="accent1"/>
          </a:effectRef>
          <a:fontRef idx="minor">
            <a:schemeClr val="lt1"/>
          </a:fontRef>
        </p:style>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es-MX" sz="1600" b="1" dirty="0" smtClean="0">
                <a:ln w="50800"/>
                <a:solidFill>
                  <a:schemeClr val="bg1">
                    <a:shade val="50000"/>
                  </a:schemeClr>
                </a:solidFill>
              </a:rPr>
              <a:t>Evaluación</a:t>
            </a:r>
          </a:p>
          <a:p>
            <a:pPr marL="342900" indent="-342900">
              <a:buFont typeface="Arial" pitchFamily="34" charset="0"/>
              <a:buChar char="•"/>
            </a:pPr>
            <a:r>
              <a:rPr lang="es-MX" sz="1400" b="1" dirty="0" smtClean="0">
                <a:ln w="50800"/>
                <a:solidFill>
                  <a:schemeClr val="bg1">
                    <a:shade val="50000"/>
                  </a:schemeClr>
                </a:solidFill>
              </a:rPr>
              <a:t>Examen 60%</a:t>
            </a:r>
          </a:p>
          <a:p>
            <a:pPr marL="342900" indent="-342900">
              <a:buFont typeface="Arial" pitchFamily="34" charset="0"/>
              <a:buChar char="•"/>
            </a:pPr>
            <a:r>
              <a:rPr lang="es-MX" sz="1400" b="1" dirty="0" smtClean="0">
                <a:ln w="50800"/>
                <a:solidFill>
                  <a:schemeClr val="bg1">
                    <a:shade val="50000"/>
                  </a:schemeClr>
                </a:solidFill>
              </a:rPr>
              <a:t>Exposición </a:t>
            </a:r>
            <a:r>
              <a:rPr lang="es-MX" sz="1400" b="1" dirty="0">
                <a:ln w="50800"/>
                <a:solidFill>
                  <a:schemeClr val="bg1">
                    <a:shade val="50000"/>
                  </a:schemeClr>
                </a:solidFill>
              </a:rPr>
              <a:t>3</a:t>
            </a:r>
            <a:r>
              <a:rPr lang="es-MX" sz="1400" b="1" dirty="0" smtClean="0">
                <a:ln w="50800"/>
                <a:solidFill>
                  <a:schemeClr val="bg1">
                    <a:shade val="50000"/>
                  </a:schemeClr>
                </a:solidFill>
              </a:rPr>
              <a:t>0%</a:t>
            </a:r>
          </a:p>
          <a:p>
            <a:pPr marL="342900" indent="-342900">
              <a:buFont typeface="Arial" pitchFamily="34" charset="0"/>
              <a:buChar char="•"/>
            </a:pPr>
            <a:r>
              <a:rPr lang="es-MX" sz="1400" b="1" dirty="0" smtClean="0">
                <a:ln w="50800"/>
                <a:solidFill>
                  <a:schemeClr val="bg1">
                    <a:shade val="50000"/>
                  </a:schemeClr>
                </a:solidFill>
              </a:rPr>
              <a:t>Participación 10%</a:t>
            </a:r>
          </a:p>
        </p:txBody>
      </p:sp>
      <p:sp>
        <p:nvSpPr>
          <p:cNvPr id="9" name="8 CuadroTexto"/>
          <p:cNvSpPr txBox="1"/>
          <p:nvPr/>
        </p:nvSpPr>
        <p:spPr>
          <a:xfrm>
            <a:off x="3419872" y="3576736"/>
            <a:ext cx="5256584" cy="1076400"/>
          </a:xfrm>
          <a:prstGeom prst="rect">
            <a:avLst/>
          </a:prstGeom>
          <a:ln>
            <a:solidFill>
              <a:schemeClr val="bg2">
                <a:lumMod val="60000"/>
                <a:lumOff val="40000"/>
              </a:schemeClr>
            </a:solidFill>
          </a:ln>
        </p:spPr>
        <p:style>
          <a:lnRef idx="3">
            <a:schemeClr val="lt1"/>
          </a:lnRef>
          <a:fillRef idx="1">
            <a:schemeClr val="accent1"/>
          </a:fillRef>
          <a:effectRef idx="1">
            <a:schemeClr val="accent1"/>
          </a:effectRef>
          <a:fontRef idx="minor">
            <a:schemeClr val="lt1"/>
          </a:fontRef>
        </p:style>
        <p:txBody>
          <a:bodyPr wrap="square" numCol="1" rtlCol="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s-MX" sz="2400" b="1" dirty="0" smtClean="0">
                <a:ln w="50800"/>
                <a:solidFill>
                  <a:schemeClr val="bg1">
                    <a:shade val="50000"/>
                  </a:schemeClr>
                </a:solidFill>
              </a:rPr>
              <a:t>Calificación</a:t>
            </a:r>
          </a:p>
          <a:p>
            <a:pPr algn="ctr"/>
            <a:endParaRPr lang="es-MX" sz="2400" b="1" dirty="0" smtClean="0">
              <a:ln w="50800"/>
              <a:solidFill>
                <a:schemeClr val="bg1">
                  <a:shade val="50000"/>
                </a:schemeClr>
              </a:solidFill>
            </a:endParaRPr>
          </a:p>
          <a:p>
            <a:pPr algn="ctr"/>
            <a:endParaRPr lang="es-MX" sz="2400" b="1" dirty="0" smtClean="0">
              <a:ln w="50800"/>
              <a:solidFill>
                <a:schemeClr val="bg1">
                  <a:shade val="50000"/>
                </a:schemeClr>
              </a:solidFill>
            </a:endParaRPr>
          </a:p>
        </p:txBody>
      </p:sp>
      <p:sp>
        <p:nvSpPr>
          <p:cNvPr id="10" name="9 CuadroTexto"/>
          <p:cNvSpPr txBox="1"/>
          <p:nvPr/>
        </p:nvSpPr>
        <p:spPr>
          <a:xfrm>
            <a:off x="539552" y="4736289"/>
            <a:ext cx="8136904" cy="1323439"/>
          </a:xfrm>
          <a:prstGeom prst="rect">
            <a:avLst/>
          </a:prstGeom>
          <a:ln>
            <a:solidFill>
              <a:schemeClr val="bg2">
                <a:lumMod val="60000"/>
                <a:lumOff val="40000"/>
              </a:schemeClr>
            </a:solidFill>
          </a:ln>
        </p:spPr>
        <p:style>
          <a:lnRef idx="3">
            <a:schemeClr val="lt1"/>
          </a:lnRef>
          <a:fillRef idx="1">
            <a:schemeClr val="accent1"/>
          </a:fillRef>
          <a:effectRef idx="1">
            <a:schemeClr val="accent1"/>
          </a:effectRef>
          <a:fontRef idx="minor">
            <a:schemeClr val="lt1"/>
          </a:fontRef>
        </p:style>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defPPr>
              <a:defRPr lang="es-ES"/>
            </a:defPPr>
            <a:lvl1pPr>
              <a:defRPr sz="2800">
                <a:ln w="18415"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s-MX" sz="2000" b="1" dirty="0">
                <a:ln w="50800"/>
                <a:solidFill>
                  <a:schemeClr val="bg1">
                    <a:shade val="50000"/>
                  </a:schemeClr>
                </a:solidFill>
                <a:effectLst/>
              </a:rPr>
              <a:t>Ordinario- 80% de asistencia</a:t>
            </a:r>
          </a:p>
          <a:p>
            <a:r>
              <a:rPr lang="es-MX" sz="2000" b="1" dirty="0">
                <a:ln w="50800"/>
                <a:solidFill>
                  <a:schemeClr val="bg1">
                    <a:shade val="50000"/>
                  </a:schemeClr>
                </a:solidFill>
                <a:effectLst/>
              </a:rPr>
              <a:t>Extraordinario- 60% de asistencia</a:t>
            </a:r>
          </a:p>
          <a:p>
            <a:r>
              <a:rPr lang="es-MX" sz="2000" b="1" dirty="0">
                <a:ln w="50800"/>
                <a:solidFill>
                  <a:schemeClr val="bg1">
                    <a:shade val="50000"/>
                  </a:schemeClr>
                </a:solidFill>
                <a:effectLst/>
              </a:rPr>
              <a:t>ETS- 30% de </a:t>
            </a:r>
            <a:r>
              <a:rPr lang="es-MX" sz="2000" b="1" dirty="0" smtClean="0">
                <a:ln w="50800"/>
                <a:solidFill>
                  <a:schemeClr val="bg1">
                    <a:shade val="50000"/>
                  </a:schemeClr>
                </a:solidFill>
                <a:effectLst/>
              </a:rPr>
              <a:t>asistencia</a:t>
            </a:r>
          </a:p>
          <a:p>
            <a:r>
              <a:rPr lang="es-MX" sz="2000" b="1" dirty="0" smtClean="0">
                <a:ln w="50800"/>
                <a:solidFill>
                  <a:schemeClr val="bg1">
                    <a:shade val="50000"/>
                  </a:schemeClr>
                </a:solidFill>
                <a:effectLst/>
              </a:rPr>
              <a:t>Tolerancia en exámenes: hasta 30 min</a:t>
            </a:r>
            <a:endParaRPr lang="es-MX" sz="2000" b="1" dirty="0">
              <a:ln w="50800"/>
              <a:solidFill>
                <a:schemeClr val="bg1">
                  <a:shade val="50000"/>
                </a:schemeClr>
              </a:solidFill>
              <a:effectLst/>
            </a:endParaRPr>
          </a:p>
        </p:txBody>
      </p:sp>
      <p:sp>
        <p:nvSpPr>
          <p:cNvPr id="13" name="12 Rectángulo"/>
          <p:cNvSpPr/>
          <p:nvPr/>
        </p:nvSpPr>
        <p:spPr>
          <a:xfrm>
            <a:off x="3923928" y="3929453"/>
            <a:ext cx="3902030" cy="338554"/>
          </a:xfrm>
          <a:prstGeom prst="rect">
            <a:avLst/>
          </a:prstGeom>
        </p:spPr>
        <p:txBody>
          <a:bodyPr wrap="none">
            <a:spAutoFit/>
            <a:scene3d>
              <a:camera prst="orthographicFront"/>
              <a:lightRig rig="balanced" dir="t">
                <a:rot lat="0" lon="0" rev="2100000"/>
              </a:lightRig>
            </a:scene3d>
            <a:sp3d extrusionH="57150" prstMaterial="metal">
              <a:bevelT w="38100" h="25400"/>
              <a:contourClr>
                <a:schemeClr val="bg2"/>
              </a:contourClr>
            </a:sp3d>
          </a:bodyPr>
          <a:lstStyle/>
          <a:p>
            <a:r>
              <a:rPr lang="es-MX" sz="1600" b="1" dirty="0">
                <a:ln w="50800"/>
                <a:solidFill>
                  <a:schemeClr val="bg1">
                    <a:shade val="50000"/>
                  </a:schemeClr>
                </a:solidFill>
              </a:rPr>
              <a:t>Calificación 1 = (</a:t>
            </a:r>
            <a:r>
              <a:rPr lang="es-MX" sz="1600" b="1" dirty="0" smtClean="0">
                <a:ln w="50800"/>
                <a:solidFill>
                  <a:schemeClr val="bg1">
                    <a:shade val="50000"/>
                  </a:schemeClr>
                </a:solidFill>
              </a:rPr>
              <a:t>A+B)*0.60 </a:t>
            </a:r>
            <a:r>
              <a:rPr lang="es-MX" sz="1600" b="1" dirty="0">
                <a:ln w="50800"/>
                <a:solidFill>
                  <a:schemeClr val="bg1">
                    <a:shade val="50000"/>
                  </a:schemeClr>
                </a:solidFill>
              </a:rPr>
              <a:t>+ (</a:t>
            </a:r>
            <a:r>
              <a:rPr lang="es-MX" sz="1600" b="1" dirty="0" smtClean="0">
                <a:ln w="50800"/>
                <a:solidFill>
                  <a:schemeClr val="bg1">
                    <a:shade val="50000"/>
                  </a:schemeClr>
                </a:solidFill>
              </a:rPr>
              <a:t>C*0.30)+0.10</a:t>
            </a:r>
            <a:endParaRPr lang="es-MX" sz="1600" b="1" dirty="0">
              <a:ln w="50800"/>
              <a:solidFill>
                <a:schemeClr val="bg1">
                  <a:shade val="50000"/>
                </a:schemeClr>
              </a:solidFill>
            </a:endParaRPr>
          </a:p>
        </p:txBody>
      </p:sp>
      <p:sp>
        <p:nvSpPr>
          <p:cNvPr id="14" name="13 Rectángulo"/>
          <p:cNvSpPr/>
          <p:nvPr/>
        </p:nvSpPr>
        <p:spPr>
          <a:xfrm>
            <a:off x="3707904" y="4755109"/>
            <a:ext cx="4237057" cy="338554"/>
          </a:xfrm>
          <a:prstGeom prst="rect">
            <a:avLst/>
          </a:prstGeom>
        </p:spPr>
        <p:txBody>
          <a:bodyPr wrap="none">
            <a:spAutoFit/>
            <a:scene3d>
              <a:camera prst="orthographicFront"/>
              <a:lightRig rig="balanced" dir="t">
                <a:rot lat="0" lon="0" rev="2100000"/>
              </a:lightRig>
            </a:scene3d>
            <a:sp3d extrusionH="57150" prstMaterial="metal">
              <a:bevelT w="38100" h="25400"/>
              <a:contourClr>
                <a:schemeClr val="bg2"/>
              </a:contourClr>
            </a:sp3d>
          </a:bodyPr>
          <a:lstStyle/>
          <a:p>
            <a:r>
              <a:rPr lang="es-MX" sz="1600" b="1" dirty="0">
                <a:ln w="50800"/>
                <a:solidFill>
                  <a:schemeClr val="bg1">
                    <a:shade val="50000"/>
                  </a:schemeClr>
                </a:solidFill>
              </a:rPr>
              <a:t>Calificación 2 = (Calificación 1+ C</a:t>
            </a:r>
            <a:r>
              <a:rPr lang="es-MX" sz="1600" b="1" dirty="0" smtClean="0">
                <a:ln w="50800"/>
                <a:solidFill>
                  <a:schemeClr val="bg1">
                    <a:shade val="50000"/>
                  </a:schemeClr>
                </a:solidFill>
              </a:rPr>
              <a:t>. Ordinario) / 2</a:t>
            </a:r>
            <a:endParaRPr lang="es-MX" sz="1600" b="1" dirty="0">
              <a:ln w="50800"/>
              <a:solidFill>
                <a:schemeClr val="bg1">
                  <a:shade val="50000"/>
                </a:schemeClr>
              </a:solidFill>
            </a:endParaRPr>
          </a:p>
        </p:txBody>
      </p:sp>
      <p:sp>
        <p:nvSpPr>
          <p:cNvPr id="2" name="1 Marcador de número de diapositiva"/>
          <p:cNvSpPr>
            <a:spLocks noGrp="1"/>
          </p:cNvSpPr>
          <p:nvPr>
            <p:ph type="sldNum" sz="quarter" idx="12"/>
          </p:nvPr>
        </p:nvSpPr>
        <p:spPr/>
        <p:txBody>
          <a:bodyPr/>
          <a:lstStyle/>
          <a:p>
            <a:fld id="{132FADFE-3B8F-471C-ABF0-DBC7717ECBBC}" type="slidenum">
              <a:rPr lang="es-ES" smtClean="0"/>
              <a:t>3</a:t>
            </a:fld>
            <a:endParaRPr lang="es-ES"/>
          </a:p>
        </p:txBody>
      </p:sp>
    </p:spTree>
    <p:extLst>
      <p:ext uri="{BB962C8B-B14F-4D97-AF65-F5344CB8AC3E}">
        <p14:creationId xmlns:p14="http://schemas.microsoft.com/office/powerpoint/2010/main" val="2417555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amond(in)">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ircle(in)">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circle(in)">
                                      <p:cBhvr>
                                        <p:cTn id="22" dur="2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circle(in)">
                                      <p:cBhvr>
                                        <p:cTn id="3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3" grpId="0"/>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1196752"/>
            <a:ext cx="8640960" cy="1631216"/>
          </a:xfrm>
          <a:prstGeom prst="rect">
            <a:avLst/>
          </a:prstGeom>
        </p:spPr>
        <p:txBody>
          <a:bodyPr wrap="square">
            <a:spAutoFit/>
          </a:bodyPr>
          <a:lstStyle/>
          <a:p>
            <a:pPr algn="just"/>
            <a:r>
              <a:rPr lang="es-MX" sz="2000" dirty="0" smtClean="0"/>
              <a:t>Los </a:t>
            </a:r>
            <a:r>
              <a:rPr lang="es-MX" sz="2000" dirty="0"/>
              <a:t>pasajeros buscan obtener un transporte colectivo que se aproxime más </a:t>
            </a:r>
            <a:r>
              <a:rPr lang="es-MX" sz="2000" dirty="0" smtClean="0"/>
              <a:t>a un </a:t>
            </a:r>
            <a:r>
              <a:rPr lang="es-MX" sz="2000" dirty="0"/>
              <a:t>transporte en automóvil: desean líneas cerca de su casa, con frecuencias suficientes </a:t>
            </a:r>
            <a:r>
              <a:rPr lang="es-MX" sz="2000" dirty="0" smtClean="0"/>
              <a:t>para que </a:t>
            </a:r>
            <a:r>
              <a:rPr lang="es-MX" sz="2000" dirty="0"/>
              <a:t>esperen poco y puedan viajar sentados, vehículos confortables, variedad de </a:t>
            </a:r>
            <a:r>
              <a:rPr lang="es-MX" sz="2000" dirty="0" smtClean="0"/>
              <a:t>rutas para atender </a:t>
            </a:r>
            <a:r>
              <a:rPr lang="es-MX" sz="2000" dirty="0"/>
              <a:t>en diferentes destinos. Quieren todo esto por la menor tarifa posible.</a:t>
            </a:r>
          </a:p>
        </p:txBody>
      </p:sp>
      <p:sp>
        <p:nvSpPr>
          <p:cNvPr id="3" name="2 Rectángulo"/>
          <p:cNvSpPr/>
          <p:nvPr/>
        </p:nvSpPr>
        <p:spPr>
          <a:xfrm>
            <a:off x="2441574" y="2832025"/>
            <a:ext cx="6666929" cy="3693319"/>
          </a:xfrm>
          <a:prstGeom prst="rect">
            <a:avLst/>
          </a:prstGeom>
        </p:spPr>
        <p:txBody>
          <a:bodyPr wrap="square">
            <a:spAutoFit/>
          </a:bodyPr>
          <a:lstStyle/>
          <a:p>
            <a:pPr algn="just"/>
            <a:r>
              <a:rPr lang="es-MX" dirty="0"/>
              <a:t>El transportista , por su parte (exceptuando empresas del gobierno) es un comerciante </a:t>
            </a:r>
            <a:r>
              <a:rPr lang="es-MX" dirty="0" smtClean="0"/>
              <a:t>que requiere </a:t>
            </a:r>
            <a:r>
              <a:rPr lang="es-MX" dirty="0"/>
              <a:t>básicamente aumentar su ganancia y con este objetivo utiliza todos los </a:t>
            </a:r>
            <a:r>
              <a:rPr lang="es-MX" dirty="0" smtClean="0"/>
              <a:t>medios disponibles</a:t>
            </a:r>
            <a:r>
              <a:rPr lang="es-MX" dirty="0"/>
              <a:t>, entre los cuales se pude incluir eventualmente la prestación de un buen servicio</a:t>
            </a:r>
            <a:r>
              <a:rPr lang="es-MX" dirty="0" smtClean="0"/>
              <a:t>.</a:t>
            </a:r>
          </a:p>
          <a:p>
            <a:pPr algn="just"/>
            <a:endParaRPr lang="es-MX" dirty="0"/>
          </a:p>
          <a:p>
            <a:pPr algn="just"/>
            <a:r>
              <a:rPr lang="es-MX" dirty="0"/>
              <a:t>El conflicto entre el pasajero y el </a:t>
            </a:r>
            <a:r>
              <a:rPr lang="es-MX" dirty="0" smtClean="0"/>
              <a:t>transportista:</a:t>
            </a:r>
          </a:p>
          <a:p>
            <a:pPr algn="just"/>
            <a:endParaRPr lang="es-MX" dirty="0"/>
          </a:p>
          <a:p>
            <a:pPr algn="just"/>
            <a:r>
              <a:rPr lang="es-MX" dirty="0"/>
              <a:t>El primero quiere </a:t>
            </a:r>
            <a:r>
              <a:rPr lang="es-MX" dirty="0" smtClean="0"/>
              <a:t>aumentar </a:t>
            </a:r>
            <a:r>
              <a:rPr lang="es-MX" dirty="0"/>
              <a:t>la </a:t>
            </a:r>
            <a:r>
              <a:rPr lang="es-MX" dirty="0" smtClean="0"/>
              <a:t>función “BENEFICIO – PRECIO</a:t>
            </a:r>
            <a:r>
              <a:rPr lang="es-MX" dirty="0" smtClean="0"/>
              <a:t>”</a:t>
            </a:r>
            <a:endParaRPr lang="es-MX" dirty="0"/>
          </a:p>
          <a:p>
            <a:pPr algn="just"/>
            <a:r>
              <a:rPr lang="es-MX" dirty="0"/>
              <a:t>El segundo quiere </a:t>
            </a:r>
            <a:r>
              <a:rPr lang="es-MX" dirty="0" smtClean="0"/>
              <a:t>aumentar </a:t>
            </a:r>
            <a:r>
              <a:rPr lang="es-MX" dirty="0"/>
              <a:t>la </a:t>
            </a:r>
            <a:r>
              <a:rPr lang="es-MX" dirty="0" smtClean="0"/>
              <a:t>función “PRECIO – COSTO”</a:t>
            </a:r>
            <a:endParaRPr lang="es-MX" dirty="0"/>
          </a:p>
          <a:p>
            <a:pPr algn="just"/>
            <a:r>
              <a:rPr lang="es-MX" dirty="0"/>
              <a:t>El pasajero necesita el transporte y el transportista necesita prestar el servicio para obtener </a:t>
            </a:r>
            <a:r>
              <a:rPr lang="es-MX" dirty="0" smtClean="0"/>
              <a:t>su ganancia </a:t>
            </a:r>
            <a:r>
              <a:rPr lang="es-MX" dirty="0"/>
              <a:t>y con todos los </a:t>
            </a:r>
            <a:r>
              <a:rPr lang="es-MX" dirty="0" smtClean="0"/>
              <a:t>conflictos. </a:t>
            </a:r>
          </a:p>
          <a:p>
            <a:pPr algn="just"/>
            <a:r>
              <a:rPr lang="es-MX" dirty="0" smtClean="0"/>
              <a:t>Al </a:t>
            </a:r>
            <a:r>
              <a:rPr lang="es-MX" dirty="0"/>
              <a:t>final surge el acuerdo: se concretan precios y servicios.</a:t>
            </a:r>
          </a:p>
        </p:txBody>
      </p:sp>
      <p:sp>
        <p:nvSpPr>
          <p:cNvPr id="4" name="3 Marcador de número de diapositiva"/>
          <p:cNvSpPr>
            <a:spLocks noGrp="1"/>
          </p:cNvSpPr>
          <p:nvPr>
            <p:ph type="sldNum" sz="quarter" idx="12"/>
          </p:nvPr>
        </p:nvSpPr>
        <p:spPr/>
        <p:txBody>
          <a:bodyPr/>
          <a:lstStyle/>
          <a:p>
            <a:fld id="{132FADFE-3B8F-471C-ABF0-DBC7717ECBBC}" type="slidenum">
              <a:rPr lang="es-ES" smtClean="0"/>
              <a:t>30</a:t>
            </a:fld>
            <a:endParaRPr lang="es-ES"/>
          </a:p>
        </p:txBody>
      </p:sp>
      <p:pic>
        <p:nvPicPr>
          <p:cNvPr id="9218" name="Picture 2" descr="http://definicion.de/wp-content/uploads/2009/11/pac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2969656"/>
            <a:ext cx="2286000" cy="171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749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1340768"/>
            <a:ext cx="8640960" cy="1477328"/>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es-MX" dirty="0" smtClean="0"/>
              <a:t>1.- Si </a:t>
            </a:r>
            <a:r>
              <a:rPr lang="es-MX" dirty="0"/>
              <a:t>la ganancia es demasiada, más empresas se interesan por prestar los servicios, el </a:t>
            </a:r>
            <a:r>
              <a:rPr lang="es-MX" dirty="0" smtClean="0"/>
              <a:t>precio baja </a:t>
            </a:r>
            <a:r>
              <a:rPr lang="es-MX" dirty="0"/>
              <a:t>y la calidad (beneficios) sube</a:t>
            </a:r>
            <a:r>
              <a:rPr lang="es-MX" dirty="0" smtClean="0"/>
              <a:t>.</a:t>
            </a:r>
          </a:p>
          <a:p>
            <a:pPr algn="just"/>
            <a:endParaRPr lang="es-MX" dirty="0"/>
          </a:p>
          <a:p>
            <a:pPr algn="just"/>
            <a:r>
              <a:rPr lang="es-MX" dirty="0" smtClean="0"/>
              <a:t>2.- Si </a:t>
            </a:r>
            <a:r>
              <a:rPr lang="es-MX" dirty="0"/>
              <a:t>la ganancia es demasiado baja, algunas empresas desisten o se asocian, para subir </a:t>
            </a:r>
            <a:r>
              <a:rPr lang="es-MX" dirty="0" smtClean="0"/>
              <a:t>el precio </a:t>
            </a:r>
            <a:r>
              <a:rPr lang="es-MX" dirty="0"/>
              <a:t>y bajar los costos.</a:t>
            </a:r>
          </a:p>
        </p:txBody>
      </p:sp>
      <p:sp>
        <p:nvSpPr>
          <p:cNvPr id="3" name="2 Rectángulo"/>
          <p:cNvSpPr/>
          <p:nvPr/>
        </p:nvSpPr>
        <p:spPr>
          <a:xfrm>
            <a:off x="251520" y="2933076"/>
            <a:ext cx="6115777" cy="523220"/>
          </a:xfrm>
          <a:prstGeom prst="rect">
            <a:avLst/>
          </a:prstGeom>
        </p:spPr>
        <p:txBody>
          <a:bodyPr wrap="none">
            <a:spAutoFit/>
          </a:bodyPr>
          <a:lstStyle/>
          <a:p>
            <a:r>
              <a:rPr lang="es-MX" sz="2800" dirty="0"/>
              <a:t>¿ Cuál es el papel del gobierno en esto ?</a:t>
            </a:r>
          </a:p>
        </p:txBody>
      </p:sp>
      <p:sp>
        <p:nvSpPr>
          <p:cNvPr id="4" name="3 Rectángulo"/>
          <p:cNvSpPr/>
          <p:nvPr/>
        </p:nvSpPr>
        <p:spPr>
          <a:xfrm>
            <a:off x="251520" y="3557915"/>
            <a:ext cx="4464496" cy="203132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MX" dirty="0"/>
              <a:t>Si la política económica es liberal, el gobierno no tiene </a:t>
            </a:r>
            <a:r>
              <a:rPr lang="es-MX" dirty="0" smtClean="0"/>
              <a:t>papel alguno</a:t>
            </a:r>
            <a:r>
              <a:rPr lang="es-MX" dirty="0"/>
              <a:t>, la mano invisible del mercado equilibra todo. Para los aficionados a este estilo, </a:t>
            </a:r>
            <a:r>
              <a:rPr lang="es-MX" dirty="0" smtClean="0"/>
              <a:t>el manual </a:t>
            </a:r>
            <a:r>
              <a:rPr lang="es-MX" dirty="0"/>
              <a:t>de operación no es necesario. En Chile esta política de reglamentación ha </a:t>
            </a:r>
            <a:r>
              <a:rPr lang="es-MX" dirty="0" smtClean="0"/>
              <a:t>sido utilizada </a:t>
            </a:r>
            <a:r>
              <a:rPr lang="es-MX" dirty="0"/>
              <a:t>en los últimos años.</a:t>
            </a:r>
          </a:p>
        </p:txBody>
      </p:sp>
      <p:sp>
        <p:nvSpPr>
          <p:cNvPr id="5" name="4 Rectángulo"/>
          <p:cNvSpPr/>
          <p:nvPr/>
        </p:nvSpPr>
        <p:spPr>
          <a:xfrm>
            <a:off x="4823520" y="3558826"/>
            <a:ext cx="4068960" cy="147732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es-MX" dirty="0"/>
              <a:t>Si la política es </a:t>
            </a:r>
            <a:r>
              <a:rPr lang="es-MX" dirty="0" err="1"/>
              <a:t>estatizante</a:t>
            </a:r>
            <a:r>
              <a:rPr lang="es-MX" dirty="0"/>
              <a:t>, el gobierno </a:t>
            </a:r>
            <a:r>
              <a:rPr lang="es-MX" dirty="0" smtClean="0"/>
              <a:t> asume </a:t>
            </a:r>
            <a:r>
              <a:rPr lang="es-MX" dirty="0"/>
              <a:t>totalmente la operación del transporte </a:t>
            </a:r>
            <a:r>
              <a:rPr lang="es-MX" dirty="0" smtClean="0"/>
              <a:t>público, teniendo </a:t>
            </a:r>
            <a:r>
              <a:rPr lang="es-MX" dirty="0"/>
              <a:t>sus propias empresas, autobuses, choferes, etc.</a:t>
            </a:r>
          </a:p>
        </p:txBody>
      </p:sp>
      <p:sp>
        <p:nvSpPr>
          <p:cNvPr id="7" name="6 Marcador de número de diapositiva"/>
          <p:cNvSpPr>
            <a:spLocks noGrp="1"/>
          </p:cNvSpPr>
          <p:nvPr>
            <p:ph type="sldNum" sz="quarter" idx="12"/>
          </p:nvPr>
        </p:nvSpPr>
        <p:spPr/>
        <p:txBody>
          <a:bodyPr/>
          <a:lstStyle/>
          <a:p>
            <a:fld id="{132FADFE-3B8F-471C-ABF0-DBC7717ECBBC}" type="slidenum">
              <a:rPr lang="es-ES" smtClean="0"/>
              <a:t>31</a:t>
            </a:fld>
            <a:endParaRPr lang="es-ES"/>
          </a:p>
        </p:txBody>
      </p:sp>
    </p:spTree>
    <p:extLst>
      <p:ext uri="{BB962C8B-B14F-4D97-AF65-F5344CB8AC3E}">
        <p14:creationId xmlns:p14="http://schemas.microsoft.com/office/powerpoint/2010/main" val="254749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1424965"/>
            <a:ext cx="8424936" cy="4524315"/>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just"/>
            <a:r>
              <a:rPr lang="es-MX" dirty="0"/>
              <a:t>El principal problema de las intervenciones del poder público ,es que muchas veces </a:t>
            </a:r>
            <a:r>
              <a:rPr lang="es-MX" dirty="0" smtClean="0"/>
              <a:t>ellas tratan </a:t>
            </a:r>
            <a:r>
              <a:rPr lang="es-MX" dirty="0"/>
              <a:t>solamente de un </a:t>
            </a:r>
            <a:r>
              <a:rPr lang="es-MX" dirty="0" smtClean="0"/>
              <a:t>solo aspecto </a:t>
            </a:r>
            <a:r>
              <a:rPr lang="es-MX" dirty="0"/>
              <a:t>desequilibrando del sistema </a:t>
            </a:r>
            <a:r>
              <a:rPr lang="es-MX" dirty="0" smtClean="0"/>
              <a:t>en </a:t>
            </a:r>
            <a:r>
              <a:rPr lang="es-MX" dirty="0"/>
              <a:t>otros </a:t>
            </a:r>
            <a:r>
              <a:rPr lang="es-MX" dirty="0" smtClean="0"/>
              <a:t>aspectos</a:t>
            </a:r>
            <a:r>
              <a:rPr lang="es-MX" dirty="0"/>
              <a:t>. Ejemplos</a:t>
            </a:r>
            <a:r>
              <a:rPr lang="es-MX" dirty="0" smtClean="0"/>
              <a:t>:</a:t>
            </a:r>
          </a:p>
          <a:p>
            <a:pPr algn="just"/>
            <a:endParaRPr lang="es-MX" dirty="0"/>
          </a:p>
          <a:p>
            <a:pPr algn="just"/>
            <a:r>
              <a:rPr lang="es-MX" dirty="0"/>
              <a:t>a) Una política de tarifa única en toda la ciudad ocasiona que los operadores abandonen </a:t>
            </a:r>
            <a:r>
              <a:rPr lang="es-MX" dirty="0" smtClean="0"/>
              <a:t>las líneas </a:t>
            </a:r>
            <a:r>
              <a:rPr lang="es-MX" dirty="0"/>
              <a:t>menos rentables y operen en demasía en líneas más rentables.</a:t>
            </a:r>
          </a:p>
          <a:p>
            <a:pPr algn="just"/>
            <a:endParaRPr lang="es-MX" dirty="0" smtClean="0"/>
          </a:p>
          <a:p>
            <a:pPr algn="just"/>
            <a:r>
              <a:rPr lang="es-MX" dirty="0" smtClean="0"/>
              <a:t>b</a:t>
            </a:r>
            <a:r>
              <a:rPr lang="es-MX" dirty="0"/>
              <a:t>) Exclusividad de empresas en colonias disminuye la calidad del servicio en esas colonias.</a:t>
            </a:r>
          </a:p>
          <a:p>
            <a:pPr algn="just"/>
            <a:endParaRPr lang="es-MX" dirty="0" smtClean="0"/>
          </a:p>
          <a:p>
            <a:pPr algn="just"/>
            <a:r>
              <a:rPr lang="es-MX" dirty="0" smtClean="0"/>
              <a:t>c</a:t>
            </a:r>
            <a:r>
              <a:rPr lang="es-MX" dirty="0"/>
              <a:t>) Definición de itinerarios con pocos pasajeros reduce la calidad del servicio.</a:t>
            </a:r>
          </a:p>
          <a:p>
            <a:pPr algn="just"/>
            <a:endParaRPr lang="es-MX" dirty="0" smtClean="0"/>
          </a:p>
          <a:p>
            <a:pPr algn="just"/>
            <a:r>
              <a:rPr lang="es-MX" dirty="0" smtClean="0"/>
              <a:t>d</a:t>
            </a:r>
            <a:r>
              <a:rPr lang="es-MX" dirty="0"/>
              <a:t>) Contratación de servicios pagando sólo por </a:t>
            </a:r>
            <a:r>
              <a:rPr lang="es-MX" dirty="0" smtClean="0"/>
              <a:t>kilómetros </a:t>
            </a:r>
            <a:r>
              <a:rPr lang="es-MX" dirty="0"/>
              <a:t>recorridos induce </a:t>
            </a:r>
            <a:r>
              <a:rPr lang="es-MX" dirty="0" smtClean="0"/>
              <a:t>a </a:t>
            </a:r>
            <a:r>
              <a:rPr lang="es-MX" dirty="0"/>
              <a:t>las empresas </a:t>
            </a:r>
            <a:r>
              <a:rPr lang="es-MX" dirty="0" smtClean="0"/>
              <a:t>al desinterés </a:t>
            </a:r>
            <a:r>
              <a:rPr lang="es-MX" dirty="0"/>
              <a:t>por los pasajeros</a:t>
            </a:r>
          </a:p>
          <a:p>
            <a:pPr algn="just"/>
            <a:endParaRPr lang="es-MX" dirty="0" smtClean="0"/>
          </a:p>
          <a:p>
            <a:pPr algn="just"/>
            <a:r>
              <a:rPr lang="es-MX" dirty="0" smtClean="0"/>
              <a:t>e</a:t>
            </a:r>
            <a:r>
              <a:rPr lang="es-MX" dirty="0"/>
              <a:t>) Tarifas abajo de los costos reales ocasiona el deterioro del servicio.</a:t>
            </a:r>
          </a:p>
        </p:txBody>
      </p:sp>
      <p:sp>
        <p:nvSpPr>
          <p:cNvPr id="3" name="2 Marcador de número de diapositiva"/>
          <p:cNvSpPr>
            <a:spLocks noGrp="1"/>
          </p:cNvSpPr>
          <p:nvPr>
            <p:ph type="sldNum" sz="quarter" idx="12"/>
          </p:nvPr>
        </p:nvSpPr>
        <p:spPr/>
        <p:txBody>
          <a:bodyPr/>
          <a:lstStyle/>
          <a:p>
            <a:fld id="{132FADFE-3B8F-471C-ABF0-DBC7717ECBBC}" type="slidenum">
              <a:rPr lang="es-ES" smtClean="0"/>
              <a:t>32</a:t>
            </a:fld>
            <a:endParaRPr lang="es-ES"/>
          </a:p>
        </p:txBody>
      </p:sp>
    </p:spTree>
    <p:extLst>
      <p:ext uri="{BB962C8B-B14F-4D97-AF65-F5344CB8AC3E}">
        <p14:creationId xmlns:p14="http://schemas.microsoft.com/office/powerpoint/2010/main" val="254749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83568" y="1380832"/>
            <a:ext cx="8352928" cy="34163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just"/>
            <a:r>
              <a:rPr lang="es-MX" dirty="0" smtClean="0"/>
              <a:t>Los </a:t>
            </a:r>
            <a:r>
              <a:rPr lang="es-MX" dirty="0"/>
              <a:t>errores en que mayormente incurren las </a:t>
            </a:r>
            <a:r>
              <a:rPr lang="es-MX" dirty="0" smtClean="0"/>
              <a:t>autoridades gubernamentales </a:t>
            </a:r>
            <a:r>
              <a:rPr lang="es-MX" dirty="0"/>
              <a:t>en la administración del transporte</a:t>
            </a:r>
            <a:r>
              <a:rPr lang="es-MX" dirty="0" smtClean="0"/>
              <a:t>:</a:t>
            </a:r>
          </a:p>
          <a:p>
            <a:pPr algn="just"/>
            <a:endParaRPr lang="es-MX" dirty="0"/>
          </a:p>
          <a:p>
            <a:pPr algn="just"/>
            <a:r>
              <a:rPr lang="es-MX" dirty="0"/>
              <a:t>1. Tarifas excesivamente bajas: Por motivos políticos se reducen las tarifas de </a:t>
            </a:r>
            <a:r>
              <a:rPr lang="es-MX" dirty="0" smtClean="0"/>
              <a:t>manera excesiva </a:t>
            </a:r>
            <a:r>
              <a:rPr lang="es-MX" dirty="0"/>
              <a:t>y los transportistas para mantener su ganancia reducen la calidad del servicio.</a:t>
            </a:r>
          </a:p>
          <a:p>
            <a:pPr algn="just"/>
            <a:r>
              <a:rPr lang="es-MX" dirty="0"/>
              <a:t>2. Dar exclusividad de operación a una empresa o grupo de empresas asociadas para </a:t>
            </a:r>
            <a:r>
              <a:rPr lang="es-MX" dirty="0" smtClean="0"/>
              <a:t>la operación </a:t>
            </a:r>
            <a:r>
              <a:rPr lang="es-MX" dirty="0"/>
              <a:t>del servicio, con las inconveniencias resultantes del monopolio </a:t>
            </a:r>
            <a:r>
              <a:rPr lang="es-MX" dirty="0" smtClean="0"/>
              <a:t>u oligopolio</a:t>
            </a:r>
            <a:r>
              <a:rPr lang="es-MX" dirty="0"/>
              <a:t>.</a:t>
            </a:r>
          </a:p>
          <a:p>
            <a:pPr algn="just"/>
            <a:r>
              <a:rPr lang="es-MX" dirty="0"/>
              <a:t>3. Establecer rutas deficitarias. Aunque se pueda compensar al transportista, con otras </a:t>
            </a:r>
            <a:r>
              <a:rPr lang="es-MX" dirty="0" smtClean="0"/>
              <a:t>rutas rentables</a:t>
            </a:r>
            <a:r>
              <a:rPr lang="es-MX" dirty="0"/>
              <a:t>, toda ruta deficitaria necesita monitoreo constante para que no sea mal operada.</a:t>
            </a:r>
          </a:p>
        </p:txBody>
      </p:sp>
      <p:sp>
        <p:nvSpPr>
          <p:cNvPr id="3" name="2 Rectángulo"/>
          <p:cNvSpPr/>
          <p:nvPr/>
        </p:nvSpPr>
        <p:spPr>
          <a:xfrm>
            <a:off x="899592" y="4869160"/>
            <a:ext cx="8136904" cy="1569660"/>
          </a:xfrm>
          <a:prstGeom prst="rect">
            <a:avLst/>
          </a:prstGeom>
        </p:spPr>
        <p:txBody>
          <a:bodyPr wrap="square">
            <a:spAutoFit/>
          </a:bodyPr>
          <a:lstStyle/>
          <a:p>
            <a:pPr algn="just"/>
            <a:r>
              <a:rPr lang="es-MX" sz="2000" dirty="0" smtClean="0">
                <a:ln w="10160">
                  <a:solidFill>
                    <a:schemeClr val="accent1"/>
                  </a:solidFill>
                  <a:prstDash val="solid"/>
                </a:ln>
                <a:solidFill>
                  <a:srgbClr val="FFFFFF"/>
                </a:solidFill>
                <a:effectLst>
                  <a:outerShdw blurRad="38100" dist="32000" dir="5400000" algn="tl">
                    <a:srgbClr val="000000">
                      <a:alpha val="30000"/>
                    </a:srgbClr>
                  </a:outerShdw>
                </a:effectLst>
              </a:rPr>
              <a:t>¡En </a:t>
            </a:r>
            <a:r>
              <a:rPr lang="es-MX" sz="2000" dirty="0">
                <a:ln w="10160">
                  <a:solidFill>
                    <a:schemeClr val="accent1"/>
                  </a:solidFill>
                  <a:prstDash val="solid"/>
                </a:ln>
                <a:solidFill>
                  <a:srgbClr val="FFFFFF"/>
                </a:solidFill>
                <a:effectLst>
                  <a:outerShdw blurRad="38100" dist="32000" dir="5400000" algn="tl">
                    <a:srgbClr val="000000">
                      <a:alpha val="30000"/>
                    </a:srgbClr>
                  </a:outerShdw>
                </a:effectLst>
              </a:rPr>
              <a:t>este orden de ideas, además de estos tres elementos: el pasajero, el transportista y </a:t>
            </a:r>
            <a:r>
              <a:rPr lang="es-MX" sz="2000" dirty="0" smtClean="0">
                <a:ln w="10160">
                  <a:solidFill>
                    <a:schemeClr val="accent1"/>
                  </a:solidFill>
                  <a:prstDash val="solid"/>
                </a:ln>
                <a:solidFill>
                  <a:srgbClr val="FFFFFF"/>
                </a:solidFill>
                <a:effectLst>
                  <a:outerShdw blurRad="38100" dist="32000" dir="5400000" algn="tl">
                    <a:srgbClr val="000000">
                      <a:alpha val="30000"/>
                    </a:srgbClr>
                  </a:outerShdw>
                </a:effectLst>
              </a:rPr>
              <a:t>el gobierno</a:t>
            </a:r>
            <a:r>
              <a:rPr lang="es-MX" sz="2000" dirty="0">
                <a:ln w="10160">
                  <a:solidFill>
                    <a:schemeClr val="accent1"/>
                  </a:solidFill>
                  <a:prstDash val="solid"/>
                </a:ln>
                <a:solidFill>
                  <a:srgbClr val="FFFFFF"/>
                </a:solidFill>
                <a:effectLst>
                  <a:outerShdw blurRad="38100" dist="32000" dir="5400000" algn="tl">
                    <a:srgbClr val="000000">
                      <a:alpha val="30000"/>
                    </a:srgbClr>
                  </a:outerShdw>
                </a:effectLst>
              </a:rPr>
              <a:t>, intervienen otros elementos que muchas veces, por ejercer una influencia </a:t>
            </a:r>
            <a:r>
              <a:rPr lang="es-MX" sz="2000" dirty="0" smtClean="0">
                <a:ln w="10160">
                  <a:solidFill>
                    <a:schemeClr val="accent1"/>
                  </a:solidFill>
                  <a:prstDash val="solid"/>
                </a:ln>
                <a:solidFill>
                  <a:srgbClr val="FFFFFF"/>
                </a:solidFill>
                <a:effectLst>
                  <a:outerShdw blurRad="38100" dist="32000" dir="5400000" algn="tl">
                    <a:srgbClr val="000000">
                      <a:alpha val="30000"/>
                    </a:srgbClr>
                  </a:outerShdw>
                </a:effectLst>
              </a:rPr>
              <a:t>se generan </a:t>
            </a:r>
            <a:r>
              <a:rPr lang="es-MX" sz="2000" dirty="0">
                <a:ln w="10160">
                  <a:solidFill>
                    <a:schemeClr val="accent1"/>
                  </a:solidFill>
                  <a:prstDash val="solid"/>
                </a:ln>
                <a:solidFill>
                  <a:srgbClr val="FFFFFF"/>
                </a:solidFill>
                <a:effectLst>
                  <a:outerShdw blurRad="38100" dist="32000" dir="5400000" algn="tl">
                    <a:srgbClr val="000000">
                      <a:alpha val="30000"/>
                    </a:srgbClr>
                  </a:outerShdw>
                </a:effectLst>
              </a:rPr>
              <a:t>soluciones inadecuadas y se olvidan los intereses primarios del </a:t>
            </a:r>
            <a:r>
              <a:rPr lang="es-MX" sz="3600" dirty="0" smtClean="0">
                <a:ln w="10160">
                  <a:solidFill>
                    <a:schemeClr val="accent1"/>
                  </a:solidFill>
                  <a:prstDash val="solid"/>
                </a:ln>
                <a:solidFill>
                  <a:srgbClr val="FFFFFF"/>
                </a:solidFill>
                <a:effectLst>
                  <a:outerShdw blurRad="38100" dist="32000" dir="5400000" algn="tl">
                    <a:srgbClr val="000000">
                      <a:alpha val="30000"/>
                    </a:srgbClr>
                  </a:outerShdw>
                </a:effectLst>
              </a:rPr>
              <a:t>usuario</a:t>
            </a:r>
            <a:r>
              <a:rPr lang="es-MX" sz="2000" dirty="0" smtClean="0">
                <a:ln w="10160">
                  <a:solidFill>
                    <a:schemeClr val="accent1"/>
                  </a:solidFill>
                  <a:prstDash val="solid"/>
                </a:ln>
                <a:solidFill>
                  <a:srgbClr val="FFFFFF"/>
                </a:solidFill>
                <a:effectLst>
                  <a:outerShdw blurRad="38100" dist="32000" dir="5400000" algn="tl">
                    <a:srgbClr val="000000">
                      <a:alpha val="30000"/>
                    </a:srgbClr>
                  </a:outerShdw>
                </a:effectLst>
              </a:rPr>
              <a:t>!</a:t>
            </a:r>
            <a:endParaRPr lang="es-MX" sz="200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4" name="3 Marcador de número de diapositiva"/>
          <p:cNvSpPr>
            <a:spLocks noGrp="1"/>
          </p:cNvSpPr>
          <p:nvPr>
            <p:ph type="sldNum" sz="quarter" idx="12"/>
          </p:nvPr>
        </p:nvSpPr>
        <p:spPr/>
        <p:txBody>
          <a:bodyPr/>
          <a:lstStyle/>
          <a:p>
            <a:fld id="{132FADFE-3B8F-471C-ABF0-DBC7717ECBBC}" type="slidenum">
              <a:rPr lang="es-ES" smtClean="0"/>
              <a:t>33</a:t>
            </a:fld>
            <a:endParaRPr lang="es-ES"/>
          </a:p>
        </p:txBody>
      </p:sp>
    </p:spTree>
    <p:extLst>
      <p:ext uri="{BB962C8B-B14F-4D97-AF65-F5344CB8AC3E}">
        <p14:creationId xmlns:p14="http://schemas.microsoft.com/office/powerpoint/2010/main" val="254749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1562016"/>
            <a:ext cx="8280920" cy="193899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es-MX" sz="2000" dirty="0"/>
              <a:t>Por lo que entre los elementos de un flujo adicional, están los fabricantes de vehículos </a:t>
            </a:r>
            <a:r>
              <a:rPr lang="es-MX" sz="2000" dirty="0" smtClean="0"/>
              <a:t>y equipos </a:t>
            </a:r>
            <a:r>
              <a:rPr lang="es-MX" sz="2000" dirty="0"/>
              <a:t>a los que les interesa vender el máximo de </a:t>
            </a:r>
            <a:r>
              <a:rPr lang="es-MX" sz="2000" dirty="0" smtClean="0"/>
              <a:t>vehículos, </a:t>
            </a:r>
            <a:r>
              <a:rPr lang="es-MX" sz="2000" dirty="0"/>
              <a:t>ya que el producto </a:t>
            </a:r>
            <a:r>
              <a:rPr lang="es-MX" sz="2000" dirty="0" smtClean="0"/>
              <a:t>que ofrecen </a:t>
            </a:r>
            <a:r>
              <a:rPr lang="es-MX" sz="2000" dirty="0"/>
              <a:t>les permite la máxima ganancia y puede no ser el más adecuado para el </a:t>
            </a:r>
            <a:r>
              <a:rPr lang="es-MX" sz="2000" dirty="0" smtClean="0"/>
              <a:t>transporte requerido</a:t>
            </a:r>
            <a:r>
              <a:rPr lang="es-MX" sz="2000" dirty="0"/>
              <a:t>. </a:t>
            </a:r>
            <a:endParaRPr lang="es-MX" sz="2000" dirty="0" smtClean="0"/>
          </a:p>
          <a:p>
            <a:pPr algn="just"/>
            <a:r>
              <a:rPr lang="es-MX" sz="2000" dirty="0" smtClean="0"/>
              <a:t>Muchas </a:t>
            </a:r>
            <a:r>
              <a:rPr lang="es-MX" sz="2000" dirty="0"/>
              <a:t>veces , soluciones absurdas como tranvías, trenes ligeros, </a:t>
            </a:r>
            <a:r>
              <a:rPr lang="es-MX" sz="2000" dirty="0" err="1"/>
              <a:t>monorieles</a:t>
            </a:r>
            <a:r>
              <a:rPr lang="es-MX" sz="2000" dirty="0"/>
              <a:t>, etc</a:t>
            </a:r>
            <a:r>
              <a:rPr lang="es-MX" sz="2000" dirty="0" smtClean="0"/>
              <a:t>., son </a:t>
            </a:r>
            <a:r>
              <a:rPr lang="es-MX" sz="2000" dirty="0"/>
              <a:t>instrumentados por el poder de éstos.</a:t>
            </a:r>
          </a:p>
        </p:txBody>
      </p:sp>
      <p:sp>
        <p:nvSpPr>
          <p:cNvPr id="3" name="2 Rectángulo"/>
          <p:cNvSpPr/>
          <p:nvPr/>
        </p:nvSpPr>
        <p:spPr>
          <a:xfrm>
            <a:off x="467544" y="3977769"/>
            <a:ext cx="8280920" cy="132343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a:r>
              <a:rPr lang="es-MX" sz="2000" dirty="0"/>
              <a:t>Asimismo, otros elementos de poder son los comerciantes de zonas centrales, </a:t>
            </a:r>
            <a:r>
              <a:rPr lang="es-MX" sz="2000" dirty="0" smtClean="0"/>
              <a:t>los ambientalistas</a:t>
            </a:r>
            <a:r>
              <a:rPr lang="es-MX" sz="2000" dirty="0"/>
              <a:t>, los operadores de tránsito, los autobuses con sus paraderos, usuarios </a:t>
            </a:r>
            <a:r>
              <a:rPr lang="es-MX" sz="2000" dirty="0" smtClean="0"/>
              <a:t>cautivos y </a:t>
            </a:r>
            <a:r>
              <a:rPr lang="es-MX" sz="2000" dirty="0"/>
              <a:t>los vendedores ambulantes, los cuales no son elementos que valorizan el uso del suelo. </a:t>
            </a:r>
          </a:p>
        </p:txBody>
      </p:sp>
      <p:sp>
        <p:nvSpPr>
          <p:cNvPr id="4" name="3 Marcador de número de diapositiva"/>
          <p:cNvSpPr>
            <a:spLocks noGrp="1"/>
          </p:cNvSpPr>
          <p:nvPr>
            <p:ph type="sldNum" sz="quarter" idx="12"/>
          </p:nvPr>
        </p:nvSpPr>
        <p:spPr/>
        <p:txBody>
          <a:bodyPr/>
          <a:lstStyle/>
          <a:p>
            <a:fld id="{132FADFE-3B8F-471C-ABF0-DBC7717ECBBC}" type="slidenum">
              <a:rPr lang="es-ES" smtClean="0"/>
              <a:t>34</a:t>
            </a:fld>
            <a:endParaRPr lang="es-ES"/>
          </a:p>
        </p:txBody>
      </p:sp>
    </p:spTree>
    <p:extLst>
      <p:ext uri="{BB962C8B-B14F-4D97-AF65-F5344CB8AC3E}">
        <p14:creationId xmlns:p14="http://schemas.microsoft.com/office/powerpoint/2010/main" val="254749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3977769"/>
            <a:ext cx="5661756" cy="1323439"/>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just"/>
            <a:r>
              <a:rPr lang="es-MX" sz="2000" dirty="0" smtClean="0"/>
              <a:t>La </a:t>
            </a:r>
            <a:r>
              <a:rPr lang="es-MX" sz="2000" dirty="0"/>
              <a:t>esencia del papel de gobierno en la gestión </a:t>
            </a:r>
            <a:r>
              <a:rPr lang="es-MX" sz="2000" dirty="0" smtClean="0"/>
              <a:t>del transporte </a:t>
            </a:r>
            <a:r>
              <a:rPr lang="es-MX" sz="2000" dirty="0"/>
              <a:t>público es de representante de los pasajeros, en el contrato de prestación </a:t>
            </a:r>
            <a:r>
              <a:rPr lang="es-MX" sz="2000" dirty="0" smtClean="0"/>
              <a:t>de servicios </a:t>
            </a:r>
            <a:r>
              <a:rPr lang="es-MX" sz="2000" dirty="0"/>
              <a:t>de transporte.</a:t>
            </a:r>
          </a:p>
        </p:txBody>
      </p:sp>
      <p:sp>
        <p:nvSpPr>
          <p:cNvPr id="3" name="2 Rectángulo"/>
          <p:cNvSpPr/>
          <p:nvPr/>
        </p:nvSpPr>
        <p:spPr>
          <a:xfrm>
            <a:off x="5004048" y="5489937"/>
            <a:ext cx="3888432" cy="13234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just"/>
            <a:r>
              <a:rPr lang="es-MX" sz="2000" dirty="0"/>
              <a:t>Lo mínimo que se espera del responsable por la administración, es que conozca </a:t>
            </a:r>
            <a:r>
              <a:rPr lang="es-MX" sz="2000" dirty="0" smtClean="0"/>
              <a:t>la calidad actual </a:t>
            </a:r>
            <a:r>
              <a:rPr lang="es-MX" sz="2000" dirty="0"/>
              <a:t>del servicio ofrecido.</a:t>
            </a:r>
          </a:p>
        </p:txBody>
      </p:sp>
      <p:sp>
        <p:nvSpPr>
          <p:cNvPr id="5" name="4 Marcador de número de diapositiva"/>
          <p:cNvSpPr>
            <a:spLocks noGrp="1"/>
          </p:cNvSpPr>
          <p:nvPr>
            <p:ph type="sldNum" sz="quarter" idx="12"/>
          </p:nvPr>
        </p:nvSpPr>
        <p:spPr/>
        <p:txBody>
          <a:bodyPr/>
          <a:lstStyle/>
          <a:p>
            <a:fld id="{132FADFE-3B8F-471C-ABF0-DBC7717ECBBC}" type="slidenum">
              <a:rPr lang="es-ES" smtClean="0"/>
              <a:t>35</a:t>
            </a:fld>
            <a:endParaRPr lang="es-ES"/>
          </a:p>
        </p:txBody>
      </p:sp>
      <p:sp>
        <p:nvSpPr>
          <p:cNvPr id="6" name="5 Rectángulo"/>
          <p:cNvSpPr/>
          <p:nvPr/>
        </p:nvSpPr>
        <p:spPr>
          <a:xfrm>
            <a:off x="2771800" y="980728"/>
            <a:ext cx="6102424" cy="2862322"/>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just"/>
            <a:endParaRPr lang="es-MX" dirty="0"/>
          </a:p>
          <a:p>
            <a:pPr algn="just"/>
            <a:r>
              <a:rPr lang="es-MX" dirty="0"/>
              <a:t>Los paraderos y la circulación de autobús, además de la contaminación visual, sonora y atmosférica, contribuyen a la congestión vehicular de las zonas centrales. Estos factores muchas veces llevan a una solución elitista de retirar los autobuses y paraderos de la zona central de las ciudades, a costa del sacrificio de los pasajeros de transporte colectivo que pierden más tiempo caminando hasta su destino. </a:t>
            </a:r>
          </a:p>
          <a:p>
            <a:pPr algn="just"/>
            <a:r>
              <a:rPr lang="es-MX" dirty="0"/>
              <a:t>La solución es defendida obviamente por los transportistas, pues reducen su recorrido y sus costos.</a:t>
            </a:r>
            <a:endParaRPr lang="es-MX" dirty="0"/>
          </a:p>
        </p:txBody>
      </p:sp>
      <p:pic>
        <p:nvPicPr>
          <p:cNvPr id="10242" name="Picture 2" descr="http://portal2.edomex.gob.mx/edomex/noticias/groups/public/documents/edomex_imagen/edomex_noticias_img_2062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4696" y="3874696"/>
            <a:ext cx="2627784" cy="1586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749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7233" t="34410" r="25000" b="12225"/>
          <a:stretch/>
        </p:blipFill>
        <p:spPr bwMode="auto">
          <a:xfrm>
            <a:off x="107504" y="1052736"/>
            <a:ext cx="6215063" cy="37004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3563888" y="4355812"/>
            <a:ext cx="1872208" cy="369332"/>
          </a:xfrm>
          <a:prstGeom prst="rect">
            <a:avLst/>
          </a:prstGeom>
          <a:noFill/>
        </p:spPr>
        <p:txBody>
          <a:bodyPr wrap="square" rtlCol="0">
            <a:spAutoFit/>
          </a:bodyPr>
          <a:lstStyle/>
          <a:p>
            <a:r>
              <a:rPr lang="es-MX" dirty="0" smtClean="0">
                <a:solidFill>
                  <a:schemeClr val="tx2">
                    <a:lumMod val="10000"/>
                  </a:schemeClr>
                </a:solidFill>
              </a:rPr>
              <a:t>Elección de ruta</a:t>
            </a:r>
            <a:endParaRPr lang="es-MX" dirty="0">
              <a:solidFill>
                <a:schemeClr val="tx2">
                  <a:lumMod val="10000"/>
                </a:schemeClr>
              </a:solidFill>
            </a:endParaRPr>
          </a:p>
        </p:txBody>
      </p:sp>
      <p:sp>
        <p:nvSpPr>
          <p:cNvPr id="3" name="2 Rectángulo"/>
          <p:cNvSpPr/>
          <p:nvPr/>
        </p:nvSpPr>
        <p:spPr>
          <a:xfrm>
            <a:off x="827584" y="5085184"/>
            <a:ext cx="5976664" cy="1754326"/>
          </a:xfrm>
          <a:prstGeom prst="rect">
            <a:avLst/>
          </a:prstGeom>
        </p:spPr>
        <p:txBody>
          <a:bodyPr wrap="square">
            <a:spAutoFit/>
          </a:bodyPr>
          <a:lstStyle/>
          <a:p>
            <a:pPr algn="just"/>
            <a:r>
              <a:rPr lang="es-MX" dirty="0"/>
              <a:t>La correcta planeación de una red de transporte influye en tres </a:t>
            </a:r>
            <a:r>
              <a:rPr lang="es-MX" dirty="0" smtClean="0"/>
              <a:t>aspectos principales </a:t>
            </a:r>
            <a:r>
              <a:rPr lang="es-MX" dirty="0"/>
              <a:t>del sistema</a:t>
            </a:r>
            <a:r>
              <a:rPr lang="es-MX" dirty="0" smtClean="0"/>
              <a:t>:</a:t>
            </a:r>
          </a:p>
          <a:p>
            <a:pPr algn="just"/>
            <a:endParaRPr lang="es-MX" dirty="0"/>
          </a:p>
          <a:p>
            <a:pPr algn="just"/>
            <a:r>
              <a:rPr lang="es-MX" dirty="0"/>
              <a:t>• </a:t>
            </a:r>
            <a:r>
              <a:rPr lang="es-MX" dirty="0" smtClean="0"/>
              <a:t>En </a:t>
            </a:r>
            <a:r>
              <a:rPr lang="es-MX" dirty="0"/>
              <a:t>el desempeño</a:t>
            </a:r>
          </a:p>
          <a:p>
            <a:pPr algn="just"/>
            <a:r>
              <a:rPr lang="es-MX" dirty="0"/>
              <a:t>• </a:t>
            </a:r>
            <a:r>
              <a:rPr lang="es-MX" dirty="0" smtClean="0"/>
              <a:t>En </a:t>
            </a:r>
            <a:r>
              <a:rPr lang="es-MX" dirty="0"/>
              <a:t>la atracción de usuarios</a:t>
            </a:r>
          </a:p>
          <a:p>
            <a:pPr algn="just"/>
            <a:r>
              <a:rPr lang="es-MX" dirty="0"/>
              <a:t>• </a:t>
            </a:r>
            <a:r>
              <a:rPr lang="es-MX" dirty="0" smtClean="0"/>
              <a:t>En </a:t>
            </a:r>
            <a:r>
              <a:rPr lang="es-MX" dirty="0"/>
              <a:t>la </a:t>
            </a:r>
            <a:r>
              <a:rPr lang="es-MX" dirty="0" smtClean="0"/>
              <a:t>operación</a:t>
            </a:r>
            <a:endParaRPr lang="es-MX" dirty="0"/>
          </a:p>
        </p:txBody>
      </p:sp>
      <p:sp>
        <p:nvSpPr>
          <p:cNvPr id="4" name="3 CuadroTexto"/>
          <p:cNvSpPr txBox="1"/>
          <p:nvPr/>
        </p:nvSpPr>
        <p:spPr>
          <a:xfrm>
            <a:off x="6444208" y="942975"/>
            <a:ext cx="2520280" cy="5078313"/>
          </a:xfrm>
          <a:prstGeom prst="rect">
            <a:avLst/>
          </a:prstGeom>
          <a:noFill/>
        </p:spPr>
        <p:txBody>
          <a:bodyPr wrap="square" rtlCol="0">
            <a:spAutoFit/>
          </a:bodyPr>
          <a:lstStyle/>
          <a:p>
            <a:pPr algn="just"/>
            <a:r>
              <a:rPr lang="es-MX" dirty="0" smtClean="0"/>
              <a:t>Las metas para el diseño de red deben ser:</a:t>
            </a:r>
          </a:p>
          <a:p>
            <a:pPr algn="just"/>
            <a:endParaRPr lang="es-MX" dirty="0"/>
          </a:p>
          <a:p>
            <a:pPr marL="342900" indent="-342900" algn="just">
              <a:buFont typeface="+mj-lt"/>
              <a:buAutoNum type="arabicPeriod"/>
            </a:pPr>
            <a:r>
              <a:rPr lang="es-MX" dirty="0" smtClean="0"/>
              <a:t>Transportar </a:t>
            </a:r>
            <a:r>
              <a:rPr lang="es-MX" dirty="0"/>
              <a:t>a</a:t>
            </a:r>
            <a:r>
              <a:rPr lang="es-MX" dirty="0" smtClean="0"/>
              <a:t>l máximo número de pasajeros, de acuerdo al nivel de servicio ofrecido por el parque vehicular (autobús)</a:t>
            </a:r>
          </a:p>
          <a:p>
            <a:pPr marL="342900" indent="-342900" algn="just">
              <a:buFont typeface="+mj-lt"/>
              <a:buAutoNum type="arabicPeriod"/>
            </a:pPr>
            <a:r>
              <a:rPr lang="es-MX" dirty="0" smtClean="0"/>
              <a:t>Lograr la máxima eficiencia operativa disminuyendo los costos para el nivel de desempeño establecido. </a:t>
            </a:r>
          </a:p>
          <a:p>
            <a:pPr algn="just"/>
            <a:endParaRPr lang="es-MX" dirty="0"/>
          </a:p>
        </p:txBody>
      </p:sp>
      <p:sp>
        <p:nvSpPr>
          <p:cNvPr id="5" name="4 Marcador de número de diapositiva"/>
          <p:cNvSpPr>
            <a:spLocks noGrp="1"/>
          </p:cNvSpPr>
          <p:nvPr>
            <p:ph type="sldNum" sz="quarter" idx="12"/>
          </p:nvPr>
        </p:nvSpPr>
        <p:spPr/>
        <p:txBody>
          <a:bodyPr/>
          <a:lstStyle/>
          <a:p>
            <a:fld id="{132FADFE-3B8F-471C-ABF0-DBC7717ECBBC}" type="slidenum">
              <a:rPr lang="es-ES" smtClean="0"/>
              <a:t>36</a:t>
            </a:fld>
            <a:endParaRPr lang="es-ES"/>
          </a:p>
        </p:txBody>
      </p:sp>
    </p:spTree>
    <p:extLst>
      <p:ext uri="{BB962C8B-B14F-4D97-AF65-F5344CB8AC3E}">
        <p14:creationId xmlns:p14="http://schemas.microsoft.com/office/powerpoint/2010/main" val="254749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1196752"/>
            <a:ext cx="8531503" cy="4708981"/>
          </a:xfrm>
          <a:prstGeom prst="rect">
            <a:avLst/>
          </a:prstGeom>
          <a:noFill/>
        </p:spPr>
        <p:txBody>
          <a:bodyPr wrap="none" rtlCol="0">
            <a:spAutoFit/>
          </a:bodyPr>
          <a:lstStyle/>
          <a:p>
            <a:pPr marL="285750" indent="-285750">
              <a:buFont typeface="Arial" panose="020B0604020202020204" pitchFamily="34" charset="0"/>
              <a:buChar char="•"/>
            </a:pPr>
            <a:r>
              <a:rPr lang="es-MX" sz="2000" dirty="0" smtClean="0"/>
              <a:t>Frecuencia de servicio (</a:t>
            </a:r>
            <a:r>
              <a:rPr lang="es-MX" sz="2000" dirty="0" err="1" smtClean="0"/>
              <a:t>veh</a:t>
            </a:r>
            <a:r>
              <a:rPr lang="es-MX" sz="2000" dirty="0" smtClean="0"/>
              <a:t> / </a:t>
            </a:r>
            <a:r>
              <a:rPr lang="es-MX" sz="2000" dirty="0" err="1" smtClean="0"/>
              <a:t>hr</a:t>
            </a:r>
            <a:r>
              <a:rPr lang="es-MX" sz="2000" dirty="0" smtClean="0"/>
              <a:t>)</a:t>
            </a:r>
          </a:p>
          <a:p>
            <a:endParaRPr lang="es-MX" sz="2000" dirty="0" smtClean="0"/>
          </a:p>
          <a:p>
            <a:pPr marL="285750" indent="-285750">
              <a:buFont typeface="Arial" panose="020B0604020202020204" pitchFamily="34" charset="0"/>
              <a:buChar char="•"/>
            </a:pPr>
            <a:r>
              <a:rPr lang="es-MX" sz="2000" dirty="0" smtClean="0"/>
              <a:t>Velocidad de operación (</a:t>
            </a:r>
            <a:r>
              <a:rPr lang="es-MX" sz="2000" dirty="0" err="1" smtClean="0"/>
              <a:t>Vr</a:t>
            </a:r>
            <a:r>
              <a:rPr lang="es-MX" sz="2000" dirty="0" smtClean="0"/>
              <a:t> = L / </a:t>
            </a:r>
            <a:r>
              <a:rPr lang="es-MX" sz="2000" dirty="0" err="1" smtClean="0"/>
              <a:t>tr</a:t>
            </a:r>
            <a:r>
              <a:rPr lang="es-MX" sz="2000" dirty="0" smtClean="0"/>
              <a:t>)</a:t>
            </a:r>
          </a:p>
          <a:p>
            <a:pPr marL="285750" indent="-285750">
              <a:buFont typeface="Arial" panose="020B0604020202020204" pitchFamily="34" charset="0"/>
              <a:buChar char="•"/>
            </a:pPr>
            <a:endParaRPr lang="es-MX" sz="2000" dirty="0" smtClean="0"/>
          </a:p>
          <a:p>
            <a:pPr marL="285750" indent="-285750">
              <a:buFont typeface="Arial" panose="020B0604020202020204" pitchFamily="34" charset="0"/>
              <a:buChar char="•"/>
            </a:pPr>
            <a:r>
              <a:rPr lang="es-MX" sz="2000" dirty="0" smtClean="0"/>
              <a:t>Confiabilidad del servicio</a:t>
            </a:r>
          </a:p>
          <a:p>
            <a:pPr marL="285750" indent="-285750">
              <a:buFont typeface="Arial" panose="020B0604020202020204" pitchFamily="34" charset="0"/>
              <a:buChar char="•"/>
            </a:pPr>
            <a:endParaRPr lang="es-MX" sz="2000" dirty="0" smtClean="0"/>
          </a:p>
          <a:p>
            <a:pPr marL="285750" indent="-285750">
              <a:buFont typeface="Arial" panose="020B0604020202020204" pitchFamily="34" charset="0"/>
              <a:buChar char="•"/>
            </a:pPr>
            <a:r>
              <a:rPr lang="es-MX" sz="2000" dirty="0" smtClean="0"/>
              <a:t>Uniformidad en salidas o en paso por estaciones y/o paradas (Regularidad)</a:t>
            </a:r>
          </a:p>
          <a:p>
            <a:pPr marL="285750" indent="-285750">
              <a:buFont typeface="Arial" panose="020B0604020202020204" pitchFamily="34" charset="0"/>
              <a:buChar char="•"/>
            </a:pPr>
            <a:endParaRPr lang="es-MX" sz="2000" dirty="0" smtClean="0"/>
          </a:p>
          <a:p>
            <a:pPr marL="285750" indent="-285750">
              <a:buFont typeface="Arial" panose="020B0604020202020204" pitchFamily="34" charset="0"/>
              <a:buChar char="•"/>
            </a:pPr>
            <a:r>
              <a:rPr lang="es-MX" sz="2000" dirty="0" smtClean="0"/>
              <a:t>Seguridad . Índice de siniestralidad (accidentes/año o Km)</a:t>
            </a:r>
          </a:p>
          <a:p>
            <a:pPr marL="285750" indent="-285750">
              <a:buFont typeface="Arial" panose="020B0604020202020204" pitchFamily="34" charset="0"/>
              <a:buChar char="•"/>
            </a:pPr>
            <a:endParaRPr lang="es-MX" sz="2000" dirty="0" smtClean="0"/>
          </a:p>
          <a:p>
            <a:pPr marL="285750" indent="-285750">
              <a:buFont typeface="Arial" panose="020B0604020202020204" pitchFamily="34" charset="0"/>
              <a:buChar char="•"/>
            </a:pPr>
            <a:r>
              <a:rPr lang="es-MX" sz="2000" dirty="0" smtClean="0"/>
              <a:t>Capacidad ofrecida, capacidad utilizada y capacidad de línea</a:t>
            </a:r>
          </a:p>
          <a:p>
            <a:pPr marL="285750" indent="-285750">
              <a:buFont typeface="Arial" panose="020B0604020202020204" pitchFamily="34" charset="0"/>
              <a:buChar char="•"/>
            </a:pPr>
            <a:endParaRPr lang="es-MX" sz="2000" dirty="0" smtClean="0"/>
          </a:p>
          <a:p>
            <a:pPr marL="285750" indent="-285750">
              <a:buFont typeface="Arial" panose="020B0604020202020204" pitchFamily="34" charset="0"/>
              <a:buChar char="•"/>
            </a:pPr>
            <a:r>
              <a:rPr lang="es-MX" sz="2000" dirty="0" smtClean="0"/>
              <a:t>Capacidad productiva (</a:t>
            </a:r>
            <a:r>
              <a:rPr lang="es-MX" sz="2000" dirty="0" err="1" smtClean="0"/>
              <a:t>fo</a:t>
            </a:r>
            <a:r>
              <a:rPr lang="es-MX" sz="2000" dirty="0" smtClean="0"/>
              <a:t> x Cl)</a:t>
            </a:r>
          </a:p>
          <a:p>
            <a:pPr marL="285750" indent="-285750">
              <a:buFont typeface="Arial" panose="020B0604020202020204" pitchFamily="34" charset="0"/>
              <a:buChar char="•"/>
            </a:pPr>
            <a:endParaRPr lang="es-MX" sz="2000" dirty="0" smtClean="0"/>
          </a:p>
          <a:p>
            <a:pPr marL="285750" indent="-285750">
              <a:buFont typeface="Arial" panose="020B0604020202020204" pitchFamily="34" charset="0"/>
              <a:buChar char="•"/>
            </a:pPr>
            <a:r>
              <a:rPr lang="es-MX" sz="2000" dirty="0" smtClean="0"/>
              <a:t>Productividad (</a:t>
            </a:r>
            <a:r>
              <a:rPr lang="es-MX" sz="2000" dirty="0" err="1" smtClean="0"/>
              <a:t>Veh</a:t>
            </a:r>
            <a:r>
              <a:rPr lang="es-MX" sz="2000" dirty="0" smtClean="0"/>
              <a:t>-km/$)</a:t>
            </a:r>
            <a:endParaRPr lang="es-MX" sz="2000" dirty="0"/>
          </a:p>
        </p:txBody>
      </p:sp>
      <p:sp>
        <p:nvSpPr>
          <p:cNvPr id="4" name="3 CuadroTexto"/>
          <p:cNvSpPr txBox="1"/>
          <p:nvPr/>
        </p:nvSpPr>
        <p:spPr>
          <a:xfrm>
            <a:off x="1979712" y="188640"/>
            <a:ext cx="5040560" cy="830997"/>
          </a:xfrm>
          <a:prstGeom prst="rect">
            <a:avLst/>
          </a:prstGeom>
          <a:noFill/>
        </p:spPr>
        <p:txBody>
          <a:bodyPr wrap="square" rtlCol="0">
            <a:spAutoFit/>
          </a:bodyPr>
          <a:lstStyle/>
          <a:p>
            <a:pPr algn="ctr"/>
            <a:r>
              <a:rPr lang="es-MX" sz="2400" dirty="0" smtClean="0"/>
              <a:t>Desempeño del </a:t>
            </a:r>
            <a:r>
              <a:rPr lang="es-MX" sz="2400" dirty="0" smtClean="0"/>
              <a:t>sistema</a:t>
            </a:r>
          </a:p>
          <a:p>
            <a:pPr algn="ctr"/>
            <a:r>
              <a:rPr lang="es-MX" sz="2400" dirty="0" smtClean="0"/>
              <a:t>Indicadores</a:t>
            </a:r>
            <a:endParaRPr lang="es-MX" sz="2400" dirty="0"/>
          </a:p>
        </p:txBody>
      </p:sp>
      <p:sp>
        <p:nvSpPr>
          <p:cNvPr id="3" name="2 Marcador de número de diapositiva"/>
          <p:cNvSpPr>
            <a:spLocks noGrp="1"/>
          </p:cNvSpPr>
          <p:nvPr>
            <p:ph type="sldNum" sz="quarter" idx="12"/>
          </p:nvPr>
        </p:nvSpPr>
        <p:spPr/>
        <p:txBody>
          <a:bodyPr/>
          <a:lstStyle/>
          <a:p>
            <a:fld id="{132FADFE-3B8F-471C-ABF0-DBC7717ECBBC}" type="slidenum">
              <a:rPr lang="es-ES" smtClean="0"/>
              <a:t>37</a:t>
            </a:fld>
            <a:endParaRPr lang="es-ES"/>
          </a:p>
        </p:txBody>
      </p:sp>
    </p:spTree>
    <p:extLst>
      <p:ext uri="{BB962C8B-B14F-4D97-AF65-F5344CB8AC3E}">
        <p14:creationId xmlns:p14="http://schemas.microsoft.com/office/powerpoint/2010/main" val="254749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99592" y="1124744"/>
            <a:ext cx="8208912" cy="5062924"/>
          </a:xfrm>
          <a:prstGeom prst="rect">
            <a:avLst/>
          </a:prstGeom>
          <a:noFill/>
        </p:spPr>
        <p:txBody>
          <a:bodyPr wrap="square" rtlCol="0">
            <a:spAutoFit/>
          </a:bodyPr>
          <a:lstStyle/>
          <a:p>
            <a:r>
              <a:rPr lang="es-MX" sz="1900" dirty="0" smtClean="0"/>
              <a:t>Basados en las frecuencias prototipo FBD se propone el siguiente esquema:</a:t>
            </a:r>
          </a:p>
          <a:p>
            <a:endParaRPr lang="es-MX" sz="1900" dirty="0"/>
          </a:p>
          <a:p>
            <a:r>
              <a:rPr lang="es-MX" sz="1900" dirty="0" smtClean="0"/>
              <a:t>a) Frecuencia inicial: Aplicable entre las 05:00 y las 07:00 </a:t>
            </a:r>
            <a:r>
              <a:rPr lang="es-MX" sz="1900" dirty="0" err="1" smtClean="0"/>
              <a:t>hrs</a:t>
            </a:r>
            <a:endParaRPr lang="es-MX" sz="1900" dirty="0" smtClean="0"/>
          </a:p>
          <a:p>
            <a:r>
              <a:rPr lang="es-MX" sz="1900" dirty="0" smtClean="0"/>
              <a:t>b) Frecuencia HMD: Entre las 07:00 y 09:00 o según se presente la HMD</a:t>
            </a:r>
          </a:p>
          <a:p>
            <a:r>
              <a:rPr lang="es-MX" sz="1900" dirty="0" smtClean="0"/>
              <a:t>c) Frecuencia valle: Se puede aplicar de 09:00 a 18:00 si no existe punta de medio  día. Si existe punta intermedio se aplica de 09:00-14:00 y 16:00-18:00</a:t>
            </a:r>
          </a:p>
          <a:p>
            <a:r>
              <a:rPr lang="es-MX" sz="1900" dirty="0" smtClean="0"/>
              <a:t>d) Frecuencia vespertina. Aplicable en el período de punta de la tarde 18:00-21:00</a:t>
            </a:r>
          </a:p>
          <a:p>
            <a:r>
              <a:rPr lang="es-MX" sz="1900" dirty="0" smtClean="0"/>
              <a:t>e) Frecuencia nocturna. De las 21:00 </a:t>
            </a:r>
            <a:r>
              <a:rPr lang="es-MX" sz="1900" dirty="0" err="1" smtClean="0"/>
              <a:t>hrs</a:t>
            </a:r>
            <a:r>
              <a:rPr lang="es-MX" sz="1900" dirty="0" smtClean="0"/>
              <a:t> hasta las 05:00 </a:t>
            </a:r>
            <a:r>
              <a:rPr lang="es-MX" sz="1900" dirty="0" err="1" smtClean="0"/>
              <a:t>hrs</a:t>
            </a:r>
            <a:r>
              <a:rPr lang="es-MX" sz="1900" dirty="0" smtClean="0"/>
              <a:t>. o a al término  del servicio</a:t>
            </a:r>
          </a:p>
          <a:p>
            <a:endParaRPr lang="es-MX" sz="1900" dirty="0" smtClean="0"/>
          </a:p>
          <a:p>
            <a:r>
              <a:rPr lang="es-MX" sz="1900" dirty="0" smtClean="0"/>
              <a:t>Las FBD podrán fijarse mediante cuatro pasos:</a:t>
            </a:r>
          </a:p>
          <a:p>
            <a:endParaRPr lang="es-MX" sz="1900" dirty="0"/>
          </a:p>
          <a:p>
            <a:pPr marL="342900" indent="-342900">
              <a:buAutoNum type="arabicParenR"/>
            </a:pPr>
            <a:r>
              <a:rPr lang="es-MX" sz="1900" dirty="0" smtClean="0"/>
              <a:t>Se define la </a:t>
            </a:r>
            <a:r>
              <a:rPr lang="es-MX" sz="1900" dirty="0" err="1" smtClean="0"/>
              <a:t>fo</a:t>
            </a:r>
            <a:r>
              <a:rPr lang="es-MX" sz="1900" dirty="0" smtClean="0"/>
              <a:t> óptima (De acuerdo a la HMD)</a:t>
            </a:r>
          </a:p>
          <a:p>
            <a:pPr marL="342900" indent="-342900">
              <a:buAutoNum type="arabicParenR"/>
            </a:pPr>
            <a:r>
              <a:rPr lang="es-MX" sz="1900" dirty="0" smtClean="0"/>
              <a:t>Se fijan las restantes frecuencias  como una </a:t>
            </a:r>
            <a:r>
              <a:rPr lang="es-MX" sz="1900" dirty="0" err="1" smtClean="0"/>
              <a:t>proporcion</a:t>
            </a:r>
            <a:r>
              <a:rPr lang="es-MX" sz="1900" dirty="0" smtClean="0"/>
              <a:t> de la </a:t>
            </a:r>
            <a:r>
              <a:rPr lang="es-MX" sz="1900" dirty="0" err="1" smtClean="0"/>
              <a:t>fo</a:t>
            </a:r>
            <a:r>
              <a:rPr lang="es-MX" sz="1900" dirty="0" smtClean="0"/>
              <a:t> óptima</a:t>
            </a:r>
          </a:p>
          <a:p>
            <a:pPr marL="342900" indent="-342900">
              <a:buAutoNum type="arabicParenR"/>
            </a:pPr>
            <a:r>
              <a:rPr lang="es-MX" sz="1900" dirty="0" smtClean="0"/>
              <a:t>El intervalo no podrá ser mayor  de 12 min en hora valle y vespertina</a:t>
            </a:r>
          </a:p>
          <a:p>
            <a:pPr marL="342900" indent="-342900">
              <a:buAutoNum type="arabicParenR"/>
            </a:pPr>
            <a:r>
              <a:rPr lang="es-MX" sz="1900" dirty="0" smtClean="0"/>
              <a:t>El intervalo no podrá ser mayor de 30 min en hora inicial o nocturna</a:t>
            </a:r>
            <a:endParaRPr lang="es-MX" sz="1900" dirty="0"/>
          </a:p>
        </p:txBody>
      </p:sp>
      <p:sp>
        <p:nvSpPr>
          <p:cNvPr id="4" name="3 CuadroTexto"/>
          <p:cNvSpPr txBox="1"/>
          <p:nvPr/>
        </p:nvSpPr>
        <p:spPr>
          <a:xfrm>
            <a:off x="2195737" y="364014"/>
            <a:ext cx="5040560" cy="369332"/>
          </a:xfrm>
          <a:prstGeom prst="rect">
            <a:avLst/>
          </a:prstGeom>
          <a:noFill/>
        </p:spPr>
        <p:txBody>
          <a:bodyPr wrap="square" rtlCol="0">
            <a:spAutoFit/>
          </a:bodyPr>
          <a:lstStyle/>
          <a:p>
            <a:pPr algn="ctr"/>
            <a:r>
              <a:rPr lang="es-MX" dirty="0" smtClean="0"/>
              <a:t>Frecuencia de Operación</a:t>
            </a:r>
            <a:endParaRPr lang="es-MX" dirty="0"/>
          </a:p>
        </p:txBody>
      </p:sp>
      <p:sp>
        <p:nvSpPr>
          <p:cNvPr id="3" name="2 Marcador de número de diapositiva"/>
          <p:cNvSpPr>
            <a:spLocks noGrp="1"/>
          </p:cNvSpPr>
          <p:nvPr>
            <p:ph type="sldNum" sz="quarter" idx="12"/>
          </p:nvPr>
        </p:nvSpPr>
        <p:spPr/>
        <p:txBody>
          <a:bodyPr/>
          <a:lstStyle/>
          <a:p>
            <a:fld id="{132FADFE-3B8F-471C-ABF0-DBC7717ECBBC}" type="slidenum">
              <a:rPr lang="es-ES" smtClean="0"/>
              <a:t>38</a:t>
            </a:fld>
            <a:endParaRPr lang="es-ES"/>
          </a:p>
        </p:txBody>
      </p:sp>
    </p:spTree>
    <p:extLst>
      <p:ext uri="{BB962C8B-B14F-4D97-AF65-F5344CB8AC3E}">
        <p14:creationId xmlns:p14="http://schemas.microsoft.com/office/powerpoint/2010/main" val="254749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8402" y="1124744"/>
            <a:ext cx="8318053" cy="1200329"/>
          </a:xfrm>
          <a:prstGeom prst="rect">
            <a:avLst/>
          </a:prstGeom>
        </p:spPr>
        <p:txBody>
          <a:bodyPr wrap="square">
            <a:spAutoFit/>
          </a:bodyPr>
          <a:lstStyle/>
          <a:p>
            <a:r>
              <a:rPr lang="pt-BR" dirty="0" smtClean="0"/>
              <a:t>Se </a:t>
            </a:r>
            <a:r>
              <a:rPr lang="pt-BR" dirty="0" err="1" smtClean="0"/>
              <a:t>muestra</a:t>
            </a:r>
            <a:r>
              <a:rPr lang="pt-BR" dirty="0" smtClean="0"/>
              <a:t> </a:t>
            </a:r>
            <a:r>
              <a:rPr lang="pt-BR" dirty="0"/>
              <a:t>la </a:t>
            </a:r>
            <a:r>
              <a:rPr lang="pt-BR" dirty="0" smtClean="0"/>
              <a:t>demanda horaria </a:t>
            </a:r>
            <a:r>
              <a:rPr lang="pt-BR" dirty="0" err="1" smtClean="0"/>
              <a:t>en</a:t>
            </a:r>
            <a:r>
              <a:rPr lang="pt-BR" dirty="0" smtClean="0"/>
              <a:t>  la terminal de una </a:t>
            </a:r>
            <a:r>
              <a:rPr lang="pt-BR" dirty="0" err="1" smtClean="0"/>
              <a:t>ruta</a:t>
            </a:r>
            <a:r>
              <a:rPr lang="pt-BR" dirty="0" smtClean="0"/>
              <a:t>  de transporte urbano </a:t>
            </a:r>
            <a:r>
              <a:rPr lang="pt-BR" dirty="0"/>
              <a:t>. </a:t>
            </a:r>
            <a:r>
              <a:rPr lang="pt-BR" dirty="0" err="1" smtClean="0"/>
              <a:t>Suponiendo</a:t>
            </a:r>
            <a:r>
              <a:rPr lang="pt-BR" dirty="0" smtClean="0"/>
              <a:t> una </a:t>
            </a:r>
            <a:r>
              <a:rPr lang="pt-BR" dirty="0" err="1" smtClean="0"/>
              <a:t>capacidad</a:t>
            </a:r>
            <a:r>
              <a:rPr lang="pt-BR" dirty="0" smtClean="0"/>
              <a:t>  </a:t>
            </a:r>
            <a:r>
              <a:rPr lang="pt-BR" dirty="0" err="1" smtClean="0"/>
              <a:t>vehicular</a:t>
            </a:r>
            <a:r>
              <a:rPr lang="pt-BR" dirty="0" smtClean="0"/>
              <a:t> CU </a:t>
            </a:r>
            <a:r>
              <a:rPr lang="pt-BR" dirty="0"/>
              <a:t>= </a:t>
            </a:r>
            <a:r>
              <a:rPr lang="pt-BR" dirty="0" smtClean="0"/>
              <a:t>90 </a:t>
            </a:r>
            <a:r>
              <a:rPr lang="pt-BR" dirty="0" err="1" smtClean="0"/>
              <a:t>pasajeros</a:t>
            </a:r>
            <a:r>
              <a:rPr lang="pt-BR" dirty="0" smtClean="0"/>
              <a:t>, se </a:t>
            </a:r>
            <a:r>
              <a:rPr lang="pt-BR" dirty="0" err="1" smtClean="0"/>
              <a:t>pide</a:t>
            </a:r>
            <a:r>
              <a:rPr lang="pt-BR" dirty="0" smtClean="0"/>
              <a:t>:</a:t>
            </a:r>
          </a:p>
          <a:p>
            <a:endParaRPr lang="pt-BR" dirty="0"/>
          </a:p>
          <a:p>
            <a:pPr marL="342900" indent="-342900">
              <a:buAutoNum type="arabicParenR"/>
            </a:pPr>
            <a:r>
              <a:rPr lang="pt-BR" dirty="0" smtClean="0"/>
              <a:t>Calcular la </a:t>
            </a:r>
            <a:r>
              <a:rPr lang="pt-BR" dirty="0" err="1" smtClean="0"/>
              <a:t>fo</a:t>
            </a:r>
            <a:r>
              <a:rPr lang="pt-BR" dirty="0" smtClean="0"/>
              <a:t> para cada período</a:t>
            </a:r>
          </a:p>
        </p:txBody>
      </p:sp>
      <p:graphicFrame>
        <p:nvGraphicFramePr>
          <p:cNvPr id="6" name="5 Tabla"/>
          <p:cNvGraphicFramePr>
            <a:graphicFrameLocks noGrp="1"/>
          </p:cNvGraphicFramePr>
          <p:nvPr>
            <p:extLst>
              <p:ext uri="{D42A27DB-BD31-4B8C-83A1-F6EECF244321}">
                <p14:modId xmlns:p14="http://schemas.microsoft.com/office/powerpoint/2010/main" val="2762789327"/>
              </p:ext>
            </p:extLst>
          </p:nvPr>
        </p:nvGraphicFramePr>
        <p:xfrm>
          <a:off x="1187809" y="4372312"/>
          <a:ext cx="6640353" cy="2225040"/>
        </p:xfrm>
        <a:graphic>
          <a:graphicData uri="http://schemas.openxmlformats.org/drawingml/2006/table">
            <a:tbl>
              <a:tblPr firstRow="1" bandRow="1">
                <a:tableStyleId>{5C22544A-7EE6-4342-B048-85BDC9FD1C3A}</a:tableStyleId>
              </a:tblPr>
              <a:tblGrid>
                <a:gridCol w="1019494"/>
                <a:gridCol w="627505"/>
                <a:gridCol w="566452"/>
                <a:gridCol w="1080748"/>
                <a:gridCol w="470629"/>
                <a:gridCol w="662074"/>
                <a:gridCol w="1117529"/>
                <a:gridCol w="504056"/>
                <a:gridCol w="591866"/>
              </a:tblGrid>
              <a:tr h="370840">
                <a:tc>
                  <a:txBody>
                    <a:bodyPr/>
                    <a:lstStyle/>
                    <a:p>
                      <a:pPr algn="ctr"/>
                      <a:r>
                        <a:rPr lang="es-MX" dirty="0" smtClean="0"/>
                        <a:t>Horario</a:t>
                      </a:r>
                      <a:endParaRPr lang="es-MX" dirty="0"/>
                    </a:p>
                  </a:txBody>
                  <a:tcPr/>
                </a:tc>
                <a:tc>
                  <a:txBody>
                    <a:bodyPr/>
                    <a:lstStyle/>
                    <a:p>
                      <a:pPr algn="ctr"/>
                      <a:r>
                        <a:rPr lang="es-MX" dirty="0" err="1" smtClean="0"/>
                        <a:t>Fo</a:t>
                      </a:r>
                      <a:endParaRPr lang="es-MX" dirty="0"/>
                    </a:p>
                  </a:txBody>
                  <a:tcPr/>
                </a:tc>
                <a:tc>
                  <a:txBody>
                    <a:bodyPr/>
                    <a:lstStyle/>
                    <a:p>
                      <a:pPr algn="ctr"/>
                      <a:r>
                        <a:rPr lang="es-MX" dirty="0" smtClean="0"/>
                        <a:t>i</a:t>
                      </a:r>
                      <a:endParaRPr lang="es-MX" dirty="0"/>
                    </a:p>
                  </a:txBody>
                  <a:tcPr/>
                </a:tc>
                <a:tc>
                  <a:txBody>
                    <a:bodyPr/>
                    <a:lstStyle/>
                    <a:p>
                      <a:pPr algn="ctr"/>
                      <a:r>
                        <a:rPr lang="es-MX" dirty="0" smtClean="0"/>
                        <a:t>Horario</a:t>
                      </a:r>
                      <a:endParaRPr lang="es-MX" dirty="0"/>
                    </a:p>
                  </a:txBody>
                  <a:tcPr/>
                </a:tc>
                <a:tc>
                  <a:txBody>
                    <a:bodyPr/>
                    <a:lstStyle/>
                    <a:p>
                      <a:pPr algn="ctr"/>
                      <a:r>
                        <a:rPr lang="es-MX" dirty="0" err="1" smtClean="0"/>
                        <a:t>Fo</a:t>
                      </a:r>
                      <a:endParaRPr lang="es-MX" dirty="0"/>
                    </a:p>
                  </a:txBody>
                  <a:tcPr/>
                </a:tc>
                <a:tc>
                  <a:txBody>
                    <a:bodyPr/>
                    <a:lstStyle/>
                    <a:p>
                      <a:pPr algn="ctr"/>
                      <a:r>
                        <a:rPr lang="es-MX" dirty="0" smtClean="0"/>
                        <a:t>i</a:t>
                      </a:r>
                      <a:endParaRPr lang="es-MX" dirty="0"/>
                    </a:p>
                  </a:txBody>
                  <a:tcPr/>
                </a:tc>
                <a:tc>
                  <a:txBody>
                    <a:bodyPr/>
                    <a:lstStyle/>
                    <a:p>
                      <a:pPr algn="ctr"/>
                      <a:r>
                        <a:rPr lang="es-MX" dirty="0" smtClean="0"/>
                        <a:t>Horario</a:t>
                      </a:r>
                      <a:endParaRPr lang="es-MX" dirty="0"/>
                    </a:p>
                  </a:txBody>
                  <a:tcPr/>
                </a:tc>
                <a:tc>
                  <a:txBody>
                    <a:bodyPr/>
                    <a:lstStyle/>
                    <a:p>
                      <a:pPr algn="ctr"/>
                      <a:r>
                        <a:rPr lang="es-MX" dirty="0" err="1" smtClean="0"/>
                        <a:t>Fo</a:t>
                      </a:r>
                      <a:endParaRPr lang="es-MX" dirty="0"/>
                    </a:p>
                  </a:txBody>
                  <a:tcPr/>
                </a:tc>
                <a:tc>
                  <a:txBody>
                    <a:bodyPr/>
                    <a:lstStyle/>
                    <a:p>
                      <a:pPr algn="ctr"/>
                      <a:r>
                        <a:rPr lang="es-MX" dirty="0" smtClean="0"/>
                        <a:t>i</a:t>
                      </a:r>
                      <a:endParaRPr lang="es-MX" dirty="0"/>
                    </a:p>
                  </a:txBody>
                  <a:tcPr/>
                </a:tc>
              </a:tr>
              <a:tr h="370840">
                <a:tc>
                  <a:txBody>
                    <a:bodyPr/>
                    <a:lstStyle/>
                    <a:p>
                      <a:endParaRPr lang="es-MX" dirty="0"/>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dirty="0"/>
                    </a:p>
                  </a:txBody>
                  <a:tcPr/>
                </a:tc>
              </a:tr>
              <a:tr h="370840">
                <a:tc>
                  <a:txBody>
                    <a:bodyPr/>
                    <a:lstStyle/>
                    <a:p>
                      <a:endParaRPr lang="es-MX" dirty="0"/>
                    </a:p>
                  </a:txBody>
                  <a:tcPr/>
                </a:tc>
                <a:tc>
                  <a:txBody>
                    <a:bodyPr/>
                    <a:lstStyle/>
                    <a:p>
                      <a:endParaRPr lang="es-MX"/>
                    </a:p>
                  </a:txBody>
                  <a:tcPr/>
                </a:tc>
                <a:tc>
                  <a:txBody>
                    <a:bodyPr/>
                    <a:lstStyle/>
                    <a:p>
                      <a:endParaRPr lang="es-MX"/>
                    </a:p>
                  </a:txBody>
                  <a:tcPr/>
                </a:tc>
                <a:tc>
                  <a:txBody>
                    <a:bodyPr/>
                    <a:lstStyle/>
                    <a:p>
                      <a:endParaRPr lang="es-MX" dirty="0"/>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dirty="0"/>
                    </a:p>
                  </a:txBody>
                  <a:tcPr/>
                </a:tc>
              </a:tr>
              <a:tr h="370840">
                <a:tc>
                  <a:txBody>
                    <a:bodyPr/>
                    <a:lstStyle/>
                    <a:p>
                      <a:endParaRPr lang="es-MX" dirty="0"/>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dirty="0"/>
                    </a:p>
                  </a:txBody>
                  <a:tcPr/>
                </a:tc>
              </a:tr>
              <a:tr h="370840">
                <a:tc>
                  <a:txBody>
                    <a:bodyPr/>
                    <a:lstStyle/>
                    <a:p>
                      <a:endParaRPr lang="es-MX" dirty="0"/>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dirty="0"/>
                    </a:p>
                  </a:txBody>
                  <a:tcPr/>
                </a:tc>
              </a:tr>
              <a:tr h="370840">
                <a:tc>
                  <a:txBody>
                    <a:bodyPr/>
                    <a:lstStyle/>
                    <a:p>
                      <a:endParaRPr lang="es-MX" dirty="0"/>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a:p>
                  </a:txBody>
                  <a:tcPr/>
                </a:tc>
                <a:tc>
                  <a:txBody>
                    <a:bodyPr/>
                    <a:lstStyle/>
                    <a:p>
                      <a:endParaRPr lang="es-MX" dirty="0"/>
                    </a:p>
                  </a:txBody>
                  <a:tcPr/>
                </a:tc>
              </a:tr>
            </a:tbl>
          </a:graphicData>
        </a:graphic>
      </p:graphicFrame>
      <p:graphicFrame>
        <p:nvGraphicFramePr>
          <p:cNvPr id="7" name="6 Tabla"/>
          <p:cNvGraphicFramePr>
            <a:graphicFrameLocks noGrp="1"/>
          </p:cNvGraphicFramePr>
          <p:nvPr>
            <p:extLst>
              <p:ext uri="{D42A27DB-BD31-4B8C-83A1-F6EECF244321}">
                <p14:modId xmlns:p14="http://schemas.microsoft.com/office/powerpoint/2010/main" val="1493089210"/>
              </p:ext>
            </p:extLst>
          </p:nvPr>
        </p:nvGraphicFramePr>
        <p:xfrm>
          <a:off x="1187622" y="2276872"/>
          <a:ext cx="6624738" cy="1944216"/>
        </p:xfrm>
        <a:graphic>
          <a:graphicData uri="http://schemas.openxmlformats.org/drawingml/2006/table">
            <a:tbl>
              <a:tblPr>
                <a:tableStyleId>{5C22544A-7EE6-4342-B048-85BDC9FD1C3A}</a:tableStyleId>
              </a:tblPr>
              <a:tblGrid>
                <a:gridCol w="1104123"/>
                <a:gridCol w="1104123"/>
                <a:gridCol w="1104123"/>
                <a:gridCol w="1104123"/>
                <a:gridCol w="1104123"/>
                <a:gridCol w="1104123"/>
              </a:tblGrid>
              <a:tr h="324036">
                <a:tc>
                  <a:txBody>
                    <a:bodyPr/>
                    <a:lstStyle/>
                    <a:p>
                      <a:pPr algn="ctr" fontAlgn="b"/>
                      <a:r>
                        <a:rPr lang="es-MX" sz="1600" u="none" strike="noStrike" dirty="0">
                          <a:effectLst/>
                        </a:rPr>
                        <a:t>HORARIO</a:t>
                      </a:r>
                      <a:endParaRPr lang="es-MX" sz="1600" b="0" i="0" u="none" strike="noStrike" dirty="0">
                        <a:solidFill>
                          <a:srgbClr val="000000"/>
                        </a:solidFill>
                        <a:effectLst/>
                        <a:latin typeface="Calibri"/>
                      </a:endParaRPr>
                    </a:p>
                  </a:txBody>
                  <a:tcPr marL="9525" marR="9525" marT="9525" marB="0" anchor="b"/>
                </a:tc>
                <a:tc>
                  <a:txBody>
                    <a:bodyPr/>
                    <a:lstStyle/>
                    <a:p>
                      <a:pPr algn="ctr" fontAlgn="b"/>
                      <a:r>
                        <a:rPr lang="es-MX" sz="1600" u="none" strike="noStrike">
                          <a:effectLst/>
                        </a:rPr>
                        <a:t>DEMANDA</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HORARIO</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DEMANDA</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HORARIO</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DEMANDA</a:t>
                      </a:r>
                      <a:endParaRPr lang="es-MX" sz="1600" b="0" i="0" u="none" strike="noStrike">
                        <a:solidFill>
                          <a:srgbClr val="000000"/>
                        </a:solidFill>
                        <a:effectLst/>
                        <a:latin typeface="Calibri"/>
                      </a:endParaRPr>
                    </a:p>
                  </a:txBody>
                  <a:tcPr marL="9525" marR="9525" marT="9525" marB="0" anchor="b"/>
                </a:tc>
              </a:tr>
              <a:tr h="324036">
                <a:tc>
                  <a:txBody>
                    <a:bodyPr/>
                    <a:lstStyle/>
                    <a:p>
                      <a:pPr algn="ctr" fontAlgn="b"/>
                      <a:r>
                        <a:rPr lang="es-MX" sz="1600" u="none" strike="noStrike">
                          <a:effectLst/>
                        </a:rPr>
                        <a:t>06:00-07:00</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dirty="0">
                          <a:effectLst/>
                        </a:rPr>
                        <a:t>140</a:t>
                      </a:r>
                      <a:endParaRPr lang="es-MX" sz="1600" b="0" i="0" u="none" strike="noStrike" dirty="0">
                        <a:solidFill>
                          <a:srgbClr val="000000"/>
                        </a:solidFill>
                        <a:effectLst/>
                        <a:latin typeface="Calibri"/>
                      </a:endParaRPr>
                    </a:p>
                  </a:txBody>
                  <a:tcPr marL="9525" marR="9525" marT="9525" marB="0" anchor="b"/>
                </a:tc>
                <a:tc>
                  <a:txBody>
                    <a:bodyPr/>
                    <a:lstStyle/>
                    <a:p>
                      <a:pPr algn="ctr" fontAlgn="b"/>
                      <a:r>
                        <a:rPr lang="es-MX" sz="1600" u="none" strike="noStrike">
                          <a:effectLst/>
                        </a:rPr>
                        <a:t>11:00-12:00</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dirty="0">
                          <a:effectLst/>
                        </a:rPr>
                        <a:t>300</a:t>
                      </a:r>
                      <a:endParaRPr lang="es-MX" sz="1600" b="0" i="0" u="none" strike="noStrike" dirty="0">
                        <a:solidFill>
                          <a:srgbClr val="000000"/>
                        </a:solidFill>
                        <a:effectLst/>
                        <a:latin typeface="Calibri"/>
                      </a:endParaRPr>
                    </a:p>
                  </a:txBody>
                  <a:tcPr marL="9525" marR="9525" marT="9525" marB="0" anchor="b"/>
                </a:tc>
                <a:tc>
                  <a:txBody>
                    <a:bodyPr/>
                    <a:lstStyle/>
                    <a:p>
                      <a:pPr algn="ctr" fontAlgn="b"/>
                      <a:r>
                        <a:rPr lang="es-MX" sz="1600" u="none" strike="noStrike">
                          <a:effectLst/>
                        </a:rPr>
                        <a:t>16:00-17:00</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540</a:t>
                      </a:r>
                      <a:endParaRPr lang="es-MX" sz="1600" b="0" i="0" u="none" strike="noStrike">
                        <a:solidFill>
                          <a:srgbClr val="000000"/>
                        </a:solidFill>
                        <a:effectLst/>
                        <a:latin typeface="Calibri"/>
                      </a:endParaRPr>
                    </a:p>
                  </a:txBody>
                  <a:tcPr marL="9525" marR="9525" marT="9525" marB="0" anchor="b"/>
                </a:tc>
              </a:tr>
              <a:tr h="324036">
                <a:tc>
                  <a:txBody>
                    <a:bodyPr/>
                    <a:lstStyle/>
                    <a:p>
                      <a:pPr algn="ctr" fontAlgn="b"/>
                      <a:r>
                        <a:rPr lang="es-MX" sz="1600" u="none" strike="noStrike" dirty="0">
                          <a:effectLst/>
                        </a:rPr>
                        <a:t>07:00-08:00</a:t>
                      </a:r>
                      <a:endParaRPr lang="es-MX" sz="1600" b="0" i="0" u="none" strike="noStrike" dirty="0">
                        <a:solidFill>
                          <a:srgbClr val="000000"/>
                        </a:solidFill>
                        <a:effectLst/>
                        <a:latin typeface="Calibri"/>
                      </a:endParaRPr>
                    </a:p>
                  </a:txBody>
                  <a:tcPr marL="9525" marR="9525" marT="9525" marB="0" anchor="b"/>
                </a:tc>
                <a:tc>
                  <a:txBody>
                    <a:bodyPr/>
                    <a:lstStyle/>
                    <a:p>
                      <a:pPr algn="ctr" fontAlgn="b"/>
                      <a:r>
                        <a:rPr lang="es-MX" sz="1600" u="none" strike="noStrike">
                          <a:effectLst/>
                        </a:rPr>
                        <a:t>890</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12:00-13:00</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350</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17:00-18:00</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dirty="0">
                          <a:effectLst/>
                        </a:rPr>
                        <a:t>780</a:t>
                      </a:r>
                      <a:endParaRPr lang="es-MX" sz="1600" b="0" i="0" u="none" strike="noStrike" dirty="0">
                        <a:solidFill>
                          <a:srgbClr val="000000"/>
                        </a:solidFill>
                        <a:effectLst/>
                        <a:latin typeface="Calibri"/>
                      </a:endParaRPr>
                    </a:p>
                  </a:txBody>
                  <a:tcPr marL="9525" marR="9525" marT="9525" marB="0" anchor="b"/>
                </a:tc>
              </a:tr>
              <a:tr h="324036">
                <a:tc>
                  <a:txBody>
                    <a:bodyPr/>
                    <a:lstStyle/>
                    <a:p>
                      <a:pPr algn="ctr" fontAlgn="b"/>
                      <a:r>
                        <a:rPr lang="es-MX" sz="1600" u="none" strike="noStrike">
                          <a:effectLst/>
                        </a:rPr>
                        <a:t>08:00-09:00</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dirty="0" smtClean="0">
                          <a:effectLst/>
                        </a:rPr>
                        <a:t>1,790</a:t>
                      </a:r>
                      <a:endParaRPr lang="es-MX" sz="1600" b="0" i="0" u="none" strike="noStrike" dirty="0">
                        <a:solidFill>
                          <a:srgbClr val="000000"/>
                        </a:solidFill>
                        <a:effectLst/>
                        <a:latin typeface="Calibri"/>
                      </a:endParaRPr>
                    </a:p>
                  </a:txBody>
                  <a:tcPr marL="9525" marR="9525" marT="9525" marB="0" anchor="b"/>
                </a:tc>
                <a:tc>
                  <a:txBody>
                    <a:bodyPr/>
                    <a:lstStyle/>
                    <a:p>
                      <a:pPr algn="ctr" fontAlgn="b"/>
                      <a:r>
                        <a:rPr lang="es-MX" sz="1600" u="none" strike="noStrike" dirty="0">
                          <a:effectLst/>
                        </a:rPr>
                        <a:t>13:00-14:00</a:t>
                      </a:r>
                      <a:endParaRPr lang="es-MX" sz="1600" b="0" i="0" u="none" strike="noStrike" dirty="0">
                        <a:solidFill>
                          <a:srgbClr val="000000"/>
                        </a:solidFill>
                        <a:effectLst/>
                        <a:latin typeface="Calibri"/>
                      </a:endParaRPr>
                    </a:p>
                  </a:txBody>
                  <a:tcPr marL="9525" marR="9525" marT="9525" marB="0" anchor="b"/>
                </a:tc>
                <a:tc>
                  <a:txBody>
                    <a:bodyPr/>
                    <a:lstStyle/>
                    <a:p>
                      <a:pPr algn="ctr" fontAlgn="b"/>
                      <a:r>
                        <a:rPr lang="es-MX" sz="1600" u="none" strike="noStrike">
                          <a:effectLst/>
                        </a:rPr>
                        <a:t>540</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18:00-19:00</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dirty="0" smtClean="0">
                          <a:effectLst/>
                        </a:rPr>
                        <a:t>1,340</a:t>
                      </a:r>
                      <a:endParaRPr lang="es-MX" sz="1600" b="0" i="0" u="none" strike="noStrike" dirty="0">
                        <a:solidFill>
                          <a:srgbClr val="000000"/>
                        </a:solidFill>
                        <a:effectLst/>
                        <a:latin typeface="Calibri"/>
                      </a:endParaRPr>
                    </a:p>
                  </a:txBody>
                  <a:tcPr marL="9525" marR="9525" marT="9525" marB="0" anchor="b"/>
                </a:tc>
              </a:tr>
              <a:tr h="324036">
                <a:tc>
                  <a:txBody>
                    <a:bodyPr/>
                    <a:lstStyle/>
                    <a:p>
                      <a:pPr algn="ctr" fontAlgn="b"/>
                      <a:r>
                        <a:rPr lang="es-MX" sz="1600" u="none" strike="noStrike">
                          <a:effectLst/>
                        </a:rPr>
                        <a:t>09:00-10:00</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770</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14:00-15:00</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890</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19:00-20:00</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900</a:t>
                      </a:r>
                      <a:endParaRPr lang="es-MX" sz="1600" b="0" i="0" u="none" strike="noStrike">
                        <a:solidFill>
                          <a:srgbClr val="000000"/>
                        </a:solidFill>
                        <a:effectLst/>
                        <a:latin typeface="Calibri"/>
                      </a:endParaRPr>
                    </a:p>
                  </a:txBody>
                  <a:tcPr marL="9525" marR="9525" marT="9525" marB="0" anchor="b"/>
                </a:tc>
              </a:tr>
              <a:tr h="324036">
                <a:tc>
                  <a:txBody>
                    <a:bodyPr/>
                    <a:lstStyle/>
                    <a:p>
                      <a:pPr algn="ctr" fontAlgn="b"/>
                      <a:r>
                        <a:rPr lang="es-MX" sz="1600" u="none" strike="noStrike" dirty="0">
                          <a:effectLst/>
                        </a:rPr>
                        <a:t>10:00-11:00</a:t>
                      </a:r>
                      <a:endParaRPr lang="es-MX" sz="1600" b="0" i="0" u="none" strike="noStrike" dirty="0">
                        <a:solidFill>
                          <a:srgbClr val="000000"/>
                        </a:solidFill>
                        <a:effectLst/>
                        <a:latin typeface="Calibri"/>
                      </a:endParaRPr>
                    </a:p>
                  </a:txBody>
                  <a:tcPr marL="9525" marR="9525" marT="9525" marB="0" anchor="b"/>
                </a:tc>
                <a:tc>
                  <a:txBody>
                    <a:bodyPr/>
                    <a:lstStyle/>
                    <a:p>
                      <a:pPr algn="ctr" fontAlgn="b"/>
                      <a:r>
                        <a:rPr lang="es-MX" sz="1600" u="none" strike="noStrike">
                          <a:effectLst/>
                        </a:rPr>
                        <a:t>530</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15:00-16:00</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350</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20:00-21:00</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dirty="0">
                          <a:effectLst/>
                        </a:rPr>
                        <a:t>440</a:t>
                      </a:r>
                      <a:endParaRPr lang="es-MX" sz="1600" b="0" i="0" u="none" strike="noStrike" dirty="0">
                        <a:solidFill>
                          <a:srgbClr val="000000"/>
                        </a:solidFill>
                        <a:effectLst/>
                        <a:latin typeface="Calibri"/>
                      </a:endParaRPr>
                    </a:p>
                  </a:txBody>
                  <a:tcPr marL="9525" marR="9525" marT="9525" marB="0" anchor="b"/>
                </a:tc>
              </a:tr>
            </a:tbl>
          </a:graphicData>
        </a:graphic>
      </p:graphicFrame>
      <p:sp>
        <p:nvSpPr>
          <p:cNvPr id="3" name="2 Marcador de número de diapositiva"/>
          <p:cNvSpPr>
            <a:spLocks noGrp="1"/>
          </p:cNvSpPr>
          <p:nvPr>
            <p:ph type="sldNum" sz="quarter" idx="12"/>
          </p:nvPr>
        </p:nvSpPr>
        <p:spPr/>
        <p:txBody>
          <a:bodyPr/>
          <a:lstStyle/>
          <a:p>
            <a:fld id="{132FADFE-3B8F-471C-ABF0-DBC7717ECBBC}" type="slidenum">
              <a:rPr lang="es-ES" smtClean="0"/>
              <a:t>39</a:t>
            </a:fld>
            <a:endParaRPr lang="es-ES"/>
          </a:p>
        </p:txBody>
      </p:sp>
    </p:spTree>
    <p:extLst>
      <p:ext uri="{BB962C8B-B14F-4D97-AF65-F5344CB8AC3E}">
        <p14:creationId xmlns:p14="http://schemas.microsoft.com/office/powerpoint/2010/main" val="254749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Antecedentes</a:t>
            </a:r>
            <a:endParaRPr lang="es-MX" dirty="0"/>
          </a:p>
        </p:txBody>
      </p:sp>
      <p:sp>
        <p:nvSpPr>
          <p:cNvPr id="3" name="2 Marcador de contenido"/>
          <p:cNvSpPr>
            <a:spLocks noGrp="1"/>
          </p:cNvSpPr>
          <p:nvPr>
            <p:ph idx="1"/>
          </p:nvPr>
        </p:nvSpPr>
        <p:spPr>
          <a:xfrm>
            <a:off x="683568" y="1807361"/>
            <a:ext cx="8064895" cy="4051437"/>
          </a:xfrm>
        </p:spPr>
        <p:txBody>
          <a:bodyPr>
            <a:normAutofit/>
          </a:bodyPr>
          <a:lstStyle/>
          <a:p>
            <a:pPr marL="514350" indent="-514350" algn="just">
              <a:buFont typeface="+mj-lt"/>
              <a:buAutoNum type="arabicPeriod"/>
            </a:pPr>
            <a:r>
              <a:rPr lang="es-MX" sz="2800" dirty="0" smtClean="0"/>
              <a:t>Ingeniería de tránsito</a:t>
            </a:r>
          </a:p>
          <a:p>
            <a:pPr marL="514350" indent="-514350" algn="just">
              <a:buFont typeface="+mj-lt"/>
              <a:buAutoNum type="arabicPeriod"/>
            </a:pPr>
            <a:r>
              <a:rPr lang="es-MX" sz="2800" dirty="0" smtClean="0"/>
              <a:t>Sistemas de Transporte Masivo</a:t>
            </a:r>
          </a:p>
          <a:p>
            <a:pPr marL="514350" indent="-514350" algn="just">
              <a:buFont typeface="+mj-lt"/>
              <a:buAutoNum type="arabicPeriod"/>
            </a:pPr>
            <a:r>
              <a:rPr lang="es-MX" sz="2800" dirty="0" smtClean="0"/>
              <a:t>Estudios de demanda de transporte de pasajeros</a:t>
            </a:r>
          </a:p>
          <a:p>
            <a:pPr marL="514350" indent="-514350" algn="just">
              <a:buFont typeface="+mj-lt"/>
              <a:buAutoNum type="arabicPeriod"/>
            </a:pPr>
            <a:r>
              <a:rPr lang="es-MX" sz="2800" dirty="0" smtClean="0"/>
              <a:t>Instalaciones del autotransporte</a:t>
            </a:r>
          </a:p>
          <a:p>
            <a:pPr marL="514350" indent="-514350" algn="just">
              <a:buFont typeface="+mj-lt"/>
              <a:buAutoNum type="arabicPeriod"/>
            </a:pPr>
            <a:r>
              <a:rPr lang="es-MX" sz="2800" dirty="0" smtClean="0"/>
              <a:t>Evaluación de proyectos de transporte de pasajeros</a:t>
            </a:r>
          </a:p>
          <a:p>
            <a:pPr marL="514350" indent="-514350" algn="just">
              <a:buFont typeface="+mj-lt"/>
              <a:buAutoNum type="arabicPeriod"/>
            </a:pPr>
            <a:endParaRPr lang="es-MX" sz="2800" dirty="0"/>
          </a:p>
        </p:txBody>
      </p:sp>
      <p:sp>
        <p:nvSpPr>
          <p:cNvPr id="4" name="3 Marcador de número de diapositiva"/>
          <p:cNvSpPr>
            <a:spLocks noGrp="1"/>
          </p:cNvSpPr>
          <p:nvPr>
            <p:ph type="sldNum" sz="quarter" idx="12"/>
          </p:nvPr>
        </p:nvSpPr>
        <p:spPr/>
        <p:txBody>
          <a:bodyPr/>
          <a:lstStyle/>
          <a:p>
            <a:fld id="{132FADFE-3B8F-471C-ABF0-DBC7717ECBBC}" type="slidenum">
              <a:rPr lang="es-ES" smtClean="0"/>
              <a:t>4</a:t>
            </a:fld>
            <a:endParaRPr lang="es-ES"/>
          </a:p>
        </p:txBody>
      </p:sp>
    </p:spTree>
    <p:extLst>
      <p:ext uri="{BB962C8B-B14F-4D97-AF65-F5344CB8AC3E}">
        <p14:creationId xmlns:p14="http://schemas.microsoft.com/office/powerpoint/2010/main" val="3810736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1124744"/>
            <a:ext cx="3528530" cy="369332"/>
          </a:xfrm>
          <a:prstGeom prst="rect">
            <a:avLst/>
          </a:prstGeom>
        </p:spPr>
        <p:txBody>
          <a:bodyPr wrap="none">
            <a:spAutoFit/>
          </a:bodyPr>
          <a:lstStyle/>
          <a:p>
            <a:pPr marL="342900" indent="-342900">
              <a:buFont typeface="+mj-lt"/>
              <a:buAutoNum type="arabicParenR" startAt="2"/>
            </a:pPr>
            <a:r>
              <a:rPr lang="pt-BR" dirty="0" err="1"/>
              <a:t>Obtener</a:t>
            </a:r>
            <a:r>
              <a:rPr lang="pt-BR" dirty="0"/>
              <a:t>  </a:t>
            </a:r>
            <a:r>
              <a:rPr lang="pt-BR" dirty="0" err="1"/>
              <a:t>las</a:t>
            </a:r>
            <a:r>
              <a:rPr lang="pt-BR" dirty="0"/>
              <a:t> FDB más </a:t>
            </a:r>
            <a:r>
              <a:rPr lang="pt-BR" dirty="0" err="1"/>
              <a:t>prácticas</a:t>
            </a:r>
            <a:endParaRPr lang="es-MX" dirty="0"/>
          </a:p>
        </p:txBody>
      </p:sp>
      <p:graphicFrame>
        <p:nvGraphicFramePr>
          <p:cNvPr id="3" name="2 Tabla"/>
          <p:cNvGraphicFramePr>
            <a:graphicFrameLocks noGrp="1"/>
          </p:cNvGraphicFramePr>
          <p:nvPr>
            <p:extLst>
              <p:ext uri="{D42A27DB-BD31-4B8C-83A1-F6EECF244321}">
                <p14:modId xmlns:p14="http://schemas.microsoft.com/office/powerpoint/2010/main" val="2456841335"/>
              </p:ext>
            </p:extLst>
          </p:nvPr>
        </p:nvGraphicFramePr>
        <p:xfrm>
          <a:off x="1115616" y="1628800"/>
          <a:ext cx="6984776" cy="2448274"/>
        </p:xfrm>
        <a:graphic>
          <a:graphicData uri="http://schemas.openxmlformats.org/drawingml/2006/table">
            <a:tbl>
              <a:tblPr firstRow="1" bandRow="1">
                <a:tableStyleId>{5C22544A-7EE6-4342-B048-85BDC9FD1C3A}</a:tableStyleId>
              </a:tblPr>
              <a:tblGrid>
                <a:gridCol w="1246711"/>
                <a:gridCol w="687289"/>
                <a:gridCol w="447537"/>
                <a:gridCol w="1246711"/>
                <a:gridCol w="527454"/>
                <a:gridCol w="447537"/>
                <a:gridCol w="1246711"/>
                <a:gridCol w="687289"/>
                <a:gridCol w="447537"/>
              </a:tblGrid>
              <a:tr h="397689">
                <a:tc>
                  <a:txBody>
                    <a:bodyPr/>
                    <a:lstStyle/>
                    <a:p>
                      <a:pPr algn="ctr" rtl="0" fontAlgn="ctr"/>
                      <a:r>
                        <a:rPr lang="es-MX" sz="1800" u="none" strike="noStrike" dirty="0">
                          <a:effectLst/>
                        </a:rPr>
                        <a:t>Horario</a:t>
                      </a:r>
                      <a:endParaRPr lang="es-MX" sz="1800" b="1" i="0" u="none" strike="noStrike" dirty="0">
                        <a:solidFill>
                          <a:srgbClr val="FFFFFF"/>
                        </a:solidFill>
                        <a:effectLst/>
                        <a:latin typeface="Candara"/>
                      </a:endParaRPr>
                    </a:p>
                  </a:txBody>
                  <a:tcPr marL="9525" marR="9525" marT="9525" marB="0" anchor="ctr"/>
                </a:tc>
                <a:tc>
                  <a:txBody>
                    <a:bodyPr/>
                    <a:lstStyle/>
                    <a:p>
                      <a:pPr algn="ctr" rtl="0" fontAlgn="ctr"/>
                      <a:r>
                        <a:rPr lang="es-MX" sz="1800" u="none" strike="noStrike">
                          <a:effectLst/>
                        </a:rPr>
                        <a:t>Fo</a:t>
                      </a:r>
                      <a:endParaRPr lang="es-MX" sz="1800" b="1" i="0" u="none" strike="noStrike">
                        <a:solidFill>
                          <a:srgbClr val="FFFFFF"/>
                        </a:solidFill>
                        <a:effectLst/>
                        <a:latin typeface="Candara"/>
                      </a:endParaRPr>
                    </a:p>
                  </a:txBody>
                  <a:tcPr marL="9525" marR="9525" marT="9525" marB="0" anchor="ctr"/>
                </a:tc>
                <a:tc>
                  <a:txBody>
                    <a:bodyPr/>
                    <a:lstStyle/>
                    <a:p>
                      <a:pPr algn="ctr" rtl="0" fontAlgn="ctr"/>
                      <a:r>
                        <a:rPr lang="es-MX" sz="1800" u="none" strike="noStrike">
                          <a:effectLst/>
                        </a:rPr>
                        <a:t>i</a:t>
                      </a:r>
                      <a:endParaRPr lang="es-MX" sz="1800" b="1" i="0" u="none" strike="noStrike">
                        <a:solidFill>
                          <a:srgbClr val="FFFFFF"/>
                        </a:solidFill>
                        <a:effectLst/>
                        <a:latin typeface="Candara"/>
                      </a:endParaRPr>
                    </a:p>
                  </a:txBody>
                  <a:tcPr marL="9525" marR="9525" marT="9525" marB="0" anchor="ctr"/>
                </a:tc>
                <a:tc>
                  <a:txBody>
                    <a:bodyPr/>
                    <a:lstStyle/>
                    <a:p>
                      <a:pPr algn="ctr" rtl="0" fontAlgn="ctr"/>
                      <a:r>
                        <a:rPr lang="es-MX" sz="1800" u="none" strike="noStrike" dirty="0">
                          <a:effectLst/>
                        </a:rPr>
                        <a:t>Horario</a:t>
                      </a:r>
                      <a:endParaRPr lang="es-MX" sz="1800" b="1" i="0" u="none" strike="noStrike" dirty="0">
                        <a:solidFill>
                          <a:srgbClr val="FFFFFF"/>
                        </a:solidFill>
                        <a:effectLst/>
                        <a:latin typeface="Candara"/>
                      </a:endParaRPr>
                    </a:p>
                  </a:txBody>
                  <a:tcPr marL="9525" marR="9525" marT="9525" marB="0" anchor="ctr"/>
                </a:tc>
                <a:tc>
                  <a:txBody>
                    <a:bodyPr/>
                    <a:lstStyle/>
                    <a:p>
                      <a:pPr algn="ctr" rtl="0" fontAlgn="ctr"/>
                      <a:r>
                        <a:rPr lang="es-MX" sz="1800" u="none" strike="noStrike">
                          <a:effectLst/>
                        </a:rPr>
                        <a:t>Fo</a:t>
                      </a:r>
                      <a:endParaRPr lang="es-MX" sz="1800" b="1" i="0" u="none" strike="noStrike">
                        <a:solidFill>
                          <a:srgbClr val="FFFFFF"/>
                        </a:solidFill>
                        <a:effectLst/>
                        <a:latin typeface="Candara"/>
                      </a:endParaRPr>
                    </a:p>
                  </a:txBody>
                  <a:tcPr marL="9525" marR="9525" marT="9525" marB="0" anchor="ctr"/>
                </a:tc>
                <a:tc>
                  <a:txBody>
                    <a:bodyPr/>
                    <a:lstStyle/>
                    <a:p>
                      <a:pPr algn="ctr" rtl="0" fontAlgn="ctr"/>
                      <a:r>
                        <a:rPr lang="es-MX" sz="1800" u="none" strike="noStrike">
                          <a:effectLst/>
                        </a:rPr>
                        <a:t>i</a:t>
                      </a:r>
                      <a:endParaRPr lang="es-MX" sz="1800" b="1" i="0" u="none" strike="noStrike">
                        <a:solidFill>
                          <a:srgbClr val="FFFFFF"/>
                        </a:solidFill>
                        <a:effectLst/>
                        <a:latin typeface="Candara"/>
                      </a:endParaRPr>
                    </a:p>
                  </a:txBody>
                  <a:tcPr marL="9525" marR="9525" marT="9525" marB="0" anchor="ctr"/>
                </a:tc>
                <a:tc>
                  <a:txBody>
                    <a:bodyPr/>
                    <a:lstStyle/>
                    <a:p>
                      <a:pPr algn="ctr" rtl="0" fontAlgn="ctr"/>
                      <a:r>
                        <a:rPr lang="es-MX" sz="1800" u="none" strike="noStrike" dirty="0">
                          <a:effectLst/>
                        </a:rPr>
                        <a:t>Horario</a:t>
                      </a:r>
                      <a:endParaRPr lang="es-MX" sz="1800" b="1" i="0" u="none" strike="noStrike" dirty="0">
                        <a:solidFill>
                          <a:srgbClr val="FFFFFF"/>
                        </a:solidFill>
                        <a:effectLst/>
                        <a:latin typeface="Candara"/>
                      </a:endParaRPr>
                    </a:p>
                  </a:txBody>
                  <a:tcPr marL="9525" marR="9525" marT="9525" marB="0" anchor="ctr"/>
                </a:tc>
                <a:tc>
                  <a:txBody>
                    <a:bodyPr/>
                    <a:lstStyle/>
                    <a:p>
                      <a:pPr algn="ctr" rtl="0" fontAlgn="ctr"/>
                      <a:r>
                        <a:rPr lang="es-MX" sz="1800" u="none" strike="noStrike">
                          <a:effectLst/>
                        </a:rPr>
                        <a:t>Fo</a:t>
                      </a:r>
                      <a:endParaRPr lang="es-MX" sz="1800" b="1" i="0" u="none" strike="noStrike">
                        <a:solidFill>
                          <a:srgbClr val="FFFFFF"/>
                        </a:solidFill>
                        <a:effectLst/>
                        <a:latin typeface="Candara"/>
                      </a:endParaRPr>
                    </a:p>
                  </a:txBody>
                  <a:tcPr marL="9525" marR="9525" marT="9525" marB="0" anchor="ctr"/>
                </a:tc>
                <a:tc>
                  <a:txBody>
                    <a:bodyPr/>
                    <a:lstStyle/>
                    <a:p>
                      <a:pPr algn="ctr" rtl="0" fontAlgn="ctr"/>
                      <a:r>
                        <a:rPr lang="es-MX" sz="1800" u="none" strike="noStrike">
                          <a:effectLst/>
                        </a:rPr>
                        <a:t>i</a:t>
                      </a:r>
                      <a:endParaRPr lang="es-MX" sz="1800" b="1" i="0" u="none" strike="noStrike">
                        <a:solidFill>
                          <a:srgbClr val="FFFFFF"/>
                        </a:solidFill>
                        <a:effectLst/>
                        <a:latin typeface="Candara"/>
                      </a:endParaRPr>
                    </a:p>
                  </a:txBody>
                  <a:tcPr marL="9525" marR="9525" marT="9525" marB="0" anchor="ctr"/>
                </a:tc>
              </a:tr>
              <a:tr h="410117">
                <a:tc>
                  <a:txBody>
                    <a:bodyPr/>
                    <a:lstStyle/>
                    <a:p>
                      <a:pPr algn="ctr" fontAlgn="t"/>
                      <a:r>
                        <a:rPr lang="es-MX" sz="1200" u="none" strike="noStrike" dirty="0">
                          <a:effectLst/>
                        </a:rPr>
                        <a:t>06:00-07:00</a:t>
                      </a:r>
                      <a:endParaRPr lang="es-MX" sz="1200" b="0" i="0" u="none" strike="noStrike" dirty="0">
                        <a:solidFill>
                          <a:srgbClr val="000000"/>
                        </a:solidFill>
                        <a:effectLst/>
                        <a:latin typeface="Arial"/>
                      </a:endParaRPr>
                    </a:p>
                  </a:txBody>
                  <a:tcPr marL="9525" marR="9525" marT="9525" marB="0"/>
                </a:tc>
                <a:tc>
                  <a:txBody>
                    <a:bodyPr/>
                    <a:lstStyle/>
                    <a:p>
                      <a:pPr algn="r" fontAlgn="t"/>
                      <a:r>
                        <a:rPr lang="es-MX" sz="1800" u="none" strike="noStrike">
                          <a:effectLst/>
                        </a:rPr>
                        <a:t>1.6</a:t>
                      </a:r>
                      <a:endParaRPr lang="es-MX" sz="1800" b="0" i="0" u="none" strike="noStrike">
                        <a:solidFill>
                          <a:srgbClr val="000000"/>
                        </a:solidFill>
                        <a:effectLst/>
                        <a:latin typeface="Arial"/>
                      </a:endParaRPr>
                    </a:p>
                  </a:txBody>
                  <a:tcPr marL="9525" marR="9525" marT="9525" marB="0"/>
                </a:tc>
                <a:tc>
                  <a:txBody>
                    <a:bodyPr/>
                    <a:lstStyle/>
                    <a:p>
                      <a:pPr algn="r" fontAlgn="t"/>
                      <a:r>
                        <a:rPr lang="es-MX" sz="1800" u="none" strike="noStrike">
                          <a:effectLst/>
                        </a:rPr>
                        <a:t>39</a:t>
                      </a:r>
                      <a:endParaRPr lang="es-MX" sz="1800" b="0" i="0" u="none" strike="noStrike">
                        <a:solidFill>
                          <a:srgbClr val="000000"/>
                        </a:solidFill>
                        <a:effectLst/>
                        <a:latin typeface="Arial"/>
                      </a:endParaRPr>
                    </a:p>
                  </a:txBody>
                  <a:tcPr marL="9525" marR="9525" marT="9525" marB="0"/>
                </a:tc>
                <a:tc>
                  <a:txBody>
                    <a:bodyPr/>
                    <a:lstStyle/>
                    <a:p>
                      <a:pPr algn="ctr" fontAlgn="t"/>
                      <a:r>
                        <a:rPr lang="es-MX" sz="1200" u="none" strike="noStrike" dirty="0">
                          <a:effectLst/>
                        </a:rPr>
                        <a:t>11:00-12:00</a:t>
                      </a:r>
                      <a:endParaRPr lang="es-MX" sz="1200" b="0" i="0" u="none" strike="noStrike" dirty="0">
                        <a:solidFill>
                          <a:srgbClr val="000000"/>
                        </a:solidFill>
                        <a:effectLst/>
                        <a:latin typeface="Arial"/>
                      </a:endParaRPr>
                    </a:p>
                  </a:txBody>
                  <a:tcPr marL="9525" marR="9525" marT="9525" marB="0"/>
                </a:tc>
                <a:tc>
                  <a:txBody>
                    <a:bodyPr/>
                    <a:lstStyle/>
                    <a:p>
                      <a:pPr algn="r" fontAlgn="t"/>
                      <a:r>
                        <a:rPr lang="es-MX" sz="1800" u="none" strike="noStrike">
                          <a:effectLst/>
                        </a:rPr>
                        <a:t>3.3</a:t>
                      </a:r>
                      <a:endParaRPr lang="es-MX" sz="1800" b="0" i="0" u="none" strike="noStrike">
                        <a:solidFill>
                          <a:srgbClr val="000000"/>
                        </a:solidFill>
                        <a:effectLst/>
                        <a:latin typeface="Arial"/>
                      </a:endParaRPr>
                    </a:p>
                  </a:txBody>
                  <a:tcPr marL="9525" marR="9525" marT="9525" marB="0"/>
                </a:tc>
                <a:tc>
                  <a:txBody>
                    <a:bodyPr/>
                    <a:lstStyle/>
                    <a:p>
                      <a:pPr algn="r" fontAlgn="t"/>
                      <a:r>
                        <a:rPr lang="es-MX" sz="1800" u="none" strike="noStrike">
                          <a:effectLst/>
                        </a:rPr>
                        <a:t>18</a:t>
                      </a:r>
                      <a:endParaRPr lang="es-MX" sz="1800" b="0" i="0" u="none" strike="noStrike">
                        <a:solidFill>
                          <a:srgbClr val="000000"/>
                        </a:solidFill>
                        <a:effectLst/>
                        <a:latin typeface="Arial"/>
                      </a:endParaRPr>
                    </a:p>
                  </a:txBody>
                  <a:tcPr marL="9525" marR="9525" marT="9525" marB="0"/>
                </a:tc>
                <a:tc>
                  <a:txBody>
                    <a:bodyPr/>
                    <a:lstStyle/>
                    <a:p>
                      <a:pPr algn="ctr" fontAlgn="t"/>
                      <a:r>
                        <a:rPr lang="es-MX" sz="1200" u="none" strike="noStrike" dirty="0">
                          <a:effectLst/>
                        </a:rPr>
                        <a:t>16:00-17:00</a:t>
                      </a:r>
                      <a:endParaRPr lang="es-MX" sz="1200" b="0" i="0" u="none" strike="noStrike" dirty="0">
                        <a:solidFill>
                          <a:srgbClr val="000000"/>
                        </a:solidFill>
                        <a:effectLst/>
                        <a:latin typeface="Arial"/>
                      </a:endParaRPr>
                    </a:p>
                  </a:txBody>
                  <a:tcPr marL="9525" marR="9525" marT="9525" marB="0"/>
                </a:tc>
                <a:tc>
                  <a:txBody>
                    <a:bodyPr/>
                    <a:lstStyle/>
                    <a:p>
                      <a:pPr algn="r" fontAlgn="t"/>
                      <a:r>
                        <a:rPr lang="es-MX" sz="1800" u="none" strike="noStrike">
                          <a:effectLst/>
                        </a:rPr>
                        <a:t>6.0</a:t>
                      </a:r>
                      <a:endParaRPr lang="es-MX" sz="1800" b="0" i="0" u="none" strike="noStrike">
                        <a:solidFill>
                          <a:srgbClr val="000000"/>
                        </a:solidFill>
                        <a:effectLst/>
                        <a:latin typeface="Arial"/>
                      </a:endParaRPr>
                    </a:p>
                  </a:txBody>
                  <a:tcPr marL="9525" marR="9525" marT="9525" marB="0"/>
                </a:tc>
                <a:tc>
                  <a:txBody>
                    <a:bodyPr/>
                    <a:lstStyle/>
                    <a:p>
                      <a:pPr algn="r" fontAlgn="t"/>
                      <a:r>
                        <a:rPr lang="es-MX" sz="1800" u="none" strike="noStrike">
                          <a:effectLst/>
                        </a:rPr>
                        <a:t>10</a:t>
                      </a:r>
                      <a:endParaRPr lang="es-MX" sz="1800" b="0" i="0" u="none" strike="noStrike">
                        <a:solidFill>
                          <a:srgbClr val="000000"/>
                        </a:solidFill>
                        <a:effectLst/>
                        <a:latin typeface="Arial"/>
                      </a:endParaRPr>
                    </a:p>
                  </a:txBody>
                  <a:tcPr marL="9525" marR="9525" marT="9525" marB="0"/>
                </a:tc>
              </a:tr>
              <a:tr h="410117">
                <a:tc>
                  <a:txBody>
                    <a:bodyPr/>
                    <a:lstStyle/>
                    <a:p>
                      <a:pPr algn="ctr" fontAlgn="t"/>
                      <a:r>
                        <a:rPr lang="es-MX" sz="1200" u="none" strike="noStrike" dirty="0">
                          <a:effectLst/>
                        </a:rPr>
                        <a:t>07:00-08:00</a:t>
                      </a:r>
                      <a:endParaRPr lang="es-MX" sz="1200" b="0" i="0" u="none" strike="noStrike" dirty="0">
                        <a:solidFill>
                          <a:srgbClr val="000000"/>
                        </a:solidFill>
                        <a:effectLst/>
                        <a:latin typeface="Arial"/>
                      </a:endParaRPr>
                    </a:p>
                  </a:txBody>
                  <a:tcPr marL="9525" marR="9525" marT="9525" marB="0"/>
                </a:tc>
                <a:tc>
                  <a:txBody>
                    <a:bodyPr/>
                    <a:lstStyle/>
                    <a:p>
                      <a:pPr algn="r" fontAlgn="t"/>
                      <a:r>
                        <a:rPr lang="es-MX" sz="1800" u="none" strike="noStrike">
                          <a:effectLst/>
                        </a:rPr>
                        <a:t>10</a:t>
                      </a:r>
                      <a:endParaRPr lang="es-MX" sz="1800" b="0" i="0" u="none" strike="noStrike">
                        <a:solidFill>
                          <a:srgbClr val="000000"/>
                        </a:solidFill>
                        <a:effectLst/>
                        <a:latin typeface="Arial"/>
                      </a:endParaRPr>
                    </a:p>
                  </a:txBody>
                  <a:tcPr marL="9525" marR="9525" marT="9525" marB="0"/>
                </a:tc>
                <a:tc>
                  <a:txBody>
                    <a:bodyPr/>
                    <a:lstStyle/>
                    <a:p>
                      <a:pPr algn="r" fontAlgn="t"/>
                      <a:r>
                        <a:rPr lang="es-MX" sz="1800" u="none" strike="noStrike">
                          <a:effectLst/>
                        </a:rPr>
                        <a:t>6</a:t>
                      </a:r>
                      <a:endParaRPr lang="es-MX" sz="1800" b="0" i="0" u="none" strike="noStrike">
                        <a:solidFill>
                          <a:srgbClr val="000000"/>
                        </a:solidFill>
                        <a:effectLst/>
                        <a:latin typeface="Arial"/>
                      </a:endParaRPr>
                    </a:p>
                  </a:txBody>
                  <a:tcPr marL="9525" marR="9525" marT="9525" marB="0"/>
                </a:tc>
                <a:tc>
                  <a:txBody>
                    <a:bodyPr/>
                    <a:lstStyle/>
                    <a:p>
                      <a:pPr algn="ctr" fontAlgn="t"/>
                      <a:r>
                        <a:rPr lang="es-MX" sz="1200" u="none" strike="noStrike" dirty="0">
                          <a:effectLst/>
                        </a:rPr>
                        <a:t>12:00-13:00</a:t>
                      </a:r>
                      <a:endParaRPr lang="es-MX" sz="1200" b="0" i="0" u="none" strike="noStrike" dirty="0">
                        <a:solidFill>
                          <a:srgbClr val="000000"/>
                        </a:solidFill>
                        <a:effectLst/>
                        <a:latin typeface="Arial"/>
                      </a:endParaRPr>
                    </a:p>
                  </a:txBody>
                  <a:tcPr marL="9525" marR="9525" marT="9525" marB="0"/>
                </a:tc>
                <a:tc>
                  <a:txBody>
                    <a:bodyPr/>
                    <a:lstStyle/>
                    <a:p>
                      <a:pPr algn="r" fontAlgn="t"/>
                      <a:r>
                        <a:rPr lang="es-MX" sz="1800" u="none" strike="noStrike">
                          <a:effectLst/>
                        </a:rPr>
                        <a:t>4</a:t>
                      </a:r>
                      <a:endParaRPr lang="es-MX" sz="1800" b="0" i="0" u="none" strike="noStrike">
                        <a:solidFill>
                          <a:srgbClr val="000000"/>
                        </a:solidFill>
                        <a:effectLst/>
                        <a:latin typeface="Arial"/>
                      </a:endParaRPr>
                    </a:p>
                  </a:txBody>
                  <a:tcPr marL="9525" marR="9525" marT="9525" marB="0"/>
                </a:tc>
                <a:tc>
                  <a:txBody>
                    <a:bodyPr/>
                    <a:lstStyle/>
                    <a:p>
                      <a:pPr algn="r" fontAlgn="t"/>
                      <a:r>
                        <a:rPr lang="es-MX" sz="1800" u="none" strike="noStrike">
                          <a:effectLst/>
                        </a:rPr>
                        <a:t>15</a:t>
                      </a:r>
                      <a:endParaRPr lang="es-MX" sz="1800" b="0" i="0" u="none" strike="noStrike">
                        <a:solidFill>
                          <a:srgbClr val="000000"/>
                        </a:solidFill>
                        <a:effectLst/>
                        <a:latin typeface="Arial"/>
                      </a:endParaRPr>
                    </a:p>
                  </a:txBody>
                  <a:tcPr marL="9525" marR="9525" marT="9525" marB="0"/>
                </a:tc>
                <a:tc>
                  <a:txBody>
                    <a:bodyPr/>
                    <a:lstStyle/>
                    <a:p>
                      <a:pPr algn="ctr" fontAlgn="t"/>
                      <a:r>
                        <a:rPr lang="es-MX" sz="1200" u="none" strike="noStrike" dirty="0">
                          <a:effectLst/>
                        </a:rPr>
                        <a:t>17:00-18:00</a:t>
                      </a:r>
                      <a:endParaRPr lang="es-MX" sz="1200" b="0" i="0" u="none" strike="noStrike" dirty="0">
                        <a:solidFill>
                          <a:srgbClr val="000000"/>
                        </a:solidFill>
                        <a:effectLst/>
                        <a:latin typeface="Arial"/>
                      </a:endParaRPr>
                    </a:p>
                  </a:txBody>
                  <a:tcPr marL="9525" marR="9525" marT="9525" marB="0"/>
                </a:tc>
                <a:tc>
                  <a:txBody>
                    <a:bodyPr/>
                    <a:lstStyle/>
                    <a:p>
                      <a:pPr algn="r" fontAlgn="t"/>
                      <a:r>
                        <a:rPr lang="es-MX" sz="1800" u="none" strike="noStrike">
                          <a:effectLst/>
                        </a:rPr>
                        <a:t>8.7</a:t>
                      </a:r>
                      <a:endParaRPr lang="es-MX" sz="1800" b="0" i="0" u="none" strike="noStrike">
                        <a:solidFill>
                          <a:srgbClr val="000000"/>
                        </a:solidFill>
                        <a:effectLst/>
                        <a:latin typeface="Arial"/>
                      </a:endParaRPr>
                    </a:p>
                  </a:txBody>
                  <a:tcPr marL="9525" marR="9525" marT="9525" marB="0"/>
                </a:tc>
                <a:tc>
                  <a:txBody>
                    <a:bodyPr/>
                    <a:lstStyle/>
                    <a:p>
                      <a:pPr algn="r" fontAlgn="t"/>
                      <a:r>
                        <a:rPr lang="es-MX" sz="1800" u="none" strike="noStrike">
                          <a:effectLst/>
                        </a:rPr>
                        <a:t>7</a:t>
                      </a:r>
                      <a:endParaRPr lang="es-MX" sz="1800" b="0" i="0" u="none" strike="noStrike">
                        <a:solidFill>
                          <a:srgbClr val="000000"/>
                        </a:solidFill>
                        <a:effectLst/>
                        <a:latin typeface="Arial"/>
                      </a:endParaRPr>
                    </a:p>
                  </a:txBody>
                  <a:tcPr marL="9525" marR="9525" marT="9525" marB="0"/>
                </a:tc>
              </a:tr>
              <a:tr h="410117">
                <a:tc>
                  <a:txBody>
                    <a:bodyPr/>
                    <a:lstStyle/>
                    <a:p>
                      <a:pPr algn="ctr" fontAlgn="t"/>
                      <a:r>
                        <a:rPr lang="es-MX" sz="1200" u="none" strike="noStrike" dirty="0">
                          <a:effectLst/>
                        </a:rPr>
                        <a:t>08:00-09:00</a:t>
                      </a:r>
                      <a:endParaRPr lang="es-MX" sz="1200" b="0" i="0" u="none" strike="noStrike" dirty="0">
                        <a:solidFill>
                          <a:srgbClr val="000000"/>
                        </a:solidFill>
                        <a:effectLst/>
                        <a:latin typeface="Arial"/>
                      </a:endParaRPr>
                    </a:p>
                  </a:txBody>
                  <a:tcPr marL="9525" marR="9525" marT="9525" marB="0"/>
                </a:tc>
                <a:tc>
                  <a:txBody>
                    <a:bodyPr/>
                    <a:lstStyle/>
                    <a:p>
                      <a:pPr algn="r" fontAlgn="t"/>
                      <a:r>
                        <a:rPr lang="es-MX" sz="1800" u="none" strike="noStrike">
                          <a:effectLst/>
                        </a:rPr>
                        <a:t>20</a:t>
                      </a:r>
                      <a:endParaRPr lang="es-MX" sz="1800" b="0" i="0" u="none" strike="noStrike">
                        <a:solidFill>
                          <a:srgbClr val="000000"/>
                        </a:solidFill>
                        <a:effectLst/>
                        <a:latin typeface="Arial"/>
                      </a:endParaRPr>
                    </a:p>
                  </a:txBody>
                  <a:tcPr marL="9525" marR="9525" marT="9525" marB="0"/>
                </a:tc>
                <a:tc>
                  <a:txBody>
                    <a:bodyPr/>
                    <a:lstStyle/>
                    <a:p>
                      <a:pPr algn="r" fontAlgn="t"/>
                      <a:r>
                        <a:rPr lang="es-MX" sz="1800" u="none" strike="noStrike">
                          <a:effectLst/>
                        </a:rPr>
                        <a:t>3</a:t>
                      </a:r>
                      <a:endParaRPr lang="es-MX" sz="1800" b="0" i="0" u="none" strike="noStrike">
                        <a:solidFill>
                          <a:srgbClr val="000000"/>
                        </a:solidFill>
                        <a:effectLst/>
                        <a:latin typeface="Arial"/>
                      </a:endParaRPr>
                    </a:p>
                  </a:txBody>
                  <a:tcPr marL="9525" marR="9525" marT="9525" marB="0"/>
                </a:tc>
                <a:tc>
                  <a:txBody>
                    <a:bodyPr/>
                    <a:lstStyle/>
                    <a:p>
                      <a:pPr algn="ctr" fontAlgn="t"/>
                      <a:r>
                        <a:rPr lang="es-MX" sz="1200" u="none" strike="noStrike" dirty="0">
                          <a:effectLst/>
                        </a:rPr>
                        <a:t>13:00-14:00</a:t>
                      </a:r>
                      <a:endParaRPr lang="es-MX" sz="1200" b="0" i="0" u="none" strike="noStrike" dirty="0">
                        <a:solidFill>
                          <a:srgbClr val="000000"/>
                        </a:solidFill>
                        <a:effectLst/>
                        <a:latin typeface="Arial"/>
                      </a:endParaRPr>
                    </a:p>
                  </a:txBody>
                  <a:tcPr marL="9525" marR="9525" marT="9525" marB="0"/>
                </a:tc>
                <a:tc>
                  <a:txBody>
                    <a:bodyPr/>
                    <a:lstStyle/>
                    <a:p>
                      <a:pPr algn="r" fontAlgn="t"/>
                      <a:r>
                        <a:rPr lang="es-MX" sz="1800" u="none" strike="noStrike" dirty="0" smtClean="0">
                          <a:effectLst/>
                        </a:rPr>
                        <a:t>6</a:t>
                      </a:r>
                      <a:endParaRPr lang="es-MX" sz="1800" b="0" i="0" u="none" strike="noStrike" dirty="0">
                        <a:solidFill>
                          <a:srgbClr val="000000"/>
                        </a:solidFill>
                        <a:effectLst/>
                        <a:latin typeface="Arial"/>
                      </a:endParaRPr>
                    </a:p>
                  </a:txBody>
                  <a:tcPr marL="9525" marR="9525" marT="9525" marB="0"/>
                </a:tc>
                <a:tc>
                  <a:txBody>
                    <a:bodyPr/>
                    <a:lstStyle/>
                    <a:p>
                      <a:pPr algn="r" fontAlgn="t"/>
                      <a:r>
                        <a:rPr lang="es-MX" sz="1800" u="none" strike="noStrike">
                          <a:effectLst/>
                        </a:rPr>
                        <a:t>10</a:t>
                      </a:r>
                      <a:endParaRPr lang="es-MX" sz="1800" b="0" i="0" u="none" strike="noStrike">
                        <a:solidFill>
                          <a:srgbClr val="000000"/>
                        </a:solidFill>
                        <a:effectLst/>
                        <a:latin typeface="Arial"/>
                      </a:endParaRPr>
                    </a:p>
                  </a:txBody>
                  <a:tcPr marL="9525" marR="9525" marT="9525" marB="0"/>
                </a:tc>
                <a:tc>
                  <a:txBody>
                    <a:bodyPr/>
                    <a:lstStyle/>
                    <a:p>
                      <a:pPr algn="ctr" fontAlgn="t"/>
                      <a:r>
                        <a:rPr lang="es-MX" sz="1200" u="none" strike="noStrike" dirty="0">
                          <a:effectLst/>
                        </a:rPr>
                        <a:t>18:00-19:00</a:t>
                      </a:r>
                      <a:endParaRPr lang="es-MX" sz="1200" b="0" i="0" u="none" strike="noStrike" dirty="0">
                        <a:solidFill>
                          <a:srgbClr val="000000"/>
                        </a:solidFill>
                        <a:effectLst/>
                        <a:latin typeface="Arial"/>
                      </a:endParaRPr>
                    </a:p>
                  </a:txBody>
                  <a:tcPr marL="9525" marR="9525" marT="9525" marB="0"/>
                </a:tc>
                <a:tc>
                  <a:txBody>
                    <a:bodyPr/>
                    <a:lstStyle/>
                    <a:p>
                      <a:pPr algn="r" fontAlgn="t"/>
                      <a:r>
                        <a:rPr lang="es-MX" sz="1800" u="none" strike="noStrike">
                          <a:effectLst/>
                        </a:rPr>
                        <a:t>15</a:t>
                      </a:r>
                      <a:endParaRPr lang="es-MX" sz="1800" b="0" i="0" u="none" strike="noStrike">
                        <a:solidFill>
                          <a:srgbClr val="000000"/>
                        </a:solidFill>
                        <a:effectLst/>
                        <a:latin typeface="Arial"/>
                      </a:endParaRPr>
                    </a:p>
                  </a:txBody>
                  <a:tcPr marL="9525" marR="9525" marT="9525" marB="0"/>
                </a:tc>
                <a:tc>
                  <a:txBody>
                    <a:bodyPr/>
                    <a:lstStyle/>
                    <a:p>
                      <a:pPr algn="r" fontAlgn="t"/>
                      <a:r>
                        <a:rPr lang="es-MX" sz="1800" u="none" strike="noStrike">
                          <a:effectLst/>
                        </a:rPr>
                        <a:t>4</a:t>
                      </a:r>
                      <a:endParaRPr lang="es-MX" sz="1800" b="0" i="0" u="none" strike="noStrike">
                        <a:solidFill>
                          <a:srgbClr val="000000"/>
                        </a:solidFill>
                        <a:effectLst/>
                        <a:latin typeface="Arial"/>
                      </a:endParaRPr>
                    </a:p>
                  </a:txBody>
                  <a:tcPr marL="9525" marR="9525" marT="9525" marB="0"/>
                </a:tc>
              </a:tr>
              <a:tr h="410117">
                <a:tc>
                  <a:txBody>
                    <a:bodyPr/>
                    <a:lstStyle/>
                    <a:p>
                      <a:pPr algn="ctr" fontAlgn="t"/>
                      <a:r>
                        <a:rPr lang="es-MX" sz="1200" u="none" strike="noStrike" dirty="0">
                          <a:effectLst/>
                        </a:rPr>
                        <a:t>09:00-10:00</a:t>
                      </a:r>
                      <a:endParaRPr lang="es-MX" sz="1200" b="0" i="0" u="none" strike="noStrike" dirty="0">
                        <a:solidFill>
                          <a:srgbClr val="000000"/>
                        </a:solidFill>
                        <a:effectLst/>
                        <a:latin typeface="Arial"/>
                      </a:endParaRPr>
                    </a:p>
                  </a:txBody>
                  <a:tcPr marL="9525" marR="9525" marT="9525" marB="0"/>
                </a:tc>
                <a:tc>
                  <a:txBody>
                    <a:bodyPr/>
                    <a:lstStyle/>
                    <a:p>
                      <a:pPr algn="r" fontAlgn="t"/>
                      <a:r>
                        <a:rPr lang="es-MX" sz="1800" u="none" strike="noStrike">
                          <a:effectLst/>
                        </a:rPr>
                        <a:t>8.6</a:t>
                      </a:r>
                      <a:endParaRPr lang="es-MX" sz="1800" b="0" i="0" u="none" strike="noStrike">
                        <a:solidFill>
                          <a:srgbClr val="000000"/>
                        </a:solidFill>
                        <a:effectLst/>
                        <a:latin typeface="Arial"/>
                      </a:endParaRPr>
                    </a:p>
                  </a:txBody>
                  <a:tcPr marL="9525" marR="9525" marT="9525" marB="0"/>
                </a:tc>
                <a:tc>
                  <a:txBody>
                    <a:bodyPr/>
                    <a:lstStyle/>
                    <a:p>
                      <a:pPr algn="r" fontAlgn="t"/>
                      <a:r>
                        <a:rPr lang="es-MX" sz="1800" u="none" strike="noStrike">
                          <a:effectLst/>
                        </a:rPr>
                        <a:t>7</a:t>
                      </a:r>
                      <a:endParaRPr lang="es-MX" sz="1800" b="0" i="0" u="none" strike="noStrike">
                        <a:solidFill>
                          <a:srgbClr val="000000"/>
                        </a:solidFill>
                        <a:effectLst/>
                        <a:latin typeface="Arial"/>
                      </a:endParaRPr>
                    </a:p>
                  </a:txBody>
                  <a:tcPr marL="9525" marR="9525" marT="9525" marB="0"/>
                </a:tc>
                <a:tc>
                  <a:txBody>
                    <a:bodyPr/>
                    <a:lstStyle/>
                    <a:p>
                      <a:pPr algn="ctr" fontAlgn="t"/>
                      <a:r>
                        <a:rPr lang="es-MX" sz="1200" u="none" strike="noStrike" dirty="0">
                          <a:effectLst/>
                        </a:rPr>
                        <a:t>14:00-15:00</a:t>
                      </a:r>
                      <a:endParaRPr lang="es-MX" sz="1200" b="0" i="0" u="none" strike="noStrike" dirty="0">
                        <a:solidFill>
                          <a:srgbClr val="000000"/>
                        </a:solidFill>
                        <a:effectLst/>
                        <a:latin typeface="Arial"/>
                      </a:endParaRPr>
                    </a:p>
                  </a:txBody>
                  <a:tcPr marL="9525" marR="9525" marT="9525" marB="0"/>
                </a:tc>
                <a:tc>
                  <a:txBody>
                    <a:bodyPr/>
                    <a:lstStyle/>
                    <a:p>
                      <a:pPr algn="r" fontAlgn="t"/>
                      <a:r>
                        <a:rPr lang="es-MX" sz="1800" u="none" strike="noStrike">
                          <a:effectLst/>
                        </a:rPr>
                        <a:t>10</a:t>
                      </a:r>
                      <a:endParaRPr lang="es-MX" sz="1800" b="0" i="0" u="none" strike="noStrike">
                        <a:solidFill>
                          <a:srgbClr val="000000"/>
                        </a:solidFill>
                        <a:effectLst/>
                        <a:latin typeface="Arial"/>
                      </a:endParaRPr>
                    </a:p>
                  </a:txBody>
                  <a:tcPr marL="9525" marR="9525" marT="9525" marB="0"/>
                </a:tc>
                <a:tc>
                  <a:txBody>
                    <a:bodyPr/>
                    <a:lstStyle/>
                    <a:p>
                      <a:pPr algn="r" fontAlgn="t"/>
                      <a:r>
                        <a:rPr lang="es-MX" sz="1800" u="none" strike="noStrike">
                          <a:effectLst/>
                        </a:rPr>
                        <a:t>6</a:t>
                      </a:r>
                      <a:endParaRPr lang="es-MX" sz="1800" b="0" i="0" u="none" strike="noStrike">
                        <a:solidFill>
                          <a:srgbClr val="000000"/>
                        </a:solidFill>
                        <a:effectLst/>
                        <a:latin typeface="Arial"/>
                      </a:endParaRPr>
                    </a:p>
                  </a:txBody>
                  <a:tcPr marL="9525" marR="9525" marT="9525" marB="0"/>
                </a:tc>
                <a:tc>
                  <a:txBody>
                    <a:bodyPr/>
                    <a:lstStyle/>
                    <a:p>
                      <a:pPr algn="ctr" fontAlgn="t"/>
                      <a:r>
                        <a:rPr lang="es-MX" sz="1200" u="none" strike="noStrike" dirty="0">
                          <a:effectLst/>
                        </a:rPr>
                        <a:t>19:00-20:00</a:t>
                      </a:r>
                      <a:endParaRPr lang="es-MX" sz="1200" b="0" i="0" u="none" strike="noStrike" dirty="0">
                        <a:solidFill>
                          <a:srgbClr val="000000"/>
                        </a:solidFill>
                        <a:effectLst/>
                        <a:latin typeface="Arial"/>
                      </a:endParaRPr>
                    </a:p>
                  </a:txBody>
                  <a:tcPr marL="9525" marR="9525" marT="9525" marB="0"/>
                </a:tc>
                <a:tc>
                  <a:txBody>
                    <a:bodyPr/>
                    <a:lstStyle/>
                    <a:p>
                      <a:pPr algn="r" fontAlgn="t"/>
                      <a:r>
                        <a:rPr lang="es-MX" sz="1800" u="none" strike="noStrike">
                          <a:effectLst/>
                        </a:rPr>
                        <a:t>10.0</a:t>
                      </a:r>
                      <a:endParaRPr lang="es-MX" sz="1800" b="0" i="0" u="none" strike="noStrike">
                        <a:solidFill>
                          <a:srgbClr val="000000"/>
                        </a:solidFill>
                        <a:effectLst/>
                        <a:latin typeface="Arial"/>
                      </a:endParaRPr>
                    </a:p>
                  </a:txBody>
                  <a:tcPr marL="9525" marR="9525" marT="9525" marB="0"/>
                </a:tc>
                <a:tc>
                  <a:txBody>
                    <a:bodyPr/>
                    <a:lstStyle/>
                    <a:p>
                      <a:pPr algn="r" fontAlgn="t"/>
                      <a:r>
                        <a:rPr lang="es-MX" sz="1800" u="none" strike="noStrike">
                          <a:effectLst/>
                        </a:rPr>
                        <a:t>6</a:t>
                      </a:r>
                      <a:endParaRPr lang="es-MX" sz="1800" b="0" i="0" u="none" strike="noStrike">
                        <a:solidFill>
                          <a:srgbClr val="000000"/>
                        </a:solidFill>
                        <a:effectLst/>
                        <a:latin typeface="Arial"/>
                      </a:endParaRPr>
                    </a:p>
                  </a:txBody>
                  <a:tcPr marL="9525" marR="9525" marT="9525" marB="0"/>
                </a:tc>
              </a:tr>
              <a:tr h="410117">
                <a:tc>
                  <a:txBody>
                    <a:bodyPr/>
                    <a:lstStyle/>
                    <a:p>
                      <a:pPr algn="ctr" fontAlgn="t"/>
                      <a:r>
                        <a:rPr lang="es-MX" sz="1200" u="none" strike="noStrike" dirty="0">
                          <a:effectLst/>
                        </a:rPr>
                        <a:t>10:00-11:00</a:t>
                      </a:r>
                      <a:endParaRPr lang="es-MX" sz="1200" b="0" i="0" u="none" strike="noStrike" dirty="0">
                        <a:solidFill>
                          <a:srgbClr val="000000"/>
                        </a:solidFill>
                        <a:effectLst/>
                        <a:latin typeface="Arial"/>
                      </a:endParaRPr>
                    </a:p>
                  </a:txBody>
                  <a:tcPr marL="9525" marR="9525" marT="9525" marB="0"/>
                </a:tc>
                <a:tc>
                  <a:txBody>
                    <a:bodyPr/>
                    <a:lstStyle/>
                    <a:p>
                      <a:pPr algn="r" fontAlgn="t"/>
                      <a:r>
                        <a:rPr lang="es-MX" sz="1800" u="none" strike="noStrike">
                          <a:effectLst/>
                        </a:rPr>
                        <a:t>6</a:t>
                      </a:r>
                      <a:endParaRPr lang="es-MX" sz="1800" b="0" i="0" u="none" strike="noStrike">
                        <a:solidFill>
                          <a:srgbClr val="000000"/>
                        </a:solidFill>
                        <a:effectLst/>
                        <a:latin typeface="Arial"/>
                      </a:endParaRPr>
                    </a:p>
                  </a:txBody>
                  <a:tcPr marL="9525" marR="9525" marT="9525" marB="0"/>
                </a:tc>
                <a:tc>
                  <a:txBody>
                    <a:bodyPr/>
                    <a:lstStyle/>
                    <a:p>
                      <a:pPr algn="r" fontAlgn="t"/>
                      <a:r>
                        <a:rPr lang="es-MX" sz="1800" u="none" strike="noStrike">
                          <a:effectLst/>
                        </a:rPr>
                        <a:t>10</a:t>
                      </a:r>
                      <a:endParaRPr lang="es-MX" sz="1800" b="0" i="0" u="none" strike="noStrike">
                        <a:solidFill>
                          <a:srgbClr val="000000"/>
                        </a:solidFill>
                        <a:effectLst/>
                        <a:latin typeface="Arial"/>
                      </a:endParaRPr>
                    </a:p>
                  </a:txBody>
                  <a:tcPr marL="9525" marR="9525" marT="9525" marB="0"/>
                </a:tc>
                <a:tc>
                  <a:txBody>
                    <a:bodyPr/>
                    <a:lstStyle/>
                    <a:p>
                      <a:pPr algn="ctr" fontAlgn="t"/>
                      <a:r>
                        <a:rPr lang="es-MX" sz="1200" u="none" strike="noStrike" dirty="0">
                          <a:effectLst/>
                        </a:rPr>
                        <a:t>15:00-16:00</a:t>
                      </a:r>
                      <a:endParaRPr lang="es-MX" sz="1200" b="0" i="0" u="none" strike="noStrike" dirty="0">
                        <a:solidFill>
                          <a:srgbClr val="000000"/>
                        </a:solidFill>
                        <a:effectLst/>
                        <a:latin typeface="Arial"/>
                      </a:endParaRPr>
                    </a:p>
                  </a:txBody>
                  <a:tcPr marL="9525" marR="9525" marT="9525" marB="0"/>
                </a:tc>
                <a:tc>
                  <a:txBody>
                    <a:bodyPr/>
                    <a:lstStyle/>
                    <a:p>
                      <a:pPr algn="r" fontAlgn="t"/>
                      <a:r>
                        <a:rPr lang="es-MX" sz="1800" u="none" strike="noStrike">
                          <a:effectLst/>
                        </a:rPr>
                        <a:t>4</a:t>
                      </a:r>
                      <a:endParaRPr lang="es-MX" sz="1800" b="0" i="0" u="none" strike="noStrike">
                        <a:solidFill>
                          <a:srgbClr val="000000"/>
                        </a:solidFill>
                        <a:effectLst/>
                        <a:latin typeface="Arial"/>
                      </a:endParaRPr>
                    </a:p>
                  </a:txBody>
                  <a:tcPr marL="9525" marR="9525" marT="9525" marB="0"/>
                </a:tc>
                <a:tc>
                  <a:txBody>
                    <a:bodyPr/>
                    <a:lstStyle/>
                    <a:p>
                      <a:pPr algn="r" fontAlgn="t"/>
                      <a:r>
                        <a:rPr lang="es-MX" sz="1800" u="none" strike="noStrike">
                          <a:effectLst/>
                        </a:rPr>
                        <a:t>15</a:t>
                      </a:r>
                      <a:endParaRPr lang="es-MX" sz="1800" b="0" i="0" u="none" strike="noStrike">
                        <a:solidFill>
                          <a:srgbClr val="000000"/>
                        </a:solidFill>
                        <a:effectLst/>
                        <a:latin typeface="Arial"/>
                      </a:endParaRPr>
                    </a:p>
                  </a:txBody>
                  <a:tcPr marL="9525" marR="9525" marT="9525" marB="0"/>
                </a:tc>
                <a:tc>
                  <a:txBody>
                    <a:bodyPr/>
                    <a:lstStyle/>
                    <a:p>
                      <a:pPr algn="ctr" fontAlgn="t"/>
                      <a:r>
                        <a:rPr lang="es-MX" sz="1200" u="none" strike="noStrike" dirty="0">
                          <a:effectLst/>
                        </a:rPr>
                        <a:t>20:00-21:00</a:t>
                      </a:r>
                      <a:endParaRPr lang="es-MX" sz="1200" b="0" i="0" u="none" strike="noStrike" dirty="0">
                        <a:solidFill>
                          <a:srgbClr val="000000"/>
                        </a:solidFill>
                        <a:effectLst/>
                        <a:latin typeface="Arial"/>
                      </a:endParaRPr>
                    </a:p>
                  </a:txBody>
                  <a:tcPr marL="9525" marR="9525" marT="9525" marB="0"/>
                </a:tc>
                <a:tc>
                  <a:txBody>
                    <a:bodyPr/>
                    <a:lstStyle/>
                    <a:p>
                      <a:pPr algn="r" fontAlgn="t"/>
                      <a:r>
                        <a:rPr lang="es-MX" sz="1800" u="none" strike="noStrike">
                          <a:effectLst/>
                        </a:rPr>
                        <a:t>5</a:t>
                      </a:r>
                      <a:endParaRPr lang="es-MX" sz="1800" b="0" i="0" u="none" strike="noStrike">
                        <a:solidFill>
                          <a:srgbClr val="000000"/>
                        </a:solidFill>
                        <a:effectLst/>
                        <a:latin typeface="Arial"/>
                      </a:endParaRPr>
                    </a:p>
                  </a:txBody>
                  <a:tcPr marL="9525" marR="9525" marT="9525" marB="0"/>
                </a:tc>
                <a:tc>
                  <a:txBody>
                    <a:bodyPr/>
                    <a:lstStyle/>
                    <a:p>
                      <a:pPr algn="r" fontAlgn="t"/>
                      <a:r>
                        <a:rPr lang="es-MX" sz="1800" u="none" strike="noStrike" dirty="0">
                          <a:effectLst/>
                        </a:rPr>
                        <a:t>12</a:t>
                      </a:r>
                      <a:endParaRPr lang="es-MX" sz="1800" b="0" i="0" u="none" strike="noStrike" dirty="0">
                        <a:solidFill>
                          <a:srgbClr val="000000"/>
                        </a:solidFill>
                        <a:effectLst/>
                        <a:latin typeface="Arial"/>
                      </a:endParaRPr>
                    </a:p>
                  </a:txBody>
                  <a:tcPr marL="9525" marR="9525" marT="9525" marB="0"/>
                </a:tc>
              </a:tr>
            </a:tbl>
          </a:graphicData>
        </a:graphic>
      </p:graphicFrame>
      <p:graphicFrame>
        <p:nvGraphicFramePr>
          <p:cNvPr id="4" name="3 Tabla"/>
          <p:cNvGraphicFramePr>
            <a:graphicFrameLocks noGrp="1"/>
          </p:cNvGraphicFramePr>
          <p:nvPr>
            <p:extLst>
              <p:ext uri="{D42A27DB-BD31-4B8C-83A1-F6EECF244321}">
                <p14:modId xmlns:p14="http://schemas.microsoft.com/office/powerpoint/2010/main" val="1488586440"/>
              </p:ext>
            </p:extLst>
          </p:nvPr>
        </p:nvGraphicFramePr>
        <p:xfrm>
          <a:off x="1115616" y="4221086"/>
          <a:ext cx="6984776" cy="2448274"/>
        </p:xfrm>
        <a:graphic>
          <a:graphicData uri="http://schemas.openxmlformats.org/drawingml/2006/table">
            <a:tbl>
              <a:tblPr firstRow="1" bandRow="1">
                <a:tableStyleId>{5C22544A-7EE6-4342-B048-85BDC9FD1C3A}</a:tableStyleId>
              </a:tblPr>
              <a:tblGrid>
                <a:gridCol w="1246711"/>
                <a:gridCol w="687289"/>
                <a:gridCol w="447537"/>
                <a:gridCol w="1246711"/>
                <a:gridCol w="527454"/>
                <a:gridCol w="447537"/>
                <a:gridCol w="1246711"/>
                <a:gridCol w="687289"/>
                <a:gridCol w="447537"/>
              </a:tblGrid>
              <a:tr h="397689">
                <a:tc>
                  <a:txBody>
                    <a:bodyPr/>
                    <a:lstStyle/>
                    <a:p>
                      <a:pPr algn="ctr" rtl="0" fontAlgn="ctr"/>
                      <a:r>
                        <a:rPr lang="es-MX" sz="1800" u="none" strike="noStrike" dirty="0">
                          <a:effectLst/>
                        </a:rPr>
                        <a:t>Horario</a:t>
                      </a:r>
                      <a:endParaRPr lang="es-MX" sz="1800" b="1" i="0" u="none" strike="noStrike" dirty="0">
                        <a:solidFill>
                          <a:srgbClr val="FFFFFF"/>
                        </a:solidFill>
                        <a:effectLst/>
                        <a:latin typeface="Candara"/>
                      </a:endParaRPr>
                    </a:p>
                  </a:txBody>
                  <a:tcPr marL="9525" marR="9525" marT="9525" marB="0" anchor="ctr"/>
                </a:tc>
                <a:tc>
                  <a:txBody>
                    <a:bodyPr/>
                    <a:lstStyle/>
                    <a:p>
                      <a:pPr algn="ctr" rtl="0" fontAlgn="ctr"/>
                      <a:r>
                        <a:rPr lang="es-MX" sz="1800" u="none" strike="noStrike">
                          <a:effectLst/>
                        </a:rPr>
                        <a:t>Fo</a:t>
                      </a:r>
                      <a:endParaRPr lang="es-MX" sz="1800" b="1" i="0" u="none" strike="noStrike">
                        <a:solidFill>
                          <a:srgbClr val="FFFFFF"/>
                        </a:solidFill>
                        <a:effectLst/>
                        <a:latin typeface="Candara"/>
                      </a:endParaRPr>
                    </a:p>
                  </a:txBody>
                  <a:tcPr marL="9525" marR="9525" marT="9525" marB="0" anchor="ctr"/>
                </a:tc>
                <a:tc>
                  <a:txBody>
                    <a:bodyPr/>
                    <a:lstStyle/>
                    <a:p>
                      <a:pPr algn="ctr" rtl="0" fontAlgn="ctr"/>
                      <a:r>
                        <a:rPr lang="es-MX" sz="1800" u="none" strike="noStrike">
                          <a:effectLst/>
                        </a:rPr>
                        <a:t>i</a:t>
                      </a:r>
                      <a:endParaRPr lang="es-MX" sz="1800" b="1" i="0" u="none" strike="noStrike">
                        <a:solidFill>
                          <a:srgbClr val="FFFFFF"/>
                        </a:solidFill>
                        <a:effectLst/>
                        <a:latin typeface="Candara"/>
                      </a:endParaRPr>
                    </a:p>
                  </a:txBody>
                  <a:tcPr marL="9525" marR="9525" marT="9525" marB="0" anchor="ctr"/>
                </a:tc>
                <a:tc>
                  <a:txBody>
                    <a:bodyPr/>
                    <a:lstStyle/>
                    <a:p>
                      <a:pPr algn="ctr" rtl="0" fontAlgn="ctr"/>
                      <a:r>
                        <a:rPr lang="es-MX" sz="1800" u="none" strike="noStrike" dirty="0">
                          <a:effectLst/>
                        </a:rPr>
                        <a:t>Horario</a:t>
                      </a:r>
                      <a:endParaRPr lang="es-MX" sz="1800" b="1" i="0" u="none" strike="noStrike" dirty="0">
                        <a:solidFill>
                          <a:srgbClr val="FFFFFF"/>
                        </a:solidFill>
                        <a:effectLst/>
                        <a:latin typeface="Candara"/>
                      </a:endParaRPr>
                    </a:p>
                  </a:txBody>
                  <a:tcPr marL="9525" marR="9525" marT="9525" marB="0" anchor="ctr"/>
                </a:tc>
                <a:tc>
                  <a:txBody>
                    <a:bodyPr/>
                    <a:lstStyle/>
                    <a:p>
                      <a:pPr algn="ctr" rtl="0" fontAlgn="ctr"/>
                      <a:r>
                        <a:rPr lang="es-MX" sz="1800" u="none" strike="noStrike">
                          <a:effectLst/>
                        </a:rPr>
                        <a:t>Fo</a:t>
                      </a:r>
                      <a:endParaRPr lang="es-MX" sz="1800" b="1" i="0" u="none" strike="noStrike">
                        <a:solidFill>
                          <a:srgbClr val="FFFFFF"/>
                        </a:solidFill>
                        <a:effectLst/>
                        <a:latin typeface="Candara"/>
                      </a:endParaRPr>
                    </a:p>
                  </a:txBody>
                  <a:tcPr marL="9525" marR="9525" marT="9525" marB="0" anchor="ctr"/>
                </a:tc>
                <a:tc>
                  <a:txBody>
                    <a:bodyPr/>
                    <a:lstStyle/>
                    <a:p>
                      <a:pPr algn="ctr" rtl="0" fontAlgn="ctr"/>
                      <a:r>
                        <a:rPr lang="es-MX" sz="1800" u="none" strike="noStrike">
                          <a:effectLst/>
                        </a:rPr>
                        <a:t>i</a:t>
                      </a:r>
                      <a:endParaRPr lang="es-MX" sz="1800" b="1" i="0" u="none" strike="noStrike">
                        <a:solidFill>
                          <a:srgbClr val="FFFFFF"/>
                        </a:solidFill>
                        <a:effectLst/>
                        <a:latin typeface="Candara"/>
                      </a:endParaRPr>
                    </a:p>
                  </a:txBody>
                  <a:tcPr marL="9525" marR="9525" marT="9525" marB="0" anchor="ctr"/>
                </a:tc>
                <a:tc>
                  <a:txBody>
                    <a:bodyPr/>
                    <a:lstStyle/>
                    <a:p>
                      <a:pPr algn="ctr" rtl="0" fontAlgn="ctr"/>
                      <a:r>
                        <a:rPr lang="es-MX" sz="1800" u="none" strike="noStrike" dirty="0">
                          <a:effectLst/>
                        </a:rPr>
                        <a:t>Horario</a:t>
                      </a:r>
                      <a:endParaRPr lang="es-MX" sz="1800" b="1" i="0" u="none" strike="noStrike" dirty="0">
                        <a:solidFill>
                          <a:srgbClr val="FFFFFF"/>
                        </a:solidFill>
                        <a:effectLst/>
                        <a:latin typeface="Candara"/>
                      </a:endParaRPr>
                    </a:p>
                  </a:txBody>
                  <a:tcPr marL="9525" marR="9525" marT="9525" marB="0" anchor="ctr"/>
                </a:tc>
                <a:tc>
                  <a:txBody>
                    <a:bodyPr/>
                    <a:lstStyle/>
                    <a:p>
                      <a:pPr algn="ctr" rtl="0" fontAlgn="ctr"/>
                      <a:r>
                        <a:rPr lang="es-MX" sz="1800" u="none" strike="noStrike">
                          <a:effectLst/>
                        </a:rPr>
                        <a:t>Fo</a:t>
                      </a:r>
                      <a:endParaRPr lang="es-MX" sz="1800" b="1" i="0" u="none" strike="noStrike">
                        <a:solidFill>
                          <a:srgbClr val="FFFFFF"/>
                        </a:solidFill>
                        <a:effectLst/>
                        <a:latin typeface="Candara"/>
                      </a:endParaRPr>
                    </a:p>
                  </a:txBody>
                  <a:tcPr marL="9525" marR="9525" marT="9525" marB="0" anchor="ctr"/>
                </a:tc>
                <a:tc>
                  <a:txBody>
                    <a:bodyPr/>
                    <a:lstStyle/>
                    <a:p>
                      <a:pPr algn="ctr" rtl="0" fontAlgn="ctr"/>
                      <a:r>
                        <a:rPr lang="es-MX" sz="1800" u="none" strike="noStrike">
                          <a:effectLst/>
                        </a:rPr>
                        <a:t>i</a:t>
                      </a:r>
                      <a:endParaRPr lang="es-MX" sz="1800" b="1" i="0" u="none" strike="noStrike">
                        <a:solidFill>
                          <a:srgbClr val="FFFFFF"/>
                        </a:solidFill>
                        <a:effectLst/>
                        <a:latin typeface="Candara"/>
                      </a:endParaRPr>
                    </a:p>
                  </a:txBody>
                  <a:tcPr marL="9525" marR="9525" marT="9525" marB="0" anchor="ctr"/>
                </a:tc>
              </a:tr>
              <a:tr h="410117">
                <a:tc>
                  <a:txBody>
                    <a:bodyPr/>
                    <a:lstStyle/>
                    <a:p>
                      <a:pPr algn="ctr" fontAlgn="t"/>
                      <a:r>
                        <a:rPr lang="es-MX" sz="1200" u="none" strike="noStrike" dirty="0">
                          <a:effectLst/>
                        </a:rPr>
                        <a:t>06:00-07:00</a:t>
                      </a:r>
                      <a:endParaRPr lang="es-MX" sz="12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r>
                        <a:rPr lang="es-MX" sz="1200" u="none" strike="noStrike" dirty="0">
                          <a:effectLst/>
                        </a:rPr>
                        <a:t>11:00-12:00</a:t>
                      </a:r>
                      <a:endParaRPr lang="es-MX" sz="12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r>
                        <a:rPr lang="es-MX" sz="1200" u="none" strike="noStrike" dirty="0">
                          <a:effectLst/>
                        </a:rPr>
                        <a:t>16:00-17:00</a:t>
                      </a:r>
                      <a:endParaRPr lang="es-MX" sz="12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r>
              <a:tr h="410117">
                <a:tc>
                  <a:txBody>
                    <a:bodyPr/>
                    <a:lstStyle/>
                    <a:p>
                      <a:pPr algn="ctr" fontAlgn="t"/>
                      <a:r>
                        <a:rPr lang="es-MX" sz="1200" u="none" strike="noStrike" dirty="0">
                          <a:effectLst/>
                        </a:rPr>
                        <a:t>07:00-08:00</a:t>
                      </a:r>
                      <a:endParaRPr lang="es-MX" sz="12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r>
                        <a:rPr lang="es-MX" sz="1200" u="none" strike="noStrike" dirty="0">
                          <a:effectLst/>
                        </a:rPr>
                        <a:t>12:00-13:00</a:t>
                      </a:r>
                      <a:endParaRPr lang="es-MX" sz="12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r>
                        <a:rPr lang="es-MX" sz="1200" u="none" strike="noStrike" dirty="0">
                          <a:effectLst/>
                        </a:rPr>
                        <a:t>17:00-18:00</a:t>
                      </a:r>
                      <a:endParaRPr lang="es-MX" sz="12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r>
              <a:tr h="410117">
                <a:tc>
                  <a:txBody>
                    <a:bodyPr/>
                    <a:lstStyle/>
                    <a:p>
                      <a:pPr algn="ctr" fontAlgn="t"/>
                      <a:r>
                        <a:rPr lang="es-MX" sz="1200" u="none" strike="noStrike" dirty="0">
                          <a:effectLst/>
                        </a:rPr>
                        <a:t>08:00-09:00</a:t>
                      </a:r>
                      <a:endParaRPr lang="es-MX" sz="12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r>
                        <a:rPr lang="es-MX" sz="1200" u="none" strike="noStrike" dirty="0">
                          <a:effectLst/>
                        </a:rPr>
                        <a:t>13:00-14:00</a:t>
                      </a:r>
                      <a:endParaRPr lang="es-MX" sz="12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r>
                        <a:rPr lang="es-MX" sz="1200" u="none" strike="noStrike" dirty="0">
                          <a:effectLst/>
                        </a:rPr>
                        <a:t>18:00-19:00</a:t>
                      </a:r>
                      <a:endParaRPr lang="es-MX" sz="12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r>
              <a:tr h="410117">
                <a:tc>
                  <a:txBody>
                    <a:bodyPr/>
                    <a:lstStyle/>
                    <a:p>
                      <a:pPr algn="ctr" fontAlgn="t"/>
                      <a:r>
                        <a:rPr lang="es-MX" sz="1200" u="none" strike="noStrike" dirty="0">
                          <a:effectLst/>
                        </a:rPr>
                        <a:t>09:00-10:00</a:t>
                      </a:r>
                      <a:endParaRPr lang="es-MX" sz="12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r>
                        <a:rPr lang="es-MX" sz="1200" u="none" strike="noStrike" dirty="0">
                          <a:effectLst/>
                        </a:rPr>
                        <a:t>14:00-15:00</a:t>
                      </a:r>
                      <a:endParaRPr lang="es-MX" sz="12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r>
                        <a:rPr lang="es-MX" sz="1200" u="none" strike="noStrike" dirty="0">
                          <a:effectLst/>
                        </a:rPr>
                        <a:t>19:00-20:00</a:t>
                      </a:r>
                      <a:endParaRPr lang="es-MX" sz="12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r>
              <a:tr h="410117">
                <a:tc>
                  <a:txBody>
                    <a:bodyPr/>
                    <a:lstStyle/>
                    <a:p>
                      <a:pPr algn="ctr" fontAlgn="t"/>
                      <a:r>
                        <a:rPr lang="es-MX" sz="1200" u="none" strike="noStrike" dirty="0">
                          <a:effectLst/>
                        </a:rPr>
                        <a:t>10:00-11:00</a:t>
                      </a:r>
                      <a:endParaRPr lang="es-MX" sz="12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r>
                        <a:rPr lang="es-MX" sz="1200" u="none" strike="noStrike" dirty="0">
                          <a:effectLst/>
                        </a:rPr>
                        <a:t>15:00-16:00</a:t>
                      </a:r>
                      <a:endParaRPr lang="es-MX" sz="12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r>
                        <a:rPr lang="es-MX" sz="1200" u="none" strike="noStrike" dirty="0">
                          <a:effectLst/>
                        </a:rPr>
                        <a:t>20:00-21:00</a:t>
                      </a:r>
                      <a:endParaRPr lang="es-MX" sz="12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c>
                  <a:txBody>
                    <a:bodyPr/>
                    <a:lstStyle/>
                    <a:p>
                      <a:pPr algn="ctr" fontAlgn="t"/>
                      <a:endParaRPr lang="es-MX" sz="1800" b="0" i="0" u="none" strike="noStrike" dirty="0">
                        <a:solidFill>
                          <a:srgbClr val="000000"/>
                        </a:solidFill>
                        <a:effectLst/>
                        <a:latin typeface="Arial"/>
                      </a:endParaRPr>
                    </a:p>
                  </a:txBody>
                  <a:tcPr marL="9525" marR="9525" marT="9525" marB="0"/>
                </a:tc>
              </a:tr>
            </a:tbl>
          </a:graphicData>
        </a:graphic>
      </p:graphicFrame>
      <p:sp>
        <p:nvSpPr>
          <p:cNvPr id="5" name="4 Marcador de número de diapositiva"/>
          <p:cNvSpPr>
            <a:spLocks noGrp="1"/>
          </p:cNvSpPr>
          <p:nvPr>
            <p:ph type="sldNum" sz="quarter" idx="12"/>
          </p:nvPr>
        </p:nvSpPr>
        <p:spPr/>
        <p:txBody>
          <a:bodyPr/>
          <a:lstStyle/>
          <a:p>
            <a:fld id="{132FADFE-3B8F-471C-ABF0-DBC7717ECBBC}" type="slidenum">
              <a:rPr lang="es-ES" smtClean="0"/>
              <a:t>40</a:t>
            </a:fld>
            <a:endParaRPr lang="es-ES"/>
          </a:p>
        </p:txBody>
      </p:sp>
    </p:spTree>
    <p:extLst>
      <p:ext uri="{BB962C8B-B14F-4D97-AF65-F5344CB8AC3E}">
        <p14:creationId xmlns:p14="http://schemas.microsoft.com/office/powerpoint/2010/main" val="254749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1520" y="1331476"/>
            <a:ext cx="5339923" cy="369332"/>
          </a:xfrm>
          <a:prstGeom prst="rect">
            <a:avLst/>
          </a:prstGeom>
        </p:spPr>
        <p:txBody>
          <a:bodyPr wrap="none">
            <a:spAutoFit/>
          </a:bodyPr>
          <a:lstStyle/>
          <a:p>
            <a:pPr marL="342900" indent="-342900">
              <a:buFont typeface="+mj-lt"/>
              <a:buAutoNum type="arabicParenR" startAt="3"/>
            </a:pPr>
            <a:r>
              <a:rPr lang="es-MX" dirty="0" smtClean="0"/>
              <a:t>Obtener</a:t>
            </a:r>
            <a:r>
              <a:rPr lang="pt-BR" dirty="0" smtClean="0"/>
              <a:t> </a:t>
            </a:r>
            <a:r>
              <a:rPr lang="es-MX" dirty="0" smtClean="0"/>
              <a:t>el</a:t>
            </a:r>
            <a:r>
              <a:rPr lang="pt-BR" dirty="0" smtClean="0"/>
              <a:t> </a:t>
            </a:r>
            <a:r>
              <a:rPr lang="es-MX" dirty="0" smtClean="0"/>
              <a:t>Factor</a:t>
            </a:r>
            <a:r>
              <a:rPr lang="pt-BR" dirty="0" smtClean="0"/>
              <a:t> de </a:t>
            </a:r>
            <a:r>
              <a:rPr lang="es-MX" dirty="0" smtClean="0"/>
              <a:t>Ocupación</a:t>
            </a:r>
            <a:r>
              <a:rPr lang="pt-BR" dirty="0" smtClean="0"/>
              <a:t> </a:t>
            </a:r>
            <a:r>
              <a:rPr lang="es-MX" dirty="0" smtClean="0"/>
              <a:t>Pasajero</a:t>
            </a:r>
            <a:r>
              <a:rPr lang="pt-BR" dirty="0" smtClean="0"/>
              <a:t> por </a:t>
            </a:r>
            <a:r>
              <a:rPr lang="pt-BR" dirty="0" smtClean="0"/>
              <a:t>hora</a:t>
            </a: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988840"/>
            <a:ext cx="8928992"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132FADFE-3B8F-471C-ABF0-DBC7717ECBBC}" type="slidenum">
              <a:rPr lang="es-ES" smtClean="0"/>
              <a:t>41</a:t>
            </a:fld>
            <a:endParaRPr lang="es-ES"/>
          </a:p>
        </p:txBody>
      </p:sp>
    </p:spTree>
    <p:extLst>
      <p:ext uri="{BB962C8B-B14F-4D97-AF65-F5344CB8AC3E}">
        <p14:creationId xmlns:p14="http://schemas.microsoft.com/office/powerpoint/2010/main" val="3950027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95737" y="364014"/>
            <a:ext cx="5040560" cy="369332"/>
          </a:xfrm>
          <a:prstGeom prst="rect">
            <a:avLst/>
          </a:prstGeom>
          <a:noFill/>
        </p:spPr>
        <p:txBody>
          <a:bodyPr wrap="square" rtlCol="0">
            <a:spAutoFit/>
          </a:bodyPr>
          <a:lstStyle/>
          <a:p>
            <a:pPr algn="ctr"/>
            <a:r>
              <a:rPr lang="es-MX" dirty="0" smtClean="0"/>
              <a:t>Velocidad de operación</a:t>
            </a:r>
            <a:endParaRPr lang="es-MX" dirty="0"/>
          </a:p>
        </p:txBody>
      </p:sp>
      <p:sp>
        <p:nvSpPr>
          <p:cNvPr id="3" name="2 Rectángulo"/>
          <p:cNvSpPr/>
          <p:nvPr/>
        </p:nvSpPr>
        <p:spPr>
          <a:xfrm>
            <a:off x="395536" y="1209526"/>
            <a:ext cx="8424936" cy="923330"/>
          </a:xfrm>
          <a:prstGeom prst="rect">
            <a:avLst/>
          </a:prstGeom>
        </p:spPr>
        <p:txBody>
          <a:bodyPr wrap="square">
            <a:spAutoFit/>
          </a:bodyPr>
          <a:lstStyle/>
          <a:p>
            <a:pPr algn="just"/>
            <a:r>
              <a:rPr lang="es-MX" dirty="0"/>
              <a:t>La velocidad comercial (</a:t>
            </a:r>
            <a:r>
              <a:rPr lang="es-MX" dirty="0" err="1"/>
              <a:t>Vc</a:t>
            </a:r>
            <a:r>
              <a:rPr lang="es-MX" dirty="0" smtClean="0"/>
              <a:t>) </a:t>
            </a:r>
            <a:r>
              <a:rPr lang="es-MX" dirty="0"/>
              <a:t>en un tramo corresponde a la </a:t>
            </a:r>
            <a:r>
              <a:rPr lang="es-MX" dirty="0" smtClean="0"/>
              <a:t>velocidad media </a:t>
            </a:r>
            <a:r>
              <a:rPr lang="es-MX" dirty="0"/>
              <a:t>de viaje entre </a:t>
            </a:r>
            <a:r>
              <a:rPr lang="es-MX" dirty="0" smtClean="0"/>
              <a:t>una terminal de </a:t>
            </a:r>
            <a:r>
              <a:rPr lang="es-MX" dirty="0"/>
              <a:t>origen y </a:t>
            </a:r>
            <a:r>
              <a:rPr lang="es-MX" dirty="0" smtClean="0"/>
              <a:t>otra de </a:t>
            </a:r>
            <a:r>
              <a:rPr lang="es-MX" dirty="0"/>
              <a:t>destino, incluyendo todas </a:t>
            </a:r>
            <a:r>
              <a:rPr lang="es-MX" dirty="0" smtClean="0"/>
              <a:t>las detenciones </a:t>
            </a:r>
            <a:r>
              <a:rPr lang="es-MX" dirty="0"/>
              <a:t>intermedias.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2146945"/>
            <a:ext cx="1857375"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395536" y="2852936"/>
            <a:ext cx="8424936" cy="1477328"/>
          </a:xfrm>
          <a:prstGeom prst="rect">
            <a:avLst/>
          </a:prstGeom>
        </p:spPr>
        <p:txBody>
          <a:bodyPr wrap="square">
            <a:spAutoFit/>
          </a:bodyPr>
          <a:lstStyle/>
          <a:p>
            <a:r>
              <a:rPr lang="es-MX" dirty="0"/>
              <a:t>donde:</a:t>
            </a:r>
          </a:p>
          <a:p>
            <a:r>
              <a:rPr lang="es-MX" dirty="0" err="1"/>
              <a:t>Vc</a:t>
            </a:r>
            <a:r>
              <a:rPr lang="es-MX" dirty="0"/>
              <a:t> : velocidad comercial de los buses (km/h)</a:t>
            </a:r>
          </a:p>
          <a:p>
            <a:r>
              <a:rPr lang="es-MX" dirty="0" err="1"/>
              <a:t>fd</a:t>
            </a:r>
            <a:r>
              <a:rPr lang="es-MX" dirty="0"/>
              <a:t> : frecuencia de detenciones por cualquier causa (</a:t>
            </a:r>
            <a:r>
              <a:rPr lang="es-MX" dirty="0" err="1"/>
              <a:t>det</a:t>
            </a:r>
            <a:r>
              <a:rPr lang="es-MX" dirty="0"/>
              <a:t>/km)</a:t>
            </a:r>
          </a:p>
          <a:p>
            <a:r>
              <a:rPr lang="es-MX" dirty="0" err="1"/>
              <a:t>Vo</a:t>
            </a:r>
            <a:r>
              <a:rPr lang="es-MX" dirty="0"/>
              <a:t> : parámetro que representa la velocidad de recorrido de los buses (km/h)</a:t>
            </a:r>
          </a:p>
          <a:p>
            <a:r>
              <a:rPr lang="es-MX" i="1" dirty="0"/>
              <a:t>a</a:t>
            </a:r>
            <a:r>
              <a:rPr lang="es-MX" dirty="0" smtClean="0"/>
              <a:t>: </a:t>
            </a:r>
            <a:r>
              <a:rPr lang="es-MX" dirty="0"/>
              <a:t>parámetro que representa el efecto marginal de cada detención</a:t>
            </a:r>
          </a:p>
        </p:txBody>
      </p:sp>
      <p:sp>
        <p:nvSpPr>
          <p:cNvPr id="6" name="5 Rectángulo"/>
          <p:cNvSpPr/>
          <p:nvPr/>
        </p:nvSpPr>
        <p:spPr>
          <a:xfrm>
            <a:off x="395536" y="4509120"/>
            <a:ext cx="8424936" cy="646331"/>
          </a:xfrm>
          <a:prstGeom prst="rect">
            <a:avLst/>
          </a:prstGeom>
        </p:spPr>
        <p:txBody>
          <a:bodyPr wrap="square">
            <a:spAutoFit/>
          </a:bodyPr>
          <a:lstStyle/>
          <a:p>
            <a:pPr algn="just"/>
            <a:r>
              <a:rPr lang="es-MX" dirty="0" smtClean="0"/>
              <a:t>Se ha observado que los </a:t>
            </a:r>
            <a:r>
              <a:rPr lang="es-MX" dirty="0"/>
              <a:t>valores de los parámetros de la e</a:t>
            </a:r>
            <a:r>
              <a:rPr lang="es-MX" dirty="0" smtClean="0"/>
              <a:t>cuación </a:t>
            </a:r>
            <a:r>
              <a:rPr lang="es-MX" dirty="0"/>
              <a:t>son estables en diversos </a:t>
            </a:r>
            <a:r>
              <a:rPr lang="es-MX" dirty="0" smtClean="0"/>
              <a:t>ambientes (tráfico </a:t>
            </a:r>
            <a:r>
              <a:rPr lang="es-MX" dirty="0"/>
              <a:t>mixto, </a:t>
            </a:r>
            <a:r>
              <a:rPr lang="es-MX" dirty="0" smtClean="0"/>
              <a:t>corredores viales, </a:t>
            </a:r>
            <a:r>
              <a:rPr lang="es-MX" dirty="0"/>
              <a:t>vías </a:t>
            </a:r>
            <a:r>
              <a:rPr lang="es-MX" dirty="0" smtClean="0"/>
              <a:t>confinadas para autobuses)</a:t>
            </a:r>
            <a:endParaRPr lang="es-MX" dirty="0"/>
          </a:p>
        </p:txBody>
      </p:sp>
      <p:sp>
        <p:nvSpPr>
          <p:cNvPr id="7" name="6 Rectángulo"/>
          <p:cNvSpPr/>
          <p:nvPr/>
        </p:nvSpPr>
        <p:spPr>
          <a:xfrm>
            <a:off x="395536" y="5301208"/>
            <a:ext cx="8424936" cy="64633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MX" dirty="0"/>
              <a:t>¿Cómo puede servir esta relación para diagnosticar el problema de la circulación </a:t>
            </a:r>
            <a:r>
              <a:rPr lang="es-MX" dirty="0" smtClean="0"/>
              <a:t>de los autobuses?</a:t>
            </a:r>
            <a:endParaRPr lang="es-MX" dirty="0"/>
          </a:p>
        </p:txBody>
      </p:sp>
      <p:sp>
        <p:nvSpPr>
          <p:cNvPr id="4" name="3 Marcador de número de diapositiva"/>
          <p:cNvSpPr>
            <a:spLocks noGrp="1"/>
          </p:cNvSpPr>
          <p:nvPr>
            <p:ph type="sldNum" sz="quarter" idx="12"/>
          </p:nvPr>
        </p:nvSpPr>
        <p:spPr/>
        <p:txBody>
          <a:bodyPr/>
          <a:lstStyle/>
          <a:p>
            <a:fld id="{132FADFE-3B8F-471C-ABF0-DBC7717ECBBC}" type="slidenum">
              <a:rPr lang="es-ES" smtClean="0"/>
              <a:t>42</a:t>
            </a:fld>
            <a:endParaRPr lang="es-ES"/>
          </a:p>
        </p:txBody>
      </p:sp>
    </p:spTree>
    <p:extLst>
      <p:ext uri="{BB962C8B-B14F-4D97-AF65-F5344CB8AC3E}">
        <p14:creationId xmlns:p14="http://schemas.microsoft.com/office/powerpoint/2010/main" val="254749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1310888"/>
            <a:ext cx="8496944" cy="369332"/>
          </a:xfrm>
          <a:prstGeom prst="rect">
            <a:avLst/>
          </a:prstGeom>
        </p:spPr>
        <p:txBody>
          <a:bodyPr wrap="square">
            <a:spAutoFit/>
          </a:bodyPr>
          <a:lstStyle/>
          <a:p>
            <a:r>
              <a:rPr lang="es-MX" dirty="0"/>
              <a:t>La velocidad comercial se puede también expresar como:</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9968" y="1680220"/>
            <a:ext cx="1323975" cy="102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251520" y="2636912"/>
            <a:ext cx="8496944" cy="923330"/>
          </a:xfrm>
          <a:prstGeom prst="rect">
            <a:avLst/>
          </a:prstGeom>
        </p:spPr>
        <p:txBody>
          <a:bodyPr wrap="square">
            <a:spAutoFit/>
          </a:bodyPr>
          <a:lstStyle/>
          <a:p>
            <a:r>
              <a:rPr lang="es-MX" dirty="0"/>
              <a:t>donde :</a:t>
            </a:r>
          </a:p>
          <a:p>
            <a:r>
              <a:rPr lang="es-MX" dirty="0"/>
              <a:t>L : longitud del tramo</a:t>
            </a:r>
          </a:p>
          <a:p>
            <a:r>
              <a:rPr lang="es-MX" dirty="0" err="1"/>
              <a:t>Tt</a:t>
            </a:r>
            <a:r>
              <a:rPr lang="es-MX" dirty="0"/>
              <a:t> : tiempo total de viaje en el tramo (incluidas demoras por detenciones)</a:t>
            </a:r>
          </a:p>
        </p:txBody>
      </p:sp>
      <p:sp>
        <p:nvSpPr>
          <p:cNvPr id="4" name="3 Rectángulo"/>
          <p:cNvSpPr/>
          <p:nvPr/>
        </p:nvSpPr>
        <p:spPr>
          <a:xfrm>
            <a:off x="251520" y="3789040"/>
            <a:ext cx="8496944" cy="369332"/>
          </a:xfrm>
          <a:prstGeom prst="rect">
            <a:avLst/>
          </a:prstGeom>
        </p:spPr>
        <p:txBody>
          <a:bodyPr wrap="square">
            <a:spAutoFit/>
          </a:bodyPr>
          <a:lstStyle/>
          <a:p>
            <a:r>
              <a:rPr lang="es-MX" dirty="0"/>
              <a:t>El tiempo total de viaje, por su parte, se puede descomponer como sigue </a:t>
            </a:r>
            <a:r>
              <a:rPr lang="es-MX" dirty="0" smtClean="0"/>
              <a:t>:</a:t>
            </a:r>
            <a:endParaRPr lang="es-MX" dirty="0"/>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3193" y="4322043"/>
            <a:ext cx="2238375" cy="61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395536" y="5013176"/>
            <a:ext cx="7416824" cy="1200329"/>
          </a:xfrm>
          <a:prstGeom prst="rect">
            <a:avLst/>
          </a:prstGeom>
        </p:spPr>
        <p:txBody>
          <a:bodyPr wrap="square">
            <a:spAutoFit/>
          </a:bodyPr>
          <a:lstStyle/>
          <a:p>
            <a:r>
              <a:rPr lang="es-MX" dirty="0"/>
              <a:t>donde :</a:t>
            </a:r>
          </a:p>
          <a:p>
            <a:r>
              <a:rPr lang="es-MX" dirty="0" err="1"/>
              <a:t>tm</a:t>
            </a:r>
            <a:r>
              <a:rPr lang="es-MX" dirty="0"/>
              <a:t> : tiempo de viaje en movimiento</a:t>
            </a:r>
          </a:p>
          <a:p>
            <a:r>
              <a:rPr lang="es-MX" dirty="0"/>
              <a:t>ti : tiempo consumido en intersecciones</a:t>
            </a:r>
          </a:p>
          <a:p>
            <a:r>
              <a:rPr lang="es-MX" dirty="0" err="1"/>
              <a:t>tp</a:t>
            </a:r>
            <a:r>
              <a:rPr lang="es-MX" dirty="0"/>
              <a:t> : tiempo consumido en </a:t>
            </a:r>
            <a:r>
              <a:rPr lang="es-MX" dirty="0" smtClean="0"/>
              <a:t>paradas</a:t>
            </a:r>
            <a:endParaRPr lang="es-MX" dirty="0"/>
          </a:p>
        </p:txBody>
      </p:sp>
      <p:sp>
        <p:nvSpPr>
          <p:cNvPr id="6" name="5 Marcador de número de diapositiva"/>
          <p:cNvSpPr>
            <a:spLocks noGrp="1"/>
          </p:cNvSpPr>
          <p:nvPr>
            <p:ph type="sldNum" sz="quarter" idx="12"/>
          </p:nvPr>
        </p:nvSpPr>
        <p:spPr/>
        <p:txBody>
          <a:bodyPr/>
          <a:lstStyle/>
          <a:p>
            <a:fld id="{132FADFE-3B8F-471C-ABF0-DBC7717ECBBC}" type="slidenum">
              <a:rPr lang="es-ES" smtClean="0"/>
              <a:t>43</a:t>
            </a:fld>
            <a:endParaRPr lang="es-ES"/>
          </a:p>
        </p:txBody>
      </p:sp>
    </p:spTree>
    <p:extLst>
      <p:ext uri="{BB962C8B-B14F-4D97-AF65-F5344CB8AC3E}">
        <p14:creationId xmlns:p14="http://schemas.microsoft.com/office/powerpoint/2010/main" val="254749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196752"/>
            <a:ext cx="2162175"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2987824" y="1196752"/>
            <a:ext cx="5760640" cy="2308324"/>
          </a:xfrm>
          <a:prstGeom prst="rect">
            <a:avLst/>
          </a:prstGeom>
        </p:spPr>
        <p:txBody>
          <a:bodyPr wrap="square">
            <a:spAutoFit/>
          </a:bodyPr>
          <a:lstStyle/>
          <a:p>
            <a:r>
              <a:rPr lang="es-MX" dirty="0"/>
              <a:t>donde :</a:t>
            </a:r>
          </a:p>
          <a:p>
            <a:r>
              <a:rPr lang="es-MX" dirty="0"/>
              <a:t>L : longitud del tramo</a:t>
            </a:r>
          </a:p>
          <a:p>
            <a:r>
              <a:rPr lang="es-MX" dirty="0" err="1"/>
              <a:t>Vr</a:t>
            </a:r>
            <a:r>
              <a:rPr lang="es-MX" dirty="0"/>
              <a:t> : velocidad de recorrido de los buses (excluidas detenciones)</a:t>
            </a:r>
          </a:p>
          <a:p>
            <a:r>
              <a:rPr lang="es-MX" dirty="0"/>
              <a:t>Ni : número de intersecciones en el tramo</a:t>
            </a:r>
          </a:p>
          <a:p>
            <a:r>
              <a:rPr lang="es-MX" dirty="0"/>
              <a:t>di : demora </a:t>
            </a:r>
            <a:r>
              <a:rPr lang="es-MX" dirty="0" smtClean="0"/>
              <a:t>promedio </a:t>
            </a:r>
            <a:r>
              <a:rPr lang="es-MX" dirty="0"/>
              <a:t>por bus en intersecciones</a:t>
            </a:r>
          </a:p>
          <a:p>
            <a:r>
              <a:rPr lang="es-MX" dirty="0"/>
              <a:t>Np : número de </a:t>
            </a:r>
            <a:r>
              <a:rPr lang="es-MX" dirty="0" smtClean="0"/>
              <a:t>paradas </a:t>
            </a:r>
            <a:r>
              <a:rPr lang="es-MX" dirty="0"/>
              <a:t>en el tramo</a:t>
            </a:r>
          </a:p>
          <a:p>
            <a:r>
              <a:rPr lang="es-MX" dirty="0" err="1"/>
              <a:t>dp</a:t>
            </a:r>
            <a:r>
              <a:rPr lang="es-MX" dirty="0"/>
              <a:t> : demora </a:t>
            </a:r>
            <a:r>
              <a:rPr lang="es-MX" dirty="0" smtClean="0"/>
              <a:t>promedio </a:t>
            </a:r>
            <a:r>
              <a:rPr lang="es-MX" dirty="0"/>
              <a:t>por bus en </a:t>
            </a:r>
            <a:r>
              <a:rPr lang="es-MX" dirty="0" smtClean="0"/>
              <a:t>paradas</a:t>
            </a:r>
            <a:endParaRPr lang="es-MX"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077" y="4293096"/>
            <a:ext cx="1743075"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533076" y="5013176"/>
            <a:ext cx="8215387" cy="923330"/>
          </a:xfrm>
          <a:prstGeom prst="rect">
            <a:avLst/>
          </a:prstGeom>
        </p:spPr>
        <p:txBody>
          <a:bodyPr wrap="square">
            <a:spAutoFit/>
          </a:bodyPr>
          <a:lstStyle/>
          <a:p>
            <a:r>
              <a:rPr lang="es-MX" dirty="0"/>
              <a:t>donde :</a:t>
            </a:r>
          </a:p>
          <a:p>
            <a:r>
              <a:rPr lang="es-MX" dirty="0"/>
              <a:t>do : demora </a:t>
            </a:r>
            <a:r>
              <a:rPr lang="es-MX" dirty="0" smtClean="0"/>
              <a:t>promedio </a:t>
            </a:r>
            <a:r>
              <a:rPr lang="es-MX" dirty="0"/>
              <a:t>por bus debido a operaciones de transferencia en </a:t>
            </a:r>
            <a:r>
              <a:rPr lang="es-MX" dirty="0" smtClean="0"/>
              <a:t>paradas</a:t>
            </a:r>
            <a:endParaRPr lang="es-MX" dirty="0"/>
          </a:p>
          <a:p>
            <a:r>
              <a:rPr lang="es-MX" dirty="0"/>
              <a:t>dc : demora </a:t>
            </a:r>
            <a:r>
              <a:rPr lang="es-MX" dirty="0" smtClean="0"/>
              <a:t>promedio </a:t>
            </a:r>
            <a:r>
              <a:rPr lang="es-MX" dirty="0"/>
              <a:t>por bus debido a congestión en </a:t>
            </a:r>
            <a:r>
              <a:rPr lang="es-MX" dirty="0" smtClean="0"/>
              <a:t>paradas</a:t>
            </a:r>
            <a:endParaRPr lang="es-MX" dirty="0"/>
          </a:p>
        </p:txBody>
      </p:sp>
      <p:sp>
        <p:nvSpPr>
          <p:cNvPr id="4" name="3 Marcador de número de diapositiva"/>
          <p:cNvSpPr>
            <a:spLocks noGrp="1"/>
          </p:cNvSpPr>
          <p:nvPr>
            <p:ph type="sldNum" sz="quarter" idx="12"/>
          </p:nvPr>
        </p:nvSpPr>
        <p:spPr/>
        <p:txBody>
          <a:bodyPr/>
          <a:lstStyle/>
          <a:p>
            <a:fld id="{132FADFE-3B8F-471C-ABF0-DBC7717ECBBC}" type="slidenum">
              <a:rPr lang="es-ES" smtClean="0"/>
              <a:t>44</a:t>
            </a:fld>
            <a:endParaRPr lang="es-ES"/>
          </a:p>
        </p:txBody>
      </p:sp>
    </p:spTree>
    <p:extLst>
      <p:ext uri="{BB962C8B-B14F-4D97-AF65-F5344CB8AC3E}">
        <p14:creationId xmlns:p14="http://schemas.microsoft.com/office/powerpoint/2010/main" val="254749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1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1793" y="1124744"/>
            <a:ext cx="376237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323528" y="2060848"/>
            <a:ext cx="8424936" cy="923330"/>
          </a:xfrm>
          <a:prstGeom prst="rect">
            <a:avLst/>
          </a:prstGeom>
        </p:spPr>
        <p:txBody>
          <a:bodyPr wrap="square">
            <a:spAutoFit/>
          </a:bodyPr>
          <a:lstStyle/>
          <a:p>
            <a:pPr algn="just"/>
            <a:r>
              <a:rPr lang="es-MX" dirty="0"/>
              <a:t>Para un tramo dado, tanto L como Ni se pueden considerar fijos. Por lo tanto, </a:t>
            </a:r>
            <a:r>
              <a:rPr lang="es-MX" dirty="0" smtClean="0"/>
              <a:t>la ecuación sirve </a:t>
            </a:r>
            <a:r>
              <a:rPr lang="es-MX" dirty="0"/>
              <a:t>para determinar sobre qué variables actuar y bajo qué </a:t>
            </a:r>
            <a:r>
              <a:rPr lang="es-MX" dirty="0" smtClean="0"/>
              <a:t>circunstancias. Permite</a:t>
            </a:r>
            <a:r>
              <a:rPr lang="es-MX" dirty="0"/>
              <a:t>, por ende, definir mejor el problema y orientar acciones.</a:t>
            </a:r>
          </a:p>
        </p:txBody>
      </p:sp>
      <p:sp>
        <p:nvSpPr>
          <p:cNvPr id="3" name="2 Rectángulo"/>
          <p:cNvSpPr/>
          <p:nvPr/>
        </p:nvSpPr>
        <p:spPr>
          <a:xfrm>
            <a:off x="467544" y="2996952"/>
            <a:ext cx="2273379"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es-MX" dirty="0"/>
              <a:t>¿Qué se puede hacer?</a:t>
            </a:r>
          </a:p>
        </p:txBody>
      </p:sp>
      <p:sp>
        <p:nvSpPr>
          <p:cNvPr id="4" name="3 Rectángulo"/>
          <p:cNvSpPr/>
          <p:nvPr/>
        </p:nvSpPr>
        <p:spPr>
          <a:xfrm>
            <a:off x="1187624" y="3345954"/>
            <a:ext cx="7848872" cy="3262432"/>
          </a:xfrm>
          <a:prstGeom prst="rect">
            <a:avLst/>
          </a:prstGeom>
        </p:spPr>
        <p:txBody>
          <a:bodyPr wrap="square">
            <a:spAutoFit/>
          </a:bodyPr>
          <a:lstStyle/>
          <a:p>
            <a:pPr algn="just"/>
            <a:r>
              <a:rPr lang="es-MX" dirty="0"/>
              <a:t>Considerando la </a:t>
            </a:r>
            <a:r>
              <a:rPr lang="es-MX" dirty="0" smtClean="0"/>
              <a:t>ecuación, </a:t>
            </a:r>
            <a:r>
              <a:rPr lang="es-MX" dirty="0"/>
              <a:t>si la demanda de </a:t>
            </a:r>
            <a:r>
              <a:rPr lang="es-MX" dirty="0" smtClean="0"/>
              <a:t>pasajeros es </a:t>
            </a:r>
            <a:r>
              <a:rPr lang="es-MX" dirty="0"/>
              <a:t>en </a:t>
            </a:r>
            <a:r>
              <a:rPr lang="es-MX" dirty="0" smtClean="0"/>
              <a:t>hora valle </a:t>
            </a:r>
            <a:r>
              <a:rPr lang="es-MX" dirty="0"/>
              <a:t>do </a:t>
            </a:r>
            <a:r>
              <a:rPr lang="es-MX" dirty="0" smtClean="0"/>
              <a:t>es reducida (eventualmente </a:t>
            </a:r>
            <a:r>
              <a:rPr lang="es-MX" dirty="0"/>
              <a:t>cero si no sube ni baja nadie en </a:t>
            </a:r>
            <a:r>
              <a:rPr lang="es-MX" dirty="0" smtClean="0"/>
              <a:t>alguna parada) </a:t>
            </a:r>
            <a:r>
              <a:rPr lang="es-MX" dirty="0"/>
              <a:t>y dc </a:t>
            </a:r>
            <a:r>
              <a:rPr lang="es-MX" dirty="0" smtClean="0"/>
              <a:t>casi inexistente</a:t>
            </a:r>
            <a:r>
              <a:rPr lang="es-MX" dirty="0"/>
              <a:t>. Luego, el tercer término tendrá poco efecto en el tiempo de viaje</a:t>
            </a:r>
            <a:r>
              <a:rPr lang="es-MX" dirty="0" smtClean="0"/>
              <a:t>.</a:t>
            </a:r>
          </a:p>
          <a:p>
            <a:pPr algn="just"/>
            <a:r>
              <a:rPr lang="es-MX" dirty="0" smtClean="0"/>
              <a:t>En tal </a:t>
            </a:r>
            <a:r>
              <a:rPr lang="es-MX" dirty="0"/>
              <a:t>caso, para reducir los tiempos de viaje, </a:t>
            </a:r>
            <a:r>
              <a:rPr lang="es-MX" b="1" dirty="0">
                <a:effectLst>
                  <a:outerShdw blurRad="38100" dist="38100" dir="2700000" algn="tl">
                    <a:srgbClr val="000000">
                      <a:alpha val="43137"/>
                    </a:srgbClr>
                  </a:outerShdw>
                </a:effectLst>
              </a:rPr>
              <a:t>se puede aumentar </a:t>
            </a:r>
            <a:r>
              <a:rPr lang="es-MX" b="1" dirty="0" err="1">
                <a:effectLst>
                  <a:outerShdw blurRad="38100" dist="38100" dir="2700000" algn="tl">
                    <a:srgbClr val="000000">
                      <a:alpha val="43137"/>
                    </a:srgbClr>
                  </a:outerShdw>
                </a:effectLst>
              </a:rPr>
              <a:t>Vr</a:t>
            </a:r>
            <a:r>
              <a:rPr lang="es-MX" b="1" dirty="0">
                <a:effectLst>
                  <a:outerShdw blurRad="38100" dist="38100" dir="2700000" algn="tl">
                    <a:srgbClr val="000000">
                      <a:alpha val="43137"/>
                    </a:srgbClr>
                  </a:outerShdw>
                </a:effectLst>
              </a:rPr>
              <a:t> y disminuir di (</a:t>
            </a:r>
            <a:r>
              <a:rPr lang="es-MX" b="1" dirty="0" smtClean="0">
                <a:effectLst>
                  <a:outerShdw blurRad="38100" dist="38100" dir="2700000" algn="tl">
                    <a:srgbClr val="000000">
                      <a:alpha val="43137"/>
                    </a:srgbClr>
                  </a:outerShdw>
                </a:effectLst>
              </a:rPr>
              <a:t>ya que </a:t>
            </a:r>
            <a:r>
              <a:rPr lang="es-MX" b="1" dirty="0">
                <a:effectLst>
                  <a:outerShdw blurRad="38100" dist="38100" dir="2700000" algn="tl">
                    <a:srgbClr val="000000">
                      <a:alpha val="43137"/>
                    </a:srgbClr>
                  </a:outerShdw>
                </a:effectLst>
              </a:rPr>
              <a:t>L y Ni son fijos</a:t>
            </a:r>
            <a:r>
              <a:rPr lang="es-MX" b="1" dirty="0" smtClean="0">
                <a:effectLst>
                  <a:outerShdw blurRad="38100" dist="38100" dir="2700000" algn="tl">
                    <a:srgbClr val="000000">
                      <a:alpha val="43137"/>
                    </a:srgbClr>
                  </a:outerShdw>
                </a:effectLst>
              </a:rPr>
              <a:t>)</a:t>
            </a:r>
            <a:r>
              <a:rPr lang="es-MX" dirty="0" smtClean="0"/>
              <a:t>.</a:t>
            </a:r>
          </a:p>
          <a:p>
            <a:pPr algn="just"/>
            <a:endParaRPr lang="es-MX" dirty="0"/>
          </a:p>
          <a:p>
            <a:pPr algn="just"/>
            <a:r>
              <a:rPr lang="es-MX" sz="2000" dirty="0" smtClean="0"/>
              <a:t>1) </a:t>
            </a:r>
            <a:r>
              <a:rPr lang="es-MX" sz="2000" dirty="0"/>
              <a:t>Proteger a los buses de los autos </a:t>
            </a:r>
            <a:r>
              <a:rPr lang="es-MX" sz="2000" dirty="0" smtClean="0"/>
              <a:t>(carril preferencial, vías confinadas, </a:t>
            </a:r>
            <a:r>
              <a:rPr lang="es-MX" sz="2000" dirty="0"/>
              <a:t>etc</a:t>
            </a:r>
            <a:r>
              <a:rPr lang="es-MX" sz="2000" dirty="0" smtClean="0"/>
              <a:t>.)</a:t>
            </a:r>
            <a:endParaRPr lang="es-MX" sz="2000" dirty="0"/>
          </a:p>
          <a:p>
            <a:pPr algn="just"/>
            <a:r>
              <a:rPr lang="es-MX" sz="2000" dirty="0" smtClean="0"/>
              <a:t>2) </a:t>
            </a:r>
            <a:r>
              <a:rPr lang="es-MX" sz="2000" dirty="0"/>
              <a:t>Dar prioridad a los buses en intersecciones (</a:t>
            </a:r>
            <a:r>
              <a:rPr lang="es-MX" sz="2000" dirty="0" smtClean="0"/>
              <a:t>programar </a:t>
            </a:r>
            <a:r>
              <a:rPr lang="es-MX" sz="2000" dirty="0"/>
              <a:t>semáforos, </a:t>
            </a:r>
            <a:r>
              <a:rPr lang="es-MX" sz="2000" dirty="0" smtClean="0"/>
              <a:t>semáforos activados </a:t>
            </a:r>
            <a:r>
              <a:rPr lang="es-MX" sz="2000" dirty="0"/>
              <a:t>por buses, facilidades en virajes, etc.).</a:t>
            </a:r>
          </a:p>
        </p:txBody>
      </p:sp>
      <p:sp>
        <p:nvSpPr>
          <p:cNvPr id="5" name="4 Marcador de número de diapositiva"/>
          <p:cNvSpPr>
            <a:spLocks noGrp="1"/>
          </p:cNvSpPr>
          <p:nvPr>
            <p:ph type="sldNum" sz="quarter" idx="12"/>
          </p:nvPr>
        </p:nvSpPr>
        <p:spPr/>
        <p:txBody>
          <a:bodyPr/>
          <a:lstStyle/>
          <a:p>
            <a:fld id="{132FADFE-3B8F-471C-ABF0-DBC7717ECBBC}" type="slidenum">
              <a:rPr lang="es-ES" smtClean="0"/>
              <a:t>45</a:t>
            </a:fld>
            <a:endParaRPr lang="es-ES"/>
          </a:p>
        </p:txBody>
      </p:sp>
    </p:spTree>
    <p:extLst>
      <p:ext uri="{BB962C8B-B14F-4D97-AF65-F5344CB8AC3E}">
        <p14:creationId xmlns:p14="http://schemas.microsoft.com/office/powerpoint/2010/main" val="254749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23528" y="1217364"/>
            <a:ext cx="8712968" cy="192360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MX" sz="1700" dirty="0"/>
              <a:t>Si la demanda de pasajeros aumenta, </a:t>
            </a:r>
            <a:r>
              <a:rPr lang="es-MX" sz="1700" i="1" dirty="0"/>
              <a:t>dc </a:t>
            </a:r>
            <a:r>
              <a:rPr lang="es-MX" sz="1700" dirty="0"/>
              <a:t>seguirá tendiendo a cero, pero </a:t>
            </a:r>
            <a:r>
              <a:rPr lang="es-MX" sz="1700" i="1" dirty="0"/>
              <a:t>do </a:t>
            </a:r>
            <a:r>
              <a:rPr lang="es-MX" sz="1700" dirty="0"/>
              <a:t>se </a:t>
            </a:r>
            <a:r>
              <a:rPr lang="es-MX" sz="1700" dirty="0" smtClean="0"/>
              <a:t>hace significativa</a:t>
            </a:r>
            <a:r>
              <a:rPr lang="es-MX" sz="1700" dirty="0"/>
              <a:t>. En tal caso, el tercer término comienza a pesar y se puede </a:t>
            </a:r>
            <a:r>
              <a:rPr lang="es-MX" sz="1700" dirty="0" smtClean="0"/>
              <a:t>reducir mediante </a:t>
            </a:r>
            <a:r>
              <a:rPr lang="es-MX" sz="1700" dirty="0"/>
              <a:t>medidas que reduzcan </a:t>
            </a:r>
            <a:r>
              <a:rPr lang="es-MX" sz="1700" i="1" dirty="0" err="1"/>
              <a:t>dp</a:t>
            </a:r>
            <a:r>
              <a:rPr lang="es-MX" sz="1700" i="1" dirty="0"/>
              <a:t> </a:t>
            </a:r>
            <a:r>
              <a:rPr lang="es-MX" sz="1700" dirty="0" smtClean="0"/>
              <a:t>:</a:t>
            </a:r>
          </a:p>
          <a:p>
            <a:pPr algn="just"/>
            <a:endParaRPr lang="es-MX" sz="1700" dirty="0"/>
          </a:p>
          <a:p>
            <a:pPr marL="285750" indent="-285750" algn="just">
              <a:buFont typeface="Arial" panose="020B0604020202020204" pitchFamily="34" charset="0"/>
              <a:buChar char="•"/>
            </a:pPr>
            <a:r>
              <a:rPr lang="es-MX" sz="1700" dirty="0" smtClean="0"/>
              <a:t>Mejorar </a:t>
            </a:r>
            <a:r>
              <a:rPr lang="es-MX" sz="1700" dirty="0"/>
              <a:t>el sistema de cobro de la tarifa </a:t>
            </a:r>
            <a:r>
              <a:rPr lang="es-MX" sz="1700" dirty="0" smtClean="0"/>
              <a:t>(</a:t>
            </a:r>
            <a:r>
              <a:rPr lang="es-MX" sz="1700" dirty="0" err="1" smtClean="0"/>
              <a:t>arturitos</a:t>
            </a:r>
            <a:r>
              <a:rPr lang="es-MX" sz="1700" dirty="0" smtClean="0"/>
              <a:t>, prepago, </a:t>
            </a:r>
            <a:r>
              <a:rPr lang="es-MX" sz="1700" dirty="0"/>
              <a:t>cobradores</a:t>
            </a:r>
            <a:r>
              <a:rPr lang="es-MX" sz="1700" dirty="0" smtClean="0"/>
              <a:t>, tarjeta intermodal, </a:t>
            </a:r>
            <a:r>
              <a:rPr lang="es-MX" sz="1700" dirty="0"/>
              <a:t>etc</a:t>
            </a:r>
            <a:r>
              <a:rPr lang="es-MX" sz="1700" dirty="0" smtClean="0"/>
              <a:t>.)</a:t>
            </a:r>
            <a:endParaRPr lang="es-MX" sz="1700" dirty="0"/>
          </a:p>
          <a:p>
            <a:pPr marL="285750" indent="-285750" algn="just">
              <a:buFont typeface="Arial" panose="020B0604020202020204" pitchFamily="34" charset="0"/>
              <a:buChar char="•"/>
            </a:pPr>
            <a:r>
              <a:rPr lang="es-MX" sz="1700" dirty="0" smtClean="0"/>
              <a:t>Mejorar </a:t>
            </a:r>
            <a:r>
              <a:rPr lang="es-MX" sz="1700" dirty="0"/>
              <a:t>el diseño de los vehículos (altura, espacio interior, ancho y uso </a:t>
            </a:r>
            <a:r>
              <a:rPr lang="es-MX" sz="1700" dirty="0" smtClean="0"/>
              <a:t>de puertas)</a:t>
            </a:r>
            <a:endParaRPr lang="es-MX" sz="1700" dirty="0"/>
          </a:p>
        </p:txBody>
      </p:sp>
      <p:sp>
        <p:nvSpPr>
          <p:cNvPr id="4" name="3 Rectángulo"/>
          <p:cNvSpPr/>
          <p:nvPr/>
        </p:nvSpPr>
        <p:spPr>
          <a:xfrm>
            <a:off x="323528" y="3180745"/>
            <a:ext cx="8712968" cy="140038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es-MX" sz="1700" dirty="0"/>
              <a:t>Si la demanda de pasajeros sigue aumentando, do aumenta y aparece dc. En </a:t>
            </a:r>
            <a:r>
              <a:rPr lang="es-MX" sz="1700" dirty="0" smtClean="0"/>
              <a:t>tal situación</a:t>
            </a:r>
            <a:r>
              <a:rPr lang="es-MX" sz="1700" dirty="0"/>
              <a:t>, se debe actuar sobre ambas y Np Para esto sirven medidas como</a:t>
            </a:r>
            <a:r>
              <a:rPr lang="es-MX" sz="1700" dirty="0" smtClean="0"/>
              <a:t>:</a:t>
            </a:r>
          </a:p>
          <a:p>
            <a:pPr algn="just"/>
            <a:endParaRPr lang="es-MX" sz="1700" dirty="0"/>
          </a:p>
          <a:p>
            <a:pPr marL="285750" indent="-285750" algn="just">
              <a:buFont typeface="Arial" panose="020B0604020202020204" pitchFamily="34" charset="0"/>
              <a:buChar char="•"/>
            </a:pPr>
            <a:r>
              <a:rPr lang="es-MX" sz="1700" dirty="0" smtClean="0"/>
              <a:t>Optimizar </a:t>
            </a:r>
            <a:r>
              <a:rPr lang="es-MX" sz="1700" dirty="0"/>
              <a:t>el espaciamiento y localización de paraderos (paraderos formales</a:t>
            </a:r>
            <a:r>
              <a:rPr lang="es-MX" sz="1700" dirty="0" smtClean="0"/>
              <a:t>)</a:t>
            </a:r>
            <a:endParaRPr lang="es-MX" sz="1700" dirty="0"/>
          </a:p>
          <a:p>
            <a:pPr marL="285750" indent="-285750" algn="just">
              <a:buFont typeface="Arial" panose="020B0604020202020204" pitchFamily="34" charset="0"/>
              <a:buChar char="•"/>
            </a:pPr>
            <a:r>
              <a:rPr lang="es-MX" sz="1700" dirty="0" smtClean="0"/>
              <a:t>Mejorar </a:t>
            </a:r>
            <a:r>
              <a:rPr lang="es-MX" sz="1700" dirty="0"/>
              <a:t>el diseño de los paraderos (áreas de parada, andenes, manejo de </a:t>
            </a:r>
            <a:r>
              <a:rPr lang="es-MX" sz="1700" dirty="0" smtClean="0"/>
              <a:t>la capacidad)</a:t>
            </a:r>
            <a:endParaRPr lang="es-MX" sz="1700" dirty="0"/>
          </a:p>
        </p:txBody>
      </p:sp>
      <p:sp>
        <p:nvSpPr>
          <p:cNvPr id="5" name="4 Rectángulo"/>
          <p:cNvSpPr/>
          <p:nvPr/>
        </p:nvSpPr>
        <p:spPr>
          <a:xfrm>
            <a:off x="323528" y="4628162"/>
            <a:ext cx="8712968" cy="2185214"/>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es-MX" sz="1700" dirty="0"/>
              <a:t>Estos tres conjuntos de medidas </a:t>
            </a:r>
            <a:r>
              <a:rPr lang="es-MX" sz="1700" dirty="0" smtClean="0"/>
              <a:t>buscan dar prioridad al transporte </a:t>
            </a:r>
            <a:r>
              <a:rPr lang="es-MX" sz="1700" dirty="0"/>
              <a:t>público y sus objetivos </a:t>
            </a:r>
            <a:r>
              <a:rPr lang="es-MX" sz="1700" dirty="0" smtClean="0"/>
              <a:t>específicos</a:t>
            </a:r>
            <a:endParaRPr lang="es-MX" sz="1700" dirty="0"/>
          </a:p>
          <a:p>
            <a:pPr marL="285750" indent="-285750" algn="just">
              <a:buFont typeface="Arial" panose="020B0604020202020204" pitchFamily="34" charset="0"/>
              <a:buChar char="•"/>
            </a:pPr>
            <a:r>
              <a:rPr lang="es-MX" sz="1700" dirty="0" smtClean="0"/>
              <a:t>Prioridad </a:t>
            </a:r>
            <a:r>
              <a:rPr lang="es-MX" sz="1700" dirty="0"/>
              <a:t>en arcos: aumentar la velocidad de recorrido (</a:t>
            </a:r>
            <a:r>
              <a:rPr lang="es-MX" sz="1700" dirty="0" err="1"/>
              <a:t>Vr</a:t>
            </a:r>
            <a:r>
              <a:rPr lang="es-MX" sz="1700" dirty="0"/>
              <a:t>) protegiendo a </a:t>
            </a:r>
            <a:r>
              <a:rPr lang="es-MX" sz="1700" dirty="0" smtClean="0"/>
              <a:t>los buses </a:t>
            </a:r>
            <a:r>
              <a:rPr lang="es-MX" sz="1700" dirty="0"/>
              <a:t>de la congestión causada por los autos.</a:t>
            </a:r>
          </a:p>
          <a:p>
            <a:pPr marL="285750" indent="-285750" algn="just">
              <a:buFont typeface="Arial" panose="020B0604020202020204" pitchFamily="34" charset="0"/>
              <a:buChar char="•"/>
            </a:pPr>
            <a:r>
              <a:rPr lang="es-MX" sz="1700" dirty="0" smtClean="0"/>
              <a:t>Prioridad </a:t>
            </a:r>
            <a:r>
              <a:rPr lang="es-MX" sz="1700" dirty="0"/>
              <a:t>en intersecciones: reducir la demora en intersecciones (di) </a:t>
            </a:r>
            <a:r>
              <a:rPr lang="es-MX" sz="1700" dirty="0" smtClean="0"/>
              <a:t>permitiendo que </a:t>
            </a:r>
            <a:r>
              <a:rPr lang="es-MX" sz="1700" dirty="0"/>
              <a:t>los buses pasen fácilmente a través de ellas.</a:t>
            </a:r>
          </a:p>
          <a:p>
            <a:pPr marL="285750" indent="-285750" algn="just">
              <a:buFont typeface="Arial" panose="020B0604020202020204" pitchFamily="34" charset="0"/>
              <a:buChar char="•"/>
            </a:pPr>
            <a:r>
              <a:rPr lang="es-MX" sz="1700" dirty="0" smtClean="0"/>
              <a:t>Prioridad </a:t>
            </a:r>
            <a:r>
              <a:rPr lang="es-MX" sz="1700" dirty="0"/>
              <a:t>en </a:t>
            </a:r>
            <a:r>
              <a:rPr lang="es-MX" sz="1700" dirty="0" smtClean="0"/>
              <a:t>paradas</a:t>
            </a:r>
            <a:r>
              <a:rPr lang="es-MX" sz="1700" dirty="0"/>
              <a:t>: reducir las demoras en </a:t>
            </a:r>
            <a:r>
              <a:rPr lang="es-MX" sz="1700" dirty="0" smtClean="0"/>
              <a:t>paradas </a:t>
            </a:r>
            <a:r>
              <a:rPr lang="es-MX" sz="1700" dirty="0"/>
              <a:t>(do y dc) </a:t>
            </a:r>
            <a:r>
              <a:rPr lang="es-MX" sz="1700" dirty="0" smtClean="0"/>
              <a:t>mediante diseños </a:t>
            </a:r>
            <a:r>
              <a:rPr lang="es-MX" sz="1700" dirty="0"/>
              <a:t>apropiados de áreas de parada y andenes.</a:t>
            </a:r>
          </a:p>
        </p:txBody>
      </p:sp>
      <p:sp>
        <p:nvSpPr>
          <p:cNvPr id="2" name="1 Marcador de número de diapositiva"/>
          <p:cNvSpPr>
            <a:spLocks noGrp="1"/>
          </p:cNvSpPr>
          <p:nvPr>
            <p:ph type="sldNum" sz="quarter" idx="12"/>
          </p:nvPr>
        </p:nvSpPr>
        <p:spPr/>
        <p:txBody>
          <a:bodyPr/>
          <a:lstStyle/>
          <a:p>
            <a:fld id="{132FADFE-3B8F-471C-ABF0-DBC7717ECBBC}" type="slidenum">
              <a:rPr lang="es-ES" smtClean="0"/>
              <a:t>46</a:t>
            </a:fld>
            <a:endParaRPr lang="es-ES"/>
          </a:p>
        </p:txBody>
      </p:sp>
    </p:spTree>
    <p:extLst>
      <p:ext uri="{BB962C8B-B14F-4D97-AF65-F5344CB8AC3E}">
        <p14:creationId xmlns:p14="http://schemas.microsoft.com/office/powerpoint/2010/main" val="254749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95737" y="364014"/>
            <a:ext cx="5040560" cy="369332"/>
          </a:xfrm>
          <a:prstGeom prst="rect">
            <a:avLst/>
          </a:prstGeom>
          <a:noFill/>
        </p:spPr>
        <p:txBody>
          <a:bodyPr wrap="square" rtlCol="0">
            <a:spAutoFit/>
          </a:bodyPr>
          <a:lstStyle/>
          <a:p>
            <a:pPr algn="ctr"/>
            <a:r>
              <a:rPr lang="es-MX" dirty="0" smtClean="0"/>
              <a:t>Confiabilidad del servicio</a:t>
            </a:r>
            <a:endParaRPr lang="es-MX" dirty="0"/>
          </a:p>
        </p:txBody>
      </p:sp>
      <p:sp>
        <p:nvSpPr>
          <p:cNvPr id="3" name="2 CuadroTexto"/>
          <p:cNvSpPr txBox="1"/>
          <p:nvPr/>
        </p:nvSpPr>
        <p:spPr>
          <a:xfrm>
            <a:off x="323528" y="1196752"/>
            <a:ext cx="8640960" cy="5478423"/>
          </a:xfrm>
          <a:prstGeom prst="rect">
            <a:avLst/>
          </a:prstGeom>
          <a:noFill/>
        </p:spPr>
        <p:txBody>
          <a:bodyPr wrap="square" rtlCol="0">
            <a:spAutoFit/>
          </a:bodyPr>
          <a:lstStyle/>
          <a:p>
            <a:pPr algn="just"/>
            <a:r>
              <a:rPr lang="es-MX" sz="1400" dirty="0" smtClean="0">
                <a:latin typeface="Microsoft JhengHei" panose="020B0604030504040204" pitchFamily="34" charset="-120"/>
                <a:ea typeface="Microsoft JhengHei" panose="020B0604030504040204" pitchFamily="34" charset="-120"/>
              </a:rPr>
              <a:t>Se dice que un transporte es seguro si está libre de riesgos.  </a:t>
            </a:r>
          </a:p>
          <a:p>
            <a:pPr algn="just"/>
            <a:r>
              <a:rPr lang="es-MX" sz="1400" dirty="0" smtClean="0">
                <a:latin typeface="Microsoft JhengHei" panose="020B0604030504040204" pitchFamily="34" charset="-120"/>
                <a:ea typeface="Microsoft JhengHei" panose="020B0604030504040204" pitchFamily="34" charset="-120"/>
              </a:rPr>
              <a:t>Es confiable si dentro de ciertos parámetros establecidos realiza apropiadamente la función de transportar</a:t>
            </a:r>
            <a:r>
              <a:rPr lang="es-MX" sz="1400" dirty="0">
                <a:latin typeface="Microsoft JhengHei" panose="020B0604030504040204" pitchFamily="34" charset="-120"/>
                <a:ea typeface="Microsoft JhengHei" panose="020B0604030504040204" pitchFamily="34" charset="-120"/>
              </a:rPr>
              <a:t>. El concepto de seguridad adopta tres significados:</a:t>
            </a:r>
          </a:p>
          <a:p>
            <a:pPr marL="342900" indent="-342900" algn="just">
              <a:buFont typeface="+mj-lt"/>
              <a:buAutoNum type="arabicPeriod"/>
            </a:pPr>
            <a:r>
              <a:rPr lang="es-MX" sz="1400" b="1" dirty="0" smtClean="0">
                <a:latin typeface="Microsoft JhengHei" panose="020B0604030504040204" pitchFamily="34" charset="-120"/>
                <a:ea typeface="Microsoft JhengHei" panose="020B0604030504040204" pitchFamily="34" charset="-120"/>
              </a:rPr>
              <a:t>Seguridad en cuanto al nivel de siniestralidad</a:t>
            </a:r>
          </a:p>
          <a:p>
            <a:pPr algn="just"/>
            <a:r>
              <a:rPr lang="es-MX" sz="1400" dirty="0" smtClean="0">
                <a:latin typeface="Microsoft JhengHei" panose="020B0604030504040204" pitchFamily="34" charset="-120"/>
                <a:ea typeface="Microsoft JhengHei" panose="020B0604030504040204" pitchFamily="34" charset="-120"/>
              </a:rPr>
              <a:t>	</a:t>
            </a:r>
          </a:p>
          <a:p>
            <a:pPr algn="just"/>
            <a:endParaRPr lang="es-MX" sz="1400" dirty="0">
              <a:latin typeface="Microsoft JhengHei" panose="020B0604030504040204" pitchFamily="34" charset="-120"/>
              <a:ea typeface="Microsoft JhengHei" panose="020B0604030504040204" pitchFamily="34" charset="-120"/>
            </a:endParaRPr>
          </a:p>
          <a:p>
            <a:pPr algn="just"/>
            <a:endParaRPr lang="es-MX" sz="1400" dirty="0" smtClean="0">
              <a:latin typeface="Microsoft JhengHei" panose="020B0604030504040204" pitchFamily="34" charset="-120"/>
              <a:ea typeface="Microsoft JhengHei" panose="020B0604030504040204" pitchFamily="34" charset="-120"/>
            </a:endParaRPr>
          </a:p>
          <a:p>
            <a:pPr algn="just"/>
            <a:endParaRPr lang="es-MX" sz="1400" dirty="0">
              <a:latin typeface="Microsoft JhengHei" panose="020B0604030504040204" pitchFamily="34" charset="-120"/>
              <a:ea typeface="Microsoft JhengHei" panose="020B0604030504040204" pitchFamily="34" charset="-120"/>
            </a:endParaRPr>
          </a:p>
          <a:p>
            <a:pPr algn="just"/>
            <a:endParaRPr lang="es-MX" sz="1400" dirty="0" smtClean="0">
              <a:latin typeface="Microsoft JhengHei" panose="020B0604030504040204" pitchFamily="34" charset="-120"/>
              <a:ea typeface="Microsoft JhengHei" panose="020B0604030504040204" pitchFamily="34" charset="-120"/>
            </a:endParaRPr>
          </a:p>
          <a:p>
            <a:pPr algn="just"/>
            <a:endParaRPr lang="es-MX" sz="1400" dirty="0">
              <a:latin typeface="Microsoft JhengHei" panose="020B0604030504040204" pitchFamily="34" charset="-120"/>
              <a:ea typeface="Microsoft JhengHei" panose="020B0604030504040204" pitchFamily="34" charset="-120"/>
            </a:endParaRPr>
          </a:p>
          <a:p>
            <a:pPr algn="just"/>
            <a:endParaRPr lang="es-MX" sz="1400" dirty="0">
              <a:latin typeface="Microsoft JhengHei" panose="020B0604030504040204" pitchFamily="34" charset="-120"/>
              <a:ea typeface="Microsoft JhengHei" panose="020B0604030504040204" pitchFamily="34" charset="-120"/>
            </a:endParaRPr>
          </a:p>
          <a:p>
            <a:pPr algn="just"/>
            <a:r>
              <a:rPr lang="es-MX" sz="1400" dirty="0" smtClean="0">
                <a:latin typeface="Microsoft JhengHei" panose="020B0604030504040204" pitchFamily="34" charset="-120"/>
                <a:ea typeface="Microsoft JhengHei" panose="020B0604030504040204" pitchFamily="34" charset="-120"/>
              </a:rPr>
              <a:t>Durante la operación del transporte público los accidentes pueden deberse a:</a:t>
            </a:r>
          </a:p>
          <a:p>
            <a:pPr marL="742950" lvl="1" indent="-285750" algn="just">
              <a:buFont typeface="Arial" panose="020B0604020202020204" pitchFamily="34" charset="0"/>
              <a:buChar char="•"/>
            </a:pPr>
            <a:r>
              <a:rPr lang="es-MX" sz="1400" dirty="0" smtClean="0">
                <a:latin typeface="Microsoft JhengHei" panose="020B0604030504040204" pitchFamily="34" charset="-120"/>
                <a:ea typeface="Microsoft JhengHei" panose="020B0604030504040204" pitchFamily="34" charset="-120"/>
              </a:rPr>
              <a:t>Inadecuaciones viales.</a:t>
            </a:r>
          </a:p>
          <a:p>
            <a:pPr algn="just"/>
            <a:r>
              <a:rPr lang="es-MX" sz="1400" dirty="0" smtClean="0">
                <a:latin typeface="Microsoft JhengHei" panose="020B0604030504040204" pitchFamily="34" charset="-120"/>
                <a:ea typeface="Microsoft JhengHei" panose="020B0604030504040204" pitchFamily="34" charset="-120"/>
              </a:rPr>
              <a:t>En lugares  de gran congestionamiento,  tramos sinuosos, con baja calidad de la superficie de rodamiento,  demasiado estrechos o sobre estructuras en mal estado. </a:t>
            </a:r>
          </a:p>
          <a:p>
            <a:pPr marL="742950" lvl="1" indent="-285750" algn="just">
              <a:buFont typeface="Arial" panose="020B0604020202020204" pitchFamily="34" charset="0"/>
              <a:buChar char="•"/>
            </a:pPr>
            <a:r>
              <a:rPr lang="es-MX" sz="1400" dirty="0" smtClean="0">
                <a:latin typeface="Microsoft JhengHei" panose="020B0604030504040204" pitchFamily="34" charset="-120"/>
                <a:ea typeface="Microsoft JhengHei" panose="020B0604030504040204" pitchFamily="34" charset="-120"/>
              </a:rPr>
              <a:t>Comportamiento  inadecuado del operador</a:t>
            </a:r>
          </a:p>
          <a:p>
            <a:pPr marL="1200150" lvl="2" indent="-285750" algn="just">
              <a:buFont typeface="Arial" panose="020B0604020202020204" pitchFamily="34" charset="0"/>
              <a:buChar char="•"/>
            </a:pPr>
            <a:r>
              <a:rPr lang="es-MX" sz="1400" dirty="0" smtClean="0">
                <a:latin typeface="Microsoft JhengHei" panose="020B0604030504040204" pitchFamily="34" charset="-120"/>
                <a:ea typeface="Microsoft JhengHei" panose="020B0604030504040204" pitchFamily="34" charset="-120"/>
              </a:rPr>
              <a:t>Comportamiento inadecuado del usuario</a:t>
            </a:r>
          </a:p>
          <a:p>
            <a:pPr marL="1657350" lvl="3" indent="-285750" algn="just">
              <a:buFont typeface="Arial" panose="020B0604020202020204" pitchFamily="34" charset="0"/>
              <a:buChar char="•"/>
            </a:pPr>
            <a:r>
              <a:rPr lang="es-MX" sz="1400" dirty="0" smtClean="0">
                <a:latin typeface="Microsoft JhengHei" panose="020B0604030504040204" pitchFamily="34" charset="-120"/>
                <a:ea typeface="Microsoft JhengHei" panose="020B0604030504040204" pitchFamily="34" charset="-120"/>
              </a:rPr>
              <a:t>Comportamiento inadecuado de los peatones</a:t>
            </a:r>
            <a:endParaRPr lang="es-MX" sz="1400" dirty="0">
              <a:latin typeface="Microsoft JhengHei" panose="020B0604030504040204" pitchFamily="34" charset="-120"/>
              <a:ea typeface="Microsoft JhengHei" panose="020B0604030504040204" pitchFamily="34" charset="-120"/>
            </a:endParaRPr>
          </a:p>
          <a:p>
            <a:pPr marL="538163" lvl="1" indent="-342900" algn="just">
              <a:buFont typeface="+mj-lt"/>
              <a:buAutoNum type="arabicPeriod" startAt="2"/>
            </a:pPr>
            <a:r>
              <a:rPr lang="es-MX" sz="1400" b="1" dirty="0" smtClean="0">
                <a:latin typeface="Microsoft JhengHei" panose="020B0604030504040204" pitchFamily="34" charset="-120"/>
                <a:ea typeface="Microsoft JhengHei" panose="020B0604030504040204" pitchFamily="34" charset="-120"/>
              </a:rPr>
              <a:t>Vulnerabilidad ante el delito</a:t>
            </a:r>
          </a:p>
          <a:p>
            <a:pPr marL="995363" lvl="2" indent="-342900" algn="just">
              <a:buFont typeface="Arial" panose="020B0604020202020204" pitchFamily="34" charset="0"/>
              <a:buChar char="•"/>
            </a:pPr>
            <a:r>
              <a:rPr lang="es-MX" sz="1400" b="1" dirty="0" smtClean="0">
                <a:latin typeface="Microsoft JhengHei" panose="020B0604030504040204" pitchFamily="34" charset="-120"/>
                <a:ea typeface="Microsoft JhengHei" panose="020B0604030504040204" pitchFamily="34" charset="-120"/>
              </a:rPr>
              <a:t>Robos (pago en efectivo), asalto masivo, agresiones físicas o de índole sexual</a:t>
            </a:r>
          </a:p>
          <a:p>
            <a:pPr marL="1452563" lvl="3" indent="-342900" algn="just">
              <a:buFont typeface="Arial" panose="020B0604020202020204" pitchFamily="34" charset="0"/>
              <a:buChar char="•"/>
            </a:pPr>
            <a:r>
              <a:rPr lang="es-MX" sz="1400" b="1" dirty="0" smtClean="0">
                <a:latin typeface="Microsoft JhengHei" panose="020B0604030504040204" pitchFamily="34" charset="-120"/>
                <a:ea typeface="Microsoft JhengHei" panose="020B0604030504040204" pitchFamily="34" charset="-120"/>
              </a:rPr>
              <a:t>Vehículos iluminados, puertas en buen estado, </a:t>
            </a:r>
            <a:r>
              <a:rPr lang="es-MX" sz="1400" b="1" dirty="0" err="1" smtClean="0">
                <a:latin typeface="Microsoft JhengHei" panose="020B0604030504040204" pitchFamily="34" charset="-120"/>
                <a:ea typeface="Microsoft JhengHei" panose="020B0604030504040204" pitchFamily="34" charset="-120"/>
              </a:rPr>
              <a:t>precobro</a:t>
            </a:r>
            <a:r>
              <a:rPr lang="es-MX" sz="1400" b="1" dirty="0" smtClean="0">
                <a:latin typeface="Microsoft JhengHei" panose="020B0604030504040204" pitchFamily="34" charset="-120"/>
                <a:ea typeface="Microsoft JhengHei" panose="020B0604030504040204" pitchFamily="34" charset="-120"/>
              </a:rPr>
              <a:t> o prepago, cajas colectoras, confinamiento, paradas establecidas, medidas de protección y vigilancia, alarmas de disparo automático, cabinas aisladas para el operador, </a:t>
            </a:r>
            <a:r>
              <a:rPr lang="es-MX" sz="1400" b="1" dirty="0" err="1" smtClean="0">
                <a:latin typeface="Microsoft JhengHei" panose="020B0604030504040204" pitchFamily="34" charset="-120"/>
                <a:ea typeface="Microsoft JhengHei" panose="020B0604030504040204" pitchFamily="34" charset="-120"/>
              </a:rPr>
              <a:t>etc</a:t>
            </a:r>
            <a:endParaRPr lang="es-MX" sz="1400" b="1" dirty="0" smtClean="0">
              <a:latin typeface="Microsoft JhengHei" panose="020B0604030504040204" pitchFamily="34" charset="-120"/>
              <a:ea typeface="Microsoft JhengHei" panose="020B0604030504040204" pitchFamily="34" charset="-120"/>
            </a:endParaRPr>
          </a:p>
          <a:p>
            <a:pPr lvl="1" algn="just"/>
            <a:endParaRPr lang="es-MX" sz="1400" dirty="0" smtClean="0">
              <a:latin typeface="Microsoft JhengHei" panose="020B0604030504040204" pitchFamily="34" charset="-120"/>
              <a:ea typeface="Microsoft JhengHei" panose="020B0604030504040204" pitchFamily="34" charset="-120"/>
            </a:endParaRPr>
          </a:p>
          <a:p>
            <a:pPr lvl="1" algn="just"/>
            <a:endParaRPr lang="es-MX" sz="1400" dirty="0">
              <a:latin typeface="Microsoft JhengHei" panose="020B0604030504040204" pitchFamily="34" charset="-120"/>
              <a:ea typeface="Microsoft JhengHei" panose="020B0604030504040204" pitchFamily="34" charset="-120"/>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 t="1419" r="169" b="1"/>
          <a:stretch/>
        </p:blipFill>
        <p:spPr bwMode="auto">
          <a:xfrm>
            <a:off x="4932040" y="1988840"/>
            <a:ext cx="3888432" cy="1531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lstStyle/>
          <a:p>
            <a:fld id="{132FADFE-3B8F-471C-ABF0-DBC7717ECBBC}" type="slidenum">
              <a:rPr lang="es-ES" smtClean="0"/>
              <a:t>47</a:t>
            </a:fld>
            <a:endParaRPr lang="es-ES"/>
          </a:p>
        </p:txBody>
      </p:sp>
    </p:spTree>
    <p:extLst>
      <p:ext uri="{BB962C8B-B14F-4D97-AF65-F5344CB8AC3E}">
        <p14:creationId xmlns:p14="http://schemas.microsoft.com/office/powerpoint/2010/main" val="254749438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51520" y="1145069"/>
            <a:ext cx="8640960" cy="2062103"/>
          </a:xfrm>
          <a:prstGeom prst="rect">
            <a:avLst/>
          </a:prstGeom>
          <a:noFill/>
        </p:spPr>
        <p:txBody>
          <a:bodyPr wrap="square" rtlCol="0">
            <a:spAutoFit/>
          </a:bodyPr>
          <a:lstStyle/>
          <a:p>
            <a:pPr algn="just"/>
            <a:r>
              <a:rPr lang="es-MX" sz="1600" dirty="0" smtClean="0"/>
              <a:t>3. Confiabilidad propiamente dicha, la cual consta de 3 componentes:</a:t>
            </a:r>
          </a:p>
          <a:p>
            <a:pPr algn="just"/>
            <a:endParaRPr lang="es-MX" sz="1600" dirty="0"/>
          </a:p>
          <a:p>
            <a:pPr marL="285750" indent="-285750" algn="just">
              <a:buFont typeface="Arial" panose="020B0604020202020204" pitchFamily="34" charset="0"/>
              <a:buChar char="•"/>
            </a:pPr>
            <a:r>
              <a:rPr lang="es-MX" sz="1600" dirty="0" smtClean="0"/>
              <a:t>La regularidad, se refiere a la probabilidad de </a:t>
            </a:r>
            <a:r>
              <a:rPr lang="es-MX" sz="1600" dirty="0"/>
              <a:t>que el intervalo de paso de los </a:t>
            </a:r>
            <a:r>
              <a:rPr lang="es-MX" sz="1600" dirty="0" smtClean="0"/>
              <a:t>vehículos </a:t>
            </a:r>
            <a:r>
              <a:rPr lang="es-MX" sz="1600" dirty="0"/>
              <a:t>este ubicado dentro de </a:t>
            </a:r>
            <a:r>
              <a:rPr lang="es-MX" sz="1600" dirty="0" smtClean="0"/>
              <a:t>ciertos limites</a:t>
            </a:r>
            <a:r>
              <a:rPr lang="es-MX" sz="1600" dirty="0"/>
              <a:t>. </a:t>
            </a:r>
            <a:r>
              <a:rPr lang="es-MX" sz="1600" dirty="0" smtClean="0"/>
              <a:t>Es la certeza de que el servicio se prestará en función de la frecuencia operativa.</a:t>
            </a:r>
          </a:p>
          <a:p>
            <a:pPr algn="just"/>
            <a:endParaRPr lang="es-MX" sz="1600" dirty="0"/>
          </a:p>
          <a:p>
            <a:pPr algn="just"/>
            <a:r>
              <a:rPr lang="es-MX" sz="1600" dirty="0" smtClean="0"/>
              <a:t>		</a:t>
            </a:r>
          </a:p>
          <a:p>
            <a:pPr algn="just"/>
            <a:endParaRPr lang="es-MX" sz="1600"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1337" t="22483" r="30528" b="25851"/>
          <a:stretch/>
        </p:blipFill>
        <p:spPr bwMode="auto">
          <a:xfrm>
            <a:off x="452357" y="2420888"/>
            <a:ext cx="4263659" cy="30785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4752528" y="2585229"/>
            <a:ext cx="4139952" cy="3046988"/>
          </a:xfrm>
          <a:prstGeom prst="rect">
            <a:avLst/>
          </a:prstGeom>
        </p:spPr>
        <p:txBody>
          <a:bodyPr wrap="square">
            <a:spAutoFit/>
          </a:bodyPr>
          <a:lstStyle/>
          <a:p>
            <a:pPr marL="342900" indent="-342900" algn="just">
              <a:buAutoNum type="alphaLcParenR"/>
            </a:pPr>
            <a:r>
              <a:rPr lang="es-MX" sz="1600" dirty="0" smtClean="0"/>
              <a:t>Determine </a:t>
            </a:r>
            <a:r>
              <a:rPr lang="es-MX" sz="1600" dirty="0"/>
              <a:t>el tiempo de espera para una ruta de autobuses que presenta </a:t>
            </a:r>
            <a:r>
              <a:rPr lang="es-MX" sz="1600" dirty="0" smtClean="0"/>
              <a:t>un índice </a:t>
            </a:r>
            <a:r>
              <a:rPr lang="es-MX" sz="1600" dirty="0"/>
              <a:t>de irregularidad de 0.26 y su intervalo es de 12 minutos. </a:t>
            </a:r>
            <a:endParaRPr lang="es-MX" sz="1600" dirty="0" smtClean="0"/>
          </a:p>
          <a:p>
            <a:pPr algn="just"/>
            <a:endParaRPr lang="es-MX" sz="1600" dirty="0" smtClean="0"/>
          </a:p>
          <a:p>
            <a:pPr marL="342900" indent="-342900" algn="just">
              <a:buFont typeface="+mj-lt"/>
              <a:buAutoNum type="alphaLcParenR" startAt="2"/>
            </a:pPr>
            <a:r>
              <a:rPr lang="es-MX" sz="1600" dirty="0" smtClean="0"/>
              <a:t>Si </a:t>
            </a:r>
            <a:r>
              <a:rPr lang="es-MX" sz="1600" dirty="0"/>
              <a:t>esta </a:t>
            </a:r>
            <a:r>
              <a:rPr lang="es-MX" sz="1600" dirty="0" smtClean="0"/>
              <a:t>ruta mejora </a:t>
            </a:r>
            <a:r>
              <a:rPr lang="es-MX" sz="1600" dirty="0"/>
              <a:t>su regularidad a un índice de 0.10, ¿qué reducción se presenta </a:t>
            </a:r>
            <a:r>
              <a:rPr lang="es-MX" sz="1600" dirty="0" smtClean="0"/>
              <a:t>en el </a:t>
            </a:r>
            <a:r>
              <a:rPr lang="es-MX" sz="1600" dirty="0"/>
              <a:t>tiempo de espera? </a:t>
            </a:r>
            <a:endParaRPr lang="es-MX" sz="1600" dirty="0" smtClean="0"/>
          </a:p>
          <a:p>
            <a:pPr algn="just"/>
            <a:endParaRPr lang="es-MX" sz="1600" dirty="0" smtClean="0"/>
          </a:p>
          <a:p>
            <a:pPr marL="342900" indent="-342900" algn="just">
              <a:buFont typeface="+mj-lt"/>
              <a:buAutoNum type="alphaLcParenR" startAt="3"/>
            </a:pPr>
            <a:r>
              <a:rPr lang="es-MX" sz="1600" dirty="0" smtClean="0"/>
              <a:t>¿Qué </a:t>
            </a:r>
            <a:r>
              <a:rPr lang="es-MX" sz="1600" dirty="0"/>
              <a:t>ocurre si su frecuencia aumenta a 8 </a:t>
            </a:r>
            <a:r>
              <a:rPr lang="es-MX" sz="1600" dirty="0" smtClean="0"/>
              <a:t>unidades manteniendo </a:t>
            </a:r>
            <a:r>
              <a:rPr lang="es-MX" sz="1600" dirty="0"/>
              <a:t>su mismo índice de irregularidad original?</a:t>
            </a:r>
          </a:p>
        </p:txBody>
      </p:sp>
      <p:sp>
        <p:nvSpPr>
          <p:cNvPr id="6" name="5 CuadroTexto"/>
          <p:cNvSpPr txBox="1"/>
          <p:nvPr/>
        </p:nvSpPr>
        <p:spPr>
          <a:xfrm>
            <a:off x="3779912" y="5838362"/>
            <a:ext cx="4300171" cy="83099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MX" sz="1600" dirty="0" smtClean="0"/>
              <a:t>Como indicador promedio se esperaría que tiempo de espera en parada valiera la mitad del intervalo de paso</a:t>
            </a:r>
            <a:endParaRPr lang="es-MX" sz="1600" dirty="0"/>
          </a:p>
        </p:txBody>
      </p:sp>
      <p:sp>
        <p:nvSpPr>
          <p:cNvPr id="2" name="1 Marcador de número de diapositiva"/>
          <p:cNvSpPr>
            <a:spLocks noGrp="1"/>
          </p:cNvSpPr>
          <p:nvPr>
            <p:ph type="sldNum" sz="quarter" idx="12"/>
          </p:nvPr>
        </p:nvSpPr>
        <p:spPr/>
        <p:txBody>
          <a:bodyPr/>
          <a:lstStyle/>
          <a:p>
            <a:fld id="{132FADFE-3B8F-471C-ABF0-DBC7717ECBBC}" type="slidenum">
              <a:rPr lang="es-ES" smtClean="0"/>
              <a:t>48</a:t>
            </a:fld>
            <a:endParaRPr lang="es-ES"/>
          </a:p>
        </p:txBody>
      </p:sp>
    </p:spTree>
    <p:extLst>
      <p:ext uri="{BB962C8B-B14F-4D97-AF65-F5344CB8AC3E}">
        <p14:creationId xmlns:p14="http://schemas.microsoft.com/office/powerpoint/2010/main" val="134571143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971600" y="1298659"/>
            <a:ext cx="7992888" cy="537070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indent="-285750" algn="just">
              <a:buFont typeface="Arial" panose="020B0604020202020204" pitchFamily="34" charset="0"/>
              <a:buChar char="•"/>
            </a:pPr>
            <a:r>
              <a:rPr lang="es-MX" sz="1700" dirty="0" smtClean="0"/>
              <a:t>La consistencia o seguridad de paso, tiene un ángulo probabilístico, ya que puede </a:t>
            </a:r>
            <a:r>
              <a:rPr lang="es-MX" sz="1700" dirty="0"/>
              <a:t>ser </a:t>
            </a:r>
            <a:r>
              <a:rPr lang="es-MX" sz="1700" dirty="0" smtClean="0"/>
              <a:t>medida como </a:t>
            </a:r>
            <a:r>
              <a:rPr lang="es-MX" sz="1700" dirty="0"/>
              <a:t>la probabilidad de que cada </a:t>
            </a:r>
            <a:r>
              <a:rPr lang="es-MX" sz="1700" dirty="0" smtClean="0"/>
              <a:t>vehículo </a:t>
            </a:r>
            <a:r>
              <a:rPr lang="es-MX" sz="1700" dirty="0"/>
              <a:t>respete de forma total la </a:t>
            </a:r>
            <a:r>
              <a:rPr lang="es-MX" sz="1700" dirty="0" smtClean="0"/>
              <a:t>ruta que </a:t>
            </a:r>
            <a:r>
              <a:rPr lang="es-MX" sz="1700" dirty="0"/>
              <a:t>se tiene concesionada</a:t>
            </a:r>
            <a:r>
              <a:rPr lang="es-MX" sz="1700" dirty="0" smtClean="0"/>
              <a:t>.  Si en alguna </a:t>
            </a:r>
            <a:r>
              <a:rPr lang="es-MX" sz="1700" dirty="0"/>
              <a:t>parte del trayecto llega a presentarse un nivel medio </a:t>
            </a:r>
            <a:r>
              <a:rPr lang="es-MX" sz="1700" dirty="0" smtClean="0"/>
              <a:t>de ocupación por </a:t>
            </a:r>
            <a:r>
              <a:rPr lang="es-MX" sz="1700" dirty="0"/>
              <a:t>debajo de cierto valor, es legitimo “recortar” algunas de las </a:t>
            </a:r>
            <a:r>
              <a:rPr lang="es-MX" sz="1700" dirty="0" smtClean="0"/>
              <a:t>corridas para </a:t>
            </a:r>
            <a:r>
              <a:rPr lang="es-MX" sz="1700" dirty="0"/>
              <a:t>hacer llegar unidades a los tramos con mas carga. Se da </a:t>
            </a:r>
            <a:r>
              <a:rPr lang="es-MX" sz="1700" dirty="0" smtClean="0"/>
              <a:t>por entendido </a:t>
            </a:r>
            <a:r>
              <a:rPr lang="es-MX" sz="1700" dirty="0"/>
              <a:t>que estas acciones </a:t>
            </a:r>
            <a:r>
              <a:rPr lang="es-MX" sz="1700" dirty="0" smtClean="0"/>
              <a:t>deben </a:t>
            </a:r>
            <a:r>
              <a:rPr lang="es-MX" sz="1700" dirty="0"/>
              <a:t>ser bien planeadas y darse a </a:t>
            </a:r>
            <a:r>
              <a:rPr lang="es-MX" sz="1700" dirty="0" smtClean="0"/>
              <a:t>conocer con </a:t>
            </a:r>
            <a:r>
              <a:rPr lang="es-MX" sz="1700" dirty="0"/>
              <a:t>claridad al publico, evitando </a:t>
            </a:r>
            <a:r>
              <a:rPr lang="es-MX" sz="1700" dirty="0" smtClean="0"/>
              <a:t>así </a:t>
            </a:r>
            <a:r>
              <a:rPr lang="es-MX" sz="1700" dirty="0"/>
              <a:t>molestias o malos entendidos</a:t>
            </a:r>
            <a:r>
              <a:rPr lang="es-MX" sz="1700" dirty="0" smtClean="0"/>
              <a:t>.</a:t>
            </a:r>
          </a:p>
          <a:p>
            <a:pPr marL="285750" indent="-285750" algn="just">
              <a:buFont typeface="Arial" panose="020B0604020202020204" pitchFamily="34" charset="0"/>
              <a:buChar char="•"/>
            </a:pPr>
            <a:r>
              <a:rPr lang="es-MX" sz="1700" dirty="0" smtClean="0"/>
              <a:t>El riesgo de falla, puede ser total o parcial. Un servicio debería estar cubierto de fallas de tipo total y sólo admitir un porcentaje limitado de fallas parciales.</a:t>
            </a:r>
          </a:p>
          <a:p>
            <a:pPr algn="just"/>
            <a:endParaRPr lang="es-MX" sz="1700" dirty="0" smtClean="0"/>
          </a:p>
          <a:p>
            <a:pPr algn="just"/>
            <a:r>
              <a:rPr lang="es-MX" sz="1700" dirty="0" smtClean="0"/>
              <a:t>Se puede establecer una calificación de la calidad de un servicio a partir de estos aspectos. Por ejemplo:</a:t>
            </a:r>
          </a:p>
          <a:p>
            <a:pPr algn="just"/>
            <a:endParaRPr lang="es-MX" sz="1700" dirty="0" smtClean="0"/>
          </a:p>
          <a:p>
            <a:pPr marL="342900" indent="-342900" algn="just">
              <a:buFont typeface="+mj-lt"/>
              <a:buAutoNum type="arabicPeriod"/>
            </a:pPr>
            <a:r>
              <a:rPr lang="es-MX" sz="1700" dirty="0" smtClean="0"/>
              <a:t>Regularidad, en un día típico el 88% de los arribos a las paradas ocurre dentro del intervalo programado.</a:t>
            </a:r>
          </a:p>
          <a:p>
            <a:pPr marL="342900" indent="-342900" algn="just">
              <a:buFont typeface="+mj-lt"/>
              <a:buAutoNum type="arabicPeriod"/>
            </a:pPr>
            <a:r>
              <a:rPr lang="es-MX" sz="1700" dirty="0" smtClean="0"/>
              <a:t>De todos los trayectos el 98% fueron operados desde inicio hasta destino</a:t>
            </a:r>
          </a:p>
          <a:p>
            <a:pPr marL="342900" indent="-342900" algn="just">
              <a:buFont typeface="+mj-lt"/>
              <a:buAutoNum type="arabicPeriod"/>
            </a:pPr>
            <a:r>
              <a:rPr lang="es-MX" sz="1700" dirty="0" smtClean="0"/>
              <a:t>De los 2,500 servicios programados para un día típico, se cumplió con el 93% de ellos</a:t>
            </a:r>
          </a:p>
          <a:p>
            <a:pPr algn="just"/>
            <a:endParaRPr lang="es-MX" sz="1700" dirty="0" smtClean="0"/>
          </a:p>
          <a:p>
            <a:pPr algn="just"/>
            <a:r>
              <a:rPr lang="es-MX" sz="1700" dirty="0"/>
              <a:t>	</a:t>
            </a:r>
            <a:r>
              <a:rPr lang="es-MX" sz="1700" dirty="0" smtClean="0"/>
              <a:t>		</a:t>
            </a:r>
            <a:r>
              <a:rPr lang="es-MX" sz="2000" b="1" dirty="0" smtClean="0">
                <a:effectLst>
                  <a:outerShdw blurRad="38100" dist="38100" dir="2700000" algn="tl">
                    <a:srgbClr val="000000">
                      <a:alpha val="43137"/>
                    </a:srgbClr>
                  </a:outerShdw>
                </a:effectLst>
              </a:rPr>
              <a:t>Calificación= 0.88*.98*.93= </a:t>
            </a:r>
            <a:r>
              <a:rPr lang="es-MX" sz="2000" b="1" dirty="0" smtClean="0">
                <a:effectLst>
                  <a:outerShdw blurRad="38100" dist="38100" dir="2700000" algn="tl">
                    <a:srgbClr val="000000">
                      <a:alpha val="43137"/>
                    </a:srgbClr>
                  </a:outerShdw>
                </a:effectLst>
              </a:rPr>
              <a:t>80.20</a:t>
            </a:r>
            <a:endParaRPr lang="es-MX" sz="1700" dirty="0"/>
          </a:p>
        </p:txBody>
      </p:sp>
      <p:sp>
        <p:nvSpPr>
          <p:cNvPr id="2" name="1 Marcador de número de diapositiva"/>
          <p:cNvSpPr>
            <a:spLocks noGrp="1"/>
          </p:cNvSpPr>
          <p:nvPr>
            <p:ph type="sldNum" sz="quarter" idx="12"/>
          </p:nvPr>
        </p:nvSpPr>
        <p:spPr/>
        <p:txBody>
          <a:bodyPr/>
          <a:lstStyle/>
          <a:p>
            <a:fld id="{132FADFE-3B8F-471C-ABF0-DBC7717ECBBC}" type="slidenum">
              <a:rPr lang="es-ES" smtClean="0"/>
              <a:t>49</a:t>
            </a:fld>
            <a:endParaRPr lang="es-ES"/>
          </a:p>
        </p:txBody>
      </p:sp>
    </p:spTree>
    <p:extLst>
      <p:ext uri="{BB962C8B-B14F-4D97-AF65-F5344CB8AC3E}">
        <p14:creationId xmlns:p14="http://schemas.microsoft.com/office/powerpoint/2010/main" val="254749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87824" y="44624"/>
            <a:ext cx="2986494" cy="924475"/>
          </a:xfrm>
        </p:spPr>
        <p:txBody>
          <a:bodyPr/>
          <a:lstStyle/>
          <a:p>
            <a:r>
              <a:rPr lang="es-MX" dirty="0" smtClean="0"/>
              <a:t>Mapa curricular</a:t>
            </a:r>
            <a:endParaRPr lang="es-MX" dirty="0"/>
          </a:p>
        </p:txBody>
      </p:sp>
      <p:sp>
        <p:nvSpPr>
          <p:cNvPr id="4" name="3 Marcador de número de diapositiva"/>
          <p:cNvSpPr>
            <a:spLocks noGrp="1"/>
          </p:cNvSpPr>
          <p:nvPr>
            <p:ph type="sldNum" sz="quarter" idx="12"/>
          </p:nvPr>
        </p:nvSpPr>
        <p:spPr/>
        <p:txBody>
          <a:bodyPr/>
          <a:lstStyle/>
          <a:p>
            <a:fld id="{132FADFE-3B8F-471C-ABF0-DBC7717ECBBC}" type="slidenum">
              <a:rPr lang="es-ES" smtClean="0"/>
              <a:t>5</a:t>
            </a:fld>
            <a:endParaRPr lang="es-E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254968"/>
            <a:ext cx="8136904"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Elipse"/>
          <p:cNvSpPr/>
          <p:nvPr/>
        </p:nvSpPr>
        <p:spPr>
          <a:xfrm>
            <a:off x="6660232" y="4077072"/>
            <a:ext cx="936104" cy="6480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39900343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35696" y="755412"/>
            <a:ext cx="5040560" cy="369332"/>
          </a:xfrm>
          <a:prstGeom prst="rect">
            <a:avLst/>
          </a:prstGeom>
          <a:noFill/>
        </p:spPr>
        <p:txBody>
          <a:bodyPr wrap="square" rtlCol="0">
            <a:spAutoFit/>
          </a:bodyPr>
          <a:lstStyle/>
          <a:p>
            <a:pPr algn="ctr"/>
            <a:r>
              <a:rPr lang="es-MX" dirty="0" smtClean="0"/>
              <a:t>Capacidad</a:t>
            </a:r>
            <a:endParaRPr lang="es-MX" dirty="0"/>
          </a:p>
        </p:txBody>
      </p:sp>
      <p:sp>
        <p:nvSpPr>
          <p:cNvPr id="3" name="2 CuadroTexto"/>
          <p:cNvSpPr txBox="1"/>
          <p:nvPr/>
        </p:nvSpPr>
        <p:spPr>
          <a:xfrm>
            <a:off x="179512" y="1443548"/>
            <a:ext cx="8784976" cy="3785652"/>
          </a:xfrm>
          <a:prstGeom prst="rect">
            <a:avLst/>
          </a:prstGeom>
          <a:noFill/>
        </p:spPr>
        <p:txBody>
          <a:bodyPr wrap="square" rtlCol="0">
            <a:spAutoFit/>
          </a:bodyPr>
          <a:lstStyle/>
          <a:p>
            <a:pPr algn="just"/>
            <a:r>
              <a:rPr lang="es-MX" sz="1600" dirty="0" smtClean="0"/>
              <a:t>Generalmente en el servicio urbano pudiera requerirse una proporción mayor de unidades medianas y chicas, con tareas orientadas a la recolección y a la distribución de pasaje, y en buena medida con una función alimentadora de los transportes masivos.</a:t>
            </a:r>
          </a:p>
          <a:p>
            <a:pPr algn="just"/>
            <a:endParaRPr lang="es-MX" sz="1600" dirty="0"/>
          </a:p>
          <a:p>
            <a:pPr algn="just"/>
            <a:r>
              <a:rPr lang="es-MX" sz="1600" dirty="0" smtClean="0"/>
              <a:t>Determinar la capacidad unitaria de un vehículo a partir de los siguientes datos:</a:t>
            </a:r>
          </a:p>
          <a:p>
            <a:pPr algn="just"/>
            <a:endParaRPr lang="es-MX" sz="1600" dirty="0"/>
          </a:p>
          <a:p>
            <a:pPr algn="just"/>
            <a:r>
              <a:rPr lang="es-MX" sz="1600" dirty="0" smtClean="0"/>
              <a:t>Longitud total de la unidad: 6.40 m</a:t>
            </a:r>
          </a:p>
          <a:p>
            <a:pPr algn="just"/>
            <a:r>
              <a:rPr lang="es-MX" sz="1600" dirty="0" smtClean="0"/>
              <a:t>Longitud Interior Disponible izquierdo: 4.90 m</a:t>
            </a:r>
          </a:p>
          <a:p>
            <a:pPr algn="just"/>
            <a:r>
              <a:rPr lang="es-MX" sz="1600" dirty="0" smtClean="0"/>
              <a:t>Longitud Interior Disponible derecho: 3.50 m</a:t>
            </a:r>
          </a:p>
          <a:p>
            <a:pPr algn="just"/>
            <a:r>
              <a:rPr lang="es-MX" sz="1600" dirty="0" smtClean="0"/>
              <a:t>PBV: 6,500 kg</a:t>
            </a:r>
          </a:p>
          <a:p>
            <a:pPr algn="just"/>
            <a:r>
              <a:rPr lang="es-MX" sz="1600" dirty="0" smtClean="0"/>
              <a:t>Peso del chasis: 2,000 kg</a:t>
            </a:r>
          </a:p>
          <a:p>
            <a:pPr algn="just"/>
            <a:r>
              <a:rPr lang="es-MX" sz="1600" dirty="0" smtClean="0"/>
              <a:t>Peso de la carrocería: 1,600 kg</a:t>
            </a:r>
          </a:p>
          <a:p>
            <a:pPr algn="just"/>
            <a:r>
              <a:rPr lang="es-MX" sz="1600" dirty="0" smtClean="0"/>
              <a:t>Peso promedio por persona: 70 kg</a:t>
            </a:r>
          </a:p>
          <a:p>
            <a:pPr algn="just"/>
            <a:r>
              <a:rPr lang="es-MX" sz="1600" dirty="0" smtClean="0"/>
              <a:t>Considere que las dimensiones permiten la doble mancuerna y el espacio longitudinal para cada una es de 70cm </a:t>
            </a:r>
            <a:endParaRPr lang="es-MX" sz="1600" dirty="0"/>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6645"/>
          <a:stretch/>
        </p:blipFill>
        <p:spPr bwMode="auto">
          <a:xfrm>
            <a:off x="4821382" y="2976684"/>
            <a:ext cx="3948094" cy="981075"/>
          </a:xfrm>
          <a:prstGeom prst="rect">
            <a:avLst/>
          </a:prstGeom>
          <a:solidFill>
            <a:schemeClr val="tx1"/>
          </a:solidFill>
          <a:ln>
            <a:noFill/>
          </a:ln>
          <a:effectLst/>
        </p:spPr>
      </p:pic>
      <p:sp>
        <p:nvSpPr>
          <p:cNvPr id="4" name="3 Marcador de número de diapositiva"/>
          <p:cNvSpPr>
            <a:spLocks noGrp="1"/>
          </p:cNvSpPr>
          <p:nvPr>
            <p:ph type="sldNum" sz="quarter" idx="12"/>
          </p:nvPr>
        </p:nvSpPr>
        <p:spPr/>
        <p:txBody>
          <a:bodyPr/>
          <a:lstStyle/>
          <a:p>
            <a:fld id="{132FADFE-3B8F-471C-ABF0-DBC7717ECBBC}" type="slidenum">
              <a:rPr lang="es-ES" smtClean="0"/>
              <a:t>50</a:t>
            </a:fld>
            <a:endParaRPr lang="es-ES"/>
          </a:p>
        </p:txBody>
      </p:sp>
    </p:spTree>
    <p:extLst>
      <p:ext uri="{BB962C8B-B14F-4D97-AF65-F5344CB8AC3E}">
        <p14:creationId xmlns:p14="http://schemas.microsoft.com/office/powerpoint/2010/main" val="254749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51520" y="1187460"/>
            <a:ext cx="3602268" cy="369332"/>
          </a:xfrm>
          <a:prstGeom prst="rect">
            <a:avLst/>
          </a:prstGeom>
          <a:noFill/>
        </p:spPr>
        <p:txBody>
          <a:bodyPr wrap="none" rtlCol="0">
            <a:spAutoFit/>
          </a:bodyPr>
          <a:lstStyle/>
          <a:p>
            <a:r>
              <a:rPr lang="es-MX" dirty="0" smtClean="0"/>
              <a:t>Parámetros operativos de los VETU</a:t>
            </a:r>
            <a:endParaRPr lang="es-MX"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25" t="5580" r="6822" b="6686"/>
          <a:stretch/>
        </p:blipFill>
        <p:spPr bwMode="auto">
          <a:xfrm>
            <a:off x="3316149" y="1596284"/>
            <a:ext cx="4928259" cy="13537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467544" y="1697356"/>
            <a:ext cx="2736304" cy="1200329"/>
          </a:xfrm>
          <a:prstGeom prst="rect">
            <a:avLst/>
          </a:prstGeom>
          <a:noFill/>
        </p:spPr>
        <p:txBody>
          <a:bodyPr wrap="square" rtlCol="0">
            <a:spAutoFit/>
          </a:bodyPr>
          <a:lstStyle/>
          <a:p>
            <a:pPr algn="just"/>
            <a:r>
              <a:rPr lang="es-MX" dirty="0" smtClean="0"/>
              <a:t>Autobús</a:t>
            </a:r>
          </a:p>
          <a:p>
            <a:pPr algn="just"/>
            <a:r>
              <a:rPr lang="es-MX" dirty="0" smtClean="0"/>
              <a:t>Se recomienda para demandas ubicadas entre 1,000 y </a:t>
            </a:r>
            <a:r>
              <a:rPr lang="es-MX" dirty="0"/>
              <a:t>5</a:t>
            </a:r>
            <a:r>
              <a:rPr lang="es-MX" dirty="0" smtClean="0"/>
              <a:t>,00 </a:t>
            </a:r>
            <a:r>
              <a:rPr lang="es-MX" dirty="0" err="1" smtClean="0"/>
              <a:t>pas</a:t>
            </a:r>
            <a:r>
              <a:rPr lang="es-MX" dirty="0" smtClean="0"/>
              <a:t>/</a:t>
            </a:r>
            <a:r>
              <a:rPr lang="es-MX" dirty="0" err="1" smtClean="0"/>
              <a:t>hr</a:t>
            </a:r>
            <a:endParaRPr lang="es-MX"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6149" y="3042304"/>
            <a:ext cx="4943475" cy="1381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8 CuadroTexto"/>
          <p:cNvSpPr txBox="1"/>
          <p:nvPr/>
        </p:nvSpPr>
        <p:spPr>
          <a:xfrm>
            <a:off x="467544" y="3117894"/>
            <a:ext cx="2736304" cy="1200329"/>
          </a:xfrm>
          <a:prstGeom prst="rect">
            <a:avLst/>
          </a:prstGeom>
          <a:noFill/>
        </p:spPr>
        <p:txBody>
          <a:bodyPr wrap="square" rtlCol="0">
            <a:spAutoFit/>
          </a:bodyPr>
          <a:lstStyle/>
          <a:p>
            <a:pPr algn="just"/>
            <a:r>
              <a:rPr lang="es-MX" dirty="0" smtClean="0"/>
              <a:t>Microbús</a:t>
            </a:r>
          </a:p>
          <a:p>
            <a:pPr algn="just"/>
            <a:r>
              <a:rPr lang="es-MX" dirty="0" smtClean="0"/>
              <a:t>Se recomienda para demandas ubicadas entre 400 y 800 </a:t>
            </a:r>
            <a:r>
              <a:rPr lang="es-MX" dirty="0" err="1" smtClean="0"/>
              <a:t>pas</a:t>
            </a:r>
            <a:r>
              <a:rPr lang="es-MX" dirty="0" smtClean="0"/>
              <a:t>/</a:t>
            </a:r>
            <a:r>
              <a:rPr lang="es-MX" dirty="0" err="1" smtClean="0"/>
              <a:t>hr</a:t>
            </a:r>
            <a:endParaRPr lang="es-MX" dirty="0"/>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6149" y="4606255"/>
            <a:ext cx="4928259" cy="134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10 CuadroTexto"/>
          <p:cNvSpPr txBox="1"/>
          <p:nvPr/>
        </p:nvSpPr>
        <p:spPr>
          <a:xfrm>
            <a:off x="467544" y="4630062"/>
            <a:ext cx="2736304" cy="1200329"/>
          </a:xfrm>
          <a:prstGeom prst="rect">
            <a:avLst/>
          </a:prstGeom>
          <a:noFill/>
        </p:spPr>
        <p:txBody>
          <a:bodyPr wrap="square" rtlCol="0">
            <a:spAutoFit/>
          </a:bodyPr>
          <a:lstStyle/>
          <a:p>
            <a:pPr algn="just"/>
            <a:r>
              <a:rPr lang="es-MX" dirty="0" smtClean="0"/>
              <a:t>Vagonetas</a:t>
            </a:r>
          </a:p>
          <a:p>
            <a:pPr algn="just"/>
            <a:r>
              <a:rPr lang="es-MX" dirty="0" smtClean="0"/>
              <a:t>El VETU menos rentable, sólo si cobra tarifas elevadas o se </a:t>
            </a:r>
            <a:r>
              <a:rPr lang="es-MX" dirty="0" err="1" smtClean="0"/>
              <a:t>sobreutiliza</a:t>
            </a:r>
            <a:endParaRPr lang="es-MX" dirty="0" smtClean="0"/>
          </a:p>
        </p:txBody>
      </p:sp>
      <p:sp>
        <p:nvSpPr>
          <p:cNvPr id="2" name="1 Marcador de número de diapositiva"/>
          <p:cNvSpPr>
            <a:spLocks noGrp="1"/>
          </p:cNvSpPr>
          <p:nvPr>
            <p:ph type="sldNum" sz="quarter" idx="12"/>
          </p:nvPr>
        </p:nvSpPr>
        <p:spPr/>
        <p:txBody>
          <a:bodyPr/>
          <a:lstStyle/>
          <a:p>
            <a:fld id="{132FADFE-3B8F-471C-ABF0-DBC7717ECBBC}" type="slidenum">
              <a:rPr lang="es-ES" smtClean="0"/>
              <a:t>51</a:t>
            </a:fld>
            <a:endParaRPr lang="es-ES"/>
          </a:p>
        </p:txBody>
      </p:sp>
    </p:spTree>
    <p:extLst>
      <p:ext uri="{BB962C8B-B14F-4D97-AF65-F5344CB8AC3E}">
        <p14:creationId xmlns:p14="http://schemas.microsoft.com/office/powerpoint/2010/main" val="145969052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23528" y="3823880"/>
            <a:ext cx="8568951" cy="147732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MX" dirty="0" smtClean="0"/>
              <a:t>Problema:</a:t>
            </a:r>
          </a:p>
          <a:p>
            <a:pPr algn="just"/>
            <a:endParaRPr lang="es-MX" dirty="0" smtClean="0"/>
          </a:p>
          <a:p>
            <a:pPr algn="just"/>
            <a:r>
              <a:rPr lang="es-MX" dirty="0" smtClean="0"/>
              <a:t>En una ruta de transporte que atiende una demanda de 860 </a:t>
            </a:r>
            <a:r>
              <a:rPr lang="es-MX" dirty="0" err="1" smtClean="0"/>
              <a:t>pas</a:t>
            </a:r>
            <a:r>
              <a:rPr lang="es-MX" dirty="0" smtClean="0"/>
              <a:t>/</a:t>
            </a:r>
            <a:r>
              <a:rPr lang="es-MX" dirty="0" err="1" smtClean="0"/>
              <a:t>hr</a:t>
            </a:r>
            <a:r>
              <a:rPr lang="es-MX" dirty="0" smtClean="0"/>
              <a:t>, existe una combinación de autobuses de 70 </a:t>
            </a:r>
            <a:r>
              <a:rPr lang="es-MX" dirty="0" err="1" smtClean="0"/>
              <a:t>pas</a:t>
            </a:r>
            <a:r>
              <a:rPr lang="es-MX" dirty="0" smtClean="0"/>
              <a:t> al 60% y microbuses de 40 </a:t>
            </a:r>
            <a:r>
              <a:rPr lang="es-MX" dirty="0" err="1" smtClean="0"/>
              <a:t>pas</a:t>
            </a:r>
            <a:r>
              <a:rPr lang="es-MX" dirty="0" smtClean="0"/>
              <a:t> al 40%. Definir el intervalo y determine con cuántos vehículos de cada tipo se opera.</a:t>
            </a:r>
            <a:endParaRPr lang="es-MX" dirty="0"/>
          </a:p>
        </p:txBody>
      </p:sp>
      <p:sp>
        <p:nvSpPr>
          <p:cNvPr id="5" name="4 CuadroTexto"/>
          <p:cNvSpPr txBox="1"/>
          <p:nvPr/>
        </p:nvSpPr>
        <p:spPr>
          <a:xfrm>
            <a:off x="323529" y="1264692"/>
            <a:ext cx="8712968" cy="2308324"/>
          </a:xfrm>
          <a:prstGeom prst="rect">
            <a:avLst/>
          </a:prstGeom>
          <a:noFill/>
        </p:spPr>
        <p:txBody>
          <a:bodyPr wrap="square" rtlCol="0">
            <a:spAutoFit/>
          </a:bodyPr>
          <a:lstStyle/>
          <a:p>
            <a:pPr algn="just"/>
            <a:r>
              <a:rPr lang="es-MX" dirty="0" smtClean="0"/>
              <a:t>Cuando se opera con servicios combinados, es necesario manejar adecuadamente las frecuencias apropiadamente. Existen dos casos: proporción de vehículos de menor capacidad pequeña y proporción equilibrada. </a:t>
            </a:r>
          </a:p>
          <a:p>
            <a:pPr algn="just"/>
            <a:endParaRPr lang="es-MX" dirty="0" smtClean="0"/>
          </a:p>
          <a:p>
            <a:pPr algn="just"/>
            <a:r>
              <a:rPr lang="es-MX" dirty="0" smtClean="0"/>
              <a:t>En el ultimo caso se debe proceder de la siguiente forma:</a:t>
            </a:r>
          </a:p>
          <a:p>
            <a:pPr marL="285750" indent="-285750" algn="just">
              <a:buFont typeface="Arial" panose="020B0604020202020204" pitchFamily="34" charset="0"/>
              <a:buChar char="•"/>
            </a:pPr>
            <a:r>
              <a:rPr lang="es-MX" dirty="0" smtClean="0"/>
              <a:t>Calcular un “vehículo equivalente” diseñado con base en proporción de las unidades</a:t>
            </a:r>
          </a:p>
          <a:p>
            <a:pPr marL="285750" indent="-285750" algn="just">
              <a:buFont typeface="Arial" panose="020B0604020202020204" pitchFamily="34" charset="0"/>
              <a:buChar char="•"/>
            </a:pPr>
            <a:r>
              <a:rPr lang="es-MX" dirty="0" smtClean="0"/>
              <a:t>Se estima una frecuencia acorde a esa unidad hipotética</a:t>
            </a:r>
          </a:p>
          <a:p>
            <a:pPr marL="285750" indent="-285750" algn="just">
              <a:buFont typeface="Arial" panose="020B0604020202020204" pitchFamily="34" charset="0"/>
              <a:buChar char="•"/>
            </a:pPr>
            <a:r>
              <a:rPr lang="es-MX" dirty="0" smtClean="0"/>
              <a:t>Se redefine un nuevo intervalo para operar indistintamente del vehículo</a:t>
            </a:r>
          </a:p>
        </p:txBody>
      </p:sp>
      <p:sp>
        <p:nvSpPr>
          <p:cNvPr id="2" name="1 Marcador de número de diapositiva"/>
          <p:cNvSpPr>
            <a:spLocks noGrp="1"/>
          </p:cNvSpPr>
          <p:nvPr>
            <p:ph type="sldNum" sz="quarter" idx="12"/>
          </p:nvPr>
        </p:nvSpPr>
        <p:spPr/>
        <p:txBody>
          <a:bodyPr/>
          <a:lstStyle/>
          <a:p>
            <a:fld id="{132FADFE-3B8F-471C-ABF0-DBC7717ECBBC}" type="slidenum">
              <a:rPr lang="es-ES" smtClean="0"/>
              <a:t>52</a:t>
            </a:fld>
            <a:endParaRPr lang="es-ES"/>
          </a:p>
        </p:txBody>
      </p:sp>
    </p:spTree>
    <p:extLst>
      <p:ext uri="{BB962C8B-B14F-4D97-AF65-F5344CB8AC3E}">
        <p14:creationId xmlns:p14="http://schemas.microsoft.com/office/powerpoint/2010/main" val="29811294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91303" y="920349"/>
            <a:ext cx="7125113" cy="924475"/>
          </a:xfrm>
        </p:spPr>
        <p:txBody>
          <a:bodyPr/>
          <a:lstStyle/>
          <a:p>
            <a:pPr algn="ctr"/>
            <a:r>
              <a:rPr lang="es-MX" sz="2400" dirty="0" smtClean="0"/>
              <a:t>Dimensionamiento  del Parque vehicular </a:t>
            </a:r>
            <a:endParaRPr lang="es-MX" sz="2400"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102888607"/>
              </p:ext>
            </p:extLst>
          </p:nvPr>
        </p:nvGraphicFramePr>
        <p:xfrm>
          <a:off x="899592" y="1718617"/>
          <a:ext cx="7810822" cy="44466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número de diapositiva"/>
          <p:cNvSpPr>
            <a:spLocks noGrp="1"/>
          </p:cNvSpPr>
          <p:nvPr>
            <p:ph type="sldNum" sz="quarter" idx="12"/>
          </p:nvPr>
        </p:nvSpPr>
        <p:spPr/>
        <p:txBody>
          <a:bodyPr/>
          <a:lstStyle/>
          <a:p>
            <a:fld id="{132FADFE-3B8F-471C-ABF0-DBC7717ECBBC}" type="slidenum">
              <a:rPr lang="es-ES" smtClean="0"/>
              <a:t>53</a:t>
            </a:fld>
            <a:endParaRPr lang="es-ES"/>
          </a:p>
        </p:txBody>
      </p:sp>
    </p:spTree>
    <p:extLst>
      <p:ext uri="{BB962C8B-B14F-4D97-AF65-F5344CB8AC3E}">
        <p14:creationId xmlns:p14="http://schemas.microsoft.com/office/powerpoint/2010/main" val="28505085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408578" y="1916832"/>
            <a:ext cx="3483902" cy="26389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a:xfrm>
            <a:off x="1009442" y="476672"/>
            <a:ext cx="7125113" cy="924475"/>
          </a:xfrm>
        </p:spPr>
        <p:txBody>
          <a:bodyPr/>
          <a:lstStyle/>
          <a:p>
            <a:pPr algn="ctr"/>
            <a:r>
              <a:rPr lang="es-MX" sz="2400" dirty="0" smtClean="0"/>
              <a:t>Proyección del servicio de transporte</a:t>
            </a:r>
            <a:endParaRPr lang="es-MX" sz="2400" dirty="0"/>
          </a:p>
        </p:txBody>
      </p:sp>
      <p:sp>
        <p:nvSpPr>
          <p:cNvPr id="3" name="2 Marcador de contenido"/>
          <p:cNvSpPr>
            <a:spLocks noGrp="1"/>
          </p:cNvSpPr>
          <p:nvPr>
            <p:ph idx="1"/>
          </p:nvPr>
        </p:nvSpPr>
        <p:spPr>
          <a:xfrm>
            <a:off x="251520" y="1484784"/>
            <a:ext cx="8496944" cy="5544616"/>
          </a:xfrm>
        </p:spPr>
        <p:txBody>
          <a:bodyPr>
            <a:noAutofit/>
          </a:bodyPr>
          <a:lstStyle/>
          <a:p>
            <a:pPr marL="0" indent="0">
              <a:buNone/>
            </a:pPr>
            <a:r>
              <a:rPr lang="es-MX" dirty="0" smtClean="0"/>
              <a:t>Proyectar un servicio a partir de los siguientes datos:</a:t>
            </a:r>
          </a:p>
          <a:p>
            <a:pPr marL="0" indent="0">
              <a:buNone/>
            </a:pPr>
            <a:r>
              <a:rPr lang="es-MX" dirty="0" smtClean="0"/>
              <a:t>Longitud de la vuelta Lr= 11.5 km</a:t>
            </a:r>
          </a:p>
          <a:p>
            <a:pPr marL="0" indent="0">
              <a:buNone/>
            </a:pPr>
            <a:r>
              <a:rPr lang="es-MX" dirty="0" smtClean="0"/>
              <a:t>Demanda máxima en HMD  VP= 60 </a:t>
            </a:r>
            <a:r>
              <a:rPr lang="es-MX" dirty="0" err="1" smtClean="0"/>
              <a:t>pas</a:t>
            </a:r>
            <a:r>
              <a:rPr lang="es-MX" dirty="0" smtClean="0"/>
              <a:t>/</a:t>
            </a:r>
            <a:r>
              <a:rPr lang="es-MX" dirty="0" err="1" smtClean="0"/>
              <a:t>hr</a:t>
            </a:r>
            <a:endParaRPr lang="es-MX" dirty="0" smtClean="0"/>
          </a:p>
          <a:p>
            <a:pPr marL="0" indent="0">
              <a:buNone/>
            </a:pPr>
            <a:r>
              <a:rPr lang="es-MX" dirty="0" smtClean="0"/>
              <a:t>Velocidad comercial </a:t>
            </a:r>
            <a:r>
              <a:rPr lang="es-MX" dirty="0" err="1" smtClean="0"/>
              <a:t>Vc</a:t>
            </a:r>
            <a:r>
              <a:rPr lang="es-MX" dirty="0" smtClean="0"/>
              <a:t>= 10 km/</a:t>
            </a:r>
            <a:r>
              <a:rPr lang="es-MX" dirty="0" err="1" smtClean="0"/>
              <a:t>hr</a:t>
            </a:r>
            <a:endParaRPr lang="es-MX" dirty="0" smtClean="0"/>
          </a:p>
          <a:p>
            <a:pPr marL="0" indent="0">
              <a:buNone/>
            </a:pPr>
            <a:r>
              <a:rPr lang="es-MX" dirty="0" smtClean="0"/>
              <a:t>Tiempo en terminales </a:t>
            </a:r>
            <a:r>
              <a:rPr lang="es-MX" dirty="0" err="1" smtClean="0"/>
              <a:t>tt</a:t>
            </a:r>
            <a:r>
              <a:rPr lang="es-MX" dirty="0" smtClean="0"/>
              <a:t>= 10 min=0.167 </a:t>
            </a:r>
            <a:r>
              <a:rPr lang="es-MX" dirty="0" err="1" smtClean="0"/>
              <a:t>hr</a:t>
            </a:r>
            <a:endParaRPr lang="es-MX" dirty="0" smtClean="0"/>
          </a:p>
          <a:p>
            <a:pPr marL="0" indent="0">
              <a:buNone/>
            </a:pPr>
            <a:r>
              <a:rPr lang="es-MX" dirty="0" smtClean="0"/>
              <a:t>Capacidad unitaria CU= 10 espacios/</a:t>
            </a:r>
            <a:r>
              <a:rPr lang="es-MX" dirty="0" err="1" smtClean="0"/>
              <a:t>veh</a:t>
            </a:r>
            <a:endParaRPr lang="es-MX" dirty="0" smtClean="0"/>
          </a:p>
          <a:p>
            <a:pPr marL="0" indent="0">
              <a:buNone/>
            </a:pPr>
            <a:r>
              <a:rPr lang="es-MX" dirty="0" smtClean="0"/>
              <a:t>Amplitud del servicio= 16 </a:t>
            </a:r>
            <a:r>
              <a:rPr lang="es-MX" dirty="0" err="1" smtClean="0"/>
              <a:t>hr</a:t>
            </a:r>
            <a:r>
              <a:rPr lang="es-MX" dirty="0" smtClean="0"/>
              <a:t> ( en dos turnos)</a:t>
            </a:r>
          </a:p>
          <a:p>
            <a:pPr marL="0" indent="0" algn="r">
              <a:buNone/>
            </a:pPr>
            <a:endParaRPr lang="es-MX" dirty="0" smtClean="0"/>
          </a:p>
          <a:p>
            <a:pPr marL="0" indent="0" algn="r">
              <a:buNone/>
            </a:pPr>
            <a:r>
              <a:rPr lang="es-MX" dirty="0" smtClean="0"/>
              <a:t>Determinar:</a:t>
            </a:r>
          </a:p>
          <a:p>
            <a:pPr algn="r">
              <a:buFont typeface="+mj-lt"/>
              <a:buAutoNum type="arabicParenR"/>
            </a:pPr>
            <a:r>
              <a:rPr lang="es-MX" dirty="0" smtClean="0"/>
              <a:t>La FO recomendable</a:t>
            </a:r>
          </a:p>
          <a:p>
            <a:pPr algn="r">
              <a:buFont typeface="+mj-lt"/>
              <a:buAutoNum type="arabicParenR"/>
            </a:pPr>
            <a:r>
              <a:rPr lang="es-MX" dirty="0" smtClean="0"/>
              <a:t>El número de vueltas por unidad </a:t>
            </a:r>
            <a:r>
              <a:rPr lang="es-MX" dirty="0" err="1" smtClean="0"/>
              <a:t>Nv</a:t>
            </a:r>
            <a:r>
              <a:rPr lang="es-MX" dirty="0" smtClean="0"/>
              <a:t> en la jornada</a:t>
            </a:r>
          </a:p>
          <a:p>
            <a:pPr algn="r">
              <a:buFont typeface="+mj-lt"/>
              <a:buAutoNum type="arabicParenR"/>
            </a:pPr>
            <a:r>
              <a:rPr lang="es-MX" dirty="0" smtClean="0"/>
              <a:t>Los vehículos netos requeridos</a:t>
            </a:r>
          </a:p>
          <a:p>
            <a:pPr algn="r">
              <a:buFont typeface="+mj-lt"/>
              <a:buAutoNum type="arabicParenR"/>
            </a:pPr>
            <a:r>
              <a:rPr lang="es-MX" dirty="0" smtClean="0"/>
              <a:t>El número total de unidades, con eficiencia </a:t>
            </a:r>
            <a:r>
              <a:rPr lang="es-MX" dirty="0" err="1" smtClean="0"/>
              <a:t>Ef</a:t>
            </a:r>
            <a:r>
              <a:rPr lang="es-MX" dirty="0" smtClean="0"/>
              <a:t>= 80%</a:t>
            </a:r>
            <a:endParaRPr lang="es-MX" dirty="0"/>
          </a:p>
          <a:p>
            <a:pPr marL="0" indent="0">
              <a:buNone/>
            </a:pPr>
            <a:endParaRPr lang="es-MX" dirty="0"/>
          </a:p>
        </p:txBody>
      </p:sp>
      <mc:AlternateContent xmlns:mc="http://schemas.openxmlformats.org/markup-compatibility/2006" xmlns:a14="http://schemas.microsoft.com/office/drawing/2010/main">
        <mc:Choice Requires="a14">
          <p:sp>
            <p:nvSpPr>
              <p:cNvPr id="6" name="5 CuadroTexto"/>
              <p:cNvSpPr txBox="1"/>
              <p:nvPr/>
            </p:nvSpPr>
            <p:spPr>
              <a:xfrm>
                <a:off x="5408578" y="1916832"/>
                <a:ext cx="3483902" cy="498213"/>
              </a:xfrm>
              <a:prstGeom prst="rect">
                <a:avLst/>
              </a:prstGeom>
              <a:noFill/>
            </p:spPr>
            <p:txBody>
              <a:bodyPr wrap="none" rtlCol="0">
                <a:spAutoFit/>
              </a:bodyPr>
              <a:lstStyle/>
              <a:p>
                <a14:m>
                  <m:oMath xmlns:m="http://schemas.openxmlformats.org/officeDocument/2006/math">
                    <m:r>
                      <a:rPr lang="es-MX" b="0" i="1" smtClean="0">
                        <a:latin typeface="Cambria Math"/>
                      </a:rPr>
                      <m:t>𝐹𝑜</m:t>
                    </m:r>
                    <m:r>
                      <a:rPr lang="es-MX" b="0" i="1" smtClean="0">
                        <a:latin typeface="Cambria Math"/>
                      </a:rPr>
                      <m:t>=</m:t>
                    </m:r>
                    <m:f>
                      <m:fPr>
                        <m:ctrlPr>
                          <a:rPr lang="es-MX" b="0" i="1" smtClean="0">
                            <a:latin typeface="Cambria Math"/>
                          </a:rPr>
                        </m:ctrlPr>
                      </m:fPr>
                      <m:num>
                        <m:r>
                          <a:rPr lang="es-MX" b="0" i="1" smtClean="0">
                            <a:latin typeface="Cambria Math"/>
                          </a:rPr>
                          <m:t>𝑉𝑃</m:t>
                        </m:r>
                        <m:r>
                          <a:rPr lang="es-MX" b="0" i="1" smtClean="0">
                            <a:latin typeface="Cambria Math"/>
                          </a:rPr>
                          <m:t>(</m:t>
                        </m:r>
                        <m:r>
                          <a:rPr lang="es-MX" b="0" i="1" smtClean="0">
                            <a:latin typeface="Cambria Math"/>
                          </a:rPr>
                          <m:t>𝐻𝑀𝐷</m:t>
                        </m:r>
                        <m:r>
                          <a:rPr lang="es-MX" b="0" i="1" smtClean="0">
                            <a:latin typeface="Cambria Math"/>
                          </a:rPr>
                          <m:t>)</m:t>
                        </m:r>
                      </m:num>
                      <m:den>
                        <m:r>
                          <a:rPr lang="es-MX" b="0" i="1" smtClean="0">
                            <a:latin typeface="Cambria Math"/>
                          </a:rPr>
                          <m:t>𝐶𝑈</m:t>
                        </m:r>
                      </m:den>
                    </m:f>
                  </m:oMath>
                </a14:m>
                <a:r>
                  <a:rPr lang="es-MX" dirty="0" smtClean="0"/>
                  <a:t>= 6 veh/hr (i=10 min)</a:t>
                </a:r>
                <a:endParaRPr lang="es-MX" dirty="0"/>
              </a:p>
            </p:txBody>
          </p:sp>
        </mc:Choice>
        <mc:Fallback xmlns="">
          <p:sp>
            <p:nvSpPr>
              <p:cNvPr id="6" name="5 CuadroTexto"/>
              <p:cNvSpPr txBox="1">
                <a:spLocks noRot="1" noChangeAspect="1" noMove="1" noResize="1" noEditPoints="1" noAdjustHandles="1" noChangeArrowheads="1" noChangeShapeType="1" noTextEdit="1"/>
              </p:cNvSpPr>
              <p:nvPr/>
            </p:nvSpPr>
            <p:spPr>
              <a:xfrm>
                <a:off x="5408578" y="1916832"/>
                <a:ext cx="3483902" cy="498213"/>
              </a:xfrm>
              <a:prstGeom prst="rect">
                <a:avLst/>
              </a:prstGeom>
              <a:blipFill rotWithShape="1">
                <a:blip r:embed="rId2"/>
                <a:stretch>
                  <a:fillRect r="-699" b="-7317"/>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7" name="6 CuadroTexto"/>
              <p:cNvSpPr txBox="1"/>
              <p:nvPr/>
            </p:nvSpPr>
            <p:spPr>
              <a:xfrm>
                <a:off x="5375917" y="2439170"/>
                <a:ext cx="2103525" cy="485774"/>
              </a:xfrm>
              <a:prstGeom prst="rect">
                <a:avLst/>
              </a:prstGeom>
              <a:noFill/>
            </p:spPr>
            <p:txBody>
              <a:bodyPr wrap="none" rtlCol="0">
                <a:spAutoFit/>
              </a:bodyPr>
              <a:lstStyle/>
              <a:p>
                <a14:m>
                  <m:oMath xmlns:m="http://schemas.openxmlformats.org/officeDocument/2006/math">
                    <m:r>
                      <a:rPr lang="es-MX" b="0" i="1" smtClean="0">
                        <a:latin typeface="Cambria Math"/>
                      </a:rPr>
                      <m:t>𝑇𝑣</m:t>
                    </m:r>
                    <m:r>
                      <a:rPr lang="es-MX" b="0" i="1" smtClean="0">
                        <a:latin typeface="Cambria Math"/>
                      </a:rPr>
                      <m:t>=</m:t>
                    </m:r>
                    <m:f>
                      <m:fPr>
                        <m:ctrlPr>
                          <a:rPr lang="es-MX" b="0" i="1" smtClean="0">
                            <a:latin typeface="Cambria Math"/>
                          </a:rPr>
                        </m:ctrlPr>
                      </m:fPr>
                      <m:num>
                        <m:r>
                          <a:rPr lang="es-MX" b="0" i="1" smtClean="0">
                            <a:latin typeface="Cambria Math"/>
                          </a:rPr>
                          <m:t>𝐿𝑟</m:t>
                        </m:r>
                      </m:num>
                      <m:den>
                        <m:r>
                          <a:rPr lang="es-MX" b="0" i="1" smtClean="0">
                            <a:latin typeface="Cambria Math"/>
                          </a:rPr>
                          <m:t>𝑉𝑐</m:t>
                        </m:r>
                      </m:den>
                    </m:f>
                    <m:r>
                      <a:rPr lang="es-MX" b="0" i="1" smtClean="0">
                        <a:latin typeface="Cambria Math"/>
                      </a:rPr>
                      <m:t>+2</m:t>
                    </m:r>
                    <m:r>
                      <a:rPr lang="es-MX" b="0" i="1" smtClean="0">
                        <a:latin typeface="Cambria Math"/>
                      </a:rPr>
                      <m:t>𝑡𝑡</m:t>
                    </m:r>
                  </m:oMath>
                </a14:m>
                <a:r>
                  <a:rPr lang="es-MX" dirty="0" smtClean="0"/>
                  <a:t>= 1.48</a:t>
                </a:r>
                <a:endParaRPr lang="es-MX" dirty="0"/>
              </a:p>
            </p:txBody>
          </p:sp>
        </mc:Choice>
        <mc:Fallback xmlns="">
          <p:sp>
            <p:nvSpPr>
              <p:cNvPr id="7" name="6 CuadroTexto"/>
              <p:cNvSpPr txBox="1">
                <a:spLocks noRot="1" noChangeAspect="1" noMove="1" noResize="1" noEditPoints="1" noAdjustHandles="1" noChangeArrowheads="1" noChangeShapeType="1" noTextEdit="1"/>
              </p:cNvSpPr>
              <p:nvPr/>
            </p:nvSpPr>
            <p:spPr>
              <a:xfrm>
                <a:off x="5375917" y="2439170"/>
                <a:ext cx="2103525" cy="485774"/>
              </a:xfrm>
              <a:prstGeom prst="rect">
                <a:avLst/>
              </a:prstGeom>
              <a:blipFill rotWithShape="1">
                <a:blip r:embed="rId3"/>
                <a:stretch>
                  <a:fillRect r="-1739" b="-7500"/>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 name="7 CuadroTexto"/>
              <p:cNvSpPr txBox="1"/>
              <p:nvPr/>
            </p:nvSpPr>
            <p:spPr>
              <a:xfrm>
                <a:off x="5364088" y="2960156"/>
                <a:ext cx="1890902" cy="6128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MX" b="0" i="1" smtClean="0">
                          <a:latin typeface="Cambria Math"/>
                        </a:rPr>
                        <m:t>𝑁𝑣</m:t>
                      </m:r>
                      <m:r>
                        <a:rPr lang="es-MX" b="0" i="1" smtClean="0">
                          <a:latin typeface="Cambria Math"/>
                        </a:rPr>
                        <m:t>=</m:t>
                      </m:r>
                      <m:f>
                        <m:fPr>
                          <m:ctrlPr>
                            <a:rPr lang="es-MX" b="0" i="1" smtClean="0">
                              <a:latin typeface="Cambria Math"/>
                            </a:rPr>
                          </m:ctrlPr>
                        </m:fPr>
                        <m:num>
                          <m:r>
                            <a:rPr lang="es-MX" b="0" i="1" smtClean="0">
                              <a:latin typeface="Cambria Math"/>
                            </a:rPr>
                            <m:t>𝐴𝑠</m:t>
                          </m:r>
                        </m:num>
                        <m:den>
                          <m:r>
                            <a:rPr lang="es-MX" b="0" i="1" smtClean="0">
                              <a:latin typeface="Cambria Math"/>
                            </a:rPr>
                            <m:t>𝑇𝑣</m:t>
                          </m:r>
                        </m:den>
                      </m:f>
                      <m:r>
                        <a:rPr lang="es-MX" b="0" i="1" smtClean="0">
                          <a:latin typeface="Cambria Math"/>
                        </a:rPr>
                        <m:t>=10.8 </m:t>
                      </m:r>
                    </m:oMath>
                  </m:oMathPara>
                </a14:m>
                <a:endParaRPr lang="es-MX" dirty="0"/>
              </a:p>
            </p:txBody>
          </p:sp>
        </mc:Choice>
        <mc:Fallback xmlns="">
          <p:sp>
            <p:nvSpPr>
              <p:cNvPr id="8" name="7 CuadroTexto"/>
              <p:cNvSpPr txBox="1">
                <a:spLocks noRot="1" noChangeAspect="1" noMove="1" noResize="1" noEditPoints="1" noAdjustHandles="1" noChangeArrowheads="1" noChangeShapeType="1" noTextEdit="1"/>
              </p:cNvSpPr>
              <p:nvPr/>
            </p:nvSpPr>
            <p:spPr>
              <a:xfrm>
                <a:off x="5364088" y="2960156"/>
                <a:ext cx="1890902" cy="612860"/>
              </a:xfrm>
              <a:prstGeom prst="rect">
                <a:avLst/>
              </a:prstGeom>
              <a:blipFill rotWithShape="1">
                <a:blip r:embed="rId4"/>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 name="8 CuadroTexto"/>
              <p:cNvSpPr txBox="1"/>
              <p:nvPr/>
            </p:nvSpPr>
            <p:spPr>
              <a:xfrm>
                <a:off x="5364088" y="3573016"/>
                <a:ext cx="246522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MX" b="0" i="1" smtClean="0">
                          <a:latin typeface="Cambria Math"/>
                        </a:rPr>
                        <m:t>𝑁𝑛</m:t>
                      </m:r>
                      <m:r>
                        <a:rPr lang="es-MX" b="0" i="1" smtClean="0">
                          <a:latin typeface="Cambria Math"/>
                        </a:rPr>
                        <m:t>=</m:t>
                      </m:r>
                      <m:r>
                        <a:rPr lang="es-MX" b="0" i="1" smtClean="0">
                          <a:latin typeface="Cambria Math"/>
                        </a:rPr>
                        <m:t>𝑇𝑣</m:t>
                      </m:r>
                      <m:r>
                        <a:rPr lang="es-MX" b="0" i="1" smtClean="0">
                          <a:latin typeface="Cambria Math"/>
                        </a:rPr>
                        <m:t> </m:t>
                      </m:r>
                      <m:r>
                        <a:rPr lang="es-MX" b="0" i="1" smtClean="0">
                          <a:latin typeface="Cambria Math"/>
                        </a:rPr>
                        <m:t>𝑥</m:t>
                      </m:r>
                      <m:r>
                        <a:rPr lang="es-MX" b="0" i="1" smtClean="0">
                          <a:latin typeface="Cambria Math"/>
                        </a:rPr>
                        <m:t> </m:t>
                      </m:r>
                      <m:r>
                        <a:rPr lang="es-MX" b="0" i="1" smtClean="0">
                          <a:latin typeface="Cambria Math"/>
                        </a:rPr>
                        <m:t>𝐹𝑜</m:t>
                      </m:r>
                      <m:r>
                        <a:rPr lang="es-MX" b="0" i="1" smtClean="0">
                          <a:latin typeface="Cambria Math"/>
                        </a:rPr>
                        <m:t>=9 </m:t>
                      </m:r>
                      <m:r>
                        <a:rPr lang="es-MX" b="0" i="1" smtClean="0">
                          <a:latin typeface="Cambria Math"/>
                        </a:rPr>
                        <m:t>𝑣𝑒h</m:t>
                      </m:r>
                    </m:oMath>
                  </m:oMathPara>
                </a14:m>
                <a:endParaRPr lang="es-MX" dirty="0"/>
              </a:p>
            </p:txBody>
          </p:sp>
        </mc:Choice>
        <mc:Fallback xmlns="">
          <p:sp>
            <p:nvSpPr>
              <p:cNvPr id="9" name="8 CuadroTexto"/>
              <p:cNvSpPr txBox="1">
                <a:spLocks noRot="1" noChangeAspect="1" noMove="1" noResize="1" noEditPoints="1" noAdjustHandles="1" noChangeArrowheads="1" noChangeShapeType="1" noTextEdit="1"/>
              </p:cNvSpPr>
              <p:nvPr/>
            </p:nvSpPr>
            <p:spPr>
              <a:xfrm>
                <a:off x="5364088" y="3573016"/>
                <a:ext cx="2465227" cy="369332"/>
              </a:xfrm>
              <a:prstGeom prst="rect">
                <a:avLst/>
              </a:prstGeom>
              <a:blipFill rotWithShape="1">
                <a:blip r:embed="rId5"/>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0" name="9 CuadroTexto"/>
              <p:cNvSpPr txBox="1"/>
              <p:nvPr/>
            </p:nvSpPr>
            <p:spPr>
              <a:xfrm>
                <a:off x="5377736" y="3896260"/>
                <a:ext cx="1715534" cy="65947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MX" b="0" i="1" smtClean="0">
                          <a:latin typeface="Cambria Math"/>
                        </a:rPr>
                        <m:t>𝑁𝑡</m:t>
                      </m:r>
                      <m:r>
                        <a:rPr lang="es-MX" b="0" i="1" smtClean="0">
                          <a:latin typeface="Cambria Math"/>
                        </a:rPr>
                        <m:t>=</m:t>
                      </m:r>
                      <m:f>
                        <m:fPr>
                          <m:ctrlPr>
                            <a:rPr lang="es-MX" b="0" i="1" smtClean="0">
                              <a:latin typeface="Cambria Math"/>
                            </a:rPr>
                          </m:ctrlPr>
                        </m:fPr>
                        <m:num>
                          <m:r>
                            <a:rPr lang="es-MX" b="0" i="1" smtClean="0">
                              <a:latin typeface="Cambria Math"/>
                            </a:rPr>
                            <m:t>𝑁𝑛</m:t>
                          </m:r>
                        </m:num>
                        <m:den>
                          <m:r>
                            <a:rPr lang="es-MX" b="0" i="1" smtClean="0">
                              <a:latin typeface="Cambria Math"/>
                            </a:rPr>
                            <m:t>𝐸𝑓</m:t>
                          </m:r>
                        </m:den>
                      </m:f>
                      <m:r>
                        <a:rPr lang="es-MX" b="0" i="1" smtClean="0">
                          <a:latin typeface="Cambria Math"/>
                        </a:rPr>
                        <m:t>=11 </m:t>
                      </m:r>
                    </m:oMath>
                  </m:oMathPara>
                </a14:m>
                <a:endParaRPr lang="es-MX" dirty="0"/>
              </a:p>
            </p:txBody>
          </p:sp>
        </mc:Choice>
        <mc:Fallback xmlns="">
          <p:sp>
            <p:nvSpPr>
              <p:cNvPr id="10" name="9 CuadroTexto"/>
              <p:cNvSpPr txBox="1">
                <a:spLocks noRot="1" noChangeAspect="1" noMove="1" noResize="1" noEditPoints="1" noAdjustHandles="1" noChangeArrowheads="1" noChangeShapeType="1" noTextEdit="1"/>
              </p:cNvSpPr>
              <p:nvPr/>
            </p:nvSpPr>
            <p:spPr>
              <a:xfrm>
                <a:off x="5377736" y="3896260"/>
                <a:ext cx="1715534" cy="659476"/>
              </a:xfrm>
              <a:prstGeom prst="rect">
                <a:avLst/>
              </a:prstGeom>
              <a:blipFill rotWithShape="1">
                <a:blip r:embed="rId6"/>
                <a:stretch>
                  <a:fillRect/>
                </a:stretch>
              </a:blipFill>
            </p:spPr>
            <p:txBody>
              <a:bodyPr/>
              <a:lstStyle/>
              <a:p>
                <a:r>
                  <a:rPr lang="es-MX">
                    <a:noFill/>
                  </a:rPr>
                  <a:t> </a:t>
                </a:r>
              </a:p>
            </p:txBody>
          </p:sp>
        </mc:Fallback>
      </mc:AlternateContent>
      <p:sp>
        <p:nvSpPr>
          <p:cNvPr id="5" name="4 Marcador de número de diapositiva"/>
          <p:cNvSpPr>
            <a:spLocks noGrp="1"/>
          </p:cNvSpPr>
          <p:nvPr>
            <p:ph type="sldNum" sz="quarter" idx="12"/>
          </p:nvPr>
        </p:nvSpPr>
        <p:spPr/>
        <p:txBody>
          <a:bodyPr/>
          <a:lstStyle/>
          <a:p>
            <a:fld id="{132FADFE-3B8F-471C-ABF0-DBC7717ECBBC}" type="slidenum">
              <a:rPr lang="es-ES" smtClean="0"/>
              <a:t>54</a:t>
            </a:fld>
            <a:endParaRPr lang="es-ES"/>
          </a:p>
        </p:txBody>
      </p:sp>
    </p:spTree>
    <p:extLst>
      <p:ext uri="{BB962C8B-B14F-4D97-AF65-F5344CB8AC3E}">
        <p14:creationId xmlns:p14="http://schemas.microsoft.com/office/powerpoint/2010/main" val="1113863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038373"/>
            <a:ext cx="2660650" cy="1185861"/>
          </a:xfrm>
        </p:spPr>
        <p:txBody>
          <a:bodyPr/>
          <a:lstStyle/>
          <a:p>
            <a:r>
              <a:rPr lang="es-MX" dirty="0" smtClean="0"/>
              <a:t>Sensibilidad del intervalo</a:t>
            </a:r>
            <a:endParaRPr lang="es-MX" dirty="0"/>
          </a:p>
        </p:txBody>
      </p:sp>
      <p:sp>
        <p:nvSpPr>
          <p:cNvPr id="4" name="3 Marcador de texto"/>
          <p:cNvSpPr>
            <a:spLocks noGrp="1"/>
          </p:cNvSpPr>
          <p:nvPr>
            <p:ph type="body" sz="half" idx="2"/>
          </p:nvPr>
        </p:nvSpPr>
        <p:spPr>
          <a:xfrm>
            <a:off x="611560" y="2224235"/>
            <a:ext cx="2660650" cy="4229099"/>
          </a:xfrm>
        </p:spPr>
        <p:txBody>
          <a:bodyPr>
            <a:normAutofit/>
          </a:bodyPr>
          <a:lstStyle/>
          <a:p>
            <a:pPr algn="just"/>
            <a:r>
              <a:rPr lang="es-MX" sz="1800" dirty="0" smtClean="0"/>
              <a:t>Existen oscilaciones limitadas de la demanda donde los intervalos no requieren ningún cambio.</a:t>
            </a:r>
          </a:p>
          <a:p>
            <a:pPr algn="just"/>
            <a:r>
              <a:rPr lang="es-MX" sz="1800" dirty="0" smtClean="0"/>
              <a:t>La razón de esto es que la </a:t>
            </a:r>
            <a:r>
              <a:rPr lang="es-MX" sz="1800" dirty="0" err="1" smtClean="0"/>
              <a:t>Fo</a:t>
            </a:r>
            <a:r>
              <a:rPr lang="es-MX" sz="1800" dirty="0"/>
              <a:t> </a:t>
            </a:r>
            <a:r>
              <a:rPr lang="es-MX" sz="1800" dirty="0" smtClean="0"/>
              <a:t>y el </a:t>
            </a:r>
            <a:r>
              <a:rPr lang="es-MX" sz="1800" dirty="0" err="1" smtClean="0"/>
              <a:t>Nn</a:t>
            </a:r>
            <a:r>
              <a:rPr lang="es-MX" sz="1800" dirty="0" smtClean="0"/>
              <a:t> están ligados a la duración de la vuelta.</a:t>
            </a:r>
          </a:p>
          <a:p>
            <a:pPr algn="just"/>
            <a:r>
              <a:rPr lang="es-MX" sz="1800" dirty="0" smtClean="0"/>
              <a:t>¿Hasta qué límites podemos variar el intervalo para ajustarnos a las variaciones “mínimas de demanda” sin necesidad de sacar o necesitar otro vehículo?</a:t>
            </a:r>
            <a:endParaRPr lang="es-MX" sz="1800" dirty="0"/>
          </a:p>
        </p:txBody>
      </p:sp>
      <p:sp>
        <p:nvSpPr>
          <p:cNvPr id="5" name="4 Rectángulo"/>
          <p:cNvSpPr/>
          <p:nvPr/>
        </p:nvSpPr>
        <p:spPr>
          <a:xfrm>
            <a:off x="3883254" y="1636216"/>
            <a:ext cx="4073121" cy="26389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mc:AlternateContent xmlns:mc="http://schemas.openxmlformats.org/markup-compatibility/2006" xmlns:a14="http://schemas.microsoft.com/office/drawing/2010/main">
        <mc:Choice Requires="a14">
          <p:sp>
            <p:nvSpPr>
              <p:cNvPr id="6" name="5 CuadroTexto"/>
              <p:cNvSpPr txBox="1"/>
              <p:nvPr/>
            </p:nvSpPr>
            <p:spPr>
              <a:xfrm>
                <a:off x="6669483" y="2154356"/>
                <a:ext cx="1142877" cy="6127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MX" b="0" i="1" smtClean="0">
                          <a:latin typeface="Cambria Math"/>
                        </a:rPr>
                        <m:t>𝑖</m:t>
                      </m:r>
                      <m:r>
                        <a:rPr lang="es-MX" b="0" i="1" smtClean="0">
                          <a:latin typeface="Cambria Math"/>
                        </a:rPr>
                        <m:t>=</m:t>
                      </m:r>
                      <m:f>
                        <m:fPr>
                          <m:ctrlPr>
                            <a:rPr lang="es-MX" b="0" i="1" smtClean="0">
                              <a:latin typeface="Cambria Math"/>
                            </a:rPr>
                          </m:ctrlPr>
                        </m:fPr>
                        <m:num>
                          <m:r>
                            <a:rPr lang="es-MX" b="0" i="1" smtClean="0">
                              <a:latin typeface="Cambria Math"/>
                            </a:rPr>
                            <m:t>60</m:t>
                          </m:r>
                          <m:r>
                            <a:rPr lang="es-MX" b="0" i="1" smtClean="0">
                              <a:latin typeface="Cambria Math"/>
                            </a:rPr>
                            <m:t>𝑇𝑣</m:t>
                          </m:r>
                        </m:num>
                        <m:den>
                          <m:r>
                            <a:rPr lang="es-MX" b="0" i="1" smtClean="0">
                              <a:latin typeface="Cambria Math"/>
                            </a:rPr>
                            <m:t>𝑁𝑛</m:t>
                          </m:r>
                        </m:den>
                      </m:f>
                    </m:oMath>
                  </m:oMathPara>
                </a14:m>
                <a:endParaRPr lang="es-MX" dirty="0"/>
              </a:p>
            </p:txBody>
          </p:sp>
        </mc:Choice>
        <mc:Fallback xmlns="">
          <p:sp>
            <p:nvSpPr>
              <p:cNvPr id="6" name="5 CuadroTexto"/>
              <p:cNvSpPr txBox="1">
                <a:spLocks noRot="1" noChangeAspect="1" noMove="1" noResize="1" noEditPoints="1" noAdjustHandles="1" noChangeArrowheads="1" noChangeShapeType="1" noTextEdit="1"/>
              </p:cNvSpPr>
              <p:nvPr/>
            </p:nvSpPr>
            <p:spPr>
              <a:xfrm>
                <a:off x="6669483" y="2154356"/>
                <a:ext cx="1142877" cy="612732"/>
              </a:xfrm>
              <a:prstGeom prst="rect">
                <a:avLst/>
              </a:prstGeom>
              <a:blipFill rotWithShape="1">
                <a:blip r:embed="rId2"/>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 name="7 CuadroTexto"/>
              <p:cNvSpPr txBox="1"/>
              <p:nvPr/>
            </p:nvSpPr>
            <p:spPr>
              <a:xfrm>
                <a:off x="5039706" y="2126912"/>
                <a:ext cx="1367169" cy="6127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MX" b="0" i="1" smtClean="0">
                          <a:latin typeface="Cambria Math"/>
                        </a:rPr>
                        <m:t>𝑁𝑛</m:t>
                      </m:r>
                      <m:r>
                        <a:rPr lang="es-MX" b="0" i="1" smtClean="0">
                          <a:latin typeface="Cambria Math"/>
                        </a:rPr>
                        <m:t>=</m:t>
                      </m:r>
                      <m:f>
                        <m:fPr>
                          <m:ctrlPr>
                            <a:rPr lang="es-MX" b="0" i="1" smtClean="0">
                              <a:latin typeface="Cambria Math"/>
                            </a:rPr>
                          </m:ctrlPr>
                        </m:fPr>
                        <m:num>
                          <m:r>
                            <a:rPr lang="es-MX" b="0" i="1" smtClean="0">
                              <a:latin typeface="Cambria Math"/>
                            </a:rPr>
                            <m:t>60</m:t>
                          </m:r>
                          <m:r>
                            <a:rPr lang="es-MX" b="0" i="1" smtClean="0">
                              <a:latin typeface="Cambria Math"/>
                            </a:rPr>
                            <m:t>𝑇𝑣</m:t>
                          </m:r>
                        </m:num>
                        <m:den>
                          <m:r>
                            <a:rPr lang="es-MX" b="0" i="1" smtClean="0">
                              <a:latin typeface="Cambria Math"/>
                            </a:rPr>
                            <m:t>𝑖</m:t>
                          </m:r>
                        </m:den>
                      </m:f>
                    </m:oMath>
                  </m:oMathPara>
                </a14:m>
                <a:endParaRPr lang="es-MX" dirty="0"/>
              </a:p>
            </p:txBody>
          </p:sp>
        </mc:Choice>
        <mc:Fallback xmlns="">
          <p:sp>
            <p:nvSpPr>
              <p:cNvPr id="8" name="7 CuadroTexto"/>
              <p:cNvSpPr txBox="1">
                <a:spLocks noRot="1" noChangeAspect="1" noMove="1" noResize="1" noEditPoints="1" noAdjustHandles="1" noChangeArrowheads="1" noChangeShapeType="1" noTextEdit="1"/>
              </p:cNvSpPr>
              <p:nvPr/>
            </p:nvSpPr>
            <p:spPr>
              <a:xfrm>
                <a:off x="5039706" y="2126912"/>
                <a:ext cx="1367169" cy="612732"/>
              </a:xfrm>
              <a:prstGeom prst="rect">
                <a:avLst/>
              </a:prstGeom>
              <a:blipFill rotWithShape="1">
                <a:blip r:embed="rId3"/>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 name="8 CuadroTexto"/>
              <p:cNvSpPr txBox="1"/>
              <p:nvPr/>
            </p:nvSpPr>
            <p:spPr>
              <a:xfrm>
                <a:off x="3934277" y="1696192"/>
                <a:ext cx="161326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MX" b="0" i="1" smtClean="0">
                          <a:latin typeface="Cambria Math"/>
                        </a:rPr>
                        <m:t>𝑁𝑛</m:t>
                      </m:r>
                      <m:r>
                        <a:rPr lang="es-MX" b="0" i="1" smtClean="0">
                          <a:latin typeface="Cambria Math"/>
                        </a:rPr>
                        <m:t>=</m:t>
                      </m:r>
                      <m:r>
                        <a:rPr lang="es-MX" b="0" i="1" smtClean="0">
                          <a:latin typeface="Cambria Math"/>
                        </a:rPr>
                        <m:t>𝑇𝑣</m:t>
                      </m:r>
                      <m:r>
                        <a:rPr lang="es-MX" b="0" i="1" smtClean="0">
                          <a:latin typeface="Cambria Math"/>
                        </a:rPr>
                        <m:t> </m:t>
                      </m:r>
                      <m:r>
                        <a:rPr lang="es-MX" b="0" i="1" smtClean="0">
                          <a:latin typeface="Cambria Math"/>
                        </a:rPr>
                        <m:t>𝑥</m:t>
                      </m:r>
                      <m:r>
                        <a:rPr lang="es-MX" b="0" i="1" smtClean="0">
                          <a:latin typeface="Cambria Math"/>
                        </a:rPr>
                        <m:t> </m:t>
                      </m:r>
                      <m:r>
                        <a:rPr lang="es-MX" b="0" i="1" smtClean="0">
                          <a:latin typeface="Cambria Math"/>
                        </a:rPr>
                        <m:t>𝐹𝑜</m:t>
                      </m:r>
                    </m:oMath>
                  </m:oMathPara>
                </a14:m>
                <a:endParaRPr lang="es-MX" dirty="0"/>
              </a:p>
            </p:txBody>
          </p:sp>
        </mc:Choice>
        <mc:Fallback xmlns="">
          <p:sp>
            <p:nvSpPr>
              <p:cNvPr id="9" name="8 CuadroTexto"/>
              <p:cNvSpPr txBox="1">
                <a:spLocks noRot="1" noChangeAspect="1" noMove="1" noResize="1" noEditPoints="1" noAdjustHandles="1" noChangeArrowheads="1" noChangeShapeType="1" noTextEdit="1"/>
              </p:cNvSpPr>
              <p:nvPr/>
            </p:nvSpPr>
            <p:spPr>
              <a:xfrm>
                <a:off x="3934277" y="1696192"/>
                <a:ext cx="1613262" cy="369332"/>
              </a:xfrm>
              <a:prstGeom prst="rect">
                <a:avLst/>
              </a:prstGeom>
              <a:blipFill rotWithShape="1">
                <a:blip r:embed="rId4"/>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0" name="9 CuadroTexto"/>
              <p:cNvSpPr txBox="1"/>
              <p:nvPr/>
            </p:nvSpPr>
            <p:spPr>
              <a:xfrm>
                <a:off x="3972714" y="2091508"/>
                <a:ext cx="886333" cy="61279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MX" b="0" i="1" smtClean="0">
                          <a:latin typeface="Cambria Math"/>
                        </a:rPr>
                        <m:t>𝑖</m:t>
                      </m:r>
                      <m:r>
                        <a:rPr lang="es-MX" b="0" i="1" smtClean="0">
                          <a:latin typeface="Cambria Math"/>
                        </a:rPr>
                        <m:t>=</m:t>
                      </m:r>
                      <m:f>
                        <m:fPr>
                          <m:ctrlPr>
                            <a:rPr lang="es-MX" b="0" i="1" smtClean="0">
                              <a:latin typeface="Cambria Math"/>
                            </a:rPr>
                          </m:ctrlPr>
                        </m:fPr>
                        <m:num>
                          <m:r>
                            <a:rPr lang="es-MX" b="0" i="1" smtClean="0">
                              <a:latin typeface="Cambria Math"/>
                            </a:rPr>
                            <m:t>60</m:t>
                          </m:r>
                        </m:num>
                        <m:den>
                          <m:r>
                            <a:rPr lang="es-MX" b="0" i="1" smtClean="0">
                              <a:latin typeface="Cambria Math"/>
                            </a:rPr>
                            <m:t>𝐹𝑜</m:t>
                          </m:r>
                        </m:den>
                      </m:f>
                    </m:oMath>
                  </m:oMathPara>
                </a14:m>
                <a:endParaRPr lang="es-MX" dirty="0"/>
              </a:p>
            </p:txBody>
          </p:sp>
        </mc:Choice>
        <mc:Fallback xmlns="">
          <p:sp>
            <p:nvSpPr>
              <p:cNvPr id="10" name="9 CuadroTexto"/>
              <p:cNvSpPr txBox="1">
                <a:spLocks noRot="1" noChangeAspect="1" noMove="1" noResize="1" noEditPoints="1" noAdjustHandles="1" noChangeArrowheads="1" noChangeShapeType="1" noTextEdit="1"/>
              </p:cNvSpPr>
              <p:nvPr/>
            </p:nvSpPr>
            <p:spPr>
              <a:xfrm>
                <a:off x="3972714" y="2091508"/>
                <a:ext cx="886333" cy="612796"/>
              </a:xfrm>
              <a:prstGeom prst="rect">
                <a:avLst/>
              </a:prstGeom>
              <a:blipFill rotWithShape="1">
                <a:blip r:embed="rId5"/>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1" name="10 CuadroTexto"/>
              <p:cNvSpPr txBox="1"/>
              <p:nvPr/>
            </p:nvSpPr>
            <p:spPr>
              <a:xfrm>
                <a:off x="3968837" y="2955668"/>
                <a:ext cx="1555233" cy="61734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l-GR" b="0" i="1" smtClean="0">
                          <a:latin typeface="Cambria Math"/>
                        </a:rPr>
                        <m:t>δ</m:t>
                      </m:r>
                      <m:r>
                        <a:rPr lang="es-MX" b="0" i="1" smtClean="0">
                          <a:latin typeface="Cambria Math"/>
                        </a:rPr>
                        <m:t>𝑖</m:t>
                      </m:r>
                      <m:r>
                        <a:rPr lang="es-MX" b="0" i="1" smtClean="0">
                          <a:latin typeface="Cambria Math"/>
                        </a:rPr>
                        <m:t>=</m:t>
                      </m:r>
                      <m:f>
                        <m:fPr>
                          <m:ctrlPr>
                            <a:rPr lang="es-MX" b="0" i="1" smtClean="0">
                              <a:latin typeface="Cambria Math"/>
                            </a:rPr>
                          </m:ctrlPr>
                        </m:fPr>
                        <m:num>
                          <m:r>
                            <a:rPr lang="es-MX" b="0" i="1" smtClean="0">
                              <a:latin typeface="Cambria Math"/>
                            </a:rPr>
                            <m:t>60</m:t>
                          </m:r>
                          <m:r>
                            <a:rPr lang="es-MX" b="0" i="1" smtClean="0">
                              <a:latin typeface="Cambria Math"/>
                            </a:rPr>
                            <m:t>𝑇𝑣</m:t>
                          </m:r>
                        </m:num>
                        <m:den>
                          <m:sSup>
                            <m:sSupPr>
                              <m:ctrlPr>
                                <a:rPr lang="es-MX" b="0" i="1" smtClean="0">
                                  <a:latin typeface="Cambria Math"/>
                                </a:rPr>
                              </m:ctrlPr>
                            </m:sSupPr>
                            <m:e>
                              <m:r>
                                <a:rPr lang="es-MX" b="0" i="1" smtClean="0">
                                  <a:latin typeface="Cambria Math"/>
                                </a:rPr>
                                <m:t>𝑁𝑛</m:t>
                              </m:r>
                            </m:e>
                            <m:sup>
                              <m:r>
                                <a:rPr lang="es-MX" b="0" i="1" smtClean="0">
                                  <a:latin typeface="Cambria Math"/>
                                </a:rPr>
                                <m:t>2</m:t>
                              </m:r>
                            </m:sup>
                          </m:sSup>
                          <m:r>
                            <a:rPr lang="es-MX" b="0" i="1" smtClean="0">
                              <a:latin typeface="Cambria Math"/>
                            </a:rPr>
                            <m:t>+1</m:t>
                          </m:r>
                        </m:den>
                      </m:f>
                    </m:oMath>
                  </m:oMathPara>
                </a14:m>
                <a:endParaRPr lang="es-MX" dirty="0"/>
              </a:p>
            </p:txBody>
          </p:sp>
        </mc:Choice>
        <mc:Fallback xmlns="">
          <p:sp>
            <p:nvSpPr>
              <p:cNvPr id="11" name="10 CuadroTexto"/>
              <p:cNvSpPr txBox="1">
                <a:spLocks noRot="1" noChangeAspect="1" noMove="1" noResize="1" noEditPoints="1" noAdjustHandles="1" noChangeArrowheads="1" noChangeShapeType="1" noTextEdit="1"/>
              </p:cNvSpPr>
              <p:nvPr/>
            </p:nvSpPr>
            <p:spPr>
              <a:xfrm>
                <a:off x="3968837" y="2955668"/>
                <a:ext cx="1555233" cy="617348"/>
              </a:xfrm>
              <a:prstGeom prst="rect">
                <a:avLst/>
              </a:prstGeom>
              <a:blipFill rotWithShape="1">
                <a:blip r:embed="rId6"/>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3" name="12 CuadroTexto"/>
              <p:cNvSpPr txBox="1"/>
              <p:nvPr/>
            </p:nvSpPr>
            <p:spPr>
              <a:xfrm>
                <a:off x="5868144" y="2955668"/>
                <a:ext cx="1721946" cy="61734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l-GR" b="0" i="1" smtClean="0">
                              <a:latin typeface="Cambria Math"/>
                            </a:rPr>
                          </m:ctrlPr>
                        </m:fPr>
                        <m:num>
                          <m:r>
                            <a:rPr lang="es-MX" b="0" i="1" smtClean="0">
                              <a:latin typeface="Cambria Math"/>
                            </a:rPr>
                            <m:t>1</m:t>
                          </m:r>
                        </m:num>
                        <m:den>
                          <m:r>
                            <a:rPr lang="es-MX" b="0" i="1" smtClean="0">
                              <a:latin typeface="Cambria Math"/>
                            </a:rPr>
                            <m:t>2</m:t>
                          </m:r>
                        </m:den>
                      </m:f>
                      <m:r>
                        <m:rPr>
                          <m:sty m:val="p"/>
                        </m:rPr>
                        <a:rPr lang="el-GR" b="0" i="1" smtClean="0">
                          <a:latin typeface="Cambria Math"/>
                        </a:rPr>
                        <m:t>δ</m:t>
                      </m:r>
                      <m:r>
                        <a:rPr lang="es-MX" b="0" i="1" smtClean="0">
                          <a:latin typeface="Cambria Math"/>
                        </a:rPr>
                        <m:t>𝑖</m:t>
                      </m:r>
                      <m:r>
                        <a:rPr lang="es-MX" b="0" i="1" smtClean="0">
                          <a:latin typeface="Cambria Math"/>
                        </a:rPr>
                        <m:t>=</m:t>
                      </m:r>
                      <m:f>
                        <m:fPr>
                          <m:ctrlPr>
                            <a:rPr lang="es-MX" b="0" i="1" smtClean="0">
                              <a:latin typeface="Cambria Math"/>
                            </a:rPr>
                          </m:ctrlPr>
                        </m:fPr>
                        <m:num>
                          <m:r>
                            <a:rPr lang="es-MX" b="0" i="1" smtClean="0">
                              <a:latin typeface="Cambria Math"/>
                            </a:rPr>
                            <m:t>60</m:t>
                          </m:r>
                          <m:r>
                            <a:rPr lang="es-MX" b="0" i="1" smtClean="0">
                              <a:latin typeface="Cambria Math"/>
                            </a:rPr>
                            <m:t>𝑇𝑣</m:t>
                          </m:r>
                        </m:num>
                        <m:den>
                          <m:sSup>
                            <m:sSupPr>
                              <m:ctrlPr>
                                <a:rPr lang="es-MX" b="0" i="1" smtClean="0">
                                  <a:latin typeface="Cambria Math"/>
                                </a:rPr>
                              </m:ctrlPr>
                            </m:sSupPr>
                            <m:e>
                              <m:r>
                                <a:rPr lang="es-MX" b="0" i="1" smtClean="0">
                                  <a:latin typeface="Cambria Math"/>
                                </a:rPr>
                                <m:t>𝑁𝑛</m:t>
                              </m:r>
                            </m:e>
                            <m:sup>
                              <m:r>
                                <a:rPr lang="es-MX" b="0" i="1" smtClean="0">
                                  <a:latin typeface="Cambria Math"/>
                                </a:rPr>
                                <m:t>2</m:t>
                              </m:r>
                            </m:sup>
                          </m:sSup>
                          <m:r>
                            <a:rPr lang="es-MX" b="0" i="1" smtClean="0">
                              <a:latin typeface="Cambria Math"/>
                            </a:rPr>
                            <m:t>+1</m:t>
                          </m:r>
                        </m:den>
                      </m:f>
                    </m:oMath>
                  </m:oMathPara>
                </a14:m>
                <a:endParaRPr lang="es-MX" dirty="0"/>
              </a:p>
            </p:txBody>
          </p:sp>
        </mc:Choice>
        <mc:Fallback xmlns="">
          <p:sp>
            <p:nvSpPr>
              <p:cNvPr id="13" name="12 CuadroTexto"/>
              <p:cNvSpPr txBox="1">
                <a:spLocks noRot="1" noChangeAspect="1" noMove="1" noResize="1" noEditPoints="1" noAdjustHandles="1" noChangeArrowheads="1" noChangeShapeType="1" noTextEdit="1"/>
              </p:cNvSpPr>
              <p:nvPr/>
            </p:nvSpPr>
            <p:spPr>
              <a:xfrm>
                <a:off x="5868144" y="2955668"/>
                <a:ext cx="1721946" cy="617348"/>
              </a:xfrm>
              <a:prstGeom prst="rect">
                <a:avLst/>
              </a:prstGeom>
              <a:blipFill rotWithShape="1">
                <a:blip r:embed="rId7"/>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4" name="13 CuadroTexto"/>
              <p:cNvSpPr txBox="1"/>
              <p:nvPr/>
            </p:nvSpPr>
            <p:spPr>
              <a:xfrm>
                <a:off x="3707904" y="4365104"/>
                <a:ext cx="5030211" cy="923330"/>
              </a:xfrm>
              <a:prstGeom prst="rect">
                <a:avLst/>
              </a:prstGeom>
              <a:noFill/>
            </p:spPr>
            <p:txBody>
              <a:bodyPr wrap="square" rtlCol="0">
                <a:spAutoFit/>
              </a:bodyPr>
              <a:lstStyle/>
              <a:p>
                <a:r>
                  <a:rPr lang="es-MX" dirty="0" smtClean="0"/>
                  <a:t>La amplitud del intervalo (</a:t>
                </a:r>
                <a14:m>
                  <m:oMath xmlns:m="http://schemas.openxmlformats.org/officeDocument/2006/math">
                    <m:r>
                      <m:rPr>
                        <m:sty m:val="p"/>
                      </m:rPr>
                      <a:rPr lang="el-GR" i="1">
                        <a:latin typeface="Cambria Math"/>
                      </a:rPr>
                      <m:t>δ</m:t>
                    </m:r>
                    <m:r>
                      <a:rPr lang="es-MX" i="1">
                        <a:latin typeface="Cambria Math"/>
                      </a:rPr>
                      <m:t>𝑖</m:t>
                    </m:r>
                    <m:r>
                      <a:rPr lang="es-MX" i="1">
                        <a:latin typeface="Cambria Math"/>
                      </a:rPr>
                      <m:t> </m:t>
                    </m:r>
                  </m:oMath>
                </a14:m>
                <a:r>
                  <a:rPr lang="es-MX" dirty="0" smtClean="0"/>
                  <a:t>) es la modificación que admite el intervalo i antes de hacerse necesario un aumento unitario de los vehículos.</a:t>
                </a:r>
                <a:endParaRPr lang="es-MX" dirty="0"/>
              </a:p>
            </p:txBody>
          </p:sp>
        </mc:Choice>
        <mc:Fallback xmlns="">
          <p:sp>
            <p:nvSpPr>
              <p:cNvPr id="14" name="13 CuadroTexto"/>
              <p:cNvSpPr txBox="1">
                <a:spLocks noRot="1" noChangeAspect="1" noMove="1" noResize="1" noEditPoints="1" noAdjustHandles="1" noChangeArrowheads="1" noChangeShapeType="1" noTextEdit="1"/>
              </p:cNvSpPr>
              <p:nvPr/>
            </p:nvSpPr>
            <p:spPr>
              <a:xfrm>
                <a:off x="3707904" y="4365104"/>
                <a:ext cx="5030211" cy="923330"/>
              </a:xfrm>
              <a:prstGeom prst="rect">
                <a:avLst/>
              </a:prstGeom>
              <a:blipFill rotWithShape="1">
                <a:blip r:embed="rId8"/>
                <a:stretch>
                  <a:fillRect l="-970" t="-3289" b="-9211"/>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5" name="14 CuadroTexto"/>
              <p:cNvSpPr txBox="1"/>
              <p:nvPr/>
            </p:nvSpPr>
            <p:spPr>
              <a:xfrm>
                <a:off x="3707904" y="5332831"/>
                <a:ext cx="5030211" cy="760465"/>
              </a:xfrm>
              <a:prstGeom prst="rect">
                <a:avLst/>
              </a:prstGeom>
              <a:noFill/>
            </p:spPr>
            <p:txBody>
              <a:bodyPr wrap="square" rtlCol="0">
                <a:spAutoFit/>
              </a:bodyPr>
              <a:lstStyle/>
              <a:p>
                <a:r>
                  <a:rPr lang="es-MX" dirty="0" smtClean="0"/>
                  <a:t>En la practica lo que se usa para ajustar los intervalos es la </a:t>
                </a:r>
                <a:r>
                  <a:rPr lang="es-MX" dirty="0" err="1" smtClean="0"/>
                  <a:t>semiamplitud</a:t>
                </a:r>
                <a:r>
                  <a:rPr lang="es-MX" dirty="0" smtClean="0"/>
                  <a:t>  </a:t>
                </a:r>
                <a:r>
                  <a:rPr lang="es-MX" dirty="0"/>
                  <a:t>(</a:t>
                </a:r>
                <a14:m>
                  <m:oMath xmlns:m="http://schemas.openxmlformats.org/officeDocument/2006/math">
                    <m:f>
                      <m:fPr>
                        <m:ctrlPr>
                          <a:rPr lang="es-MX" b="0" i="1" smtClean="0">
                            <a:latin typeface="Cambria Math"/>
                          </a:rPr>
                        </m:ctrlPr>
                      </m:fPr>
                      <m:num>
                        <m:r>
                          <a:rPr lang="es-MX" b="0" i="0" smtClean="0">
                            <a:latin typeface="Cambria Math"/>
                          </a:rPr>
                          <m:t>1</m:t>
                        </m:r>
                      </m:num>
                      <m:den>
                        <m:r>
                          <a:rPr lang="es-MX" b="0" i="0" smtClean="0">
                            <a:latin typeface="Cambria Math"/>
                          </a:rPr>
                          <m:t>2</m:t>
                        </m:r>
                      </m:den>
                    </m:f>
                    <m:r>
                      <m:rPr>
                        <m:sty m:val="p"/>
                      </m:rPr>
                      <a:rPr lang="el-GR" i="1">
                        <a:latin typeface="Cambria Math"/>
                      </a:rPr>
                      <m:t>δ</m:t>
                    </m:r>
                    <m:r>
                      <a:rPr lang="es-MX" i="1">
                        <a:latin typeface="Cambria Math"/>
                      </a:rPr>
                      <m:t>𝑖</m:t>
                    </m:r>
                    <m:r>
                      <a:rPr lang="es-MX" i="1">
                        <a:latin typeface="Cambria Math"/>
                      </a:rPr>
                      <m:t> </m:t>
                    </m:r>
                  </m:oMath>
                </a14:m>
                <a:r>
                  <a:rPr lang="es-MX" dirty="0"/>
                  <a:t>)</a:t>
                </a:r>
              </a:p>
            </p:txBody>
          </p:sp>
        </mc:Choice>
        <mc:Fallback xmlns="">
          <p:sp>
            <p:nvSpPr>
              <p:cNvPr id="15" name="14 CuadroTexto"/>
              <p:cNvSpPr txBox="1">
                <a:spLocks noRot="1" noChangeAspect="1" noMove="1" noResize="1" noEditPoints="1" noAdjustHandles="1" noChangeArrowheads="1" noChangeShapeType="1" noTextEdit="1"/>
              </p:cNvSpPr>
              <p:nvPr/>
            </p:nvSpPr>
            <p:spPr>
              <a:xfrm>
                <a:off x="3707904" y="5332831"/>
                <a:ext cx="5030211" cy="760465"/>
              </a:xfrm>
              <a:prstGeom prst="rect">
                <a:avLst/>
              </a:prstGeom>
              <a:blipFill rotWithShape="1">
                <a:blip r:embed="rId9"/>
                <a:stretch>
                  <a:fillRect l="-970" t="-4000" b="-4800"/>
                </a:stretch>
              </a:blipFill>
            </p:spPr>
            <p:txBody>
              <a:bodyPr/>
              <a:lstStyle/>
              <a:p>
                <a:r>
                  <a:rPr lang="es-MX">
                    <a:noFill/>
                  </a:rPr>
                  <a:t> </a:t>
                </a:r>
              </a:p>
            </p:txBody>
          </p:sp>
        </mc:Fallback>
      </mc:AlternateContent>
      <p:sp>
        <p:nvSpPr>
          <p:cNvPr id="3" name="2 Marcador de número de diapositiva"/>
          <p:cNvSpPr>
            <a:spLocks noGrp="1"/>
          </p:cNvSpPr>
          <p:nvPr>
            <p:ph type="sldNum" sz="quarter" idx="12"/>
          </p:nvPr>
        </p:nvSpPr>
        <p:spPr/>
        <p:txBody>
          <a:bodyPr/>
          <a:lstStyle/>
          <a:p>
            <a:fld id="{132FADFE-3B8F-471C-ABF0-DBC7717ECBBC}" type="slidenum">
              <a:rPr lang="es-ES" smtClean="0"/>
              <a:t>55</a:t>
            </a:fld>
            <a:endParaRPr lang="es-ES"/>
          </a:p>
        </p:txBody>
      </p:sp>
    </p:spTree>
    <p:extLst>
      <p:ext uri="{BB962C8B-B14F-4D97-AF65-F5344CB8AC3E}">
        <p14:creationId xmlns:p14="http://schemas.microsoft.com/office/powerpoint/2010/main" val="347837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1" grpId="0"/>
      <p:bldP spid="1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1196752"/>
            <a:ext cx="5030211" cy="646331"/>
          </a:xfrm>
          <a:prstGeom prst="rect">
            <a:avLst/>
          </a:prstGeom>
          <a:noFill/>
        </p:spPr>
        <p:txBody>
          <a:bodyPr wrap="square" rtlCol="0">
            <a:spAutoFit/>
          </a:bodyPr>
          <a:lstStyle/>
          <a:p>
            <a:r>
              <a:rPr lang="es-MX" dirty="0" smtClean="0"/>
              <a:t>Ejemplo, si Tv= 1hr y </a:t>
            </a:r>
            <a:r>
              <a:rPr lang="es-MX" dirty="0" err="1" smtClean="0"/>
              <a:t>Nn</a:t>
            </a:r>
            <a:r>
              <a:rPr lang="es-MX" dirty="0" smtClean="0"/>
              <a:t>= 6 </a:t>
            </a:r>
            <a:r>
              <a:rPr lang="es-MX" dirty="0" err="1" smtClean="0"/>
              <a:t>veh</a:t>
            </a:r>
            <a:r>
              <a:rPr lang="es-MX" dirty="0" smtClean="0"/>
              <a:t>, ¿Cuánto vale la </a:t>
            </a:r>
            <a:r>
              <a:rPr lang="es-MX" dirty="0" err="1" smtClean="0"/>
              <a:t>semiamplitud</a:t>
            </a:r>
            <a:r>
              <a:rPr lang="es-MX" dirty="0" smtClean="0"/>
              <a:t>?</a:t>
            </a: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8049" y="1970162"/>
            <a:ext cx="2009775"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67544" y="2732713"/>
            <a:ext cx="5030211" cy="2585323"/>
          </a:xfrm>
          <a:prstGeom prst="rect">
            <a:avLst/>
          </a:prstGeom>
          <a:noFill/>
        </p:spPr>
        <p:txBody>
          <a:bodyPr wrap="square" rtlCol="0">
            <a:spAutoFit/>
          </a:bodyPr>
          <a:lstStyle/>
          <a:p>
            <a:pPr algn="just"/>
            <a:r>
              <a:rPr lang="es-MX" dirty="0" smtClean="0"/>
              <a:t>Esto es más sensible en el caso de frecuencias bajas y tiene varias ventajas. La más evidente radica en la posibilidad de “jugar” con el intervalo de salida (abrirlo o cerrarlo), sin tener que afectar el número de vehículos en operación. Un pequeño ajuste puede ser suficiente para atender leves fluctuaciones de la demanda local. En las frecuencias bajas un vehículo más tiene un mayor costo relativo.</a:t>
            </a:r>
          </a:p>
        </p:txBody>
      </p:sp>
      <mc:AlternateContent xmlns:mc="http://schemas.openxmlformats.org/markup-compatibility/2006" xmlns:a14="http://schemas.microsoft.com/office/drawing/2010/main">
        <mc:Choice Requires="a14">
          <p:sp>
            <p:nvSpPr>
              <p:cNvPr id="5" name="4 CuadroTexto"/>
              <p:cNvSpPr txBox="1"/>
              <p:nvPr/>
            </p:nvSpPr>
            <p:spPr>
              <a:xfrm>
                <a:off x="5580112" y="1190069"/>
                <a:ext cx="3013987" cy="2976456"/>
              </a:xfrm>
              <a:prstGeom prst="rect">
                <a:avLst/>
              </a:prstGeom>
              <a:noFill/>
            </p:spPr>
            <p:txBody>
              <a:bodyPr wrap="square" rtlCol="0">
                <a:spAutoFit/>
              </a:bodyPr>
              <a:lstStyle/>
              <a:p>
                <a:pPr algn="just"/>
                <a:r>
                  <a:rPr lang="es-MX" dirty="0" smtClean="0"/>
                  <a:t>Ejercicio:</a:t>
                </a:r>
              </a:p>
              <a:p>
                <a:pPr algn="just"/>
                <a:endParaRPr lang="es-MX" dirty="0"/>
              </a:p>
              <a:p>
                <a:pPr algn="just"/>
                <a:r>
                  <a:rPr lang="es-MX" dirty="0" smtClean="0"/>
                  <a:t>Existe un servicio que opera con </a:t>
                </a:r>
                <a:r>
                  <a:rPr lang="es-MX" dirty="0" err="1" smtClean="0"/>
                  <a:t>Nn</a:t>
                </a:r>
                <a:r>
                  <a:rPr lang="es-MX" dirty="0" smtClean="0"/>
                  <a:t>= 18 buses de U=70 </a:t>
                </a:r>
                <a:r>
                  <a:rPr lang="es-MX" dirty="0" err="1" smtClean="0"/>
                  <a:t>pas</a:t>
                </a:r>
                <a:r>
                  <a:rPr lang="es-MX" dirty="0" smtClean="0"/>
                  <a:t>, con </a:t>
                </a:r>
                <a:r>
                  <a:rPr lang="es-MX" dirty="0" err="1" smtClean="0"/>
                  <a:t>Fo</a:t>
                </a:r>
                <a:r>
                  <a:rPr lang="es-MX" dirty="0" smtClean="0"/>
                  <a:t>= 12 </a:t>
                </a:r>
                <a:r>
                  <a:rPr lang="es-MX" dirty="0" err="1" smtClean="0"/>
                  <a:t>veh</a:t>
                </a:r>
                <a:r>
                  <a:rPr lang="es-MX" dirty="0" smtClean="0"/>
                  <a:t>/</a:t>
                </a:r>
                <a:r>
                  <a:rPr lang="es-MX" dirty="0" err="1" smtClean="0"/>
                  <a:t>hr</a:t>
                </a:r>
                <a:r>
                  <a:rPr lang="es-MX" dirty="0" smtClean="0"/>
                  <a:t> , el Tv= 1.5 </a:t>
                </a:r>
                <a:r>
                  <a:rPr lang="es-MX" dirty="0" err="1" smtClean="0"/>
                  <a:t>hr</a:t>
                </a:r>
                <a:r>
                  <a:rPr lang="es-MX" dirty="0" smtClean="0"/>
                  <a:t>. </a:t>
                </a:r>
              </a:p>
              <a:p>
                <a:pPr algn="just"/>
                <a:r>
                  <a:rPr lang="es-MX" dirty="0" smtClean="0"/>
                  <a:t>Calcular el valor de </a:t>
                </a:r>
                <a:r>
                  <a:rPr lang="es-MX" dirty="0"/>
                  <a:t>(</a:t>
                </a:r>
                <a14:m>
                  <m:oMath xmlns:m="http://schemas.openxmlformats.org/officeDocument/2006/math">
                    <m:f>
                      <m:fPr>
                        <m:ctrlPr>
                          <a:rPr lang="es-MX" i="1">
                            <a:latin typeface="Cambria Math"/>
                          </a:rPr>
                        </m:ctrlPr>
                      </m:fPr>
                      <m:num>
                        <m:r>
                          <a:rPr lang="es-MX">
                            <a:latin typeface="Cambria Math"/>
                          </a:rPr>
                          <m:t>1</m:t>
                        </m:r>
                      </m:num>
                      <m:den>
                        <m:r>
                          <a:rPr lang="es-MX">
                            <a:latin typeface="Cambria Math"/>
                          </a:rPr>
                          <m:t>2</m:t>
                        </m:r>
                      </m:den>
                    </m:f>
                    <m:r>
                      <m:rPr>
                        <m:sty m:val="p"/>
                      </m:rPr>
                      <a:rPr lang="el-GR" i="1">
                        <a:latin typeface="Cambria Math"/>
                      </a:rPr>
                      <m:t>δ</m:t>
                    </m:r>
                    <m:r>
                      <a:rPr lang="es-MX" i="1">
                        <a:latin typeface="Cambria Math"/>
                      </a:rPr>
                      <m:t>𝑖</m:t>
                    </m:r>
                    <m:r>
                      <a:rPr lang="es-MX" i="1">
                        <a:latin typeface="Cambria Math"/>
                      </a:rPr>
                      <m:t> </m:t>
                    </m:r>
                  </m:oMath>
                </a14:m>
                <a:r>
                  <a:rPr lang="es-MX" dirty="0" smtClean="0"/>
                  <a:t>) y el margen de la oferta adicional si dicha variación máxima es aprovechada.</a:t>
                </a:r>
              </a:p>
            </p:txBody>
          </p:sp>
        </mc:Choice>
        <mc:Fallback xmlns="">
          <p:sp>
            <p:nvSpPr>
              <p:cNvPr id="5" name="4 CuadroTexto"/>
              <p:cNvSpPr txBox="1">
                <a:spLocks noRot="1" noChangeAspect="1" noMove="1" noResize="1" noEditPoints="1" noAdjustHandles="1" noChangeArrowheads="1" noChangeShapeType="1" noTextEdit="1"/>
              </p:cNvSpPr>
              <p:nvPr/>
            </p:nvSpPr>
            <p:spPr>
              <a:xfrm>
                <a:off x="5580112" y="1190069"/>
                <a:ext cx="3013987" cy="2976456"/>
              </a:xfrm>
              <a:prstGeom prst="rect">
                <a:avLst/>
              </a:prstGeom>
              <a:blipFill rotWithShape="1">
                <a:blip r:embed="rId3"/>
                <a:stretch>
                  <a:fillRect l="-1616" t="-1025" r="-1616" b="-2459"/>
                </a:stretch>
              </a:blipFill>
            </p:spPr>
            <p:txBody>
              <a:bodyPr/>
              <a:lstStyle/>
              <a:p>
                <a:r>
                  <a:rPr lang="es-MX">
                    <a:noFill/>
                  </a:rPr>
                  <a:t> </a:t>
                </a:r>
              </a:p>
            </p:txBody>
          </p:sp>
        </mc:Fallback>
      </mc:AlternateContent>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672" y="5318036"/>
            <a:ext cx="3495675"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74723" y="4975136"/>
            <a:ext cx="2276475"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1824" y="5894660"/>
            <a:ext cx="2962275"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p:txBody>
          <a:bodyPr/>
          <a:lstStyle/>
          <a:p>
            <a:fld id="{132FADFE-3B8F-471C-ABF0-DBC7717ECBBC}" type="slidenum">
              <a:rPr lang="es-ES" smtClean="0"/>
              <a:t>56</a:t>
            </a:fld>
            <a:endParaRPr lang="es-ES"/>
          </a:p>
        </p:txBody>
      </p:sp>
    </p:spTree>
    <p:extLst>
      <p:ext uri="{BB962C8B-B14F-4D97-AF65-F5344CB8AC3E}">
        <p14:creationId xmlns:p14="http://schemas.microsoft.com/office/powerpoint/2010/main" val="1623235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3391" y="116632"/>
            <a:ext cx="7125113" cy="924475"/>
          </a:xfrm>
        </p:spPr>
        <p:txBody>
          <a:bodyPr/>
          <a:lstStyle/>
          <a:p>
            <a:r>
              <a:rPr lang="es-MX" sz="2800" dirty="0" smtClean="0"/>
              <a:t>Planeación de transporte público</a:t>
            </a:r>
            <a:endParaRPr lang="es-MX" sz="2800" dirty="0"/>
          </a:p>
        </p:txBody>
      </p:sp>
      <p:sp>
        <p:nvSpPr>
          <p:cNvPr id="3" name="2 CuadroTexto"/>
          <p:cNvSpPr txBox="1"/>
          <p:nvPr/>
        </p:nvSpPr>
        <p:spPr>
          <a:xfrm>
            <a:off x="251520" y="1196752"/>
            <a:ext cx="8784976" cy="2062103"/>
          </a:xfrm>
          <a:prstGeom prst="rect">
            <a:avLst/>
          </a:prstGeom>
          <a:noFill/>
        </p:spPr>
        <p:txBody>
          <a:bodyPr wrap="square" rtlCol="0">
            <a:spAutoFit/>
          </a:bodyPr>
          <a:lstStyle/>
          <a:p>
            <a:pPr algn="just"/>
            <a:r>
              <a:rPr lang="es-MX" sz="1600" dirty="0" smtClean="0"/>
              <a:t>El transporte es un servicio intermediario cuyo fin es el cambio de localización de personas o bienes.</a:t>
            </a:r>
          </a:p>
          <a:p>
            <a:pPr algn="just"/>
            <a:r>
              <a:rPr lang="es-MX" sz="1600" dirty="0" smtClean="0"/>
              <a:t>Este servicio se obtiene de la acción que desarrolle el </a:t>
            </a:r>
            <a:r>
              <a:rPr lang="es-MX" sz="1600" b="1" dirty="0" smtClean="0"/>
              <a:t>Sistema de transporte, </a:t>
            </a:r>
            <a:r>
              <a:rPr lang="es-MX" sz="1600" dirty="0" smtClean="0"/>
              <a:t>que conceptualmente es una unidad y que debe satisfacer las necesidades que plantea la comunidad.</a:t>
            </a:r>
          </a:p>
          <a:p>
            <a:pPr algn="just"/>
            <a:r>
              <a:rPr lang="es-MX" sz="1600" dirty="0" smtClean="0"/>
              <a:t>La estructura del sistema debe asegurar y facilitar la participación racional en la prestación del servicio de cada uno de los modos que lo integran, la política del transporte debe buscar el modo que resulta más apto en cada caso asuma la prestación del servicio. ¿A qué le podemos llamar modo más apto? </a:t>
            </a:r>
          </a:p>
          <a:p>
            <a:pPr algn="just"/>
            <a:r>
              <a:rPr lang="es-MX" sz="1600" b="1" dirty="0" smtClean="0"/>
              <a:t>El modo más apto es aquel que conlleva menores costos para la comunidad en su conjunto.</a:t>
            </a:r>
          </a:p>
        </p:txBody>
      </p:sp>
      <p:sp>
        <p:nvSpPr>
          <p:cNvPr id="4" name="3 Rectángulo"/>
          <p:cNvSpPr/>
          <p:nvPr/>
        </p:nvSpPr>
        <p:spPr>
          <a:xfrm>
            <a:off x="251520" y="3212976"/>
            <a:ext cx="4572000" cy="3539430"/>
          </a:xfrm>
          <a:prstGeom prst="rect">
            <a:avLst/>
          </a:prstGeom>
        </p:spPr>
        <p:txBody>
          <a:bodyPr>
            <a:spAutoFit/>
          </a:bodyPr>
          <a:lstStyle/>
          <a:p>
            <a:pPr algn="just"/>
            <a:r>
              <a:rPr lang="es-MX" sz="1600" dirty="0"/>
              <a:t>Para asignar segmentos de mercado a un modo en particular se deben evaluar ventajas y desventajas (aspectos técnicos, económicos- representados por los intereses de los usuarios y prestadores) de cada tecnología y forma de operación.</a:t>
            </a:r>
          </a:p>
          <a:p>
            <a:pPr algn="just"/>
            <a:r>
              <a:rPr lang="es-MX" sz="1600" dirty="0"/>
              <a:t>El problema del transporte urbano debe estudiarse como un conjunto de demandas, que actúan muchas veces en forma complementaria pero que poseen requerimientos físicos y operativos muy distintos.</a:t>
            </a:r>
          </a:p>
          <a:p>
            <a:pPr algn="just"/>
            <a:r>
              <a:rPr lang="es-MX" sz="1600" dirty="0"/>
              <a:t>Toda solución debe basarse en el aprovechamiento integral del sistema de transporte existente, con medidas que mejoren su utilización y favorezcan la integración.</a:t>
            </a:r>
            <a:endParaRPr lang="es-MX" sz="1600" b="1" dirty="0"/>
          </a:p>
        </p:txBody>
      </p:sp>
      <p:graphicFrame>
        <p:nvGraphicFramePr>
          <p:cNvPr id="5" name="4 Diagrama"/>
          <p:cNvGraphicFramePr/>
          <p:nvPr>
            <p:extLst>
              <p:ext uri="{D42A27DB-BD31-4B8C-83A1-F6EECF244321}">
                <p14:modId xmlns:p14="http://schemas.microsoft.com/office/powerpoint/2010/main" val="2537602899"/>
              </p:ext>
            </p:extLst>
          </p:nvPr>
        </p:nvGraphicFramePr>
        <p:xfrm>
          <a:off x="4860301" y="3356991"/>
          <a:ext cx="4032179" cy="29505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Marcador de número de diapositiva"/>
          <p:cNvSpPr>
            <a:spLocks noGrp="1"/>
          </p:cNvSpPr>
          <p:nvPr>
            <p:ph type="sldNum" sz="quarter" idx="12"/>
          </p:nvPr>
        </p:nvSpPr>
        <p:spPr/>
        <p:txBody>
          <a:bodyPr/>
          <a:lstStyle/>
          <a:p>
            <a:fld id="{132FADFE-3B8F-471C-ABF0-DBC7717ECBBC}" type="slidenum">
              <a:rPr lang="es-ES" smtClean="0"/>
              <a:t>57</a:t>
            </a:fld>
            <a:endParaRPr lang="es-ES"/>
          </a:p>
        </p:txBody>
      </p:sp>
    </p:spTree>
    <p:extLst>
      <p:ext uri="{BB962C8B-B14F-4D97-AF65-F5344CB8AC3E}">
        <p14:creationId xmlns:p14="http://schemas.microsoft.com/office/powerpoint/2010/main" val="1375006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323528" y="764704"/>
            <a:ext cx="8352928" cy="3024337"/>
          </a:xfrm>
        </p:spPr>
        <p:txBody>
          <a:bodyPr>
            <a:noAutofit/>
          </a:bodyPr>
          <a:lstStyle/>
          <a:p>
            <a:pPr marL="0" indent="0" algn="just">
              <a:buNone/>
            </a:pPr>
            <a:r>
              <a:rPr lang="es-MX" dirty="0" smtClean="0"/>
              <a:t>El planeamiento dentro de los sistemas de transporte es una herramienta de proyección que establece las directrices para orientar el desarrollo del sector y se constituye en un instrumento fundamental para formular, evaluar, revisar y analizar las políticas, planes y proyectos dirigidos al sector transporte. </a:t>
            </a:r>
            <a:endParaRPr lang="es-MX" dirty="0"/>
          </a:p>
          <a:p>
            <a:pPr marL="0" indent="0" algn="just">
              <a:buNone/>
            </a:pPr>
            <a:r>
              <a:rPr lang="es-MX" dirty="0" smtClean="0"/>
              <a:t>En el planeamiento se concentran los esfuerzos en solo aquellos objetivos factibles de lograr en correspondencia con las oportunidades y amenazas que ofrece el entorno.</a:t>
            </a:r>
            <a:endParaRPr lang="es-MX" dirty="0"/>
          </a:p>
        </p:txBody>
      </p:sp>
      <p:graphicFrame>
        <p:nvGraphicFramePr>
          <p:cNvPr id="8" name="7 Diagrama"/>
          <p:cNvGraphicFramePr/>
          <p:nvPr>
            <p:extLst>
              <p:ext uri="{D42A27DB-BD31-4B8C-83A1-F6EECF244321}">
                <p14:modId xmlns:p14="http://schemas.microsoft.com/office/powerpoint/2010/main" val="1901391280"/>
              </p:ext>
            </p:extLst>
          </p:nvPr>
        </p:nvGraphicFramePr>
        <p:xfrm>
          <a:off x="971600" y="3284984"/>
          <a:ext cx="7560840"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Marcador de número de diapositiva"/>
          <p:cNvSpPr>
            <a:spLocks noGrp="1"/>
          </p:cNvSpPr>
          <p:nvPr>
            <p:ph type="sldNum" sz="quarter" idx="12"/>
          </p:nvPr>
        </p:nvSpPr>
        <p:spPr/>
        <p:txBody>
          <a:bodyPr/>
          <a:lstStyle/>
          <a:p>
            <a:fld id="{132FADFE-3B8F-471C-ABF0-DBC7717ECBBC}" type="slidenum">
              <a:rPr lang="es-ES" smtClean="0"/>
              <a:t>58</a:t>
            </a:fld>
            <a:endParaRPr lang="es-ES"/>
          </a:p>
        </p:txBody>
      </p:sp>
    </p:spTree>
    <p:extLst>
      <p:ext uri="{BB962C8B-B14F-4D97-AF65-F5344CB8AC3E}">
        <p14:creationId xmlns:p14="http://schemas.microsoft.com/office/powerpoint/2010/main" val="2101331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8850099"/>
              </p:ext>
            </p:extLst>
          </p:nvPr>
        </p:nvGraphicFramePr>
        <p:xfrm>
          <a:off x="251520" y="980728"/>
          <a:ext cx="8784976"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CuadroTexto"/>
          <p:cNvSpPr txBox="1"/>
          <p:nvPr/>
        </p:nvSpPr>
        <p:spPr>
          <a:xfrm>
            <a:off x="971600" y="5805264"/>
            <a:ext cx="8175636" cy="584775"/>
          </a:xfrm>
          <a:prstGeom prst="rect">
            <a:avLst/>
          </a:prstGeom>
          <a:noFill/>
        </p:spPr>
        <p:txBody>
          <a:bodyPr wrap="none" rtlCol="0">
            <a:spAutoFit/>
          </a:bodyPr>
          <a:lstStyle/>
          <a:p>
            <a:r>
              <a:rPr lang="es-MX" sz="3200" dirty="0" smtClean="0"/>
              <a:t>Tarea: Revisar la encuesta origen-destino 2007</a:t>
            </a:r>
            <a:endParaRPr lang="es-MX" sz="3200" dirty="0"/>
          </a:p>
        </p:txBody>
      </p:sp>
      <p:sp>
        <p:nvSpPr>
          <p:cNvPr id="4" name="3 Marcador de número de diapositiva"/>
          <p:cNvSpPr>
            <a:spLocks noGrp="1"/>
          </p:cNvSpPr>
          <p:nvPr>
            <p:ph type="sldNum" sz="quarter" idx="12"/>
          </p:nvPr>
        </p:nvSpPr>
        <p:spPr/>
        <p:txBody>
          <a:bodyPr/>
          <a:lstStyle/>
          <a:p>
            <a:fld id="{132FADFE-3B8F-471C-ABF0-DBC7717ECBBC}" type="slidenum">
              <a:rPr lang="es-ES" smtClean="0"/>
              <a:t>59</a:t>
            </a:fld>
            <a:endParaRPr lang="es-ES"/>
          </a:p>
        </p:txBody>
      </p:sp>
    </p:spTree>
    <p:extLst>
      <p:ext uri="{BB962C8B-B14F-4D97-AF65-F5344CB8AC3E}">
        <p14:creationId xmlns:p14="http://schemas.microsoft.com/office/powerpoint/2010/main" val="2101331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5696" y="272277"/>
            <a:ext cx="5184577" cy="924475"/>
          </a:xfrm>
        </p:spPr>
        <p:txBody>
          <a:bodyPr/>
          <a:lstStyle/>
          <a:p>
            <a:pPr algn="ctr"/>
            <a:r>
              <a:rPr lang="es-MX" dirty="0" smtClean="0"/>
              <a:t>Temas de Investigación</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557831454"/>
              </p:ext>
            </p:extLst>
          </p:nvPr>
        </p:nvGraphicFramePr>
        <p:xfrm>
          <a:off x="827584" y="1196752"/>
          <a:ext cx="8244408" cy="5400599"/>
        </p:xfrm>
        <a:graphic>
          <a:graphicData uri="http://schemas.openxmlformats.org/drawingml/2006/table">
            <a:tbl>
              <a:tblPr firstRow="1" bandRow="1">
                <a:tableStyleId>{85BE263C-DBD7-4A20-BB59-AAB30ACAA65A}</a:tableStyleId>
              </a:tblPr>
              <a:tblGrid>
                <a:gridCol w="1039191"/>
                <a:gridCol w="7205217"/>
              </a:tblGrid>
              <a:tr h="453675">
                <a:tc>
                  <a:txBody>
                    <a:bodyPr/>
                    <a:lstStyle/>
                    <a:p>
                      <a:pPr algn="ctr"/>
                      <a:r>
                        <a:rPr lang="es-MX" sz="1600" dirty="0" smtClean="0"/>
                        <a:t>Equipo</a:t>
                      </a:r>
                      <a:endParaRPr lang="es-MX" sz="1600" dirty="0"/>
                    </a:p>
                  </a:txBody>
                  <a:tcPr anchor="ctr"/>
                </a:tc>
                <a:tc>
                  <a:txBody>
                    <a:bodyPr/>
                    <a:lstStyle/>
                    <a:p>
                      <a:pPr algn="ctr"/>
                      <a:r>
                        <a:rPr lang="es-MX" sz="1600" dirty="0" smtClean="0"/>
                        <a:t>Tema</a:t>
                      </a:r>
                      <a:endParaRPr lang="es-MX" sz="1600" dirty="0"/>
                    </a:p>
                  </a:txBody>
                  <a:tcPr anchor="ctr"/>
                </a:tc>
              </a:tr>
              <a:tr h="453675">
                <a:tc>
                  <a:txBody>
                    <a:bodyPr/>
                    <a:lstStyle/>
                    <a:p>
                      <a:pPr algn="ctr"/>
                      <a:r>
                        <a:rPr lang="es-MX" sz="1600" dirty="0" smtClean="0">
                          <a:solidFill>
                            <a:schemeClr val="accent5">
                              <a:lumMod val="50000"/>
                            </a:schemeClr>
                          </a:solidFill>
                          <a:effectLst>
                            <a:outerShdw blurRad="38100" dist="38100" dir="2700000" algn="tl">
                              <a:srgbClr val="000000">
                                <a:alpha val="43137"/>
                              </a:srgbClr>
                            </a:outerShdw>
                          </a:effectLst>
                        </a:rPr>
                        <a:t>1</a:t>
                      </a:r>
                      <a:endParaRPr lang="es-MX" sz="1600" b="0" dirty="0">
                        <a:solidFill>
                          <a:schemeClr val="accent5">
                            <a:lumMod val="50000"/>
                          </a:schemeClr>
                        </a:solidFill>
                        <a:effectLst>
                          <a:outerShdw blurRad="38100" dist="38100" dir="2700000" algn="tl">
                            <a:srgbClr val="000000">
                              <a:alpha val="43137"/>
                            </a:srgbClr>
                          </a:outerShdw>
                        </a:effectLst>
                      </a:endParaRPr>
                    </a:p>
                  </a:txBody>
                  <a:tcPr anchor="ctr"/>
                </a:tc>
                <a:tc>
                  <a:txBody>
                    <a:bodyPr/>
                    <a:lstStyle/>
                    <a:p>
                      <a:r>
                        <a:rPr lang="es-MX" sz="1600" dirty="0" smtClean="0">
                          <a:solidFill>
                            <a:schemeClr val="accent5">
                              <a:lumMod val="50000"/>
                            </a:schemeClr>
                          </a:solidFill>
                        </a:rPr>
                        <a:t>Medios</a:t>
                      </a:r>
                      <a:r>
                        <a:rPr lang="es-MX" sz="1600" baseline="0" dirty="0" smtClean="0">
                          <a:solidFill>
                            <a:schemeClr val="accent5">
                              <a:lumMod val="50000"/>
                            </a:schemeClr>
                          </a:solidFill>
                        </a:rPr>
                        <a:t> de Transporte Urbano (Metro, Taxi, </a:t>
                      </a:r>
                      <a:r>
                        <a:rPr lang="es-MX" sz="1600" baseline="0" dirty="0" err="1" smtClean="0">
                          <a:solidFill>
                            <a:schemeClr val="accent5">
                              <a:lumMod val="50000"/>
                            </a:schemeClr>
                          </a:solidFill>
                        </a:rPr>
                        <a:t>Ecobici</a:t>
                      </a:r>
                      <a:r>
                        <a:rPr lang="es-MX" sz="1600" baseline="0" dirty="0" smtClean="0">
                          <a:solidFill>
                            <a:schemeClr val="accent5">
                              <a:lumMod val="50000"/>
                            </a:schemeClr>
                          </a:solidFill>
                        </a:rPr>
                        <a:t>)</a:t>
                      </a:r>
                      <a:endParaRPr lang="es-MX" sz="1600" dirty="0">
                        <a:solidFill>
                          <a:schemeClr val="accent5">
                            <a:lumMod val="50000"/>
                          </a:schemeClr>
                        </a:solidFill>
                      </a:endParaRPr>
                    </a:p>
                  </a:txBody>
                  <a:tcPr anchor="ctr"/>
                </a:tc>
              </a:tr>
              <a:tr h="453675">
                <a:tc>
                  <a:txBody>
                    <a:bodyPr/>
                    <a:lstStyle/>
                    <a:p>
                      <a:pPr algn="ctr"/>
                      <a:r>
                        <a:rPr lang="es-MX" sz="1600" dirty="0" smtClean="0">
                          <a:solidFill>
                            <a:schemeClr val="accent5">
                              <a:lumMod val="50000"/>
                            </a:schemeClr>
                          </a:solidFill>
                          <a:effectLst>
                            <a:outerShdw blurRad="38100" dist="38100" dir="2700000" algn="tl">
                              <a:srgbClr val="000000">
                                <a:alpha val="43137"/>
                              </a:srgbClr>
                            </a:outerShdw>
                          </a:effectLst>
                        </a:rPr>
                        <a:t>2</a:t>
                      </a:r>
                      <a:endParaRPr lang="es-MX" sz="1600" b="0" dirty="0">
                        <a:solidFill>
                          <a:schemeClr val="accent5">
                            <a:lumMod val="50000"/>
                          </a:schemeClr>
                        </a:solidFill>
                        <a:effectLst>
                          <a:outerShdw blurRad="38100" dist="38100" dir="2700000" algn="tl">
                            <a:srgbClr val="000000">
                              <a:alpha val="43137"/>
                            </a:srgbClr>
                          </a:outerShdw>
                        </a:effectLst>
                      </a:endParaRPr>
                    </a:p>
                  </a:txBody>
                  <a:tcPr anchor="ctr"/>
                </a:tc>
                <a:tc>
                  <a:txBody>
                    <a:bodyPr/>
                    <a:lstStyle/>
                    <a:p>
                      <a:r>
                        <a:rPr lang="es-MX" sz="1600" dirty="0" smtClean="0">
                          <a:solidFill>
                            <a:schemeClr val="accent5">
                              <a:lumMod val="50000"/>
                            </a:schemeClr>
                          </a:solidFill>
                        </a:rPr>
                        <a:t>Medios de Transporte Urbano</a:t>
                      </a:r>
                      <a:r>
                        <a:rPr lang="es-MX" sz="1600" baseline="0" dirty="0" smtClean="0">
                          <a:solidFill>
                            <a:schemeClr val="accent5">
                              <a:lumMod val="50000"/>
                            </a:schemeClr>
                          </a:solidFill>
                        </a:rPr>
                        <a:t> (Trolebús, BRT, </a:t>
                      </a:r>
                      <a:r>
                        <a:rPr lang="es-MX" sz="1600" baseline="0" dirty="0" err="1" smtClean="0">
                          <a:solidFill>
                            <a:schemeClr val="accent5">
                              <a:lumMod val="50000"/>
                            </a:schemeClr>
                          </a:solidFill>
                        </a:rPr>
                        <a:t>Bicitaxi</a:t>
                      </a:r>
                      <a:r>
                        <a:rPr lang="es-MX" sz="1600" baseline="0" dirty="0" smtClean="0">
                          <a:solidFill>
                            <a:schemeClr val="accent5">
                              <a:lumMod val="50000"/>
                            </a:schemeClr>
                          </a:solidFill>
                        </a:rPr>
                        <a:t>)</a:t>
                      </a:r>
                      <a:endParaRPr lang="es-MX" sz="1600" dirty="0">
                        <a:solidFill>
                          <a:schemeClr val="accent5">
                            <a:lumMod val="50000"/>
                          </a:schemeClr>
                        </a:solidFill>
                      </a:endParaRPr>
                    </a:p>
                  </a:txBody>
                  <a:tcPr anchor="ctr"/>
                </a:tc>
              </a:tr>
              <a:tr h="453675">
                <a:tc>
                  <a:txBody>
                    <a:bodyPr/>
                    <a:lstStyle/>
                    <a:p>
                      <a:pPr algn="ctr"/>
                      <a:r>
                        <a:rPr lang="es-MX" sz="1600" dirty="0" smtClean="0">
                          <a:solidFill>
                            <a:schemeClr val="accent5">
                              <a:lumMod val="50000"/>
                            </a:schemeClr>
                          </a:solidFill>
                          <a:effectLst>
                            <a:outerShdw blurRad="38100" dist="38100" dir="2700000" algn="tl">
                              <a:srgbClr val="000000">
                                <a:alpha val="43137"/>
                              </a:srgbClr>
                            </a:outerShdw>
                          </a:effectLst>
                        </a:rPr>
                        <a:t>3</a:t>
                      </a:r>
                      <a:endParaRPr lang="es-MX" sz="1600" b="0" dirty="0">
                        <a:solidFill>
                          <a:schemeClr val="accent5">
                            <a:lumMod val="50000"/>
                          </a:schemeClr>
                        </a:solidFill>
                        <a:effectLst>
                          <a:outerShdw blurRad="38100" dist="38100" dir="2700000" algn="tl">
                            <a:srgbClr val="000000">
                              <a:alpha val="43137"/>
                            </a:srgbClr>
                          </a:outerShdw>
                        </a:effectLst>
                      </a:endParaRPr>
                    </a:p>
                  </a:txBody>
                  <a:tcPr anchor="ctr"/>
                </a:tc>
                <a:tc>
                  <a:txBody>
                    <a:bodyPr/>
                    <a:lstStyle/>
                    <a:p>
                      <a:r>
                        <a:rPr lang="es-MX" sz="1600" dirty="0" smtClean="0">
                          <a:solidFill>
                            <a:schemeClr val="accent5">
                              <a:lumMod val="50000"/>
                            </a:schemeClr>
                          </a:solidFill>
                        </a:rPr>
                        <a:t>Medios</a:t>
                      </a:r>
                      <a:r>
                        <a:rPr lang="es-MX" sz="1600" baseline="0" dirty="0" smtClean="0">
                          <a:solidFill>
                            <a:schemeClr val="accent5">
                              <a:lumMod val="50000"/>
                            </a:schemeClr>
                          </a:solidFill>
                        </a:rPr>
                        <a:t> de Transporte Urbano (Microbús, Autobús,  Van)</a:t>
                      </a:r>
                      <a:endParaRPr lang="es-MX" sz="1600" dirty="0">
                        <a:solidFill>
                          <a:schemeClr val="accent5">
                            <a:lumMod val="50000"/>
                          </a:schemeClr>
                        </a:solidFill>
                      </a:endParaRPr>
                    </a:p>
                  </a:txBody>
                  <a:tcPr anchor="ctr"/>
                </a:tc>
              </a:tr>
              <a:tr h="783056">
                <a:tc>
                  <a:txBody>
                    <a:bodyPr/>
                    <a:lstStyle/>
                    <a:p>
                      <a:pPr algn="ctr"/>
                      <a:r>
                        <a:rPr lang="es-MX" sz="1600" dirty="0" smtClean="0">
                          <a:solidFill>
                            <a:schemeClr val="accent5">
                              <a:lumMod val="50000"/>
                            </a:schemeClr>
                          </a:solidFill>
                          <a:effectLst>
                            <a:outerShdw blurRad="38100" dist="38100" dir="2700000" algn="tl">
                              <a:srgbClr val="000000">
                                <a:alpha val="43137"/>
                              </a:srgbClr>
                            </a:outerShdw>
                          </a:effectLst>
                        </a:rPr>
                        <a:t>4</a:t>
                      </a:r>
                      <a:endParaRPr lang="es-MX" sz="1600" b="0" dirty="0">
                        <a:solidFill>
                          <a:schemeClr val="accent5">
                            <a:lumMod val="50000"/>
                          </a:schemeClr>
                        </a:solidFill>
                        <a:effectLst>
                          <a:outerShdw blurRad="38100" dist="38100" dir="2700000" algn="tl">
                            <a:srgbClr val="000000">
                              <a:alpha val="43137"/>
                            </a:srgbClr>
                          </a:outerShdw>
                        </a:effectLst>
                      </a:endParaRPr>
                    </a:p>
                  </a:txBody>
                  <a:tcPr anchor="ctr"/>
                </a:tc>
                <a:tc>
                  <a:txBody>
                    <a:bodyPr/>
                    <a:lstStyle/>
                    <a:p>
                      <a:r>
                        <a:rPr lang="es-MX" sz="1600" dirty="0" smtClean="0">
                          <a:solidFill>
                            <a:schemeClr val="accent5">
                              <a:lumMod val="50000"/>
                            </a:schemeClr>
                          </a:solidFill>
                        </a:rPr>
                        <a:t>Marco jurídico del Transporte Público Urbano (Leyes, reglamentos,</a:t>
                      </a:r>
                      <a:r>
                        <a:rPr lang="es-MX" sz="1600" baseline="0" dirty="0" smtClean="0">
                          <a:solidFill>
                            <a:schemeClr val="accent5">
                              <a:lumMod val="50000"/>
                            </a:schemeClr>
                          </a:solidFill>
                        </a:rPr>
                        <a:t> concesiones y permisos)</a:t>
                      </a:r>
                      <a:endParaRPr lang="es-MX" sz="1600" dirty="0">
                        <a:solidFill>
                          <a:schemeClr val="accent5">
                            <a:lumMod val="50000"/>
                          </a:schemeClr>
                        </a:solidFill>
                      </a:endParaRPr>
                    </a:p>
                  </a:txBody>
                  <a:tcPr anchor="ctr"/>
                </a:tc>
              </a:tr>
              <a:tr h="453675">
                <a:tc>
                  <a:txBody>
                    <a:bodyPr/>
                    <a:lstStyle/>
                    <a:p>
                      <a:pPr algn="ctr"/>
                      <a:r>
                        <a:rPr lang="es-MX" sz="1600" dirty="0" smtClean="0">
                          <a:solidFill>
                            <a:schemeClr val="accent5">
                              <a:lumMod val="50000"/>
                            </a:schemeClr>
                          </a:solidFill>
                          <a:effectLst>
                            <a:outerShdw blurRad="38100" dist="38100" dir="2700000" algn="tl">
                              <a:srgbClr val="000000">
                                <a:alpha val="43137"/>
                              </a:srgbClr>
                            </a:outerShdw>
                          </a:effectLst>
                        </a:rPr>
                        <a:t>5</a:t>
                      </a:r>
                      <a:endParaRPr lang="es-MX" sz="1600" b="0" dirty="0">
                        <a:solidFill>
                          <a:schemeClr val="accent5">
                            <a:lumMod val="50000"/>
                          </a:schemeClr>
                        </a:solidFill>
                        <a:effectLst>
                          <a:outerShdw blurRad="38100" dist="38100" dir="2700000" algn="tl">
                            <a:srgbClr val="000000">
                              <a:alpha val="43137"/>
                            </a:srgbClr>
                          </a:outerShdw>
                        </a:effectLst>
                      </a:endParaRPr>
                    </a:p>
                  </a:txBody>
                  <a:tcPr anchor="ctr"/>
                </a:tc>
                <a:tc>
                  <a:txBody>
                    <a:bodyPr/>
                    <a:lstStyle/>
                    <a:p>
                      <a:r>
                        <a:rPr lang="es-MX" sz="1600" dirty="0" smtClean="0">
                          <a:solidFill>
                            <a:schemeClr val="accent5">
                              <a:lumMod val="50000"/>
                            </a:schemeClr>
                          </a:solidFill>
                        </a:rPr>
                        <a:t>Usuario</a:t>
                      </a:r>
                      <a:r>
                        <a:rPr lang="es-MX" sz="1600" baseline="0" dirty="0" smtClean="0">
                          <a:solidFill>
                            <a:schemeClr val="accent5">
                              <a:lumMod val="50000"/>
                            </a:schemeClr>
                          </a:solidFill>
                        </a:rPr>
                        <a:t> y </a:t>
                      </a:r>
                      <a:r>
                        <a:rPr lang="es-MX" sz="1600" dirty="0" smtClean="0">
                          <a:solidFill>
                            <a:schemeClr val="accent5">
                              <a:lumMod val="50000"/>
                            </a:schemeClr>
                          </a:solidFill>
                        </a:rPr>
                        <a:t>Peatón</a:t>
                      </a:r>
                      <a:r>
                        <a:rPr lang="es-MX" sz="1600" baseline="0" dirty="0" smtClean="0">
                          <a:solidFill>
                            <a:schemeClr val="accent5">
                              <a:lumMod val="50000"/>
                            </a:schemeClr>
                          </a:solidFill>
                        </a:rPr>
                        <a:t>  (Problemática, necesidades y derechos)</a:t>
                      </a:r>
                      <a:endParaRPr lang="es-MX" sz="1600" dirty="0">
                        <a:solidFill>
                          <a:schemeClr val="accent5">
                            <a:lumMod val="50000"/>
                          </a:schemeClr>
                        </a:solidFill>
                      </a:endParaRPr>
                    </a:p>
                  </a:txBody>
                  <a:tcPr anchor="ctr"/>
                </a:tc>
              </a:tr>
              <a:tr h="783056">
                <a:tc>
                  <a:txBody>
                    <a:bodyPr/>
                    <a:lstStyle/>
                    <a:p>
                      <a:pPr algn="ctr"/>
                      <a:r>
                        <a:rPr lang="es-MX" sz="1600" dirty="0" smtClean="0">
                          <a:solidFill>
                            <a:schemeClr val="accent5">
                              <a:lumMod val="50000"/>
                            </a:schemeClr>
                          </a:solidFill>
                          <a:effectLst>
                            <a:outerShdw blurRad="38100" dist="38100" dir="2700000" algn="tl">
                              <a:srgbClr val="000000">
                                <a:alpha val="43137"/>
                              </a:srgbClr>
                            </a:outerShdw>
                          </a:effectLst>
                        </a:rPr>
                        <a:t>6</a:t>
                      </a:r>
                      <a:endParaRPr lang="es-MX" sz="1600" b="0" dirty="0">
                        <a:solidFill>
                          <a:schemeClr val="accent5">
                            <a:lumMod val="50000"/>
                          </a:schemeClr>
                        </a:solidFill>
                        <a:effectLst>
                          <a:outerShdw blurRad="38100" dist="38100" dir="2700000" algn="tl">
                            <a:srgbClr val="000000">
                              <a:alpha val="43137"/>
                            </a:srgbClr>
                          </a:outerShdw>
                        </a:effectLst>
                      </a:endParaRPr>
                    </a:p>
                  </a:txBody>
                  <a:tcPr anchor="ctr"/>
                </a:tc>
                <a:tc>
                  <a:txBody>
                    <a:bodyPr/>
                    <a:lstStyle/>
                    <a:p>
                      <a:r>
                        <a:rPr lang="es-MX" sz="1600" dirty="0" smtClean="0">
                          <a:solidFill>
                            <a:schemeClr val="accent5">
                              <a:lumMod val="50000"/>
                            </a:schemeClr>
                          </a:solidFill>
                        </a:rPr>
                        <a:t>Infraestructura del Transporte Urbano (Paradas, estaciones, terminales, estacionamientos,</a:t>
                      </a:r>
                      <a:r>
                        <a:rPr lang="es-MX" sz="1600" baseline="0" dirty="0" smtClean="0">
                          <a:solidFill>
                            <a:schemeClr val="accent5">
                              <a:lumMod val="50000"/>
                            </a:schemeClr>
                          </a:solidFill>
                        </a:rPr>
                        <a:t> </a:t>
                      </a:r>
                      <a:r>
                        <a:rPr lang="es-MX" sz="1600" baseline="0" dirty="0" err="1" smtClean="0">
                          <a:solidFill>
                            <a:schemeClr val="accent5">
                              <a:lumMod val="50000"/>
                            </a:schemeClr>
                          </a:solidFill>
                        </a:rPr>
                        <a:t>cetrams</a:t>
                      </a:r>
                      <a:r>
                        <a:rPr lang="es-MX" sz="1600" baseline="0" dirty="0" smtClean="0">
                          <a:solidFill>
                            <a:schemeClr val="accent5">
                              <a:lumMod val="50000"/>
                            </a:schemeClr>
                          </a:solidFill>
                        </a:rPr>
                        <a:t>,  </a:t>
                      </a:r>
                      <a:r>
                        <a:rPr lang="es-MX" sz="1600" baseline="0" dirty="0" smtClean="0">
                          <a:solidFill>
                            <a:schemeClr val="accent5">
                              <a:lumMod val="50000"/>
                            </a:schemeClr>
                          </a:solidFill>
                        </a:rPr>
                        <a:t>paraderos, bahías)</a:t>
                      </a:r>
                    </a:p>
                  </a:txBody>
                  <a:tcPr anchor="ctr"/>
                </a:tc>
              </a:tr>
              <a:tr h="783056">
                <a:tc>
                  <a:txBody>
                    <a:bodyPr/>
                    <a:lstStyle/>
                    <a:p>
                      <a:pPr algn="ctr"/>
                      <a:r>
                        <a:rPr lang="es-MX" sz="1600" kern="1200" dirty="0" smtClean="0">
                          <a:solidFill>
                            <a:schemeClr val="accent5">
                              <a:lumMod val="50000"/>
                            </a:schemeClr>
                          </a:solidFill>
                          <a:effectLst>
                            <a:outerShdw blurRad="38100" dist="38100" dir="2700000" algn="tl">
                              <a:srgbClr val="000000">
                                <a:alpha val="43137"/>
                              </a:srgbClr>
                            </a:outerShdw>
                          </a:effectLst>
                          <a:latin typeface="+mn-lt"/>
                          <a:ea typeface="+mn-ea"/>
                          <a:cs typeface="+mn-cs"/>
                        </a:rPr>
                        <a:t>7</a:t>
                      </a:r>
                      <a:endParaRPr lang="es-MX" sz="1600" kern="1200" dirty="0">
                        <a:solidFill>
                          <a:schemeClr val="accent5">
                            <a:lumMod val="50000"/>
                          </a:schemeClr>
                        </a:solidFill>
                        <a:effectLst>
                          <a:outerShdw blurRad="38100" dist="38100" dir="2700000" algn="tl">
                            <a:srgbClr val="000000">
                              <a:alpha val="43137"/>
                            </a:srgbClr>
                          </a:outerShdw>
                        </a:effectLst>
                        <a:latin typeface="+mn-lt"/>
                        <a:ea typeface="+mn-ea"/>
                        <a:cs typeface="+mn-cs"/>
                      </a:endParaRPr>
                    </a:p>
                  </a:txBody>
                  <a:tcPr anchor="ctr"/>
                </a:tc>
                <a:tc>
                  <a:txBody>
                    <a:bodyPr/>
                    <a:lstStyle/>
                    <a:p>
                      <a:r>
                        <a:rPr lang="es-MX" sz="1600" baseline="0" dirty="0" smtClean="0">
                          <a:solidFill>
                            <a:schemeClr val="accent5">
                              <a:lumMod val="50000"/>
                            </a:schemeClr>
                          </a:solidFill>
                        </a:rPr>
                        <a:t>Corredores viales y corredores cero </a:t>
                      </a:r>
                      <a:r>
                        <a:rPr lang="es-MX" sz="1600" baseline="0" dirty="0" smtClean="0">
                          <a:solidFill>
                            <a:schemeClr val="accent5">
                              <a:lumMod val="50000"/>
                            </a:schemeClr>
                          </a:solidFill>
                        </a:rPr>
                        <a:t>emisiones</a:t>
                      </a:r>
                    </a:p>
                  </a:txBody>
                  <a:tcPr anchor="ctr"/>
                </a:tc>
              </a:tr>
              <a:tr h="783056">
                <a:tc>
                  <a:txBody>
                    <a:bodyPr/>
                    <a:lstStyle/>
                    <a:p>
                      <a:pPr algn="ctr"/>
                      <a:r>
                        <a:rPr lang="es-MX" sz="1600" kern="1200" dirty="0" smtClean="0">
                          <a:solidFill>
                            <a:schemeClr val="accent5">
                              <a:lumMod val="50000"/>
                            </a:schemeClr>
                          </a:solidFill>
                          <a:effectLst>
                            <a:outerShdw blurRad="38100" dist="38100" dir="2700000" algn="tl">
                              <a:srgbClr val="000000">
                                <a:alpha val="43137"/>
                              </a:srgbClr>
                            </a:outerShdw>
                          </a:effectLst>
                          <a:latin typeface="+mn-lt"/>
                          <a:ea typeface="+mn-ea"/>
                          <a:cs typeface="+mn-cs"/>
                        </a:rPr>
                        <a:t>8</a:t>
                      </a:r>
                      <a:endParaRPr lang="es-MX" sz="1600" kern="1200" dirty="0">
                        <a:solidFill>
                          <a:schemeClr val="accent5">
                            <a:lumMod val="50000"/>
                          </a:schemeClr>
                        </a:solidFill>
                        <a:effectLst>
                          <a:outerShdw blurRad="38100" dist="38100" dir="2700000" algn="tl">
                            <a:srgbClr val="000000">
                              <a:alpha val="43137"/>
                            </a:srgbClr>
                          </a:outerShdw>
                        </a:effectLst>
                        <a:latin typeface="+mn-lt"/>
                        <a:ea typeface="+mn-ea"/>
                        <a:cs typeface="+mn-cs"/>
                      </a:endParaRPr>
                    </a:p>
                  </a:txBody>
                  <a:tcPr anchor="ctr"/>
                </a:tc>
                <a:tc>
                  <a:txBody>
                    <a:bodyPr/>
                    <a:lstStyle/>
                    <a:p>
                      <a:r>
                        <a:rPr lang="es-MX" sz="1600" baseline="0" dirty="0" smtClean="0">
                          <a:solidFill>
                            <a:schemeClr val="accent5">
                              <a:lumMod val="50000"/>
                            </a:schemeClr>
                          </a:solidFill>
                        </a:rPr>
                        <a:t>Plataformas tecnológicas en movilidad (</a:t>
                      </a:r>
                      <a:r>
                        <a:rPr lang="es-MX" sz="1600" baseline="0" dirty="0" err="1" smtClean="0">
                          <a:solidFill>
                            <a:schemeClr val="accent5">
                              <a:lumMod val="50000"/>
                            </a:schemeClr>
                          </a:solidFill>
                        </a:rPr>
                        <a:t>econduce</a:t>
                      </a:r>
                      <a:r>
                        <a:rPr lang="es-MX" sz="1600" baseline="0" dirty="0" smtClean="0">
                          <a:solidFill>
                            <a:schemeClr val="accent5">
                              <a:lumMod val="50000"/>
                            </a:schemeClr>
                          </a:solidFill>
                        </a:rPr>
                        <a:t>, </a:t>
                      </a:r>
                      <a:r>
                        <a:rPr lang="es-MX" sz="1600" baseline="0" dirty="0" err="1" smtClean="0">
                          <a:solidFill>
                            <a:schemeClr val="accent5">
                              <a:lumMod val="50000"/>
                            </a:schemeClr>
                          </a:solidFill>
                        </a:rPr>
                        <a:t>Uber</a:t>
                      </a:r>
                      <a:r>
                        <a:rPr lang="es-MX" sz="1600" baseline="0" dirty="0" smtClean="0">
                          <a:solidFill>
                            <a:schemeClr val="accent5">
                              <a:lumMod val="50000"/>
                            </a:schemeClr>
                          </a:solidFill>
                        </a:rPr>
                        <a:t>, </a:t>
                      </a:r>
                      <a:r>
                        <a:rPr lang="es-MX" sz="1600" baseline="0" dirty="0" err="1" smtClean="0">
                          <a:solidFill>
                            <a:schemeClr val="accent5">
                              <a:lumMod val="50000"/>
                            </a:schemeClr>
                          </a:solidFill>
                        </a:rPr>
                        <a:t>Cabify</a:t>
                      </a:r>
                      <a:r>
                        <a:rPr lang="es-MX" sz="1600" baseline="0" dirty="0" smtClean="0">
                          <a:solidFill>
                            <a:schemeClr val="accent5">
                              <a:lumMod val="50000"/>
                            </a:schemeClr>
                          </a:solidFill>
                        </a:rPr>
                        <a:t>, </a:t>
                      </a:r>
                      <a:r>
                        <a:rPr lang="es-MX" sz="1600" baseline="0" dirty="0" err="1" smtClean="0">
                          <a:solidFill>
                            <a:schemeClr val="accent5">
                              <a:lumMod val="50000"/>
                            </a:schemeClr>
                          </a:solidFill>
                        </a:rPr>
                        <a:t>Blablacar</a:t>
                      </a:r>
                      <a:r>
                        <a:rPr lang="es-MX" sz="1600" baseline="0" dirty="0" smtClean="0">
                          <a:solidFill>
                            <a:schemeClr val="accent5">
                              <a:lumMod val="50000"/>
                            </a:schemeClr>
                          </a:solidFill>
                        </a:rPr>
                        <a:t>, </a:t>
                      </a:r>
                      <a:r>
                        <a:rPr lang="es-MX" sz="1600" baseline="0" dirty="0" err="1" smtClean="0">
                          <a:solidFill>
                            <a:schemeClr val="accent5">
                              <a:lumMod val="50000"/>
                            </a:schemeClr>
                          </a:solidFill>
                        </a:rPr>
                        <a:t>dameunaventon</a:t>
                      </a:r>
                      <a:r>
                        <a:rPr lang="es-MX" sz="1600" baseline="0" dirty="0" smtClean="0">
                          <a:solidFill>
                            <a:schemeClr val="accent5">
                              <a:lumMod val="50000"/>
                            </a:schemeClr>
                          </a:solidFill>
                        </a:rPr>
                        <a:t>)</a:t>
                      </a:r>
                    </a:p>
                  </a:txBody>
                  <a:tcPr anchor="ctr"/>
                </a:tc>
              </a:tr>
            </a:tbl>
          </a:graphicData>
        </a:graphic>
      </p:graphicFrame>
      <p:sp>
        <p:nvSpPr>
          <p:cNvPr id="3" name="2 Marcador de número de diapositiva"/>
          <p:cNvSpPr>
            <a:spLocks noGrp="1"/>
          </p:cNvSpPr>
          <p:nvPr>
            <p:ph type="sldNum" sz="quarter" idx="12"/>
          </p:nvPr>
        </p:nvSpPr>
        <p:spPr/>
        <p:txBody>
          <a:bodyPr/>
          <a:lstStyle/>
          <a:p>
            <a:fld id="{132FADFE-3B8F-471C-ABF0-DBC7717ECBBC}" type="slidenum">
              <a:rPr lang="es-ES" smtClean="0"/>
              <a:t>6</a:t>
            </a:fld>
            <a:endParaRPr lang="es-ES"/>
          </a:p>
        </p:txBody>
      </p:sp>
    </p:spTree>
    <p:extLst>
      <p:ext uri="{BB962C8B-B14F-4D97-AF65-F5344CB8AC3E}">
        <p14:creationId xmlns:p14="http://schemas.microsoft.com/office/powerpoint/2010/main" val="3973616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185719"/>
            <a:ext cx="8640960" cy="1200329"/>
          </a:xfrm>
          <a:prstGeom prst="rect">
            <a:avLst/>
          </a:prstGeom>
          <a:noFill/>
        </p:spPr>
        <p:txBody>
          <a:bodyPr wrap="square" rtlCol="0">
            <a:spAutoFit/>
          </a:bodyPr>
          <a:lstStyle/>
          <a:p>
            <a:r>
              <a:rPr lang="es-MX" dirty="0" smtClean="0"/>
              <a:t>Tipos de Demanda de Transporte Urbano</a:t>
            </a:r>
          </a:p>
          <a:p>
            <a:endParaRPr lang="es-MX" dirty="0"/>
          </a:p>
          <a:p>
            <a:r>
              <a:rPr lang="es-MX" dirty="0" smtClean="0"/>
              <a:t>Para definir los roles de cada modo de transporte es necesario conocer primero los diferentes tipos de movimientos que constituyen la demanda de TU.</a:t>
            </a:r>
            <a:endParaRPr lang="es-MX" dirty="0"/>
          </a:p>
        </p:txBody>
      </p:sp>
      <p:sp>
        <p:nvSpPr>
          <p:cNvPr id="37" name="36 CuadroTexto"/>
          <p:cNvSpPr txBox="1"/>
          <p:nvPr/>
        </p:nvSpPr>
        <p:spPr>
          <a:xfrm>
            <a:off x="4572001" y="2409855"/>
            <a:ext cx="4320480" cy="2308324"/>
          </a:xfrm>
          <a:prstGeom prst="rect">
            <a:avLst/>
          </a:prstGeom>
          <a:noFill/>
        </p:spPr>
        <p:txBody>
          <a:bodyPr wrap="square" rtlCol="0">
            <a:spAutoFit/>
          </a:bodyPr>
          <a:lstStyle/>
          <a:p>
            <a:pPr algn="just"/>
            <a:r>
              <a:rPr lang="es-MX" dirty="0" smtClean="0"/>
              <a:t>Tipo I. Movimientos radiales. Se encuentran conformados básicamente por el tramo principal de viaje hacia/desde el trabajo. Tienen en sus extremos el área central AC y las áreas residenciales AR. Constituyen la mayor parte del total de viajes que se producen en las áreas metropolitanas.</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5" y="2553871"/>
            <a:ext cx="3865807" cy="2788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39 CuadroTexto"/>
          <p:cNvSpPr txBox="1"/>
          <p:nvPr/>
        </p:nvSpPr>
        <p:spPr>
          <a:xfrm>
            <a:off x="4572000" y="4638035"/>
            <a:ext cx="4320480" cy="2031325"/>
          </a:xfrm>
          <a:prstGeom prst="rect">
            <a:avLst/>
          </a:prstGeom>
          <a:noFill/>
        </p:spPr>
        <p:txBody>
          <a:bodyPr wrap="square" rtlCol="0">
            <a:spAutoFit/>
          </a:bodyPr>
          <a:lstStyle/>
          <a:p>
            <a:pPr algn="just"/>
            <a:r>
              <a:rPr lang="es-MX" dirty="0" smtClean="0"/>
              <a:t>Tipo II. Movimientos circunferenciales. Se encuentran constituidos por todos los viajes vinculados a los núcleos periféricos de actividades múltiples (segundas áreas centrales) que paulatinamente van desarrollándose en las grandes áreas metropolitanas.</a:t>
            </a:r>
          </a:p>
        </p:txBody>
      </p:sp>
      <p:sp>
        <p:nvSpPr>
          <p:cNvPr id="3" name="2 Marcador de número de diapositiva"/>
          <p:cNvSpPr>
            <a:spLocks noGrp="1"/>
          </p:cNvSpPr>
          <p:nvPr>
            <p:ph type="sldNum" sz="quarter" idx="12"/>
          </p:nvPr>
        </p:nvSpPr>
        <p:spPr>
          <a:xfrm>
            <a:off x="572658" y="6156801"/>
            <a:ext cx="608287" cy="365125"/>
          </a:xfrm>
        </p:spPr>
        <p:txBody>
          <a:bodyPr/>
          <a:lstStyle/>
          <a:p>
            <a:fld id="{132FADFE-3B8F-471C-ABF0-DBC7717ECBBC}" type="slidenum">
              <a:rPr lang="es-ES" smtClean="0"/>
              <a:t>60</a:t>
            </a:fld>
            <a:endParaRPr lang="es-ES"/>
          </a:p>
        </p:txBody>
      </p:sp>
    </p:spTree>
    <p:extLst>
      <p:ext uri="{BB962C8B-B14F-4D97-AF65-F5344CB8AC3E}">
        <p14:creationId xmlns:p14="http://schemas.microsoft.com/office/powerpoint/2010/main" val="210133137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6855" y="1268760"/>
            <a:ext cx="5077593" cy="5126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251520" y="1557947"/>
            <a:ext cx="3096344" cy="4801314"/>
          </a:xfrm>
          <a:prstGeom prst="rect">
            <a:avLst/>
          </a:prstGeom>
          <a:noFill/>
        </p:spPr>
        <p:txBody>
          <a:bodyPr wrap="square" rtlCol="0">
            <a:spAutoFit/>
          </a:bodyPr>
          <a:lstStyle/>
          <a:p>
            <a:pPr algn="just"/>
            <a:r>
              <a:rPr lang="es-MX" dirty="0" smtClean="0"/>
              <a:t>El planeamiento del transporte puede pensarse como un ciclo de actividades que:</a:t>
            </a:r>
          </a:p>
          <a:p>
            <a:pPr algn="just"/>
            <a:r>
              <a:rPr lang="es-MX" dirty="0" smtClean="0"/>
              <a:t>1.- Estudia los problemas originados por los traslados de personas en un espacio geográfico determinado,      2.- plantea y evalúa variantes de soluciones acordes con pautas de organización del territorio,                                    3.- recomienda la solución más conveniente en términos operacionales y ambientales y 4.- controla su implementación.</a:t>
            </a:r>
            <a:endParaRPr lang="es-MX" dirty="0"/>
          </a:p>
        </p:txBody>
      </p:sp>
      <p:sp>
        <p:nvSpPr>
          <p:cNvPr id="2" name="1 Marcador de número de diapositiva"/>
          <p:cNvSpPr>
            <a:spLocks noGrp="1"/>
          </p:cNvSpPr>
          <p:nvPr>
            <p:ph type="sldNum" sz="quarter" idx="12"/>
          </p:nvPr>
        </p:nvSpPr>
        <p:spPr/>
        <p:txBody>
          <a:bodyPr/>
          <a:lstStyle/>
          <a:p>
            <a:fld id="{132FADFE-3B8F-471C-ABF0-DBC7717ECBBC}" type="slidenum">
              <a:rPr lang="es-ES" smtClean="0"/>
              <a:t>61</a:t>
            </a:fld>
            <a:endParaRPr lang="es-ES"/>
          </a:p>
        </p:txBody>
      </p:sp>
    </p:spTree>
    <p:extLst>
      <p:ext uri="{BB962C8B-B14F-4D97-AF65-F5344CB8AC3E}">
        <p14:creationId xmlns:p14="http://schemas.microsoft.com/office/powerpoint/2010/main" val="1065656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04056" y="1244366"/>
            <a:ext cx="8244408" cy="1200329"/>
          </a:xfrm>
          <a:prstGeom prst="rect">
            <a:avLst/>
          </a:prstGeom>
          <a:noFill/>
        </p:spPr>
        <p:txBody>
          <a:bodyPr wrap="square" rtlCol="0">
            <a:spAutoFit/>
          </a:bodyPr>
          <a:lstStyle/>
          <a:p>
            <a:pPr algn="just"/>
            <a:r>
              <a:rPr lang="es-MX" dirty="0" smtClean="0"/>
              <a:t>Para la planeación del sistema de  transporte público, se ha aplicado el modelo clásico de 4 pasos o modelo secuencial, donde una variable importante el uso de suelo, por ello la región se divide en zonas y mediante tendencias o análisis de regresión se determinan la población y el nivel de empleo futuros.  </a:t>
            </a:r>
            <a:endParaRPr lang="es-MX"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056" y="2516703"/>
            <a:ext cx="4640469" cy="2764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5292081" y="2660719"/>
            <a:ext cx="3744415" cy="1754326"/>
          </a:xfrm>
          <a:prstGeom prst="rect">
            <a:avLst/>
          </a:prstGeom>
          <a:noFill/>
        </p:spPr>
        <p:txBody>
          <a:bodyPr wrap="square" rtlCol="0">
            <a:spAutoFit/>
          </a:bodyPr>
          <a:lstStyle/>
          <a:p>
            <a:pPr algn="just"/>
            <a:r>
              <a:rPr lang="es-MX" dirty="0" smtClean="0"/>
              <a:t>Generación del viaje. Determina </a:t>
            </a:r>
            <a:r>
              <a:rPr lang="es-MX" dirty="0"/>
              <a:t>la frecuencia de </a:t>
            </a:r>
            <a:r>
              <a:rPr lang="es-MX" dirty="0" smtClean="0"/>
              <a:t>viajes de los </a:t>
            </a:r>
            <a:r>
              <a:rPr lang="es-MX" dirty="0"/>
              <a:t>orígenes o </a:t>
            </a:r>
            <a:r>
              <a:rPr lang="es-MX" dirty="0" smtClean="0"/>
              <a:t>destinos </a:t>
            </a:r>
            <a:r>
              <a:rPr lang="es-MX" dirty="0"/>
              <a:t>en cada zona por </a:t>
            </a:r>
            <a:r>
              <a:rPr lang="es-MX" dirty="0" smtClean="0"/>
              <a:t>motivo </a:t>
            </a:r>
            <a:r>
              <a:rPr lang="es-MX" dirty="0"/>
              <a:t>del viaje, en función de los usos del suelo y la demografía del hogar, y otros factores </a:t>
            </a:r>
            <a:r>
              <a:rPr lang="es-MX" dirty="0" smtClean="0"/>
              <a:t>socioeconómicos.</a:t>
            </a:r>
            <a:endParaRPr lang="es-MX" dirty="0"/>
          </a:p>
        </p:txBody>
      </p:sp>
      <p:sp>
        <p:nvSpPr>
          <p:cNvPr id="5" name="4 CuadroTexto"/>
          <p:cNvSpPr txBox="1"/>
          <p:nvPr/>
        </p:nvSpPr>
        <p:spPr>
          <a:xfrm>
            <a:off x="971601" y="5541039"/>
            <a:ext cx="3744415" cy="1200329"/>
          </a:xfrm>
          <a:prstGeom prst="rect">
            <a:avLst/>
          </a:prstGeom>
          <a:noFill/>
        </p:spPr>
        <p:txBody>
          <a:bodyPr wrap="square" rtlCol="0">
            <a:spAutoFit/>
          </a:bodyPr>
          <a:lstStyle/>
          <a:p>
            <a:pPr algn="just"/>
            <a:r>
              <a:rPr lang="es-MX" dirty="0" smtClean="0"/>
              <a:t>Partición modal. Se determina la proporción de viajes entre cada origen y destino por cada modo de transporte.</a:t>
            </a:r>
            <a:endParaRPr lang="es-MX" dirty="0"/>
          </a:p>
        </p:txBody>
      </p:sp>
      <p:sp>
        <p:nvSpPr>
          <p:cNvPr id="6" name="5 CuadroTexto"/>
          <p:cNvSpPr txBox="1"/>
          <p:nvPr/>
        </p:nvSpPr>
        <p:spPr>
          <a:xfrm>
            <a:off x="5292080" y="4412718"/>
            <a:ext cx="3744415" cy="1200329"/>
          </a:xfrm>
          <a:prstGeom prst="rect">
            <a:avLst/>
          </a:prstGeom>
          <a:noFill/>
        </p:spPr>
        <p:txBody>
          <a:bodyPr wrap="square" rtlCol="0">
            <a:spAutoFit/>
          </a:bodyPr>
          <a:lstStyle/>
          <a:p>
            <a:pPr algn="just"/>
            <a:r>
              <a:rPr lang="es-MX" dirty="0" smtClean="0"/>
              <a:t>Distribución. Se coinciden </a:t>
            </a:r>
            <a:r>
              <a:rPr lang="es-MX" dirty="0" err="1" smtClean="0"/>
              <a:t>origenes</a:t>
            </a:r>
            <a:r>
              <a:rPr lang="es-MX" dirty="0" smtClean="0"/>
              <a:t> con destinos, a menudo utilizando una función del modelo de gravedad.</a:t>
            </a:r>
            <a:endParaRPr lang="es-MX" dirty="0"/>
          </a:p>
        </p:txBody>
      </p:sp>
      <p:sp>
        <p:nvSpPr>
          <p:cNvPr id="7" name="6 CuadroTexto"/>
          <p:cNvSpPr txBox="1"/>
          <p:nvPr/>
        </p:nvSpPr>
        <p:spPr>
          <a:xfrm>
            <a:off x="4932041" y="5625821"/>
            <a:ext cx="3744415" cy="923330"/>
          </a:xfrm>
          <a:prstGeom prst="rect">
            <a:avLst/>
          </a:prstGeom>
          <a:noFill/>
        </p:spPr>
        <p:txBody>
          <a:bodyPr wrap="square" rtlCol="0">
            <a:spAutoFit/>
          </a:bodyPr>
          <a:lstStyle/>
          <a:p>
            <a:pPr algn="just"/>
            <a:r>
              <a:rPr lang="es-MX" dirty="0" smtClean="0"/>
              <a:t>Asignación.  Se asignan viajes entre origen y destino en un modo determinado a una ruta.</a:t>
            </a:r>
            <a:endParaRPr lang="es-MX" dirty="0"/>
          </a:p>
        </p:txBody>
      </p:sp>
      <p:sp>
        <p:nvSpPr>
          <p:cNvPr id="8" name="7 Marcador de número de diapositiva"/>
          <p:cNvSpPr>
            <a:spLocks noGrp="1"/>
          </p:cNvSpPr>
          <p:nvPr>
            <p:ph type="sldNum" sz="quarter" idx="12"/>
          </p:nvPr>
        </p:nvSpPr>
        <p:spPr/>
        <p:txBody>
          <a:bodyPr/>
          <a:lstStyle/>
          <a:p>
            <a:fld id="{132FADFE-3B8F-471C-ABF0-DBC7717ECBBC}" type="slidenum">
              <a:rPr lang="es-ES" smtClean="0"/>
              <a:t>62</a:t>
            </a:fld>
            <a:endParaRPr lang="es-ES"/>
          </a:p>
        </p:txBody>
      </p:sp>
    </p:spTree>
    <p:extLst>
      <p:ext uri="{BB962C8B-B14F-4D97-AF65-F5344CB8AC3E}">
        <p14:creationId xmlns:p14="http://schemas.microsoft.com/office/powerpoint/2010/main" val="2101331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784057" y="1092021"/>
            <a:ext cx="2067863" cy="369332"/>
          </a:xfrm>
          <a:prstGeom prst="rect">
            <a:avLst/>
          </a:prstGeom>
          <a:noFill/>
        </p:spPr>
        <p:txBody>
          <a:bodyPr wrap="square" rtlCol="0">
            <a:spAutoFit/>
          </a:bodyPr>
          <a:lstStyle/>
          <a:p>
            <a:r>
              <a:rPr lang="es-MX" dirty="0" smtClean="0"/>
              <a:t>Modelo UTP</a:t>
            </a:r>
            <a:endParaRPr lang="es-MX" dirty="0"/>
          </a:p>
        </p:txBody>
      </p:sp>
      <p:sp>
        <p:nvSpPr>
          <p:cNvPr id="5" name="4 CuadroTexto"/>
          <p:cNvSpPr txBox="1"/>
          <p:nvPr/>
        </p:nvSpPr>
        <p:spPr>
          <a:xfrm>
            <a:off x="1784056" y="1785005"/>
            <a:ext cx="7324447" cy="4524315"/>
          </a:xfrm>
          <a:prstGeom prst="rect">
            <a:avLst/>
          </a:prstGeom>
          <a:noFill/>
        </p:spPr>
        <p:txBody>
          <a:bodyPr wrap="square" rtlCol="0">
            <a:spAutoFit/>
          </a:bodyPr>
          <a:lstStyle/>
          <a:p>
            <a:pPr algn="just"/>
            <a:r>
              <a:rPr lang="es-MX" dirty="0" smtClean="0"/>
              <a:t>Se pretende responder a una serie de preguntas relacionadas (quién, qué, dónde, cuándo, cómo y porqué)</a:t>
            </a:r>
          </a:p>
          <a:p>
            <a:pPr algn="just"/>
            <a:endParaRPr lang="es-MX" dirty="0"/>
          </a:p>
          <a:p>
            <a:pPr marL="285750" indent="-285750" algn="just">
              <a:buFont typeface="Wingdings" panose="05000000000000000000" pitchFamily="2" charset="2"/>
              <a:buChar char="ü"/>
            </a:pPr>
            <a:r>
              <a:rPr lang="es-MX" dirty="0" smtClean="0"/>
              <a:t>¿Quién está viajando?</a:t>
            </a:r>
          </a:p>
          <a:p>
            <a:pPr marL="285750" indent="-285750" algn="just">
              <a:buFont typeface="Wingdings" panose="05000000000000000000" pitchFamily="2" charset="2"/>
              <a:buChar char="ü"/>
            </a:pPr>
            <a:r>
              <a:rPr lang="es-MX" dirty="0" smtClean="0"/>
              <a:t>¿Dónde está el origen y el destino de los viajes?</a:t>
            </a:r>
          </a:p>
          <a:p>
            <a:pPr marL="285750" indent="-285750" algn="just">
              <a:buFont typeface="Wingdings" panose="05000000000000000000" pitchFamily="2" charset="2"/>
              <a:buChar char="ü"/>
            </a:pPr>
            <a:r>
              <a:rPr lang="es-MX" dirty="0" smtClean="0"/>
              <a:t>¿Cuándo empiezan y terminan los viajes? ¿Cuánto dura el viaje? ¿A qué distancia termina?</a:t>
            </a:r>
          </a:p>
          <a:p>
            <a:pPr marL="285750" indent="-285750" algn="just">
              <a:buFont typeface="Wingdings" panose="05000000000000000000" pitchFamily="2" charset="2"/>
              <a:buChar char="ü"/>
            </a:pPr>
            <a:r>
              <a:rPr lang="es-MX" dirty="0" smtClean="0"/>
              <a:t>¿Cuál es el propósito del viaje?</a:t>
            </a:r>
          </a:p>
          <a:p>
            <a:pPr marL="285750" indent="-285750" algn="just">
              <a:buFont typeface="Wingdings" panose="05000000000000000000" pitchFamily="2" charset="2"/>
              <a:buChar char="ü"/>
            </a:pPr>
            <a:r>
              <a:rPr lang="es-MX" dirty="0" smtClean="0"/>
              <a:t>¿Cuáles son las formas de llegar, qué rutas y qué modos se emplean?</a:t>
            </a:r>
          </a:p>
          <a:p>
            <a:pPr algn="just"/>
            <a:endParaRPr lang="es-MX" dirty="0"/>
          </a:p>
          <a:p>
            <a:pPr algn="just"/>
            <a:r>
              <a:rPr lang="es-MX" dirty="0" smtClean="0"/>
              <a:t>Si conocemos las respuestas, entonces cuáles son en función de:</a:t>
            </a:r>
          </a:p>
          <a:p>
            <a:pPr algn="just"/>
            <a:endParaRPr lang="es-MX" dirty="0"/>
          </a:p>
          <a:p>
            <a:pPr marL="285750" indent="-285750" algn="just">
              <a:buFont typeface="Wingdings" panose="05000000000000000000" pitchFamily="2" charset="2"/>
              <a:buChar char="ü"/>
            </a:pPr>
            <a:r>
              <a:rPr lang="es-MX" dirty="0" smtClean="0"/>
              <a:t>Costo: dinero y tiempo invertido en el viaje</a:t>
            </a:r>
          </a:p>
          <a:p>
            <a:pPr marL="285750" indent="-285750" algn="just">
              <a:buFont typeface="Wingdings" panose="05000000000000000000" pitchFamily="2" charset="2"/>
              <a:buChar char="ü"/>
            </a:pPr>
            <a:r>
              <a:rPr lang="es-MX" dirty="0" smtClean="0"/>
              <a:t>Costo: dinero y tiempo por alternativa existente</a:t>
            </a:r>
          </a:p>
          <a:p>
            <a:pPr marL="285750" indent="-285750" algn="just">
              <a:buFont typeface="Wingdings" panose="05000000000000000000" pitchFamily="2" charset="2"/>
              <a:buChar char="ü"/>
            </a:pPr>
            <a:r>
              <a:rPr lang="es-MX" dirty="0" smtClean="0"/>
              <a:t>Beneficio: utilidad del viaje (actividad en el lugar de destino)</a:t>
            </a:r>
          </a:p>
          <a:p>
            <a:pPr marL="285750" indent="-285750" algn="just">
              <a:buFont typeface="Wingdings" panose="05000000000000000000" pitchFamily="2" charset="2"/>
              <a:buChar char="ü"/>
            </a:pPr>
            <a:r>
              <a:rPr lang="es-MX" dirty="0" smtClean="0"/>
              <a:t>Beneficio: por alternativa existente </a:t>
            </a:r>
            <a:endParaRPr lang="es-MX" dirty="0"/>
          </a:p>
        </p:txBody>
      </p:sp>
      <p:sp>
        <p:nvSpPr>
          <p:cNvPr id="2" name="1 Marcador de número de diapositiva"/>
          <p:cNvSpPr>
            <a:spLocks noGrp="1"/>
          </p:cNvSpPr>
          <p:nvPr>
            <p:ph type="sldNum" sz="quarter" idx="12"/>
          </p:nvPr>
        </p:nvSpPr>
        <p:spPr/>
        <p:txBody>
          <a:bodyPr/>
          <a:lstStyle/>
          <a:p>
            <a:fld id="{132FADFE-3B8F-471C-ABF0-DBC7717ECBBC}" type="slidenum">
              <a:rPr lang="es-ES" smtClean="0"/>
              <a:t>63</a:t>
            </a:fld>
            <a:endParaRPr lang="es-ES"/>
          </a:p>
        </p:txBody>
      </p:sp>
    </p:spTree>
    <p:extLst>
      <p:ext uri="{BB962C8B-B14F-4D97-AF65-F5344CB8AC3E}">
        <p14:creationId xmlns:p14="http://schemas.microsoft.com/office/powerpoint/2010/main" val="2909347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79512" y="1478389"/>
            <a:ext cx="4536504" cy="5262979"/>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MX" sz="1600" dirty="0" smtClean="0"/>
              <a:t>La razón de esto es comprender que sucederá en distintas circunstancias:</a:t>
            </a:r>
          </a:p>
          <a:p>
            <a:pPr algn="just"/>
            <a:endParaRPr lang="es-MX" sz="1600" dirty="0"/>
          </a:p>
          <a:p>
            <a:pPr marL="285750" indent="-285750" algn="just">
              <a:buFont typeface="Wingdings" panose="05000000000000000000" pitchFamily="2" charset="2"/>
              <a:buChar char="ü"/>
            </a:pPr>
            <a:r>
              <a:rPr lang="es-MX" sz="1600" dirty="0" smtClean="0"/>
              <a:t>¿Cuánta “demanda inducida” se generará si la vialidad se alarga? </a:t>
            </a:r>
          </a:p>
          <a:p>
            <a:pPr marL="285750" indent="-285750" algn="just">
              <a:buFont typeface="Wingdings" panose="05000000000000000000" pitchFamily="2" charset="2"/>
              <a:buChar char="ü"/>
            </a:pPr>
            <a:r>
              <a:rPr lang="es-MX" sz="1600" dirty="0" smtClean="0"/>
              <a:t>¿Cuántos pasajeros se perderán si los servicios de autobús se recortan?</a:t>
            </a:r>
          </a:p>
          <a:p>
            <a:pPr marL="285750" indent="-285750" algn="just">
              <a:buFont typeface="Wingdings" panose="05000000000000000000" pitchFamily="2" charset="2"/>
              <a:buChar char="ü"/>
            </a:pPr>
            <a:r>
              <a:rPr lang="es-MX" sz="1600" dirty="0" smtClean="0"/>
              <a:t>¿Cuántas personas dejarán de utilizar la vía si se implementan peajes?</a:t>
            </a:r>
          </a:p>
          <a:p>
            <a:pPr marL="285750" indent="-285750" algn="just">
              <a:buFont typeface="Wingdings" panose="05000000000000000000" pitchFamily="2" charset="2"/>
              <a:buChar char="ü"/>
            </a:pPr>
            <a:r>
              <a:rPr lang="es-MX" sz="1600" dirty="0" smtClean="0"/>
              <a:t>¿Cuánto tránsito generará un nuevo desarrollo?</a:t>
            </a:r>
          </a:p>
          <a:p>
            <a:pPr marL="285750" indent="-285750" algn="just">
              <a:buFont typeface="Wingdings" panose="05000000000000000000" pitchFamily="2" charset="2"/>
              <a:buChar char="ü"/>
            </a:pPr>
            <a:endParaRPr lang="es-MX" sz="1600" dirty="0"/>
          </a:p>
          <a:p>
            <a:pPr algn="just"/>
            <a:r>
              <a:rPr lang="es-MX" sz="1600" dirty="0" smtClean="0"/>
              <a:t>Para desplazamientos urbanos de pasajeros, se trata de predecir el número de viajes por:</a:t>
            </a:r>
          </a:p>
          <a:p>
            <a:pPr algn="just"/>
            <a:endParaRPr lang="es-MX" sz="1600" dirty="0"/>
          </a:p>
          <a:p>
            <a:pPr marL="285750" indent="-285750" algn="just">
              <a:buFont typeface="Arial" panose="020B0604020202020204" pitchFamily="34" charset="0"/>
              <a:buChar char="•"/>
            </a:pPr>
            <a:r>
              <a:rPr lang="es-MX" sz="1600" dirty="0" smtClean="0"/>
              <a:t>La actividad en el origen</a:t>
            </a:r>
          </a:p>
          <a:p>
            <a:pPr marL="285750" indent="-285750" algn="just">
              <a:buFont typeface="Arial" panose="020B0604020202020204" pitchFamily="34" charset="0"/>
              <a:buChar char="•"/>
            </a:pPr>
            <a:r>
              <a:rPr lang="es-MX" sz="1600" dirty="0" smtClean="0"/>
              <a:t>La actividad en el destino</a:t>
            </a:r>
          </a:p>
          <a:p>
            <a:pPr marL="285750" indent="-285750" algn="just">
              <a:buFont typeface="Arial" panose="020B0604020202020204" pitchFamily="34" charset="0"/>
              <a:buChar char="•"/>
            </a:pPr>
            <a:r>
              <a:rPr lang="es-MX" sz="1600" dirty="0" smtClean="0"/>
              <a:t>Zona de origen</a:t>
            </a:r>
          </a:p>
          <a:p>
            <a:pPr marL="285750" indent="-285750" algn="just">
              <a:buFont typeface="Arial" panose="020B0604020202020204" pitchFamily="34" charset="0"/>
              <a:buChar char="•"/>
            </a:pPr>
            <a:r>
              <a:rPr lang="es-MX" sz="1600" dirty="0" smtClean="0"/>
              <a:t>Zona de destino</a:t>
            </a:r>
          </a:p>
          <a:p>
            <a:pPr marL="285750" indent="-285750" algn="just">
              <a:buFont typeface="Arial" panose="020B0604020202020204" pitchFamily="34" charset="0"/>
              <a:buChar char="•"/>
            </a:pPr>
            <a:r>
              <a:rPr lang="es-MX" sz="1600" dirty="0" smtClean="0"/>
              <a:t>Modo</a:t>
            </a:r>
          </a:p>
          <a:p>
            <a:pPr marL="285750" indent="-285750" algn="just">
              <a:buFont typeface="Arial" panose="020B0604020202020204" pitchFamily="34" charset="0"/>
              <a:buChar char="•"/>
            </a:pPr>
            <a:r>
              <a:rPr lang="es-MX" sz="1600" dirty="0" smtClean="0"/>
              <a:t>Hora del día</a:t>
            </a:r>
          </a:p>
          <a:p>
            <a:pPr marL="285750" indent="-285750" algn="just">
              <a:buFont typeface="Arial" panose="020B0604020202020204" pitchFamily="34" charset="0"/>
              <a:buChar char="•"/>
            </a:pPr>
            <a:r>
              <a:rPr lang="es-MX" sz="1600" dirty="0" smtClean="0"/>
              <a:t>Ruta</a:t>
            </a:r>
          </a:p>
        </p:txBody>
      </p:sp>
      <p:sp>
        <p:nvSpPr>
          <p:cNvPr id="5" name="4 CuadroTexto"/>
          <p:cNvSpPr txBox="1"/>
          <p:nvPr/>
        </p:nvSpPr>
        <p:spPr>
          <a:xfrm>
            <a:off x="4788024" y="1472810"/>
            <a:ext cx="4176464" cy="452431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MX" dirty="0" smtClean="0"/>
              <a:t>El  modelo se resume a:</a:t>
            </a:r>
          </a:p>
          <a:p>
            <a:pPr algn="just"/>
            <a:endParaRPr lang="es-MX" dirty="0"/>
          </a:p>
          <a:p>
            <a:pPr algn="just"/>
            <a:r>
              <a:rPr lang="es-MX" dirty="0" smtClean="0"/>
              <a:t>Generación del viaje- ¿Cuántos viajes Ti o </a:t>
            </a:r>
            <a:r>
              <a:rPr lang="es-MX" dirty="0" err="1" smtClean="0"/>
              <a:t>Tj</a:t>
            </a:r>
            <a:r>
              <a:rPr lang="es-MX" dirty="0" smtClean="0"/>
              <a:t> están entrando o saliendo a la zona i o zona j</a:t>
            </a:r>
          </a:p>
          <a:p>
            <a:pPr algn="just"/>
            <a:endParaRPr lang="es-MX" dirty="0"/>
          </a:p>
          <a:p>
            <a:pPr algn="just"/>
            <a:r>
              <a:rPr lang="es-MX" dirty="0" smtClean="0"/>
              <a:t>Distribución del viaje- ¿Cuántos viajes </a:t>
            </a:r>
            <a:r>
              <a:rPr lang="es-MX" dirty="0" err="1" smtClean="0"/>
              <a:t>Tij</a:t>
            </a:r>
            <a:r>
              <a:rPr lang="es-MX" dirty="0" smtClean="0"/>
              <a:t> van desde la zona i a la zona j?</a:t>
            </a:r>
          </a:p>
          <a:p>
            <a:pPr algn="just"/>
            <a:endParaRPr lang="es-MX" dirty="0"/>
          </a:p>
          <a:p>
            <a:pPr algn="just"/>
            <a:r>
              <a:rPr lang="es-MX" dirty="0" smtClean="0"/>
              <a:t>Partición modal- ¿Cuántos viajes </a:t>
            </a:r>
            <a:r>
              <a:rPr lang="es-MX" dirty="0" err="1" smtClean="0"/>
              <a:t>Tijm</a:t>
            </a:r>
            <a:r>
              <a:rPr lang="es-MX" dirty="0" smtClean="0"/>
              <a:t> desde i a j utilizan el modo m?</a:t>
            </a:r>
          </a:p>
          <a:p>
            <a:pPr algn="just"/>
            <a:endParaRPr lang="es-MX" dirty="0"/>
          </a:p>
          <a:p>
            <a:pPr algn="just"/>
            <a:r>
              <a:rPr lang="es-MX" dirty="0" smtClean="0"/>
              <a:t>Asignación- ¿Cuántos viajes </a:t>
            </a:r>
            <a:r>
              <a:rPr lang="es-MX" dirty="0" err="1" smtClean="0"/>
              <a:t>Tijmr</a:t>
            </a:r>
            <a:r>
              <a:rPr lang="es-MX" dirty="0" smtClean="0"/>
              <a:t> desde i a j por el modo r usando la ruta r?</a:t>
            </a:r>
          </a:p>
          <a:p>
            <a:pPr algn="just"/>
            <a:endParaRPr lang="es-MX" dirty="0"/>
          </a:p>
          <a:p>
            <a:pPr algn="just"/>
            <a:r>
              <a:rPr lang="es-MX" dirty="0" smtClean="0"/>
              <a:t> </a:t>
            </a:r>
            <a:endParaRPr lang="es-MX" dirty="0"/>
          </a:p>
        </p:txBody>
      </p:sp>
      <p:sp>
        <p:nvSpPr>
          <p:cNvPr id="2" name="1 Marcador de número de diapositiva"/>
          <p:cNvSpPr>
            <a:spLocks noGrp="1"/>
          </p:cNvSpPr>
          <p:nvPr>
            <p:ph type="sldNum" sz="quarter" idx="12"/>
          </p:nvPr>
        </p:nvSpPr>
        <p:spPr/>
        <p:txBody>
          <a:bodyPr/>
          <a:lstStyle/>
          <a:p>
            <a:fld id="{132FADFE-3B8F-471C-ABF0-DBC7717ECBBC}" type="slidenum">
              <a:rPr lang="es-ES" smtClean="0"/>
              <a:t>64</a:t>
            </a:fld>
            <a:endParaRPr lang="es-ES"/>
          </a:p>
        </p:txBody>
      </p:sp>
    </p:spTree>
    <p:extLst>
      <p:ext uri="{BB962C8B-B14F-4D97-AF65-F5344CB8AC3E}">
        <p14:creationId xmlns:p14="http://schemas.microsoft.com/office/powerpoint/2010/main" val="3781912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
                                            <p:txEl>
                                              <p:pRg st="14" end="1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
                                            <p:txEl>
                                              <p:pRg st="15" end="1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416293"/>
            <a:ext cx="7125113" cy="924475"/>
          </a:xfrm>
        </p:spPr>
        <p:txBody>
          <a:bodyPr/>
          <a:lstStyle/>
          <a:p>
            <a:pPr algn="ctr"/>
            <a:r>
              <a:rPr lang="es-MX" sz="2000" dirty="0" smtClean="0"/>
              <a:t>Data Insumos para la Generación </a:t>
            </a:r>
            <a:r>
              <a:rPr lang="es-MX" sz="2000" dirty="0" smtClean="0"/>
              <a:t>de Viajes</a:t>
            </a:r>
            <a:endParaRPr lang="es-MX" sz="2000" dirty="0"/>
          </a:p>
        </p:txBody>
      </p:sp>
      <p:sp>
        <p:nvSpPr>
          <p:cNvPr id="4" name="3 Rectángulo"/>
          <p:cNvSpPr/>
          <p:nvPr/>
        </p:nvSpPr>
        <p:spPr>
          <a:xfrm>
            <a:off x="179512" y="1284926"/>
            <a:ext cx="4572000" cy="1477328"/>
          </a:xfrm>
          <a:prstGeom prst="rect">
            <a:avLst/>
          </a:prstGeom>
        </p:spPr>
        <p:txBody>
          <a:bodyPr>
            <a:spAutoFit/>
          </a:bodyPr>
          <a:lstStyle/>
          <a:p>
            <a:pPr algn="just"/>
            <a:r>
              <a:rPr lang="es-MX" dirty="0"/>
              <a:t>Cada viaje tiene dos extremos, y tenemos que saber donde </a:t>
            </a:r>
            <a:r>
              <a:rPr lang="es-MX" dirty="0" smtClean="0"/>
              <a:t>están ambos. </a:t>
            </a:r>
            <a:r>
              <a:rPr lang="es-MX" dirty="0"/>
              <a:t>La primera parte consiste en determinar cuántos viajes se originan en una zona y la segunda parte es cuántos viajes se destinan a una zona. </a:t>
            </a:r>
          </a:p>
        </p:txBody>
      </p:sp>
      <p:sp>
        <p:nvSpPr>
          <p:cNvPr id="6" name="5 Rectángulo"/>
          <p:cNvSpPr/>
          <p:nvPr/>
        </p:nvSpPr>
        <p:spPr>
          <a:xfrm>
            <a:off x="4860032" y="1284926"/>
            <a:ext cx="4068960" cy="1200329"/>
          </a:xfrm>
          <a:prstGeom prst="rect">
            <a:avLst/>
          </a:prstGeom>
        </p:spPr>
        <p:txBody>
          <a:bodyPr wrap="square">
            <a:spAutoFit/>
          </a:bodyPr>
          <a:lstStyle/>
          <a:p>
            <a:pPr algn="just"/>
            <a:r>
              <a:rPr lang="es-MX" dirty="0" smtClean="0"/>
              <a:t>El </a:t>
            </a:r>
            <a:r>
              <a:rPr lang="es-MX" dirty="0"/>
              <a:t>uso del suelo se puede dividir en dos grandes </a:t>
            </a:r>
            <a:r>
              <a:rPr lang="es-MX" dirty="0" smtClean="0"/>
              <a:t>categorías: residencial </a:t>
            </a:r>
            <a:r>
              <a:rPr lang="es-MX" dirty="0"/>
              <a:t>y no </a:t>
            </a:r>
            <a:r>
              <a:rPr lang="es-MX" dirty="0" smtClean="0"/>
              <a:t>residencial. Sólo veremos modelos basados en </a:t>
            </a:r>
            <a:r>
              <a:rPr lang="es-MX" dirty="0"/>
              <a:t>los </a:t>
            </a:r>
            <a:r>
              <a:rPr lang="es-MX" dirty="0" smtClean="0"/>
              <a:t>hogares.</a:t>
            </a:r>
            <a:endParaRPr lang="es-MX" dirty="0"/>
          </a:p>
        </p:txBody>
      </p:sp>
      <p:sp>
        <p:nvSpPr>
          <p:cNvPr id="7" name="6 Rectángulo"/>
          <p:cNvSpPr/>
          <p:nvPr/>
        </p:nvSpPr>
        <p:spPr>
          <a:xfrm>
            <a:off x="5005064" y="2762254"/>
            <a:ext cx="3923928" cy="1200329"/>
          </a:xfrm>
          <a:prstGeom prst="rect">
            <a:avLst/>
          </a:prstGeom>
        </p:spPr>
        <p:txBody>
          <a:bodyPr wrap="square">
            <a:spAutoFit/>
          </a:bodyPr>
          <a:lstStyle/>
          <a:p>
            <a:pPr algn="just"/>
            <a:r>
              <a:rPr lang="es-MX" dirty="0" smtClean="0"/>
              <a:t>En el enfoque residencial, </a:t>
            </a:r>
            <a:r>
              <a:rPr lang="es-MX" dirty="0"/>
              <a:t>la generación de viajes se considera como una función de los atributos sociales y económicas de los </a:t>
            </a:r>
            <a:r>
              <a:rPr lang="es-MX" dirty="0" smtClean="0"/>
              <a:t>hogares.</a:t>
            </a:r>
            <a:endParaRPr lang="es-MX" dirty="0"/>
          </a:p>
        </p:txBody>
      </p:sp>
      <p:sp>
        <p:nvSpPr>
          <p:cNvPr id="9" name="8 Rectángulo"/>
          <p:cNvSpPr/>
          <p:nvPr/>
        </p:nvSpPr>
        <p:spPr>
          <a:xfrm>
            <a:off x="216024" y="2797094"/>
            <a:ext cx="4572000" cy="1200329"/>
          </a:xfrm>
          <a:prstGeom prst="rect">
            <a:avLst/>
          </a:prstGeom>
        </p:spPr>
        <p:txBody>
          <a:bodyPr>
            <a:spAutoFit/>
          </a:bodyPr>
          <a:lstStyle/>
          <a:p>
            <a:pPr algn="just"/>
            <a:r>
              <a:rPr lang="es-MX" dirty="0"/>
              <a:t>En los viajes basados en el domicilio se considera que la zona </a:t>
            </a:r>
            <a:r>
              <a:rPr lang="es-MX" dirty="0" smtClean="0"/>
              <a:t>de generación </a:t>
            </a:r>
            <a:r>
              <a:rPr lang="es-MX" dirty="0"/>
              <a:t>de viajes es la zona donde se localiza el domicilio y la zona </a:t>
            </a:r>
            <a:r>
              <a:rPr lang="es-MX" dirty="0" smtClean="0"/>
              <a:t>de atracción </a:t>
            </a:r>
            <a:r>
              <a:rPr lang="es-MX" dirty="0"/>
              <a:t>la contraria.</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1660" y="4021229"/>
            <a:ext cx="6120680" cy="2648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p:txBody>
          <a:bodyPr/>
          <a:lstStyle/>
          <a:p>
            <a:fld id="{132FADFE-3B8F-471C-ABF0-DBC7717ECBBC}" type="slidenum">
              <a:rPr lang="es-ES" smtClean="0"/>
              <a:t>65</a:t>
            </a:fld>
            <a:endParaRPr lang="es-ES"/>
          </a:p>
        </p:txBody>
      </p:sp>
    </p:spTree>
    <p:extLst>
      <p:ext uri="{BB962C8B-B14F-4D97-AF65-F5344CB8AC3E}">
        <p14:creationId xmlns:p14="http://schemas.microsoft.com/office/powerpoint/2010/main" val="4010399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9"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1520" y="1334666"/>
            <a:ext cx="4572000" cy="2862322"/>
          </a:xfrm>
          <a:prstGeom prst="rect">
            <a:avLst/>
          </a:prstGeom>
        </p:spPr>
        <p:txBody>
          <a:bodyPr>
            <a:spAutoFit/>
          </a:bodyPr>
          <a:lstStyle/>
          <a:p>
            <a:pPr algn="just"/>
            <a:r>
              <a:rPr lang="es-MX" dirty="0" smtClean="0"/>
              <a:t>Se </a:t>
            </a:r>
            <a:r>
              <a:rPr lang="es-MX" dirty="0"/>
              <a:t>utilizan para predecir patrones de usos del </a:t>
            </a:r>
            <a:r>
              <a:rPr lang="es-MX" dirty="0" smtClean="0"/>
              <a:t>suelo a </a:t>
            </a:r>
            <a:r>
              <a:rPr lang="es-MX" dirty="0"/>
              <a:t>futuro en donde acontecerán los viajes. El </a:t>
            </a:r>
            <a:r>
              <a:rPr lang="es-MX" dirty="0" smtClean="0"/>
              <a:t>patrón de </a:t>
            </a:r>
            <a:r>
              <a:rPr lang="es-MX" dirty="0"/>
              <a:t>uso del suelo urbano refleja el </a:t>
            </a:r>
            <a:r>
              <a:rPr lang="es-MX" dirty="0" smtClean="0"/>
              <a:t>acomodo espacial </a:t>
            </a:r>
            <a:r>
              <a:rPr lang="es-MX" dirty="0"/>
              <a:t>de las actividades humanas </a:t>
            </a:r>
            <a:r>
              <a:rPr lang="es-MX" dirty="0" smtClean="0"/>
              <a:t>circunscritas dentro </a:t>
            </a:r>
            <a:r>
              <a:rPr lang="es-MX" dirty="0"/>
              <a:t>de un área llamada zona, en la cual la </a:t>
            </a:r>
            <a:r>
              <a:rPr lang="es-MX" dirty="0" smtClean="0"/>
              <a:t>ciudad debe </a:t>
            </a:r>
            <a:r>
              <a:rPr lang="es-MX" dirty="0"/>
              <a:t>dividirse. En nuestro medio la unidad </a:t>
            </a:r>
            <a:r>
              <a:rPr lang="es-MX" dirty="0" smtClean="0"/>
              <a:t>de medición </a:t>
            </a:r>
            <a:r>
              <a:rPr lang="es-MX" dirty="0"/>
              <a:t>es una hectárea (una manzana </a:t>
            </a:r>
            <a:r>
              <a:rPr lang="es-MX" dirty="0" smtClean="0"/>
              <a:t>urbana de </a:t>
            </a:r>
            <a:r>
              <a:rPr lang="es-MX" dirty="0"/>
              <a:t>100 x 100 m = 10000 m2) o múltiplos de </a:t>
            </a:r>
            <a:r>
              <a:rPr lang="es-MX" dirty="0" smtClean="0"/>
              <a:t>la misma.</a:t>
            </a:r>
            <a:endParaRPr lang="es-MX" dirty="0"/>
          </a:p>
        </p:txBody>
      </p:sp>
      <p:sp>
        <p:nvSpPr>
          <p:cNvPr id="6" name="5 Rectángulo"/>
          <p:cNvSpPr/>
          <p:nvPr/>
        </p:nvSpPr>
        <p:spPr>
          <a:xfrm>
            <a:off x="323528" y="4460919"/>
            <a:ext cx="4499992" cy="1200329"/>
          </a:xfrm>
          <a:prstGeom prst="rect">
            <a:avLst/>
          </a:prstGeom>
        </p:spPr>
        <p:txBody>
          <a:bodyPr wrap="square">
            <a:spAutoFit/>
          </a:bodyPr>
          <a:lstStyle/>
          <a:p>
            <a:pPr algn="just"/>
            <a:r>
              <a:rPr lang="es-MX" dirty="0"/>
              <a:t>Habrá que poner mucha atención en </a:t>
            </a:r>
            <a:r>
              <a:rPr lang="es-MX" dirty="0" smtClean="0"/>
              <a:t>la conformación </a:t>
            </a:r>
            <a:r>
              <a:rPr lang="es-MX" dirty="0"/>
              <a:t>de esta zonificación y sus </a:t>
            </a:r>
            <a:r>
              <a:rPr lang="es-MX" dirty="0" smtClean="0"/>
              <a:t> proyecciones, ya </a:t>
            </a:r>
            <a:r>
              <a:rPr lang="es-MX" dirty="0"/>
              <a:t>que éstas son el banco de datos de </a:t>
            </a:r>
            <a:r>
              <a:rPr lang="es-MX" dirty="0" smtClean="0"/>
              <a:t>todos los </a:t>
            </a:r>
            <a:r>
              <a:rPr lang="es-MX" dirty="0"/>
              <a:t>modelos.</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986642"/>
            <a:ext cx="2520280" cy="5466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132FADFE-3B8F-471C-ABF0-DBC7717ECBBC}" type="slidenum">
              <a:rPr lang="es-ES" smtClean="0"/>
              <a:t>66</a:t>
            </a:fld>
            <a:endParaRPr lang="es-ES"/>
          </a:p>
        </p:txBody>
      </p:sp>
    </p:spTree>
    <p:extLst>
      <p:ext uri="{BB962C8B-B14F-4D97-AF65-F5344CB8AC3E}">
        <p14:creationId xmlns:p14="http://schemas.microsoft.com/office/powerpoint/2010/main" val="83349470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4522" r="13582"/>
          <a:stretch/>
        </p:blipFill>
        <p:spPr bwMode="auto">
          <a:xfrm>
            <a:off x="119379" y="1713032"/>
            <a:ext cx="8928992" cy="398758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4" name="3 CuadroTexto"/>
          <p:cNvSpPr txBox="1"/>
          <p:nvPr/>
        </p:nvSpPr>
        <p:spPr>
          <a:xfrm>
            <a:off x="251520" y="1352992"/>
            <a:ext cx="1183337" cy="369332"/>
          </a:xfrm>
          <a:prstGeom prst="rect">
            <a:avLst/>
          </a:prstGeom>
          <a:noFill/>
        </p:spPr>
        <p:txBody>
          <a:bodyPr wrap="none" rtlCol="0">
            <a:spAutoFit/>
          </a:bodyPr>
          <a:lstStyle/>
          <a:p>
            <a:r>
              <a:rPr lang="es-MX" dirty="0" smtClean="0"/>
              <a:t>Problema</a:t>
            </a:r>
            <a:r>
              <a:rPr lang="es-MX" dirty="0" smtClean="0"/>
              <a:t>:</a:t>
            </a:r>
            <a:endParaRPr lang="es-MX" dirty="0"/>
          </a:p>
        </p:txBody>
      </p:sp>
      <p:sp>
        <p:nvSpPr>
          <p:cNvPr id="2" name="1 Marcador de número de diapositiva"/>
          <p:cNvSpPr>
            <a:spLocks noGrp="1"/>
          </p:cNvSpPr>
          <p:nvPr>
            <p:ph type="sldNum" sz="quarter" idx="12"/>
          </p:nvPr>
        </p:nvSpPr>
        <p:spPr/>
        <p:txBody>
          <a:bodyPr/>
          <a:lstStyle/>
          <a:p>
            <a:fld id="{132FADFE-3B8F-471C-ABF0-DBC7717ECBBC}" type="slidenum">
              <a:rPr lang="es-ES" smtClean="0"/>
              <a:t>67</a:t>
            </a:fld>
            <a:endParaRPr lang="es-ES"/>
          </a:p>
        </p:txBody>
      </p:sp>
    </p:spTree>
    <p:extLst>
      <p:ext uri="{BB962C8B-B14F-4D97-AF65-F5344CB8AC3E}">
        <p14:creationId xmlns:p14="http://schemas.microsoft.com/office/powerpoint/2010/main" val="385333741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628800"/>
            <a:ext cx="8876776"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323528" y="1268760"/>
            <a:ext cx="8280920" cy="369332"/>
          </a:xfrm>
          <a:prstGeom prst="rect">
            <a:avLst/>
          </a:prstGeom>
          <a:noFill/>
        </p:spPr>
        <p:txBody>
          <a:bodyPr wrap="square" rtlCol="0">
            <a:spAutoFit/>
          </a:bodyPr>
          <a:lstStyle/>
          <a:p>
            <a:r>
              <a:rPr lang="es-MX" dirty="0" smtClean="0"/>
              <a:t>La información por zona es la siguiente, calcule los datos faltantes:</a:t>
            </a:r>
            <a:endParaRPr lang="es-MX" dirty="0"/>
          </a:p>
        </p:txBody>
      </p:sp>
      <p:pic>
        <p:nvPicPr>
          <p:cNvPr id="4100" name="Picture 4"/>
          <p:cNvPicPr>
            <a:picLocks noChangeAspect="1" noChangeArrowheads="1"/>
          </p:cNvPicPr>
          <p:nvPr/>
        </p:nvPicPr>
        <p:blipFill>
          <a:blip r:embed="rId3">
            <a:lum bright="-20000" contrast="-40000"/>
            <a:extLst>
              <a:ext uri="{28A0092B-C50C-407E-A947-70E740481C1C}">
                <a14:useLocalDpi xmlns:a14="http://schemas.microsoft.com/office/drawing/2010/main" val="0"/>
              </a:ext>
            </a:extLst>
          </a:blip>
          <a:srcRect/>
          <a:stretch>
            <a:fillRect/>
          </a:stretch>
        </p:blipFill>
        <p:spPr bwMode="auto">
          <a:xfrm>
            <a:off x="3563888" y="4221088"/>
            <a:ext cx="2592288" cy="2506694"/>
          </a:xfrm>
          <a:prstGeom prst="rect">
            <a:avLst/>
          </a:prstGeom>
          <a:solidFill>
            <a:schemeClr val="tx1"/>
          </a:solidFill>
          <a:ln>
            <a:noFill/>
          </a:ln>
          <a:effectLst/>
        </p:spPr>
      </p:pic>
      <p:sp>
        <p:nvSpPr>
          <p:cNvPr id="2" name="1 Marcador de número de diapositiva"/>
          <p:cNvSpPr>
            <a:spLocks noGrp="1"/>
          </p:cNvSpPr>
          <p:nvPr>
            <p:ph type="sldNum" sz="quarter" idx="12"/>
          </p:nvPr>
        </p:nvSpPr>
        <p:spPr/>
        <p:txBody>
          <a:bodyPr/>
          <a:lstStyle/>
          <a:p>
            <a:fld id="{132FADFE-3B8F-471C-ABF0-DBC7717ECBBC}" type="slidenum">
              <a:rPr lang="es-ES" smtClean="0"/>
              <a:t>68</a:t>
            </a:fld>
            <a:endParaRPr lang="es-ES"/>
          </a:p>
        </p:txBody>
      </p:sp>
    </p:spTree>
    <p:extLst>
      <p:ext uri="{BB962C8B-B14F-4D97-AF65-F5344CB8AC3E}">
        <p14:creationId xmlns:p14="http://schemas.microsoft.com/office/powerpoint/2010/main" val="166190163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Objeto"/>
          <p:cNvGraphicFramePr>
            <a:graphicFrameLocks noChangeAspect="1"/>
          </p:cNvGraphicFramePr>
          <p:nvPr>
            <p:extLst>
              <p:ext uri="{D42A27DB-BD31-4B8C-83A1-F6EECF244321}">
                <p14:modId xmlns:p14="http://schemas.microsoft.com/office/powerpoint/2010/main" val="1522274985"/>
              </p:ext>
            </p:extLst>
          </p:nvPr>
        </p:nvGraphicFramePr>
        <p:xfrm>
          <a:off x="107950" y="1989386"/>
          <a:ext cx="8953500" cy="2662237"/>
        </p:xfrm>
        <a:graphic>
          <a:graphicData uri="http://schemas.openxmlformats.org/presentationml/2006/ole">
            <mc:AlternateContent xmlns:mc="http://schemas.openxmlformats.org/markup-compatibility/2006">
              <mc:Choice xmlns:v="urn:schemas-microsoft-com:vml" Requires="v">
                <p:oleObj spid="_x0000_s5170" name="Hoja de cálculo" r:id="rId3" imgW="6562802" imgH="1952700" progId="Excel.Sheet.8">
                  <p:embed/>
                </p:oleObj>
              </mc:Choice>
              <mc:Fallback>
                <p:oleObj name="Hoja de cálculo" r:id="rId3" imgW="6562802" imgH="1952700" progId="Excel.Sheet.8">
                  <p:embed/>
                  <p:pic>
                    <p:nvPicPr>
                      <p:cNvPr id="0" name=""/>
                      <p:cNvPicPr/>
                      <p:nvPr/>
                    </p:nvPicPr>
                    <p:blipFill>
                      <a:blip r:embed="rId4"/>
                      <a:stretch>
                        <a:fillRect/>
                      </a:stretch>
                    </p:blipFill>
                    <p:spPr>
                      <a:xfrm>
                        <a:off x="107950" y="1989386"/>
                        <a:ext cx="8953500" cy="2662237"/>
                      </a:xfrm>
                      <a:prstGeom prst="rect">
                        <a:avLst/>
                      </a:prstGeom>
                      <a:solidFill>
                        <a:schemeClr val="tx1"/>
                      </a:solidFill>
                    </p:spPr>
                  </p:pic>
                </p:oleObj>
              </mc:Fallback>
            </mc:AlternateContent>
          </a:graphicData>
        </a:graphic>
      </p:graphicFrame>
      <p:sp>
        <p:nvSpPr>
          <p:cNvPr id="7" name="6 CuadroTexto"/>
          <p:cNvSpPr txBox="1"/>
          <p:nvPr/>
        </p:nvSpPr>
        <p:spPr>
          <a:xfrm>
            <a:off x="395536" y="1342509"/>
            <a:ext cx="5775940" cy="646331"/>
          </a:xfrm>
          <a:prstGeom prst="rect">
            <a:avLst/>
          </a:prstGeom>
          <a:noFill/>
        </p:spPr>
        <p:txBody>
          <a:bodyPr wrap="none" rtlCol="0">
            <a:spAutoFit/>
          </a:bodyPr>
          <a:lstStyle/>
          <a:p>
            <a:r>
              <a:rPr lang="es-MX" dirty="0" smtClean="0"/>
              <a:t>Se supone que la distancia interna de cada zona es de 0.3.</a:t>
            </a:r>
          </a:p>
          <a:p>
            <a:r>
              <a:rPr lang="es-MX" dirty="0" smtClean="0"/>
              <a:t>Determine los datos faltantes:</a:t>
            </a:r>
            <a:endParaRPr lang="es-MX" dirty="0"/>
          </a:p>
        </p:txBody>
      </p:sp>
      <p:pic>
        <p:nvPicPr>
          <p:cNvPr id="10" name="Picture 4"/>
          <p:cNvPicPr>
            <a:picLocks noChangeAspect="1" noChangeArrowheads="1"/>
          </p:cNvPicPr>
          <p:nvPr/>
        </p:nvPicPr>
        <p:blipFill>
          <a:blip r:embed="rId5">
            <a:lum bright="-20000" contrast="-40000"/>
            <a:extLst>
              <a:ext uri="{28A0092B-C50C-407E-A947-70E740481C1C}">
                <a14:useLocalDpi xmlns:a14="http://schemas.microsoft.com/office/drawing/2010/main" val="0"/>
              </a:ext>
            </a:extLst>
          </a:blip>
          <a:srcRect/>
          <a:stretch>
            <a:fillRect/>
          </a:stretch>
        </p:blipFill>
        <p:spPr bwMode="auto">
          <a:xfrm>
            <a:off x="3059832" y="4077072"/>
            <a:ext cx="2592288" cy="2506694"/>
          </a:xfrm>
          <a:prstGeom prst="rect">
            <a:avLst/>
          </a:prstGeom>
          <a:solidFill>
            <a:schemeClr val="tx1"/>
          </a:solidFill>
          <a:ln>
            <a:noFill/>
          </a:ln>
          <a:effectLst/>
        </p:spPr>
      </p:pic>
      <p:sp>
        <p:nvSpPr>
          <p:cNvPr id="2" name="1 Marcador de número de diapositiva"/>
          <p:cNvSpPr>
            <a:spLocks noGrp="1"/>
          </p:cNvSpPr>
          <p:nvPr>
            <p:ph type="sldNum" sz="quarter" idx="12"/>
          </p:nvPr>
        </p:nvSpPr>
        <p:spPr/>
        <p:txBody>
          <a:bodyPr/>
          <a:lstStyle/>
          <a:p>
            <a:fld id="{132FADFE-3B8F-471C-ABF0-DBC7717ECBBC}" type="slidenum">
              <a:rPr lang="es-ES" smtClean="0"/>
              <a:t>69</a:t>
            </a:fld>
            <a:endParaRPr lang="es-ES"/>
          </a:p>
        </p:txBody>
      </p:sp>
    </p:spTree>
    <p:extLst>
      <p:ext uri="{BB962C8B-B14F-4D97-AF65-F5344CB8AC3E}">
        <p14:creationId xmlns:p14="http://schemas.microsoft.com/office/powerpoint/2010/main" val="16619016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51720" y="188640"/>
            <a:ext cx="4930710" cy="924475"/>
          </a:xfrm>
        </p:spPr>
        <p:txBody>
          <a:bodyPr/>
          <a:lstStyle/>
          <a:p>
            <a:pPr algn="ctr"/>
            <a:r>
              <a:rPr lang="es-MX" dirty="0" smtClean="0"/>
              <a:t>Bibliografía</a:t>
            </a:r>
            <a:endParaRPr lang="es-MX" dirty="0"/>
          </a:p>
        </p:txBody>
      </p:sp>
      <p:sp>
        <p:nvSpPr>
          <p:cNvPr id="3" name="2 Rectángulo"/>
          <p:cNvSpPr/>
          <p:nvPr/>
        </p:nvSpPr>
        <p:spPr>
          <a:xfrm>
            <a:off x="323528" y="1268760"/>
            <a:ext cx="8568952" cy="4708981"/>
          </a:xfrm>
          <a:prstGeom prst="rect">
            <a:avLst/>
          </a:prstGeom>
        </p:spPr>
        <p:txBody>
          <a:bodyPr wrap="square">
            <a:spAutoFit/>
          </a:bodyPr>
          <a:lstStyle/>
          <a:p>
            <a:pPr lvl="0" algn="just"/>
            <a:r>
              <a:rPr lang="es-MX" sz="1500" b="1" dirty="0"/>
              <a:t>BIBLIOGRAFÍA  </a:t>
            </a:r>
            <a:r>
              <a:rPr lang="es-ES" sz="1500" b="1" dirty="0"/>
              <a:t>BÁSICA</a:t>
            </a:r>
            <a:endParaRPr lang="es-MX" sz="1500" dirty="0"/>
          </a:p>
          <a:p>
            <a:pPr algn="just"/>
            <a:r>
              <a:rPr lang="es-ES_tradnl" sz="1500" b="1" dirty="0"/>
              <a:t> </a:t>
            </a:r>
            <a:endParaRPr lang="es-MX" sz="1500" dirty="0"/>
          </a:p>
          <a:p>
            <a:pPr marL="342900" lvl="0" indent="-342900" algn="just">
              <a:buFont typeface="+mj-lt"/>
              <a:buAutoNum type="arabicPeriod"/>
            </a:pPr>
            <a:r>
              <a:rPr lang="es-ES" sz="1500" dirty="0"/>
              <a:t>J. de D. </a:t>
            </a:r>
            <a:r>
              <a:rPr lang="es-ES" sz="1500" dirty="0" err="1"/>
              <a:t>Ortúzar</a:t>
            </a:r>
            <a:r>
              <a:rPr lang="es-ES" sz="1500" dirty="0"/>
              <a:t> y L.G. </a:t>
            </a:r>
            <a:r>
              <a:rPr lang="es-ES" sz="1500" dirty="0" err="1"/>
              <a:t>Willumsen</a:t>
            </a:r>
            <a:r>
              <a:rPr lang="es-ES" sz="1500" dirty="0"/>
              <a:t>. </a:t>
            </a:r>
            <a:r>
              <a:rPr lang="en-US" sz="1500" dirty="0"/>
              <a:t>Modelling Transport. Wiley, 4th Edition, 2011. </a:t>
            </a:r>
            <a:endParaRPr lang="es-MX" sz="1500" dirty="0"/>
          </a:p>
          <a:p>
            <a:pPr marL="342900" lvl="0" indent="-342900" algn="just">
              <a:buFont typeface="+mj-lt"/>
              <a:buAutoNum type="arabicPeriod"/>
            </a:pPr>
            <a:r>
              <a:rPr lang="es-ES" sz="1500" dirty="0"/>
              <a:t>Clark, Mark M. </a:t>
            </a:r>
            <a:r>
              <a:rPr lang="es-ES" sz="1500" dirty="0" err="1"/>
              <a:t>Transport</a:t>
            </a:r>
            <a:r>
              <a:rPr lang="es-ES" sz="1500" dirty="0"/>
              <a:t> </a:t>
            </a:r>
            <a:r>
              <a:rPr lang="es-ES" sz="1500" dirty="0" err="1"/>
              <a:t>modeling</a:t>
            </a:r>
            <a:r>
              <a:rPr lang="es-ES" sz="1500" dirty="0"/>
              <a:t> </a:t>
            </a:r>
            <a:r>
              <a:rPr lang="es-ES" sz="1500" dirty="0" err="1"/>
              <a:t>for</a:t>
            </a:r>
            <a:r>
              <a:rPr lang="es-ES" sz="1500" dirty="0"/>
              <a:t> </a:t>
            </a:r>
            <a:r>
              <a:rPr lang="es-ES" sz="1500" dirty="0" err="1"/>
              <a:t>environmentla</a:t>
            </a:r>
            <a:r>
              <a:rPr lang="es-ES" sz="1500" dirty="0"/>
              <a:t> </a:t>
            </a:r>
            <a:r>
              <a:rPr lang="es-ES" sz="1500" dirty="0" err="1"/>
              <a:t>engineers</a:t>
            </a:r>
            <a:r>
              <a:rPr lang="es-ES" sz="1500" dirty="0"/>
              <a:t> and </a:t>
            </a:r>
            <a:r>
              <a:rPr lang="es-ES" sz="1500" dirty="0" err="1"/>
              <a:t>scientists</a:t>
            </a:r>
            <a:r>
              <a:rPr lang="es-ES" sz="1500" dirty="0"/>
              <a:t>. 2nd Ed. </a:t>
            </a:r>
            <a:r>
              <a:rPr lang="es-ES" sz="1500" dirty="0" err="1"/>
              <a:t>Wiley</a:t>
            </a:r>
            <a:r>
              <a:rPr lang="es-ES" sz="1500" dirty="0"/>
              <a:t> 2009.</a:t>
            </a:r>
            <a:endParaRPr lang="es-MX" sz="1500" dirty="0"/>
          </a:p>
          <a:p>
            <a:pPr marL="342900" lvl="0" indent="-342900" algn="just">
              <a:buFont typeface="+mj-lt"/>
              <a:buAutoNum type="arabicPeriod"/>
            </a:pPr>
            <a:r>
              <a:rPr lang="es-ES" sz="1500" dirty="0" err="1"/>
              <a:t>Rodrigue</a:t>
            </a:r>
            <a:r>
              <a:rPr lang="es-ES" sz="1500" dirty="0"/>
              <a:t>, </a:t>
            </a:r>
            <a:r>
              <a:rPr lang="es-ES" sz="1500" dirty="0" err="1"/>
              <a:t>Jean.Paul</a:t>
            </a:r>
            <a:r>
              <a:rPr lang="es-ES" sz="1500" dirty="0"/>
              <a:t>. </a:t>
            </a:r>
            <a:r>
              <a:rPr lang="es-ES" sz="1500" dirty="0" err="1"/>
              <a:t>The</a:t>
            </a:r>
            <a:r>
              <a:rPr lang="es-ES" sz="1500" dirty="0"/>
              <a:t> </a:t>
            </a:r>
            <a:r>
              <a:rPr lang="es-ES" sz="1500" dirty="0" err="1"/>
              <a:t>geography</a:t>
            </a:r>
            <a:r>
              <a:rPr lang="es-ES" sz="1500" dirty="0"/>
              <a:t> of </a:t>
            </a:r>
            <a:r>
              <a:rPr lang="es-ES" sz="1500" dirty="0" err="1"/>
              <a:t>transport</a:t>
            </a:r>
            <a:r>
              <a:rPr lang="es-ES" sz="1500" dirty="0"/>
              <a:t> </a:t>
            </a:r>
            <a:r>
              <a:rPr lang="es-ES" sz="1500" dirty="0" err="1"/>
              <a:t>systems</a:t>
            </a:r>
            <a:r>
              <a:rPr lang="es-ES" sz="1500" dirty="0"/>
              <a:t>. 3a Ed. </a:t>
            </a:r>
            <a:r>
              <a:rPr lang="es-ES" sz="1500" dirty="0" err="1"/>
              <a:t>Routledge</a:t>
            </a:r>
            <a:r>
              <a:rPr lang="es-ES" sz="1500" dirty="0"/>
              <a:t>. 2013</a:t>
            </a:r>
            <a:endParaRPr lang="es-MX" sz="1500" dirty="0"/>
          </a:p>
          <a:p>
            <a:pPr marL="342900" lvl="0" indent="-342900" algn="just">
              <a:buFont typeface="+mj-lt"/>
              <a:buAutoNum type="arabicPeriod"/>
            </a:pPr>
            <a:r>
              <a:rPr lang="es-ES" sz="1500" dirty="0"/>
              <a:t>International Air </a:t>
            </a:r>
            <a:r>
              <a:rPr lang="es-ES" sz="1500" dirty="0" err="1"/>
              <a:t>Transport</a:t>
            </a:r>
            <a:r>
              <a:rPr lang="es-ES" sz="1500" dirty="0"/>
              <a:t> and </a:t>
            </a:r>
            <a:r>
              <a:rPr lang="es-ES" sz="1500" dirty="0" err="1"/>
              <a:t>Operations</a:t>
            </a:r>
            <a:r>
              <a:rPr lang="es-ES" sz="1500" dirty="0"/>
              <a:t> </a:t>
            </a:r>
            <a:r>
              <a:rPr lang="es-ES" sz="1500" dirty="0" err="1"/>
              <a:t>Symposium</a:t>
            </a:r>
            <a:r>
              <a:rPr lang="es-ES" sz="1500" dirty="0"/>
              <a:t>. Air </a:t>
            </a:r>
            <a:r>
              <a:rPr lang="es-ES" sz="1500" dirty="0" err="1"/>
              <a:t>transport</a:t>
            </a:r>
            <a:r>
              <a:rPr lang="es-ES" sz="1500" dirty="0"/>
              <a:t> and </a:t>
            </a:r>
            <a:r>
              <a:rPr lang="es-ES" sz="1500" dirty="0" err="1"/>
              <a:t>operations</a:t>
            </a:r>
            <a:r>
              <a:rPr lang="es-ES" sz="1500" dirty="0"/>
              <a:t>: </a:t>
            </a:r>
            <a:r>
              <a:rPr lang="es-ES" sz="1500" dirty="0" err="1"/>
              <a:t>proceedings</a:t>
            </a:r>
            <a:r>
              <a:rPr lang="es-ES" sz="1500" dirty="0"/>
              <a:t> of </a:t>
            </a:r>
            <a:r>
              <a:rPr lang="es-ES" sz="1500" dirty="0" err="1"/>
              <a:t>the</a:t>
            </a:r>
            <a:r>
              <a:rPr lang="es-ES" sz="1500" dirty="0"/>
              <a:t> </a:t>
            </a:r>
            <a:r>
              <a:rPr lang="es-ES" sz="1500" dirty="0" err="1"/>
              <a:t>second</a:t>
            </a:r>
            <a:r>
              <a:rPr lang="es-ES" sz="1500" dirty="0"/>
              <a:t> </a:t>
            </a:r>
            <a:r>
              <a:rPr lang="es-ES" sz="1500" dirty="0" err="1"/>
              <a:t>international</a:t>
            </a:r>
            <a:r>
              <a:rPr lang="es-ES" sz="1500" dirty="0"/>
              <a:t> air </a:t>
            </a:r>
            <a:r>
              <a:rPr lang="es-ES" sz="1500" dirty="0" err="1"/>
              <a:t>transport</a:t>
            </a:r>
            <a:r>
              <a:rPr lang="es-ES" sz="1500" dirty="0"/>
              <a:t> and </a:t>
            </a:r>
            <a:r>
              <a:rPr lang="es-ES" sz="1500" dirty="0" err="1"/>
              <a:t>operations</a:t>
            </a:r>
            <a:r>
              <a:rPr lang="es-ES" sz="1500" dirty="0"/>
              <a:t> </a:t>
            </a:r>
            <a:r>
              <a:rPr lang="es-ES" sz="1500" dirty="0" err="1"/>
              <a:t>symposium</a:t>
            </a:r>
            <a:r>
              <a:rPr lang="es-ES" sz="1500" dirty="0"/>
              <a:t>. IOS </a:t>
            </a:r>
            <a:r>
              <a:rPr lang="es-ES" sz="1500" dirty="0" err="1"/>
              <a:t>Press</a:t>
            </a:r>
            <a:r>
              <a:rPr lang="es-ES" sz="1500" dirty="0"/>
              <a:t>. 2011.</a:t>
            </a:r>
            <a:endParaRPr lang="es-MX" sz="1500" dirty="0"/>
          </a:p>
          <a:p>
            <a:pPr marL="342900" lvl="0" indent="-342900" algn="just">
              <a:buFont typeface="+mj-lt"/>
              <a:buAutoNum type="arabicPeriod"/>
            </a:pPr>
            <a:r>
              <a:rPr lang="es-ES" sz="1500" dirty="0"/>
              <a:t>International Air </a:t>
            </a:r>
            <a:r>
              <a:rPr lang="es-ES" sz="1500" dirty="0" err="1"/>
              <a:t>Transport</a:t>
            </a:r>
            <a:r>
              <a:rPr lang="es-ES" sz="1500" dirty="0"/>
              <a:t> and </a:t>
            </a:r>
            <a:r>
              <a:rPr lang="es-ES" sz="1500" dirty="0" err="1"/>
              <a:t>Operations</a:t>
            </a:r>
            <a:r>
              <a:rPr lang="es-ES" sz="1500" dirty="0"/>
              <a:t> </a:t>
            </a:r>
            <a:r>
              <a:rPr lang="es-ES" sz="1500" dirty="0" err="1"/>
              <a:t>Symposium</a:t>
            </a:r>
            <a:r>
              <a:rPr lang="es-ES" sz="1500" dirty="0"/>
              <a:t>. Air </a:t>
            </a:r>
            <a:r>
              <a:rPr lang="es-ES" sz="1500" dirty="0" err="1"/>
              <a:t>transport</a:t>
            </a:r>
            <a:r>
              <a:rPr lang="es-ES" sz="1500" dirty="0"/>
              <a:t> and </a:t>
            </a:r>
            <a:r>
              <a:rPr lang="es-ES" sz="1500" dirty="0" err="1"/>
              <a:t>operations</a:t>
            </a:r>
            <a:r>
              <a:rPr lang="es-ES" sz="1500" dirty="0"/>
              <a:t>: </a:t>
            </a:r>
            <a:r>
              <a:rPr lang="es-ES" sz="1500" dirty="0" err="1"/>
              <a:t>proceedings</a:t>
            </a:r>
            <a:r>
              <a:rPr lang="es-ES" sz="1500" dirty="0"/>
              <a:t> of </a:t>
            </a:r>
            <a:r>
              <a:rPr lang="es-ES" sz="1500" dirty="0" err="1"/>
              <a:t>the</a:t>
            </a:r>
            <a:r>
              <a:rPr lang="es-ES" sz="1500" dirty="0"/>
              <a:t> </a:t>
            </a:r>
            <a:r>
              <a:rPr lang="es-ES" sz="1500" dirty="0" err="1"/>
              <a:t>third</a:t>
            </a:r>
            <a:r>
              <a:rPr lang="es-ES" sz="1500" dirty="0"/>
              <a:t> </a:t>
            </a:r>
            <a:r>
              <a:rPr lang="es-ES" sz="1500" dirty="0" err="1"/>
              <a:t>international</a:t>
            </a:r>
            <a:r>
              <a:rPr lang="es-ES" sz="1500" dirty="0"/>
              <a:t> air </a:t>
            </a:r>
            <a:r>
              <a:rPr lang="es-ES" sz="1500" dirty="0" err="1"/>
              <a:t>transport</a:t>
            </a:r>
            <a:r>
              <a:rPr lang="es-ES" sz="1500" dirty="0"/>
              <a:t> and </a:t>
            </a:r>
            <a:r>
              <a:rPr lang="es-ES" sz="1500" dirty="0" err="1"/>
              <a:t>operations</a:t>
            </a:r>
            <a:r>
              <a:rPr lang="es-ES" sz="1500" dirty="0"/>
              <a:t> </a:t>
            </a:r>
            <a:r>
              <a:rPr lang="es-ES" sz="1500" dirty="0" err="1"/>
              <a:t>symposium</a:t>
            </a:r>
            <a:r>
              <a:rPr lang="es-ES" sz="1500" dirty="0"/>
              <a:t>. IOS </a:t>
            </a:r>
            <a:r>
              <a:rPr lang="es-ES" sz="1500" dirty="0" err="1"/>
              <a:t>Press</a:t>
            </a:r>
            <a:r>
              <a:rPr lang="es-ES" sz="1500" dirty="0"/>
              <a:t>. 2012.</a:t>
            </a:r>
            <a:endParaRPr lang="es-MX" sz="1500" dirty="0"/>
          </a:p>
          <a:p>
            <a:pPr marL="342900" lvl="0" indent="-342900" algn="just">
              <a:buFont typeface="+mj-lt"/>
              <a:buAutoNum type="arabicPeriod"/>
            </a:pPr>
            <a:r>
              <a:rPr lang="es-ES" sz="1500" dirty="0" err="1"/>
              <a:t>Notteboom</a:t>
            </a:r>
            <a:r>
              <a:rPr lang="es-ES" sz="1500" dirty="0"/>
              <a:t>, </a:t>
            </a:r>
            <a:r>
              <a:rPr lang="es-ES" sz="1500" dirty="0" err="1"/>
              <a:t>Theo</a:t>
            </a:r>
            <a:r>
              <a:rPr lang="es-ES" sz="1500" dirty="0"/>
              <a:t>. </a:t>
            </a:r>
            <a:r>
              <a:rPr lang="es-ES" sz="1500" dirty="0" err="1"/>
              <a:t>The</a:t>
            </a:r>
            <a:r>
              <a:rPr lang="es-ES" sz="1500" dirty="0"/>
              <a:t> </a:t>
            </a:r>
            <a:r>
              <a:rPr lang="es-ES" sz="1500" dirty="0" err="1"/>
              <a:t>sage</a:t>
            </a:r>
            <a:r>
              <a:rPr lang="es-ES" sz="1500" dirty="0"/>
              <a:t> </a:t>
            </a:r>
            <a:r>
              <a:rPr lang="es-ES" sz="1500" dirty="0" err="1"/>
              <a:t>handbook</a:t>
            </a:r>
            <a:r>
              <a:rPr lang="es-ES" sz="1500" dirty="0"/>
              <a:t> of </a:t>
            </a:r>
            <a:r>
              <a:rPr lang="es-ES" sz="1500" dirty="0" err="1"/>
              <a:t>transport</a:t>
            </a:r>
            <a:r>
              <a:rPr lang="es-ES" sz="1500" dirty="0"/>
              <a:t> </a:t>
            </a:r>
            <a:r>
              <a:rPr lang="es-ES" sz="1500" dirty="0" err="1"/>
              <a:t>studies</a:t>
            </a:r>
            <a:r>
              <a:rPr lang="es-ES" sz="1500" dirty="0"/>
              <a:t>. 1st Ed. SAGE 2013.</a:t>
            </a:r>
            <a:endParaRPr lang="es-MX" sz="1500" dirty="0"/>
          </a:p>
          <a:p>
            <a:pPr marL="342900" lvl="0" indent="-342900" algn="just">
              <a:buFont typeface="+mj-lt"/>
              <a:buAutoNum type="arabicPeriod"/>
            </a:pPr>
            <a:r>
              <a:rPr lang="es-ES" sz="1500" dirty="0" err="1"/>
              <a:t>Brömmelstroet</a:t>
            </a:r>
            <a:r>
              <a:rPr lang="es-ES" sz="1500" dirty="0"/>
              <a:t>, Marco te. </a:t>
            </a:r>
            <a:r>
              <a:rPr lang="es-ES" sz="1500" dirty="0" err="1"/>
              <a:t>Transpor</a:t>
            </a:r>
            <a:r>
              <a:rPr lang="es-ES" sz="1500" dirty="0"/>
              <a:t> </a:t>
            </a:r>
            <a:r>
              <a:rPr lang="es-ES" sz="1500" dirty="0" err="1"/>
              <a:t>model</a:t>
            </a:r>
            <a:r>
              <a:rPr lang="es-ES" sz="1500" dirty="0"/>
              <a:t> in </a:t>
            </a:r>
            <a:r>
              <a:rPr lang="es-ES" sz="1500" dirty="0" err="1"/>
              <a:t>urban</a:t>
            </a:r>
            <a:r>
              <a:rPr lang="es-ES" sz="1500" dirty="0"/>
              <a:t> </a:t>
            </a:r>
            <a:r>
              <a:rPr lang="es-ES" sz="1500" dirty="0" err="1"/>
              <a:t>planning</a:t>
            </a:r>
            <a:r>
              <a:rPr lang="es-ES" sz="1500" dirty="0"/>
              <a:t> </a:t>
            </a:r>
            <a:r>
              <a:rPr lang="es-ES" sz="1500" dirty="0" err="1"/>
              <a:t>practices</a:t>
            </a:r>
            <a:r>
              <a:rPr lang="es-ES" sz="1500" dirty="0"/>
              <a:t>: </a:t>
            </a:r>
            <a:r>
              <a:rPr lang="es-ES" sz="1500" dirty="0" err="1"/>
              <a:t>tensions</a:t>
            </a:r>
            <a:r>
              <a:rPr lang="es-ES" sz="1500" dirty="0"/>
              <a:t> and </a:t>
            </a:r>
            <a:r>
              <a:rPr lang="es-ES" sz="1500" dirty="0" err="1"/>
              <a:t>opportunities</a:t>
            </a:r>
            <a:r>
              <a:rPr lang="es-ES" sz="1500" dirty="0"/>
              <a:t> in a </a:t>
            </a:r>
            <a:r>
              <a:rPr lang="es-ES" sz="1500" dirty="0" err="1"/>
              <a:t>changing</a:t>
            </a:r>
            <a:r>
              <a:rPr lang="es-ES" sz="1500" dirty="0"/>
              <a:t> </a:t>
            </a:r>
            <a:r>
              <a:rPr lang="es-ES" sz="1500" dirty="0" err="1"/>
              <a:t>planning</a:t>
            </a:r>
            <a:r>
              <a:rPr lang="es-ES" sz="1500" dirty="0"/>
              <a:t> </a:t>
            </a:r>
            <a:r>
              <a:rPr lang="es-ES" sz="1500" dirty="0" err="1"/>
              <a:t>context</a:t>
            </a:r>
            <a:r>
              <a:rPr lang="es-ES" sz="1500" dirty="0"/>
              <a:t>. 1a Ed. </a:t>
            </a:r>
            <a:r>
              <a:rPr lang="es-ES" sz="1500" dirty="0" err="1"/>
              <a:t>Routledge</a:t>
            </a:r>
            <a:r>
              <a:rPr lang="es-ES" sz="1500" dirty="0"/>
              <a:t>. 2014</a:t>
            </a:r>
            <a:endParaRPr lang="es-MX" sz="1500" dirty="0"/>
          </a:p>
          <a:p>
            <a:pPr marL="342900" lvl="0" indent="-342900" algn="just">
              <a:buFont typeface="+mj-lt"/>
              <a:buAutoNum type="arabicPeriod"/>
            </a:pPr>
            <a:r>
              <a:rPr lang="en-US" sz="1500" dirty="0"/>
              <a:t>Hutton, Barry. Planning sustainable transport. 2013</a:t>
            </a:r>
            <a:endParaRPr lang="es-MX" sz="1500" dirty="0"/>
          </a:p>
          <a:p>
            <a:pPr algn="just"/>
            <a:r>
              <a:rPr lang="en-US" sz="1500" dirty="0"/>
              <a:t> </a:t>
            </a:r>
            <a:endParaRPr lang="es-MX" sz="1500" dirty="0"/>
          </a:p>
          <a:p>
            <a:pPr algn="just"/>
            <a:r>
              <a:rPr lang="en-US" sz="1500" b="1" dirty="0"/>
              <a:t>COMPLEMENTARIA</a:t>
            </a:r>
            <a:endParaRPr lang="es-MX" sz="1500" dirty="0"/>
          </a:p>
          <a:p>
            <a:pPr algn="just"/>
            <a:r>
              <a:rPr lang="en-US" sz="1500" b="1" dirty="0"/>
              <a:t> </a:t>
            </a:r>
            <a:endParaRPr lang="es-MX" sz="1500" dirty="0"/>
          </a:p>
          <a:p>
            <a:pPr marL="342900" lvl="0" indent="-342900" algn="just">
              <a:buFont typeface="+mj-lt"/>
              <a:buAutoNum type="arabicPeriod"/>
            </a:pPr>
            <a:r>
              <a:rPr lang="en-US" sz="1500" dirty="0" err="1"/>
              <a:t>Vukan</a:t>
            </a:r>
            <a:r>
              <a:rPr lang="en-US" sz="1500" dirty="0"/>
              <a:t> R. </a:t>
            </a:r>
            <a:r>
              <a:rPr lang="en-US" sz="1500" dirty="0" err="1"/>
              <a:t>Vuchic</a:t>
            </a:r>
            <a:r>
              <a:rPr lang="en-US" sz="1500" dirty="0"/>
              <a:t>. Urban Transit Systems and Technology. Wiley, 2007. </a:t>
            </a:r>
            <a:endParaRPr lang="es-MX" sz="1500" dirty="0"/>
          </a:p>
          <a:p>
            <a:pPr marL="342900" lvl="0" indent="-342900" algn="just">
              <a:buFont typeface="+mj-lt"/>
              <a:buAutoNum type="arabicPeriod"/>
            </a:pPr>
            <a:r>
              <a:rPr lang="en-US" sz="1500" dirty="0" err="1"/>
              <a:t>Vukan</a:t>
            </a:r>
            <a:r>
              <a:rPr lang="en-US" sz="1500" dirty="0"/>
              <a:t> R. </a:t>
            </a:r>
            <a:r>
              <a:rPr lang="en-US" sz="1500" dirty="0" err="1"/>
              <a:t>Vuchic</a:t>
            </a:r>
            <a:r>
              <a:rPr lang="en-US" sz="1500" dirty="0"/>
              <a:t>. Urban Transit : Operations, Planning and Economics. </a:t>
            </a:r>
            <a:r>
              <a:rPr lang="es-ES" sz="1500" dirty="0" err="1"/>
              <a:t>Wiley</a:t>
            </a:r>
            <a:r>
              <a:rPr lang="es-ES" sz="1500" dirty="0"/>
              <a:t>, 2005.</a:t>
            </a:r>
            <a:endParaRPr lang="es-MX" sz="1500" dirty="0"/>
          </a:p>
          <a:p>
            <a:pPr marL="342900" lvl="0" indent="-342900" algn="just">
              <a:buFont typeface="+mj-lt"/>
              <a:buAutoNum type="arabicPeriod"/>
            </a:pPr>
            <a:r>
              <a:rPr lang="es-ES" sz="1500" dirty="0"/>
              <a:t>J. de D. </a:t>
            </a:r>
            <a:r>
              <a:rPr lang="es-ES" sz="1500" dirty="0" err="1"/>
              <a:t>Ortúzar</a:t>
            </a:r>
            <a:r>
              <a:rPr lang="es-ES" sz="1500" dirty="0"/>
              <a:t>. Modelos de demanda de transporte. Editorial </a:t>
            </a:r>
            <a:r>
              <a:rPr lang="es-ES" sz="1500" dirty="0" err="1"/>
              <a:t>Alfaomega</a:t>
            </a:r>
            <a:r>
              <a:rPr lang="es-ES" sz="1500" dirty="0"/>
              <a:t>, 2000.</a:t>
            </a:r>
            <a:endParaRPr lang="es-MX" sz="1500" dirty="0"/>
          </a:p>
          <a:p>
            <a:pPr marL="342900" lvl="0" indent="-342900" algn="just">
              <a:buFont typeface="+mj-lt"/>
              <a:buAutoNum type="arabicPeriod"/>
            </a:pPr>
            <a:r>
              <a:rPr lang="es-ES" sz="1500" dirty="0"/>
              <a:t>Rus Ginés de, Campos, Javier. Economía del transporte. Bosch.2003</a:t>
            </a:r>
            <a:endParaRPr lang="es-MX" sz="1500" dirty="0"/>
          </a:p>
        </p:txBody>
      </p:sp>
      <p:sp>
        <p:nvSpPr>
          <p:cNvPr id="4" name="3 Marcador de número de diapositiva"/>
          <p:cNvSpPr>
            <a:spLocks noGrp="1"/>
          </p:cNvSpPr>
          <p:nvPr>
            <p:ph type="sldNum" sz="quarter" idx="12"/>
          </p:nvPr>
        </p:nvSpPr>
        <p:spPr/>
        <p:txBody>
          <a:bodyPr/>
          <a:lstStyle/>
          <a:p>
            <a:fld id="{132FADFE-3B8F-471C-ABF0-DBC7717ECBBC}" type="slidenum">
              <a:rPr lang="es-ES" smtClean="0"/>
              <a:t>7</a:t>
            </a:fld>
            <a:endParaRPr lang="es-ES"/>
          </a:p>
        </p:txBody>
      </p:sp>
    </p:spTree>
    <p:extLst>
      <p:ext uri="{BB962C8B-B14F-4D97-AF65-F5344CB8AC3E}">
        <p14:creationId xmlns:p14="http://schemas.microsoft.com/office/powerpoint/2010/main" val="255942699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Objeto"/>
          <p:cNvGraphicFramePr>
            <a:graphicFrameLocks noChangeAspect="1"/>
          </p:cNvGraphicFramePr>
          <p:nvPr>
            <p:extLst>
              <p:ext uri="{D42A27DB-BD31-4B8C-83A1-F6EECF244321}">
                <p14:modId xmlns:p14="http://schemas.microsoft.com/office/powerpoint/2010/main" val="4219613689"/>
              </p:ext>
            </p:extLst>
          </p:nvPr>
        </p:nvGraphicFramePr>
        <p:xfrm>
          <a:off x="107950" y="1557338"/>
          <a:ext cx="8953500" cy="2687637"/>
        </p:xfrm>
        <a:graphic>
          <a:graphicData uri="http://schemas.openxmlformats.org/presentationml/2006/ole">
            <mc:AlternateContent xmlns:mc="http://schemas.openxmlformats.org/markup-compatibility/2006">
              <mc:Choice xmlns:v="urn:schemas-microsoft-com:vml" Requires="v">
                <p:oleObj spid="_x0000_s6191" name="Hoja de cálculo" r:id="rId3" imgW="6562802" imgH="1971595" progId="Excel.Sheet.8">
                  <p:embed/>
                </p:oleObj>
              </mc:Choice>
              <mc:Fallback>
                <p:oleObj name="Hoja de cálculo" r:id="rId3" imgW="6562802" imgH="1971595" progId="Excel.Sheet.8">
                  <p:embed/>
                  <p:pic>
                    <p:nvPicPr>
                      <p:cNvPr id="0" name=""/>
                      <p:cNvPicPr/>
                      <p:nvPr/>
                    </p:nvPicPr>
                    <p:blipFill>
                      <a:blip r:embed="rId4"/>
                      <a:stretch>
                        <a:fillRect/>
                      </a:stretch>
                    </p:blipFill>
                    <p:spPr>
                      <a:xfrm>
                        <a:off x="107950" y="1557338"/>
                        <a:ext cx="8953500" cy="2687637"/>
                      </a:xfrm>
                      <a:prstGeom prst="rect">
                        <a:avLst/>
                      </a:prstGeom>
                      <a:solidFill>
                        <a:schemeClr val="tx1"/>
                      </a:solidFill>
                    </p:spPr>
                  </p:pic>
                </p:oleObj>
              </mc:Fallback>
            </mc:AlternateContent>
          </a:graphicData>
        </a:graphic>
      </p:graphicFrame>
      <p:pic>
        <p:nvPicPr>
          <p:cNvPr id="5" name="Picture 4"/>
          <p:cNvPicPr>
            <a:picLocks noChangeAspect="1" noChangeArrowheads="1"/>
          </p:cNvPicPr>
          <p:nvPr/>
        </p:nvPicPr>
        <p:blipFill>
          <a:blip r:embed="rId5">
            <a:lum bright="-20000" contrast="-40000"/>
            <a:extLst>
              <a:ext uri="{28A0092B-C50C-407E-A947-70E740481C1C}">
                <a14:useLocalDpi xmlns:a14="http://schemas.microsoft.com/office/drawing/2010/main" val="0"/>
              </a:ext>
            </a:extLst>
          </a:blip>
          <a:srcRect/>
          <a:stretch>
            <a:fillRect/>
          </a:stretch>
        </p:blipFill>
        <p:spPr bwMode="auto">
          <a:xfrm>
            <a:off x="3059832" y="3874634"/>
            <a:ext cx="2592288" cy="2506694"/>
          </a:xfrm>
          <a:prstGeom prst="rect">
            <a:avLst/>
          </a:prstGeom>
          <a:solidFill>
            <a:schemeClr val="tx1"/>
          </a:solidFill>
          <a:ln>
            <a:noFill/>
          </a:ln>
          <a:effectLst/>
        </p:spPr>
      </p:pic>
      <p:sp>
        <p:nvSpPr>
          <p:cNvPr id="2" name="1 Marcador de número de diapositiva"/>
          <p:cNvSpPr>
            <a:spLocks noGrp="1"/>
          </p:cNvSpPr>
          <p:nvPr>
            <p:ph type="sldNum" sz="quarter" idx="12"/>
          </p:nvPr>
        </p:nvSpPr>
        <p:spPr/>
        <p:txBody>
          <a:bodyPr/>
          <a:lstStyle/>
          <a:p>
            <a:fld id="{132FADFE-3B8F-471C-ABF0-DBC7717ECBBC}" type="slidenum">
              <a:rPr lang="es-ES" smtClean="0"/>
              <a:t>70</a:t>
            </a:fld>
            <a:endParaRPr lang="es-ES"/>
          </a:p>
        </p:txBody>
      </p:sp>
    </p:spTree>
    <p:extLst>
      <p:ext uri="{BB962C8B-B14F-4D97-AF65-F5344CB8AC3E}">
        <p14:creationId xmlns:p14="http://schemas.microsoft.com/office/powerpoint/2010/main" val="166190163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7" y="1268760"/>
            <a:ext cx="8784976" cy="1569660"/>
          </a:xfrm>
          <a:prstGeom prst="rect">
            <a:avLst/>
          </a:prstGeom>
        </p:spPr>
        <p:txBody>
          <a:bodyPr wrap="square">
            <a:spAutoFit/>
          </a:bodyPr>
          <a:lstStyle/>
          <a:p>
            <a:pPr algn="just"/>
            <a:r>
              <a:rPr lang="es-MX" sz="1600" dirty="0" smtClean="0"/>
              <a:t>El </a:t>
            </a:r>
            <a:r>
              <a:rPr lang="es-MX" sz="1600" dirty="0"/>
              <a:t>modelo tendencial supone que la distribución de la población permanecerá constante en el futuro</a:t>
            </a:r>
            <a:r>
              <a:rPr lang="es-MX" sz="1600" dirty="0" smtClean="0"/>
              <a:t>. La forma de aplicar el modelo es la siguiente:</a:t>
            </a:r>
            <a:r>
              <a:rPr lang="es-MX" sz="1600" dirty="0"/>
              <a:t>			</a:t>
            </a:r>
            <a:endParaRPr lang="es-MX" sz="1600" dirty="0" smtClean="0"/>
          </a:p>
          <a:p>
            <a:pPr marL="285750" indent="-285750" algn="just">
              <a:buFont typeface="Arial" panose="020B0604020202020204" pitchFamily="34" charset="0"/>
              <a:buChar char="•"/>
            </a:pPr>
            <a:r>
              <a:rPr lang="es-MX" sz="1600" dirty="0" smtClean="0"/>
              <a:t>Para </a:t>
            </a:r>
            <a:r>
              <a:rPr lang="es-MX" sz="1600" dirty="0"/>
              <a:t>el año base se estima la proporción de la población total que se asienta en cada zona, y </a:t>
            </a:r>
            <a:endParaRPr lang="es-MX" sz="1600" dirty="0" smtClean="0"/>
          </a:p>
          <a:p>
            <a:pPr marL="285750" indent="-285750" algn="just">
              <a:buFont typeface="Arial" panose="020B0604020202020204" pitchFamily="34" charset="0"/>
              <a:buChar char="•"/>
            </a:pPr>
            <a:r>
              <a:rPr lang="es-MX" sz="1600" dirty="0" smtClean="0"/>
              <a:t>Esta </a:t>
            </a:r>
            <a:r>
              <a:rPr lang="es-MX" sz="1600" dirty="0"/>
              <a:t>misma </a:t>
            </a:r>
            <a:r>
              <a:rPr lang="es-MX" sz="1600" dirty="0" smtClean="0"/>
              <a:t>proporción se </a:t>
            </a:r>
            <a:r>
              <a:rPr lang="es-MX" sz="1600" dirty="0"/>
              <a:t>aplica para </a:t>
            </a:r>
            <a:r>
              <a:rPr lang="es-MX" sz="1600" dirty="0" smtClean="0"/>
              <a:t>el futuro</a:t>
            </a:r>
            <a:r>
              <a:rPr lang="es-MX" sz="1600" dirty="0"/>
              <a:t>. </a:t>
            </a:r>
            <a:endParaRPr lang="es-MX" sz="1600" dirty="0" smtClean="0"/>
          </a:p>
          <a:p>
            <a:pPr algn="just"/>
            <a:r>
              <a:rPr lang="es-MX" sz="1600" dirty="0" smtClean="0"/>
              <a:t>La </a:t>
            </a:r>
            <a:r>
              <a:rPr lang="es-MX" sz="1600" dirty="0"/>
              <a:t>proporción de cada zona es </a:t>
            </a:r>
            <a:r>
              <a:rPr lang="es-MX" sz="1600" dirty="0" err="1"/>
              <a:t>gi</a:t>
            </a:r>
            <a:r>
              <a:rPr lang="es-MX" sz="1600" dirty="0"/>
              <a:t> = Pi / </a:t>
            </a:r>
            <a:r>
              <a:rPr lang="es-MX" sz="1600" dirty="0" smtClean="0"/>
              <a:t>Pt </a:t>
            </a:r>
            <a:r>
              <a:rPr lang="es-MX" sz="1600" dirty="0"/>
              <a:t>en donde Pi es la población de la zona i y </a:t>
            </a:r>
            <a:r>
              <a:rPr lang="es-MX" sz="1600" dirty="0" smtClean="0"/>
              <a:t>Pt </a:t>
            </a:r>
            <a:r>
              <a:rPr lang="es-MX" sz="1600" dirty="0"/>
              <a:t>es la población </a:t>
            </a:r>
            <a:r>
              <a:rPr lang="es-MX" sz="1600" dirty="0" smtClean="0"/>
              <a:t>total</a:t>
            </a:r>
            <a:r>
              <a:rPr lang="es-MX" sz="1600" dirty="0"/>
              <a:t> </a:t>
            </a:r>
            <a:r>
              <a:rPr lang="es-MX" sz="1600" dirty="0" smtClean="0"/>
              <a:t>del área de estudio.</a:t>
            </a:r>
            <a:r>
              <a:rPr lang="es-MX" sz="1600" dirty="0"/>
              <a:t>			</a:t>
            </a:r>
          </a:p>
        </p:txBody>
      </p:sp>
      <p:sp>
        <p:nvSpPr>
          <p:cNvPr id="5" name="4 Rectángulo"/>
          <p:cNvSpPr/>
          <p:nvPr/>
        </p:nvSpPr>
        <p:spPr>
          <a:xfrm>
            <a:off x="3360013" y="395372"/>
            <a:ext cx="2028119" cy="369332"/>
          </a:xfrm>
          <a:prstGeom prst="rect">
            <a:avLst/>
          </a:prstGeom>
        </p:spPr>
        <p:txBody>
          <a:bodyPr wrap="none">
            <a:spAutoFit/>
          </a:bodyPr>
          <a:lstStyle/>
          <a:p>
            <a:r>
              <a:rPr lang="es-MX" dirty="0">
                <a:effectLst>
                  <a:outerShdw blurRad="38100" dist="38100" dir="2700000" algn="tl">
                    <a:srgbClr val="000000">
                      <a:alpha val="43137"/>
                    </a:srgbClr>
                  </a:outerShdw>
                </a:effectLst>
              </a:rPr>
              <a:t>Modelo tendencial</a:t>
            </a:r>
          </a:p>
        </p:txBody>
      </p:sp>
      <p:sp>
        <p:nvSpPr>
          <p:cNvPr id="6" name="5 CuadroTexto"/>
          <p:cNvSpPr txBox="1"/>
          <p:nvPr/>
        </p:nvSpPr>
        <p:spPr>
          <a:xfrm>
            <a:off x="683568" y="5273913"/>
            <a:ext cx="8424936" cy="1323439"/>
          </a:xfrm>
          <a:prstGeom prst="rect">
            <a:avLst/>
          </a:prstGeom>
          <a:noFill/>
        </p:spPr>
        <p:txBody>
          <a:bodyPr wrap="square" rtlCol="0">
            <a:spAutoFit/>
          </a:bodyPr>
          <a:lstStyle/>
          <a:p>
            <a:r>
              <a:rPr lang="es-MX" sz="1600" dirty="0" smtClean="0"/>
              <a:t>El modelo tendencial tiene los siguientes inconvenientes:</a:t>
            </a:r>
          </a:p>
          <a:p>
            <a:pPr marL="342900" indent="-342900">
              <a:buFont typeface="+mj-lt"/>
              <a:buAutoNum type="arabicPeriod"/>
            </a:pPr>
            <a:r>
              <a:rPr lang="es-MX" sz="1600" dirty="0" smtClean="0"/>
              <a:t>No puede aplicarse para pronósticos a largo plazo</a:t>
            </a:r>
          </a:p>
          <a:p>
            <a:pPr marL="342900" indent="-342900">
              <a:buFont typeface="+mj-lt"/>
              <a:buAutoNum type="arabicPeriod"/>
            </a:pPr>
            <a:r>
              <a:rPr lang="es-MX" sz="1600" dirty="0" smtClean="0"/>
              <a:t>No toma en cuenta la capacidad de las zonas para absorber nuevos incrementos de población</a:t>
            </a:r>
          </a:p>
          <a:p>
            <a:pPr marL="342900" indent="-342900">
              <a:buFont typeface="+mj-lt"/>
              <a:buAutoNum type="arabicPeriod"/>
            </a:pPr>
            <a:r>
              <a:rPr lang="es-MX" sz="1600" dirty="0" smtClean="0"/>
              <a:t>No toma en cuenta posibles cambios en el sistema de transporte (accesibilidad  las zonas)</a:t>
            </a:r>
            <a:endParaRPr lang="es-MX" sz="1600" dirty="0"/>
          </a:p>
        </p:txBody>
      </p:sp>
      <p:grpSp>
        <p:nvGrpSpPr>
          <p:cNvPr id="2" name="1 Grupo"/>
          <p:cNvGrpSpPr/>
          <p:nvPr/>
        </p:nvGrpSpPr>
        <p:grpSpPr>
          <a:xfrm>
            <a:off x="2293065" y="2852936"/>
            <a:ext cx="4439174" cy="2376264"/>
            <a:chOff x="2077042" y="2564904"/>
            <a:chExt cx="4439174" cy="2376264"/>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7042" y="2564904"/>
              <a:ext cx="4439174" cy="2376264"/>
            </a:xfrm>
            <a:prstGeom prst="rect">
              <a:avLst/>
            </a:prstGeom>
            <a:solidFill>
              <a:schemeClr val="tx1"/>
            </a:solidFill>
            <a:ln>
              <a:noFill/>
            </a:ln>
            <a:effectLst/>
          </p:spPr>
        </p:pic>
        <p:sp>
          <p:nvSpPr>
            <p:cNvPr id="7" name="6 CuadroTexto"/>
            <p:cNvSpPr txBox="1"/>
            <p:nvPr/>
          </p:nvSpPr>
          <p:spPr>
            <a:xfrm>
              <a:off x="5624824" y="4602614"/>
              <a:ext cx="763351" cy="338554"/>
            </a:xfrm>
            <a:prstGeom prst="rect">
              <a:avLst/>
            </a:prstGeom>
            <a:noFill/>
          </p:spPr>
          <p:txBody>
            <a:bodyPr wrap="none" rtlCol="0">
              <a:spAutoFit/>
            </a:bodyPr>
            <a:lstStyle/>
            <a:p>
              <a:r>
                <a:rPr lang="es-MX" sz="1600" dirty="0" smtClean="0">
                  <a:solidFill>
                    <a:schemeClr val="bg1"/>
                  </a:solidFill>
                </a:rPr>
                <a:t>23,400</a:t>
              </a:r>
              <a:endParaRPr lang="es-MX" sz="1600" dirty="0">
                <a:solidFill>
                  <a:schemeClr val="bg1"/>
                </a:solidFill>
              </a:endParaRPr>
            </a:p>
          </p:txBody>
        </p:sp>
      </p:grpSp>
      <p:sp>
        <p:nvSpPr>
          <p:cNvPr id="3" name="2 Marcador de número de diapositiva"/>
          <p:cNvSpPr>
            <a:spLocks noGrp="1"/>
          </p:cNvSpPr>
          <p:nvPr>
            <p:ph type="sldNum" sz="quarter" idx="12"/>
          </p:nvPr>
        </p:nvSpPr>
        <p:spPr/>
        <p:txBody>
          <a:bodyPr/>
          <a:lstStyle/>
          <a:p>
            <a:fld id="{132FADFE-3B8F-471C-ABF0-DBC7717ECBBC}" type="slidenum">
              <a:rPr lang="es-ES" smtClean="0"/>
              <a:t>71</a:t>
            </a:fld>
            <a:endParaRPr lang="es-ES"/>
          </a:p>
        </p:txBody>
      </p:sp>
    </p:spTree>
    <p:extLst>
      <p:ext uri="{BB962C8B-B14F-4D97-AF65-F5344CB8AC3E}">
        <p14:creationId xmlns:p14="http://schemas.microsoft.com/office/powerpoint/2010/main" val="1661901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360013" y="395372"/>
            <a:ext cx="2278188" cy="369332"/>
          </a:xfrm>
          <a:prstGeom prst="rect">
            <a:avLst/>
          </a:prstGeom>
        </p:spPr>
        <p:txBody>
          <a:bodyPr wrap="none">
            <a:spAutoFit/>
          </a:bodyPr>
          <a:lstStyle/>
          <a:p>
            <a:r>
              <a:rPr lang="es-MX" dirty="0">
                <a:effectLst>
                  <a:outerShdw blurRad="38100" dist="38100" dir="2700000" algn="tl">
                    <a:srgbClr val="000000">
                      <a:alpha val="43137"/>
                    </a:srgbClr>
                  </a:outerShdw>
                </a:effectLst>
              </a:rPr>
              <a:t>Modelo </a:t>
            </a:r>
            <a:r>
              <a:rPr lang="es-MX" dirty="0" smtClean="0">
                <a:effectLst>
                  <a:outerShdw blurRad="38100" dist="38100" dir="2700000" algn="tl">
                    <a:srgbClr val="000000">
                      <a:alpha val="43137"/>
                    </a:srgbClr>
                  </a:outerShdw>
                </a:effectLst>
              </a:rPr>
              <a:t>gravitacional</a:t>
            </a:r>
            <a:endParaRPr lang="es-MX" dirty="0">
              <a:effectLst>
                <a:outerShdw blurRad="38100" dist="38100" dir="2700000" algn="tl">
                  <a:srgbClr val="000000">
                    <a:alpha val="43137"/>
                  </a:srgbClr>
                </a:outerShdw>
              </a:effectLst>
            </a:endParaRPr>
          </a:p>
        </p:txBody>
      </p:sp>
      <p:pic>
        <p:nvPicPr>
          <p:cNvPr id="820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786" y="1249451"/>
            <a:ext cx="5660366" cy="1216149"/>
          </a:xfrm>
          <a:prstGeom prst="rect">
            <a:avLst/>
          </a:prstGeom>
          <a:solidFill>
            <a:schemeClr val="tx1"/>
          </a:solidFill>
          <a:ln>
            <a:noFill/>
          </a:ln>
          <a:effectLst/>
        </p:spPr>
      </p:pic>
      <p:pic>
        <p:nvPicPr>
          <p:cNvPr id="8201" name="Picture 9"/>
          <p:cNvPicPr>
            <a:picLocks noChangeAspect="1" noChangeArrowheads="1"/>
          </p:cNvPicPr>
          <p:nvPr/>
        </p:nvPicPr>
        <p:blipFill rotWithShape="1">
          <a:blip r:embed="rId3">
            <a:extLst>
              <a:ext uri="{28A0092B-C50C-407E-A947-70E740481C1C}">
                <a14:useLocalDpi xmlns:a14="http://schemas.microsoft.com/office/drawing/2010/main" val="0"/>
              </a:ext>
            </a:extLst>
          </a:blip>
          <a:srcRect l="27865" t="2654" r="27048"/>
          <a:stretch/>
        </p:blipFill>
        <p:spPr bwMode="auto">
          <a:xfrm>
            <a:off x="5978847" y="1840830"/>
            <a:ext cx="1281214" cy="500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 name="10 Grupo"/>
          <p:cNvGrpSpPr/>
          <p:nvPr/>
        </p:nvGrpSpPr>
        <p:grpSpPr>
          <a:xfrm>
            <a:off x="226835" y="2362528"/>
            <a:ext cx="6748963" cy="1662582"/>
            <a:chOff x="226835" y="2146504"/>
            <a:chExt cx="6748963" cy="1662582"/>
          </a:xfrm>
        </p:grpSpPr>
        <p:grpSp>
          <p:nvGrpSpPr>
            <p:cNvPr id="7" name="6 Grupo"/>
            <p:cNvGrpSpPr/>
            <p:nvPr/>
          </p:nvGrpSpPr>
          <p:grpSpPr>
            <a:xfrm>
              <a:off x="226835" y="2146504"/>
              <a:ext cx="6748963" cy="1662582"/>
              <a:chOff x="279786" y="2218512"/>
              <a:chExt cx="7416032" cy="1662582"/>
            </a:xfrm>
          </p:grpSpPr>
          <mc:AlternateContent xmlns:mc="http://schemas.openxmlformats.org/markup-compatibility/2006" xmlns:a14="http://schemas.microsoft.com/office/drawing/2010/main">
            <mc:Choice Requires="a14">
              <p:sp>
                <p:nvSpPr>
                  <p:cNvPr id="3" name="2 CuadroTexto"/>
                  <p:cNvSpPr txBox="1"/>
                  <p:nvPr/>
                </p:nvSpPr>
                <p:spPr>
                  <a:xfrm>
                    <a:off x="279786" y="2276872"/>
                    <a:ext cx="7416032" cy="1604222"/>
                  </a:xfrm>
                  <a:prstGeom prst="rect">
                    <a:avLst/>
                  </a:prstGeom>
                  <a:noFill/>
                </p:spPr>
                <p:txBody>
                  <a:bodyPr wrap="none" rtlCol="0">
                    <a:spAutoFit/>
                  </a:bodyPr>
                  <a:lstStyle/>
                  <a:p>
                    <a:r>
                      <a:rPr lang="es-MX" sz="1400" dirty="0" smtClean="0"/>
                      <a:t>Para calibrar el modelo debemos obtener el valor de      en  la función de accesibilidad. </a:t>
                    </a:r>
                  </a:p>
                  <a:p>
                    <a:r>
                      <a:rPr lang="es-MX" sz="1400" dirty="0" smtClean="0"/>
                      <a:t>Esto se logra ajustando un modelo potencial </a:t>
                    </a:r>
                    <a14:m>
                      <m:oMath xmlns:m="http://schemas.openxmlformats.org/officeDocument/2006/math">
                        <m:r>
                          <a:rPr lang="es-MX" sz="1400" b="0" i="1" smtClean="0">
                            <a:latin typeface="Cambria Math"/>
                          </a:rPr>
                          <m:t>𝑦</m:t>
                        </m:r>
                        <m:r>
                          <a:rPr lang="es-MX" sz="1400" b="0" i="1" smtClean="0">
                            <a:latin typeface="Cambria Math"/>
                          </a:rPr>
                          <m:t>=</m:t>
                        </m:r>
                        <m:sSup>
                          <m:sSupPr>
                            <m:ctrlPr>
                              <a:rPr lang="es-MX" sz="1400" b="0" i="1" smtClean="0">
                                <a:latin typeface="Cambria Math"/>
                              </a:rPr>
                            </m:ctrlPr>
                          </m:sSupPr>
                          <m:e>
                            <m:r>
                              <a:rPr lang="es-MX" sz="1400" b="0" i="1" smtClean="0">
                                <a:latin typeface="Cambria Math"/>
                              </a:rPr>
                              <m:t>𝑚𝑥</m:t>
                            </m:r>
                          </m:e>
                          <m:sup>
                            <m:r>
                              <a:rPr lang="es-MX" sz="1400" b="0" i="1" smtClean="0">
                                <a:latin typeface="Cambria Math"/>
                              </a:rPr>
                              <m:t>𝑏</m:t>
                            </m:r>
                          </m:sup>
                        </m:sSup>
                      </m:oMath>
                    </a14:m>
                    <a:r>
                      <a:rPr lang="es-MX" sz="1400" dirty="0" smtClean="0"/>
                      <a:t>, con</a:t>
                    </a:r>
                  </a:p>
                  <a:p>
                    <a:r>
                      <a:rPr lang="es-MX" sz="1400" dirty="0" smtClean="0"/>
                      <a:t>y: densidad de población (Pi/Vi)</a:t>
                    </a:r>
                  </a:p>
                  <a:p>
                    <a:r>
                      <a:rPr lang="es-MX" sz="1400" dirty="0" smtClean="0"/>
                      <a:t>X: distancia al centro dic</a:t>
                    </a:r>
                  </a:p>
                  <a:p>
                    <a:r>
                      <a:rPr lang="es-MX" sz="1400" dirty="0" smtClean="0"/>
                      <a:t>El valor del parámetro b en este modelo, es el valor de      en la función de accesibilidad.</a:t>
                    </a:r>
                  </a:p>
                  <a:p>
                    <a:r>
                      <a:rPr lang="es-MX" sz="1400" dirty="0" smtClean="0"/>
                      <a:t>Para ajustar el modelo para el año base se toma como Vi el área total dedicada a uso </a:t>
                    </a:r>
                  </a:p>
                  <a:p>
                    <a:r>
                      <a:rPr lang="es-MX" sz="1400" dirty="0" smtClean="0"/>
                      <a:t>habitacional</a:t>
                    </a:r>
                  </a:p>
                </p:txBody>
              </p:sp>
            </mc:Choice>
            <mc:Fallback xmlns="">
              <p:sp>
                <p:nvSpPr>
                  <p:cNvPr id="3" name="2 CuadroTexto"/>
                  <p:cNvSpPr txBox="1">
                    <a:spLocks noRot="1" noChangeAspect="1" noMove="1" noResize="1" noEditPoints="1" noAdjustHandles="1" noChangeArrowheads="1" noChangeShapeType="1" noTextEdit="1"/>
                  </p:cNvSpPr>
                  <p:nvPr/>
                </p:nvSpPr>
                <p:spPr>
                  <a:xfrm>
                    <a:off x="279786" y="2276872"/>
                    <a:ext cx="7416032" cy="1604222"/>
                  </a:xfrm>
                  <a:prstGeom prst="rect">
                    <a:avLst/>
                  </a:prstGeom>
                  <a:blipFill rotWithShape="1">
                    <a:blip r:embed="rId4"/>
                    <a:stretch>
                      <a:fillRect l="-181" t="-380" b="-3042"/>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 name="5 CuadroTexto"/>
                  <p:cNvSpPr txBox="1"/>
                  <p:nvPr/>
                </p:nvSpPr>
                <p:spPr>
                  <a:xfrm>
                    <a:off x="4594673" y="2218512"/>
                    <a:ext cx="41668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MX" b="0" i="1" smtClean="0">
                              <a:latin typeface="Cambria Math"/>
                              <a:ea typeface="Cambria Math"/>
                            </a:rPr>
                            <m:t>𝛼</m:t>
                          </m:r>
                        </m:oMath>
                      </m:oMathPara>
                    </a14:m>
                    <a:endParaRPr lang="es-MX" dirty="0"/>
                  </a:p>
                </p:txBody>
              </p:sp>
            </mc:Choice>
            <mc:Fallback xmlns="">
              <p:sp>
                <p:nvSpPr>
                  <p:cNvPr id="6" name="5 CuadroTexto"/>
                  <p:cNvSpPr txBox="1">
                    <a:spLocks noRot="1" noChangeAspect="1" noMove="1" noResize="1" noEditPoints="1" noAdjustHandles="1" noChangeArrowheads="1" noChangeShapeType="1" noTextEdit="1"/>
                  </p:cNvSpPr>
                  <p:nvPr/>
                </p:nvSpPr>
                <p:spPr>
                  <a:xfrm>
                    <a:off x="4594673" y="2218512"/>
                    <a:ext cx="416687" cy="369332"/>
                  </a:xfrm>
                  <a:prstGeom prst="rect">
                    <a:avLst/>
                  </a:prstGeom>
                  <a:blipFill rotWithShape="1">
                    <a:blip r:embed="rId5"/>
                    <a:stretch>
                      <a:fillRect/>
                    </a:stretch>
                  </a:blipFill>
                </p:spPr>
                <p:txBody>
                  <a:bodyPr/>
                  <a:lstStyle/>
                  <a:p>
                    <a:r>
                      <a:rPr lang="es-MX">
                        <a:noFill/>
                      </a:rPr>
                      <a:t> </a:t>
                    </a:r>
                  </a:p>
                </p:txBody>
              </p:sp>
            </mc:Fallback>
          </mc:AlternateContent>
        </p:grpSp>
        <mc:AlternateContent xmlns:mc="http://schemas.openxmlformats.org/markup-compatibility/2006" xmlns:a14="http://schemas.microsoft.com/office/drawing/2010/main">
          <mc:Choice Requires="a14">
            <p:sp>
              <p:nvSpPr>
                <p:cNvPr id="18" name="17 CuadroTexto"/>
                <p:cNvSpPr txBox="1"/>
                <p:nvPr/>
              </p:nvSpPr>
              <p:spPr>
                <a:xfrm>
                  <a:off x="4283968" y="3010600"/>
                  <a:ext cx="38985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MX" b="0" i="1" smtClean="0">
                            <a:latin typeface="Cambria Math"/>
                            <a:ea typeface="Cambria Math"/>
                          </a:rPr>
                          <m:t>𝛼</m:t>
                        </m:r>
                      </m:oMath>
                    </m:oMathPara>
                  </a14:m>
                  <a:endParaRPr lang="es-MX" dirty="0"/>
                </a:p>
              </p:txBody>
            </p:sp>
          </mc:Choice>
          <mc:Fallback xmlns="">
            <p:sp>
              <p:nvSpPr>
                <p:cNvPr id="18" name="17 CuadroTexto"/>
                <p:cNvSpPr txBox="1">
                  <a:spLocks noRot="1" noChangeAspect="1" noMove="1" noResize="1" noEditPoints="1" noAdjustHandles="1" noChangeArrowheads="1" noChangeShapeType="1" noTextEdit="1"/>
                </p:cNvSpPr>
                <p:nvPr/>
              </p:nvSpPr>
              <p:spPr>
                <a:xfrm>
                  <a:off x="4283968" y="3010600"/>
                  <a:ext cx="389850" cy="369332"/>
                </a:xfrm>
                <a:prstGeom prst="rect">
                  <a:avLst/>
                </a:prstGeom>
                <a:blipFill rotWithShape="1">
                  <a:blip r:embed="rId6"/>
                  <a:stretch>
                    <a:fillRect/>
                  </a:stretch>
                </a:blipFill>
              </p:spPr>
              <p:txBody>
                <a:bodyPr/>
                <a:lstStyle/>
                <a:p>
                  <a:r>
                    <a:rPr lang="es-MX">
                      <a:noFill/>
                    </a:rPr>
                    <a:t> </a:t>
                  </a:r>
                </a:p>
              </p:txBody>
            </p:sp>
          </mc:Fallback>
        </mc:AlternateContent>
      </p:grpSp>
      <p:pic>
        <p:nvPicPr>
          <p:cNvPr id="8203"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4486" y="4024446"/>
            <a:ext cx="3919754" cy="1775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4"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11972" y="3996133"/>
            <a:ext cx="3292475" cy="1798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Flecha derecha"/>
          <p:cNvSpPr/>
          <p:nvPr/>
        </p:nvSpPr>
        <p:spPr>
          <a:xfrm>
            <a:off x="4355976" y="4653136"/>
            <a:ext cx="883989" cy="484632"/>
          </a:xfrm>
          <a:prstGeom prst="rightArrow">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mc:AlternateContent xmlns:mc="http://schemas.openxmlformats.org/markup-compatibility/2006">
        <mc:Choice xmlns:a14="http://schemas.microsoft.com/office/drawing/2010/main" Requires="a14">
          <p:sp>
            <p:nvSpPr>
              <p:cNvPr id="9" name="8 CuadroTexto"/>
              <p:cNvSpPr txBox="1"/>
              <p:nvPr/>
            </p:nvSpPr>
            <p:spPr>
              <a:xfrm>
                <a:off x="323528" y="5886969"/>
                <a:ext cx="4032448" cy="9264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MX" dirty="0" smtClean="0"/>
                  <a:t>Entonces la expresión que relaciona a (Pi/Vi) y la dic es: </a:t>
                </a:r>
              </a:p>
              <a:p>
                <a:r>
                  <a:rPr lang="es-MX" dirty="0" smtClean="0"/>
                  <a:t>(Pi/Vi)=38.6145</a:t>
                </a:r>
                <a14:m>
                  <m:oMath xmlns:m="http://schemas.openxmlformats.org/officeDocument/2006/math">
                    <m:r>
                      <a:rPr lang="es-MX" b="0" i="0" smtClean="0">
                        <a:latin typeface="Cambria Math"/>
                      </a:rPr>
                      <m:t> </m:t>
                    </m:r>
                    <m:sSup>
                      <m:sSupPr>
                        <m:ctrlPr>
                          <a:rPr lang="es-MX" i="1" smtClean="0">
                            <a:latin typeface="Cambria Math"/>
                          </a:rPr>
                        </m:ctrlPr>
                      </m:sSupPr>
                      <m:e>
                        <m:r>
                          <a:rPr lang="es-MX" b="0" i="1" smtClean="0">
                            <a:latin typeface="Cambria Math"/>
                          </a:rPr>
                          <m:t>𝑑𝑖𝑐</m:t>
                        </m:r>
                      </m:e>
                      <m:sup>
                        <m:r>
                          <a:rPr lang="es-MX" b="0" i="1" smtClean="0">
                            <a:latin typeface="Cambria Math"/>
                          </a:rPr>
                          <m:t>−0.5469</m:t>
                        </m:r>
                      </m:sup>
                    </m:sSup>
                  </m:oMath>
                </a14:m>
                <a:r>
                  <a:rPr lang="es-MX" dirty="0" smtClean="0"/>
                  <a:t> </a:t>
                </a:r>
                <a:endParaRPr lang="es-MX" dirty="0"/>
              </a:p>
            </p:txBody>
          </p:sp>
        </mc:Choice>
        <mc:Fallback>
          <p:sp>
            <p:nvSpPr>
              <p:cNvPr id="9" name="8 CuadroTexto"/>
              <p:cNvSpPr txBox="1">
                <a:spLocks noRot="1" noChangeAspect="1" noMove="1" noResize="1" noEditPoints="1" noAdjustHandles="1" noChangeArrowheads="1" noChangeShapeType="1" noTextEdit="1"/>
              </p:cNvSpPr>
              <p:nvPr/>
            </p:nvSpPr>
            <p:spPr>
              <a:xfrm>
                <a:off x="323528" y="5886969"/>
                <a:ext cx="4032448" cy="926407"/>
              </a:xfrm>
              <a:prstGeom prst="rect">
                <a:avLst/>
              </a:prstGeom>
              <a:blipFill rotWithShape="1">
                <a:blip r:embed="rId9"/>
                <a:stretch>
                  <a:fillRect l="-901" t="-1923" b="-8333"/>
                </a:stretch>
              </a:blipFill>
            </p:spPr>
            <p:txBody>
              <a:bodyPr/>
              <a:lstStyle/>
              <a:p>
                <a:r>
                  <a:rPr lang="es-MX">
                    <a:noFill/>
                  </a:rPr>
                  <a:t> </a:t>
                </a:r>
              </a:p>
            </p:txBody>
          </p:sp>
        </mc:Fallback>
      </mc:AlternateContent>
      <mc:AlternateContent xmlns:mc="http://schemas.openxmlformats.org/markup-compatibility/2006">
        <mc:Choice xmlns:a14="http://schemas.microsoft.com/office/drawing/2010/main" Requires="a14">
          <p:sp>
            <p:nvSpPr>
              <p:cNvPr id="23" name="22 CuadroTexto"/>
              <p:cNvSpPr txBox="1"/>
              <p:nvPr/>
            </p:nvSpPr>
            <p:spPr>
              <a:xfrm>
                <a:off x="4482576" y="5877272"/>
                <a:ext cx="4111858" cy="90659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MX" dirty="0" smtClean="0"/>
                  <a:t>Por lo tanto: </a:t>
                </a:r>
              </a:p>
              <a:p>
                <a:pPr/>
                <a14:m>
                  <m:oMathPara xmlns:m="http://schemas.openxmlformats.org/officeDocument/2006/math">
                    <m:oMathParaPr>
                      <m:jc m:val="centerGroup"/>
                    </m:oMathParaPr>
                    <m:oMath xmlns:m="http://schemas.openxmlformats.org/officeDocument/2006/math">
                      <m:r>
                        <a:rPr lang="es-MX" b="0" i="1" smtClean="0">
                          <a:latin typeface="Cambria Math"/>
                        </a:rPr>
                        <m:t>𝐴𝑖</m:t>
                      </m:r>
                      <m:r>
                        <a:rPr lang="es-MX" b="0" i="1" smtClean="0">
                          <a:latin typeface="Cambria Math"/>
                        </a:rPr>
                        <m:t>=</m:t>
                      </m:r>
                      <m:f>
                        <m:fPr>
                          <m:ctrlPr>
                            <a:rPr lang="es-MX" b="0" i="1" smtClean="0">
                              <a:latin typeface="Cambria Math"/>
                            </a:rPr>
                          </m:ctrlPr>
                        </m:fPr>
                        <m:num>
                          <m:r>
                            <a:rPr lang="es-MX" b="0" i="1" smtClean="0">
                              <a:latin typeface="Cambria Math"/>
                            </a:rPr>
                            <m:t>1</m:t>
                          </m:r>
                        </m:num>
                        <m:den>
                          <m:sSup>
                            <m:sSupPr>
                              <m:ctrlPr>
                                <a:rPr lang="es-MX" b="0" i="1" smtClean="0">
                                  <a:latin typeface="Cambria Math"/>
                                </a:rPr>
                              </m:ctrlPr>
                            </m:sSupPr>
                            <m:e>
                              <m:r>
                                <a:rPr lang="es-MX" b="0" i="1" smtClean="0">
                                  <a:latin typeface="Cambria Math"/>
                                </a:rPr>
                                <m:t>𝑑𝑖𝑐</m:t>
                              </m:r>
                            </m:e>
                            <m:sup>
                              <m:r>
                                <a:rPr lang="es-MX" b="0" i="1" smtClean="0">
                                  <a:latin typeface="Cambria Math"/>
                                </a:rPr>
                                <m:t>0.5469</m:t>
                              </m:r>
                            </m:sup>
                          </m:sSup>
                        </m:den>
                      </m:f>
                    </m:oMath>
                  </m:oMathPara>
                </a14:m>
                <a:endParaRPr lang="es-MX" dirty="0" smtClean="0"/>
              </a:p>
            </p:txBody>
          </p:sp>
        </mc:Choice>
        <mc:Fallback>
          <p:sp>
            <p:nvSpPr>
              <p:cNvPr id="23" name="22 CuadroTexto"/>
              <p:cNvSpPr txBox="1">
                <a:spLocks noRot="1" noChangeAspect="1" noMove="1" noResize="1" noEditPoints="1" noAdjustHandles="1" noChangeArrowheads="1" noChangeShapeType="1" noTextEdit="1"/>
              </p:cNvSpPr>
              <p:nvPr/>
            </p:nvSpPr>
            <p:spPr>
              <a:xfrm>
                <a:off x="4482576" y="5877272"/>
                <a:ext cx="4111858" cy="906595"/>
              </a:xfrm>
              <a:prstGeom prst="rect">
                <a:avLst/>
              </a:prstGeom>
              <a:blipFill rotWithShape="1">
                <a:blip r:embed="rId10"/>
                <a:stretch>
                  <a:fillRect l="-884" t="-1961"/>
                </a:stretch>
              </a:blipFill>
            </p:spPr>
            <p:txBody>
              <a:bodyPr/>
              <a:lstStyle/>
              <a:p>
                <a:r>
                  <a:rPr lang="es-MX">
                    <a:noFill/>
                  </a:rPr>
                  <a:t> </a:t>
                </a:r>
              </a:p>
            </p:txBody>
          </p:sp>
        </mc:Fallback>
      </mc:AlternateContent>
      <p:pic>
        <p:nvPicPr>
          <p:cNvPr id="8205" name="Picture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978847" y="1340768"/>
            <a:ext cx="2841625" cy="496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a:xfrm>
            <a:off x="572658" y="6167834"/>
            <a:ext cx="608287" cy="365125"/>
          </a:xfrm>
        </p:spPr>
        <p:txBody>
          <a:bodyPr/>
          <a:lstStyle/>
          <a:p>
            <a:fld id="{132FADFE-3B8F-471C-ABF0-DBC7717ECBBC}" type="slidenum">
              <a:rPr lang="es-ES" smtClean="0"/>
              <a:t>72</a:t>
            </a:fld>
            <a:endParaRPr lang="es-ES"/>
          </a:p>
        </p:txBody>
      </p:sp>
    </p:spTree>
    <p:extLst>
      <p:ext uri="{BB962C8B-B14F-4D97-AF65-F5344CB8AC3E}">
        <p14:creationId xmlns:p14="http://schemas.microsoft.com/office/powerpoint/2010/main" val="3004672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20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20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20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20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20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23"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1333153"/>
            <a:ext cx="2596709" cy="548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207" y="1327041"/>
            <a:ext cx="2841625" cy="554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00" y="1981225"/>
            <a:ext cx="9108504"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25371" y="1311627"/>
            <a:ext cx="2923093" cy="570294"/>
          </a:xfrm>
          <a:prstGeom prst="rect">
            <a:avLst/>
          </a:prstGeom>
          <a:solidFill>
            <a:schemeClr val="tx1"/>
          </a:solidFill>
          <a:ln>
            <a:noFill/>
          </a:ln>
          <a:effectLst/>
        </p:spPr>
      </p:pic>
      <p:pic>
        <p:nvPicPr>
          <p:cNvPr id="922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216" y="5077569"/>
            <a:ext cx="8884280" cy="576064"/>
          </a:xfrm>
          <a:prstGeom prst="rect">
            <a:avLst/>
          </a:prstGeom>
          <a:solidFill>
            <a:schemeClr val="tx1"/>
          </a:solidFill>
          <a:ln>
            <a:noFill/>
          </a:ln>
          <a:effectLst/>
        </p:spPr>
      </p:pic>
      <p:sp>
        <p:nvSpPr>
          <p:cNvPr id="2" name="1 Marcador de número de diapositiva"/>
          <p:cNvSpPr>
            <a:spLocks noGrp="1"/>
          </p:cNvSpPr>
          <p:nvPr>
            <p:ph type="sldNum" sz="quarter" idx="12"/>
          </p:nvPr>
        </p:nvSpPr>
        <p:spPr>
          <a:xfrm>
            <a:off x="572658" y="6232227"/>
            <a:ext cx="608287" cy="365125"/>
          </a:xfrm>
        </p:spPr>
        <p:txBody>
          <a:bodyPr/>
          <a:lstStyle/>
          <a:p>
            <a:fld id="{132FADFE-3B8F-471C-ABF0-DBC7717ECBBC}" type="slidenum">
              <a:rPr lang="es-ES" smtClean="0"/>
              <a:t>73</a:t>
            </a:fld>
            <a:endParaRPr lang="es-ES"/>
          </a:p>
        </p:txBody>
      </p:sp>
    </p:spTree>
    <p:extLst>
      <p:ext uri="{BB962C8B-B14F-4D97-AF65-F5344CB8AC3E}">
        <p14:creationId xmlns:p14="http://schemas.microsoft.com/office/powerpoint/2010/main" val="3004672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21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2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07504" y="1242626"/>
            <a:ext cx="8928992" cy="1754326"/>
          </a:xfrm>
          <a:prstGeom prst="rect">
            <a:avLst/>
          </a:prstGeom>
        </p:spPr>
        <p:txBody>
          <a:bodyPr wrap="square">
            <a:spAutoFit/>
          </a:bodyPr>
          <a:lstStyle/>
          <a:p>
            <a:pPr algn="just"/>
            <a:r>
              <a:rPr lang="es-MX" dirty="0"/>
              <a:t>Cálculo de </a:t>
            </a:r>
            <a:r>
              <a:rPr lang="es-MX" dirty="0" smtClean="0"/>
              <a:t>pronósticos</a:t>
            </a:r>
          </a:p>
          <a:p>
            <a:pPr algn="just"/>
            <a:endParaRPr lang="es-MX" dirty="0"/>
          </a:p>
          <a:p>
            <a:pPr marL="285750" indent="-285750" algn="just">
              <a:buFont typeface="Arial" panose="020B0604020202020204" pitchFamily="34" charset="0"/>
              <a:buChar char="•"/>
            </a:pPr>
            <a:r>
              <a:rPr lang="es-MX" dirty="0" smtClean="0"/>
              <a:t>Para este efecto se usan como valores de Vi los datos del uso habitacional disponible, dado que en el año base ya una parte del área para uso habitacional total está ocupada.</a:t>
            </a:r>
          </a:p>
          <a:p>
            <a:pPr marL="285750" indent="-285750" algn="just">
              <a:buFont typeface="Arial" panose="020B0604020202020204" pitchFamily="34" charset="0"/>
              <a:buChar char="•"/>
            </a:pPr>
            <a:r>
              <a:rPr lang="es-MX" dirty="0" smtClean="0"/>
              <a:t>Supondremos que la accesibilidad no se modifica y se utilizará el mismo parámetro </a:t>
            </a:r>
            <a:r>
              <a:rPr lang="el-GR" dirty="0" smtClean="0"/>
              <a:t>α</a:t>
            </a:r>
            <a:r>
              <a:rPr lang="es-MX" dirty="0" smtClean="0"/>
              <a:t>.</a:t>
            </a:r>
          </a:p>
          <a:p>
            <a:pPr marL="285750" indent="-285750" algn="just">
              <a:buFont typeface="Arial" panose="020B0604020202020204" pitchFamily="34" charset="0"/>
              <a:buChar char="•"/>
            </a:pPr>
            <a:r>
              <a:rPr lang="es-MX" dirty="0" smtClean="0"/>
              <a:t>El modelo asigna el incremento de población y no la población total futura.</a:t>
            </a:r>
            <a:endParaRPr lang="es-MX" dirty="0"/>
          </a:p>
        </p:txBody>
      </p:sp>
      <p:graphicFrame>
        <p:nvGraphicFramePr>
          <p:cNvPr id="4" name="3 Tabla"/>
          <p:cNvGraphicFramePr>
            <a:graphicFrameLocks noGrp="1"/>
          </p:cNvGraphicFramePr>
          <p:nvPr>
            <p:extLst>
              <p:ext uri="{D42A27DB-BD31-4B8C-83A1-F6EECF244321}">
                <p14:modId xmlns:p14="http://schemas.microsoft.com/office/powerpoint/2010/main" val="2521587056"/>
              </p:ext>
            </p:extLst>
          </p:nvPr>
        </p:nvGraphicFramePr>
        <p:xfrm>
          <a:off x="492224" y="3140968"/>
          <a:ext cx="3863752" cy="1178451"/>
        </p:xfrm>
        <a:graphic>
          <a:graphicData uri="http://schemas.openxmlformats.org/drawingml/2006/table">
            <a:tbl>
              <a:tblPr firstRow="1" bandRow="1">
                <a:tableStyleId>{5940675A-B579-460E-94D1-54222C63F5DA}</a:tableStyleId>
              </a:tblPr>
              <a:tblGrid>
                <a:gridCol w="2795972"/>
                <a:gridCol w="1067780"/>
              </a:tblGrid>
              <a:tr h="392817">
                <a:tc>
                  <a:txBody>
                    <a:bodyPr/>
                    <a:lstStyle/>
                    <a:p>
                      <a:r>
                        <a:rPr lang="es-MX" dirty="0" smtClean="0"/>
                        <a:t>Población actual</a:t>
                      </a:r>
                      <a:endParaRPr lang="es-MX" dirty="0"/>
                    </a:p>
                  </a:txBody>
                  <a:tcPr/>
                </a:tc>
                <a:tc>
                  <a:txBody>
                    <a:bodyPr/>
                    <a:lstStyle/>
                    <a:p>
                      <a:r>
                        <a:rPr lang="es-MX" dirty="0" smtClean="0"/>
                        <a:t>19 900</a:t>
                      </a:r>
                      <a:endParaRPr lang="es-MX" dirty="0"/>
                    </a:p>
                  </a:txBody>
                  <a:tcPr/>
                </a:tc>
              </a:tr>
              <a:tr h="392817">
                <a:tc>
                  <a:txBody>
                    <a:bodyPr/>
                    <a:lstStyle/>
                    <a:p>
                      <a:r>
                        <a:rPr lang="es-MX" dirty="0" smtClean="0"/>
                        <a:t>Población</a:t>
                      </a:r>
                      <a:r>
                        <a:rPr lang="es-MX" baseline="0" dirty="0" smtClean="0"/>
                        <a:t> futura</a:t>
                      </a:r>
                      <a:endParaRPr lang="es-MX" dirty="0"/>
                    </a:p>
                  </a:txBody>
                  <a:tcPr/>
                </a:tc>
                <a:tc>
                  <a:txBody>
                    <a:bodyPr/>
                    <a:lstStyle/>
                    <a:p>
                      <a:r>
                        <a:rPr lang="es-MX" dirty="0" smtClean="0"/>
                        <a:t>23 400</a:t>
                      </a:r>
                      <a:endParaRPr lang="es-MX" dirty="0"/>
                    </a:p>
                  </a:txBody>
                  <a:tcPr/>
                </a:tc>
              </a:tr>
              <a:tr h="392817">
                <a:tc>
                  <a:txBody>
                    <a:bodyPr/>
                    <a:lstStyle/>
                    <a:p>
                      <a:r>
                        <a:rPr lang="es-MX" dirty="0" smtClean="0"/>
                        <a:t>Crecimiento de población</a:t>
                      </a:r>
                      <a:endParaRPr lang="es-MX" dirty="0"/>
                    </a:p>
                  </a:txBody>
                  <a:tcPr/>
                </a:tc>
                <a:tc>
                  <a:txBody>
                    <a:bodyPr/>
                    <a:lstStyle/>
                    <a:p>
                      <a:endParaRPr lang="es-MX" dirty="0"/>
                    </a:p>
                  </a:txBody>
                  <a:tcPr/>
                </a:tc>
              </a:tr>
            </a:tbl>
          </a:graphicData>
        </a:graphic>
      </p:graphicFrame>
      <p:sp>
        <p:nvSpPr>
          <p:cNvPr id="5" name="4 Rectángulo"/>
          <p:cNvSpPr/>
          <p:nvPr/>
        </p:nvSpPr>
        <p:spPr>
          <a:xfrm>
            <a:off x="683568" y="4422011"/>
            <a:ext cx="4320480" cy="2031325"/>
          </a:xfrm>
          <a:prstGeom prst="rect">
            <a:avLst/>
          </a:prstGeom>
        </p:spPr>
        <p:txBody>
          <a:bodyPr wrap="square">
            <a:spAutoFit/>
          </a:bodyPr>
          <a:lstStyle/>
          <a:p>
            <a:pPr marL="285750" indent="-285750" algn="just">
              <a:buFont typeface="Arial" panose="020B0604020202020204" pitchFamily="34" charset="0"/>
              <a:buChar char="•"/>
            </a:pPr>
            <a:r>
              <a:rPr lang="es-MX" dirty="0" smtClean="0"/>
              <a:t>Adicionalmente, supondremos que habrá una nueva zona (7), con una superficie total para uso habitacional de 93 ha</a:t>
            </a:r>
          </a:p>
          <a:p>
            <a:pPr marL="285750" indent="-285750" algn="just">
              <a:buFont typeface="Arial" panose="020B0604020202020204" pitchFamily="34" charset="0"/>
              <a:buChar char="•"/>
            </a:pPr>
            <a:r>
              <a:rPr lang="es-MX" dirty="0" smtClean="0"/>
              <a:t>Las coordenadas del nuevo </a:t>
            </a:r>
            <a:r>
              <a:rPr lang="es-MX" dirty="0" err="1" smtClean="0"/>
              <a:t>centroide</a:t>
            </a:r>
            <a:r>
              <a:rPr lang="es-MX" dirty="0" smtClean="0"/>
              <a:t> son (2,3) y su distancia ortogonal al centro es: </a:t>
            </a:r>
          </a:p>
        </p:txBody>
      </p:sp>
      <p:sp>
        <p:nvSpPr>
          <p:cNvPr id="6" name="5 Rectángulo redondeado"/>
          <p:cNvSpPr/>
          <p:nvPr/>
        </p:nvSpPr>
        <p:spPr>
          <a:xfrm>
            <a:off x="2110133" y="6082063"/>
            <a:ext cx="517651" cy="345524"/>
          </a:xfrm>
          <a:prstGeom prst="round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MX" dirty="0"/>
          </a:p>
        </p:txBody>
      </p:sp>
      <p:pic>
        <p:nvPicPr>
          <p:cNvPr id="716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3140968"/>
            <a:ext cx="3096344" cy="299410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2" name="1 Marcador de número de diapositiva"/>
          <p:cNvSpPr>
            <a:spLocks noGrp="1"/>
          </p:cNvSpPr>
          <p:nvPr>
            <p:ph type="sldNum" sz="quarter" idx="12"/>
          </p:nvPr>
        </p:nvSpPr>
        <p:spPr/>
        <p:txBody>
          <a:bodyPr/>
          <a:lstStyle/>
          <a:p>
            <a:fld id="{132FADFE-3B8F-471C-ABF0-DBC7717ECBBC}" type="slidenum">
              <a:rPr lang="es-ES" smtClean="0"/>
              <a:t>74</a:t>
            </a:fld>
            <a:endParaRPr lang="es-ES"/>
          </a:p>
        </p:txBody>
      </p:sp>
    </p:spTree>
    <p:extLst>
      <p:ext uri="{BB962C8B-B14F-4D97-AF65-F5344CB8AC3E}">
        <p14:creationId xmlns:p14="http://schemas.microsoft.com/office/powerpoint/2010/main" val="3004672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1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257377"/>
            <a:ext cx="1224136" cy="350665"/>
          </a:xfrm>
          <a:prstGeom prst="rect">
            <a:avLst/>
          </a:prstGeom>
          <a:solidFill>
            <a:schemeClr val="tx1"/>
          </a:solidFill>
          <a:ln>
            <a:noFill/>
          </a:ln>
          <a:effectLst/>
        </p:spPr>
      </p:pic>
      <p:pic>
        <p:nvPicPr>
          <p:cNvPr id="819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693" y="1621185"/>
            <a:ext cx="8969852" cy="2935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CuadroTexto"/>
          <p:cNvSpPr txBox="1"/>
          <p:nvPr/>
        </p:nvSpPr>
        <p:spPr>
          <a:xfrm>
            <a:off x="323528" y="4573513"/>
            <a:ext cx="8424936" cy="1477328"/>
          </a:xfrm>
          <a:prstGeom prst="rect">
            <a:avLst/>
          </a:prstGeom>
          <a:noFill/>
        </p:spPr>
        <p:txBody>
          <a:bodyPr wrap="square" rtlCol="0">
            <a:spAutoFit/>
          </a:bodyPr>
          <a:lstStyle/>
          <a:p>
            <a:pPr algn="just"/>
            <a:r>
              <a:rPr lang="es-MX" dirty="0" smtClean="0"/>
              <a:t>El modelo gravitacional tiene los siguientes inconvenientes:</a:t>
            </a:r>
          </a:p>
          <a:p>
            <a:pPr marL="285750" indent="-285750" algn="just">
              <a:buFont typeface="Arial" panose="020B0604020202020204" pitchFamily="34" charset="0"/>
              <a:buChar char="•"/>
            </a:pPr>
            <a:r>
              <a:rPr lang="es-MX" dirty="0" smtClean="0"/>
              <a:t>Considera que toda la actividad económica se ubica en el centro de la ciudad</a:t>
            </a:r>
          </a:p>
          <a:p>
            <a:pPr marL="285750" indent="-285750" algn="just">
              <a:buFont typeface="Arial" panose="020B0604020202020204" pitchFamily="34" charset="0"/>
              <a:buChar char="•"/>
            </a:pPr>
            <a:r>
              <a:rPr lang="es-MX" dirty="0" smtClean="0"/>
              <a:t>En ciudades grandes no es totalmente cierto pues existen viajes focalizados en centros específicos tales como: aeropuertos, hospitales, centros comerciales, ciudades universitarias, parques industriales, </a:t>
            </a:r>
            <a:r>
              <a:rPr lang="es-MX" dirty="0" err="1" smtClean="0"/>
              <a:t>etc</a:t>
            </a:r>
            <a:endParaRPr lang="es-MX" dirty="0" smtClean="0"/>
          </a:p>
        </p:txBody>
      </p:sp>
      <p:sp>
        <p:nvSpPr>
          <p:cNvPr id="2" name="1 Rectángulo"/>
          <p:cNvSpPr/>
          <p:nvPr/>
        </p:nvSpPr>
        <p:spPr>
          <a:xfrm>
            <a:off x="6012160" y="4213473"/>
            <a:ext cx="914400"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rPr>
              <a:t>3,500</a:t>
            </a:r>
            <a:endParaRPr lang="es-MX" dirty="0">
              <a:solidFill>
                <a:schemeClr val="bg1"/>
              </a:solidFill>
            </a:endParaRPr>
          </a:p>
        </p:txBody>
      </p:sp>
      <p:sp>
        <p:nvSpPr>
          <p:cNvPr id="3" name="2 Marcador de número de diapositiva"/>
          <p:cNvSpPr>
            <a:spLocks noGrp="1"/>
          </p:cNvSpPr>
          <p:nvPr>
            <p:ph type="sldNum" sz="quarter" idx="12"/>
          </p:nvPr>
        </p:nvSpPr>
        <p:spPr>
          <a:xfrm>
            <a:off x="572658" y="6160219"/>
            <a:ext cx="608287" cy="365125"/>
          </a:xfrm>
        </p:spPr>
        <p:txBody>
          <a:bodyPr/>
          <a:lstStyle/>
          <a:p>
            <a:fld id="{132FADFE-3B8F-471C-ABF0-DBC7717ECBBC}" type="slidenum">
              <a:rPr lang="es-ES" smtClean="0"/>
              <a:t>75</a:t>
            </a:fld>
            <a:endParaRPr lang="es-ES"/>
          </a:p>
        </p:txBody>
      </p:sp>
    </p:spTree>
    <p:extLst>
      <p:ext uri="{BB962C8B-B14F-4D97-AF65-F5344CB8AC3E}">
        <p14:creationId xmlns:p14="http://schemas.microsoft.com/office/powerpoint/2010/main" val="3004672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47664" y="395372"/>
            <a:ext cx="5760640" cy="646331"/>
          </a:xfrm>
          <a:prstGeom prst="rect">
            <a:avLst/>
          </a:prstGeom>
        </p:spPr>
        <p:txBody>
          <a:bodyPr wrap="square">
            <a:spAutoFit/>
          </a:bodyPr>
          <a:lstStyle/>
          <a:p>
            <a:pPr algn="ctr"/>
            <a:r>
              <a:rPr lang="es-MX" dirty="0">
                <a:effectLst>
                  <a:outerShdw blurRad="38100" dist="38100" dir="2700000" algn="tl">
                    <a:srgbClr val="000000">
                      <a:alpha val="43137"/>
                    </a:srgbClr>
                  </a:outerShdw>
                </a:effectLst>
              </a:rPr>
              <a:t>Modelo </a:t>
            </a:r>
            <a:r>
              <a:rPr lang="es-MX" dirty="0" smtClean="0">
                <a:effectLst>
                  <a:outerShdw blurRad="38100" dist="38100" dir="2700000" algn="tl">
                    <a:srgbClr val="000000">
                      <a:alpha val="43137"/>
                    </a:srgbClr>
                  </a:outerShdw>
                </a:effectLst>
              </a:rPr>
              <a:t>de Hansen, con distancias ortogonales a las zonas de empleo</a:t>
            </a:r>
            <a:endParaRPr lang="es-MX" dirty="0">
              <a:effectLst>
                <a:outerShdw blurRad="38100" dist="38100" dir="2700000" algn="tl">
                  <a:srgbClr val="000000">
                    <a:alpha val="43137"/>
                  </a:srgbClr>
                </a:outerShdw>
              </a:effectLst>
            </a:endParaRPr>
          </a:p>
        </p:txBody>
      </p:sp>
      <mc:AlternateContent xmlns:mc="http://schemas.openxmlformats.org/markup-compatibility/2006">
        <mc:Choice xmlns:a14="http://schemas.microsoft.com/office/drawing/2010/main" Requires="a14">
          <p:sp>
            <p:nvSpPr>
              <p:cNvPr id="3" name="2 CuadroTexto"/>
              <p:cNvSpPr txBox="1"/>
              <p:nvPr/>
            </p:nvSpPr>
            <p:spPr>
              <a:xfrm>
                <a:off x="251520" y="1333153"/>
                <a:ext cx="8784976" cy="2742610"/>
              </a:xfrm>
              <a:prstGeom prst="rect">
                <a:avLst/>
              </a:prstGeom>
              <a:noFill/>
            </p:spPr>
            <p:txBody>
              <a:bodyPr wrap="square" rtlCol="0">
                <a:spAutoFit/>
              </a:bodyPr>
              <a:lstStyle/>
              <a:p>
                <a:pPr marL="285750" indent="-285750" algn="just">
                  <a:buFont typeface="Arial" panose="020B0604020202020204" pitchFamily="34" charset="0"/>
                  <a:buChar char="•"/>
                </a:pPr>
                <a:r>
                  <a:rPr lang="es-MX" dirty="0" smtClean="0"/>
                  <a:t>Tiene estructura matemática que el gravitacional, con un cambio en la función de accesibilidad </a:t>
                </a:r>
                <a14:m>
                  <m:oMath xmlns:m="http://schemas.openxmlformats.org/officeDocument/2006/math">
                    <m:r>
                      <a:rPr lang="es-MX" b="0" i="1" smtClean="0">
                        <a:latin typeface="Cambria Math"/>
                      </a:rPr>
                      <m:t>𝐴𝑖</m:t>
                    </m:r>
                    <m:r>
                      <a:rPr lang="es-MX" b="0" i="1" smtClean="0">
                        <a:latin typeface="Cambria Math"/>
                      </a:rPr>
                      <m:t>=</m:t>
                    </m:r>
                    <m:r>
                      <m:rPr>
                        <m:sty m:val="p"/>
                      </m:rPr>
                      <a:rPr lang="el-GR" b="0" i="1" smtClean="0">
                        <a:latin typeface="Cambria Math"/>
                        <a:ea typeface="Cambria Math"/>
                      </a:rPr>
                      <m:t>Σ</m:t>
                    </m:r>
                    <m:r>
                      <a:rPr lang="es-MX" b="0" i="1" smtClean="0">
                        <a:latin typeface="Cambria Math"/>
                        <a:ea typeface="Cambria Math"/>
                      </a:rPr>
                      <m:t>(</m:t>
                    </m:r>
                    <m:f>
                      <m:fPr>
                        <m:ctrlPr>
                          <a:rPr lang="es-MX" b="0" i="1" smtClean="0">
                            <a:latin typeface="Cambria Math"/>
                            <a:ea typeface="Cambria Math"/>
                          </a:rPr>
                        </m:ctrlPr>
                      </m:fPr>
                      <m:num>
                        <m:r>
                          <a:rPr lang="es-MX" b="0" i="1" smtClean="0">
                            <a:latin typeface="Cambria Math"/>
                            <a:ea typeface="Cambria Math"/>
                          </a:rPr>
                          <m:t>𝐸𝑗</m:t>
                        </m:r>
                      </m:num>
                      <m:den>
                        <m:sSup>
                          <m:sSupPr>
                            <m:ctrlPr>
                              <a:rPr lang="es-MX" b="0" i="1" smtClean="0">
                                <a:latin typeface="Cambria Math"/>
                                <a:ea typeface="Cambria Math"/>
                              </a:rPr>
                            </m:ctrlPr>
                          </m:sSupPr>
                          <m:e>
                            <m:r>
                              <a:rPr lang="es-MX" b="0" i="1" smtClean="0">
                                <a:latin typeface="Cambria Math"/>
                                <a:ea typeface="Cambria Math"/>
                              </a:rPr>
                              <m:t>𝑑𝑖𝑗</m:t>
                            </m:r>
                          </m:e>
                          <m:sup>
                            <m:r>
                              <a:rPr lang="es-MX" b="0" i="1" smtClean="0">
                                <a:latin typeface="Cambria Math"/>
                                <a:ea typeface="Cambria Math"/>
                              </a:rPr>
                              <m:t>𝛼</m:t>
                            </m:r>
                          </m:sup>
                        </m:sSup>
                      </m:den>
                    </m:f>
                    <m:r>
                      <a:rPr lang="es-MX" b="0" i="1" smtClean="0">
                        <a:latin typeface="Cambria Math"/>
                        <a:ea typeface="Cambria Math"/>
                      </a:rPr>
                      <m:t> )</m:t>
                    </m:r>
                  </m:oMath>
                </a14:m>
                <a:r>
                  <a:rPr lang="es-MX" dirty="0" smtClean="0"/>
                  <a:t>, donde </a:t>
                </a:r>
                <a:r>
                  <a:rPr lang="es-MX" dirty="0" err="1" smtClean="0"/>
                  <a:t>Ej</a:t>
                </a:r>
                <a:r>
                  <a:rPr lang="es-MX" dirty="0" smtClean="0"/>
                  <a:t> son los empleos de la zona de destino.</a:t>
                </a:r>
              </a:p>
              <a:p>
                <a:pPr marL="285750" indent="-285750" algn="just">
                  <a:buFont typeface="Arial" panose="020B0604020202020204" pitchFamily="34" charset="0"/>
                  <a:buChar char="•"/>
                </a:pPr>
                <a:r>
                  <a:rPr lang="es-MX" dirty="0" smtClean="0"/>
                  <a:t>La accesibilidad total de cada zona  es la suma de la accesibilidad relativa  a cada una de las zonas posibles de destino.</a:t>
                </a:r>
              </a:p>
              <a:p>
                <a:pPr marL="285750" indent="-285750" algn="just">
                  <a:buFont typeface="Arial" panose="020B0604020202020204" pitchFamily="34" charset="0"/>
                  <a:buChar char="•"/>
                </a:pPr>
                <a:r>
                  <a:rPr lang="es-MX" dirty="0" smtClean="0"/>
                  <a:t>Si suponemos que en la ciudad la zona 2 concentrará una parte de los empleos de la ciudad, debe incluirse también en el cálculo de la accesibilidad.</a:t>
                </a:r>
              </a:p>
              <a:p>
                <a:pPr marL="285750" indent="-285750" algn="just">
                  <a:buFont typeface="Arial" panose="020B0604020202020204" pitchFamily="34" charset="0"/>
                  <a:buChar char="•"/>
                </a:pPr>
                <a:r>
                  <a:rPr lang="es-MX" dirty="0" smtClean="0"/>
                  <a:t>El modelo Hansen se calibra con un proceso de aproximaciones sucesivas, donde se va modificando el parámetro </a:t>
                </a:r>
                <a:r>
                  <a:rPr lang="el-GR" dirty="0" smtClean="0"/>
                  <a:t>α</a:t>
                </a:r>
                <a:r>
                  <a:rPr lang="es-MX" dirty="0" smtClean="0"/>
                  <a:t> hasta que se obtiene la mejor correlación.  </a:t>
                </a:r>
              </a:p>
              <a:p>
                <a:pPr algn="just"/>
                <a:endParaRPr lang="es-MX" dirty="0"/>
              </a:p>
            </p:txBody>
          </p:sp>
        </mc:Choice>
        <mc:Fallback>
          <p:sp>
            <p:nvSpPr>
              <p:cNvPr id="3" name="2 CuadroTexto"/>
              <p:cNvSpPr txBox="1">
                <a:spLocks noRot="1" noChangeAspect="1" noMove="1" noResize="1" noEditPoints="1" noAdjustHandles="1" noChangeArrowheads="1" noChangeShapeType="1" noTextEdit="1"/>
              </p:cNvSpPr>
              <p:nvPr/>
            </p:nvSpPr>
            <p:spPr>
              <a:xfrm>
                <a:off x="251520" y="1333153"/>
                <a:ext cx="8784976" cy="2742610"/>
              </a:xfrm>
              <a:prstGeom prst="rect">
                <a:avLst/>
              </a:prstGeom>
              <a:blipFill rotWithShape="1">
                <a:blip r:embed="rId2"/>
                <a:stretch>
                  <a:fillRect l="-416" t="-1111" r="-625"/>
                </a:stretch>
              </a:blipFill>
            </p:spPr>
            <p:txBody>
              <a:bodyPr/>
              <a:lstStyle/>
              <a:p>
                <a:r>
                  <a:rPr lang="es-MX">
                    <a:noFill/>
                  </a:rPr>
                  <a:t> </a:t>
                </a:r>
              </a:p>
            </p:txBody>
          </p:sp>
        </mc:Fallback>
      </mc:AlternateContent>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908" y="3855023"/>
            <a:ext cx="2043113" cy="1865312"/>
          </a:xfrm>
          <a:prstGeom prst="rect">
            <a:avLst/>
          </a:prstGeom>
          <a:solidFill>
            <a:schemeClr val="tx1"/>
          </a:solidFill>
          <a:ln>
            <a:noFill/>
          </a:ln>
          <a:effectLst/>
        </p:spPr>
      </p:pic>
      <p:graphicFrame>
        <p:nvGraphicFramePr>
          <p:cNvPr id="5" name="4 Tabla"/>
          <p:cNvGraphicFramePr>
            <a:graphicFrameLocks noGrp="1"/>
          </p:cNvGraphicFramePr>
          <p:nvPr>
            <p:extLst>
              <p:ext uri="{D42A27DB-BD31-4B8C-83A1-F6EECF244321}">
                <p14:modId xmlns:p14="http://schemas.microsoft.com/office/powerpoint/2010/main" val="3128230851"/>
              </p:ext>
            </p:extLst>
          </p:nvPr>
        </p:nvGraphicFramePr>
        <p:xfrm>
          <a:off x="3012504" y="3971126"/>
          <a:ext cx="3863752" cy="1178451"/>
        </p:xfrm>
        <a:graphic>
          <a:graphicData uri="http://schemas.openxmlformats.org/drawingml/2006/table">
            <a:tbl>
              <a:tblPr firstRow="1" bandRow="1">
                <a:tableStyleId>{5940675A-B579-460E-94D1-54222C63F5DA}</a:tableStyleId>
              </a:tblPr>
              <a:tblGrid>
                <a:gridCol w="2795972"/>
                <a:gridCol w="1067780"/>
              </a:tblGrid>
              <a:tr h="392817">
                <a:tc>
                  <a:txBody>
                    <a:bodyPr/>
                    <a:lstStyle/>
                    <a:p>
                      <a:r>
                        <a:rPr lang="es-MX" dirty="0" smtClean="0"/>
                        <a:t>Empleos</a:t>
                      </a:r>
                      <a:r>
                        <a:rPr lang="es-MX" baseline="0" dirty="0" smtClean="0"/>
                        <a:t> de la zona 1</a:t>
                      </a:r>
                      <a:endParaRPr lang="es-MX" dirty="0"/>
                    </a:p>
                  </a:txBody>
                  <a:tcPr/>
                </a:tc>
                <a:tc>
                  <a:txBody>
                    <a:bodyPr/>
                    <a:lstStyle/>
                    <a:p>
                      <a:pPr algn="r"/>
                      <a:r>
                        <a:rPr lang="es-MX" dirty="0" smtClean="0"/>
                        <a:t>3 700</a:t>
                      </a:r>
                      <a:endParaRPr lang="es-MX" dirty="0"/>
                    </a:p>
                  </a:txBody>
                  <a:tcPr/>
                </a:tc>
              </a:tr>
              <a:tr h="392817">
                <a:tc>
                  <a:txBody>
                    <a:bodyPr/>
                    <a:lstStyle/>
                    <a:p>
                      <a:r>
                        <a:rPr lang="es-MX" dirty="0" smtClean="0"/>
                        <a:t>Empleos</a:t>
                      </a:r>
                      <a:r>
                        <a:rPr lang="es-MX" baseline="0" dirty="0" smtClean="0"/>
                        <a:t> de la zona 2</a:t>
                      </a:r>
                      <a:endParaRPr lang="es-MX" dirty="0"/>
                    </a:p>
                  </a:txBody>
                  <a:tcPr/>
                </a:tc>
                <a:tc>
                  <a:txBody>
                    <a:bodyPr/>
                    <a:lstStyle/>
                    <a:p>
                      <a:pPr algn="r"/>
                      <a:r>
                        <a:rPr lang="es-MX" dirty="0" smtClean="0"/>
                        <a:t>300</a:t>
                      </a:r>
                      <a:endParaRPr lang="es-MX" dirty="0"/>
                    </a:p>
                  </a:txBody>
                  <a:tcPr/>
                </a:tc>
              </a:tr>
              <a:tr h="392817">
                <a:tc>
                  <a:txBody>
                    <a:bodyPr/>
                    <a:lstStyle/>
                    <a:p>
                      <a:r>
                        <a:rPr lang="el-GR" dirty="0" smtClean="0"/>
                        <a:t>α</a:t>
                      </a:r>
                      <a:r>
                        <a:rPr lang="es-MX" dirty="0" smtClean="0"/>
                        <a:t> (Exponente </a:t>
                      </a:r>
                      <a:r>
                        <a:rPr lang="es-MX" dirty="0" err="1" smtClean="0"/>
                        <a:t>dij</a:t>
                      </a:r>
                      <a:r>
                        <a:rPr lang="es-MX" dirty="0" smtClean="0"/>
                        <a:t>)</a:t>
                      </a:r>
                      <a:endParaRPr lang="es-MX" dirty="0"/>
                    </a:p>
                  </a:txBody>
                  <a:tcPr/>
                </a:tc>
                <a:tc>
                  <a:txBody>
                    <a:bodyPr/>
                    <a:lstStyle/>
                    <a:p>
                      <a:pPr algn="r"/>
                      <a:r>
                        <a:rPr lang="es-MX" dirty="0" smtClean="0"/>
                        <a:t>?</a:t>
                      </a:r>
                      <a:endParaRPr lang="es-MX" dirty="0"/>
                    </a:p>
                  </a:txBody>
                  <a:tcPr/>
                </a:tc>
              </a:tr>
            </a:tbl>
          </a:graphicData>
        </a:graphic>
      </p:graphicFrame>
      <p:sp>
        <p:nvSpPr>
          <p:cNvPr id="4" name="3 Marcador de número de diapositiva"/>
          <p:cNvSpPr>
            <a:spLocks noGrp="1"/>
          </p:cNvSpPr>
          <p:nvPr>
            <p:ph type="sldNum" sz="quarter" idx="12"/>
          </p:nvPr>
        </p:nvSpPr>
        <p:spPr>
          <a:xfrm>
            <a:off x="572658" y="6160219"/>
            <a:ext cx="608287" cy="365125"/>
          </a:xfrm>
        </p:spPr>
        <p:txBody>
          <a:bodyPr/>
          <a:lstStyle/>
          <a:p>
            <a:fld id="{132FADFE-3B8F-471C-ABF0-DBC7717ECBBC}" type="slidenum">
              <a:rPr lang="es-ES" smtClean="0"/>
              <a:t>76</a:t>
            </a:fld>
            <a:endParaRPr lang="es-ES"/>
          </a:p>
        </p:txBody>
      </p:sp>
    </p:spTree>
    <p:extLst>
      <p:ext uri="{BB962C8B-B14F-4D97-AF65-F5344CB8AC3E}">
        <p14:creationId xmlns:p14="http://schemas.microsoft.com/office/powerpoint/2010/main" val="3004672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7313"/>
          <a:stretch/>
        </p:blipFill>
        <p:spPr bwMode="auto">
          <a:xfrm>
            <a:off x="0" y="1462493"/>
            <a:ext cx="9144000" cy="4839212"/>
          </a:xfrm>
          <a:prstGeom prst="rect">
            <a:avLst/>
          </a:prstGeom>
          <a:solidFill>
            <a:schemeClr val="tx1"/>
          </a:solidFill>
          <a:ln>
            <a:noFill/>
          </a:ln>
          <a:effectLst/>
        </p:spPr>
      </p:pic>
      <p:sp>
        <p:nvSpPr>
          <p:cNvPr id="2" name="1 Marcador de número de diapositiva"/>
          <p:cNvSpPr>
            <a:spLocks noGrp="1"/>
          </p:cNvSpPr>
          <p:nvPr>
            <p:ph type="sldNum" sz="quarter" idx="12"/>
          </p:nvPr>
        </p:nvSpPr>
        <p:spPr>
          <a:xfrm>
            <a:off x="572658" y="6232227"/>
            <a:ext cx="608287" cy="365125"/>
          </a:xfrm>
        </p:spPr>
        <p:txBody>
          <a:bodyPr/>
          <a:lstStyle/>
          <a:p>
            <a:fld id="{132FADFE-3B8F-471C-ABF0-DBC7717ECBBC}" type="slidenum">
              <a:rPr lang="es-ES" smtClean="0"/>
              <a:t>77</a:t>
            </a:fld>
            <a:endParaRPr lang="es-ES"/>
          </a:p>
        </p:txBody>
      </p:sp>
    </p:spTree>
    <p:extLst>
      <p:ext uri="{BB962C8B-B14F-4D97-AF65-F5344CB8AC3E}">
        <p14:creationId xmlns:p14="http://schemas.microsoft.com/office/powerpoint/2010/main" val="300467233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892" t="16658" r="8235"/>
          <a:stretch/>
        </p:blipFill>
        <p:spPr bwMode="auto">
          <a:xfrm>
            <a:off x="251520" y="2048591"/>
            <a:ext cx="8712969" cy="2800077"/>
          </a:xfrm>
          <a:prstGeom prst="rect">
            <a:avLst/>
          </a:prstGeom>
          <a:solidFill>
            <a:schemeClr val="tx1"/>
          </a:solidFill>
          <a:ln>
            <a:noFill/>
          </a:ln>
          <a:effectLst/>
        </p:spPr>
      </p:pic>
      <p:sp>
        <p:nvSpPr>
          <p:cNvPr id="2" name="1 CuadroTexto"/>
          <p:cNvSpPr txBox="1"/>
          <p:nvPr/>
        </p:nvSpPr>
        <p:spPr>
          <a:xfrm>
            <a:off x="323529" y="1342509"/>
            <a:ext cx="8640960" cy="646331"/>
          </a:xfrm>
          <a:prstGeom prst="rect">
            <a:avLst/>
          </a:prstGeom>
          <a:noFill/>
        </p:spPr>
        <p:txBody>
          <a:bodyPr wrap="square" rtlCol="0">
            <a:spAutoFit/>
          </a:bodyPr>
          <a:lstStyle/>
          <a:p>
            <a:r>
              <a:rPr lang="es-MX" dirty="0" smtClean="0"/>
              <a:t>El valor del exponente </a:t>
            </a:r>
            <a:r>
              <a:rPr lang="el-GR" dirty="0" smtClean="0"/>
              <a:t>α</a:t>
            </a:r>
            <a:r>
              <a:rPr lang="es-MX" dirty="0" smtClean="0"/>
              <a:t> con el que se obtienen los mejores resultados es 0.58 para el que r= 0.9995 y </a:t>
            </a:r>
            <a:r>
              <a:rPr lang="es-MX" dirty="0" err="1" smtClean="0"/>
              <a:t>Desv</a:t>
            </a:r>
            <a:r>
              <a:rPr lang="es-MX" dirty="0" smtClean="0"/>
              <a:t> </a:t>
            </a:r>
            <a:r>
              <a:rPr lang="es-MX" dirty="0" err="1" smtClean="0"/>
              <a:t>std</a:t>
            </a:r>
            <a:r>
              <a:rPr lang="es-MX" dirty="0" smtClean="0"/>
              <a:t>=29.22</a:t>
            </a:r>
            <a:endParaRPr lang="es-MX" dirty="0"/>
          </a:p>
        </p:txBody>
      </p:sp>
      <p:sp>
        <p:nvSpPr>
          <p:cNvPr id="4" name="3 CuadroTexto"/>
          <p:cNvSpPr txBox="1"/>
          <p:nvPr/>
        </p:nvSpPr>
        <p:spPr>
          <a:xfrm>
            <a:off x="323528" y="5157192"/>
            <a:ext cx="8640960" cy="646331"/>
          </a:xfrm>
          <a:prstGeom prst="rect">
            <a:avLst/>
          </a:prstGeom>
          <a:noFill/>
        </p:spPr>
        <p:txBody>
          <a:bodyPr wrap="square" rtlCol="0">
            <a:spAutoFit/>
          </a:bodyPr>
          <a:lstStyle/>
          <a:p>
            <a:r>
              <a:rPr lang="es-MX" dirty="0" smtClean="0"/>
              <a:t>Con el modelo calibrado, puede aplicarse para hacer el pronóstico de la población por zona, nuevamente suponiendo la incorporación de una zona nueva (7).</a:t>
            </a:r>
            <a:endParaRPr lang="es-MX" dirty="0"/>
          </a:p>
        </p:txBody>
      </p:sp>
      <p:sp>
        <p:nvSpPr>
          <p:cNvPr id="3" name="2 Marcador de número de diapositiva"/>
          <p:cNvSpPr>
            <a:spLocks noGrp="1"/>
          </p:cNvSpPr>
          <p:nvPr>
            <p:ph type="sldNum" sz="quarter" idx="12"/>
          </p:nvPr>
        </p:nvSpPr>
        <p:spPr/>
        <p:txBody>
          <a:bodyPr/>
          <a:lstStyle/>
          <a:p>
            <a:fld id="{132FADFE-3B8F-471C-ABF0-DBC7717ECBBC}" type="slidenum">
              <a:rPr lang="es-ES" smtClean="0"/>
              <a:t>78</a:t>
            </a:fld>
            <a:endParaRPr lang="es-ES"/>
          </a:p>
        </p:txBody>
      </p:sp>
    </p:spTree>
    <p:extLst>
      <p:ext uri="{BB962C8B-B14F-4D97-AF65-F5344CB8AC3E}">
        <p14:creationId xmlns:p14="http://schemas.microsoft.com/office/powerpoint/2010/main" val="300467233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90414" y="404664"/>
            <a:ext cx="3733714" cy="369332"/>
          </a:xfrm>
          <a:prstGeom prst="rect">
            <a:avLst/>
          </a:prstGeom>
          <a:noFill/>
        </p:spPr>
        <p:txBody>
          <a:bodyPr wrap="none" rtlCol="0">
            <a:spAutoFit/>
          </a:bodyPr>
          <a:lstStyle/>
          <a:p>
            <a:r>
              <a:rPr lang="es-MX" dirty="0" smtClean="0"/>
              <a:t>Pronóstico con el modelo de Hansen</a:t>
            </a:r>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579" y="1493540"/>
            <a:ext cx="6562725"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2132856"/>
            <a:ext cx="8992572"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p:txBody>
          <a:bodyPr/>
          <a:lstStyle/>
          <a:p>
            <a:fld id="{132FADFE-3B8F-471C-ABF0-DBC7717ECBBC}" type="slidenum">
              <a:rPr lang="es-ES" smtClean="0"/>
              <a:t>79</a:t>
            </a:fld>
            <a:endParaRPr lang="es-ES"/>
          </a:p>
        </p:txBody>
      </p:sp>
    </p:spTree>
    <p:extLst>
      <p:ext uri="{BB962C8B-B14F-4D97-AF65-F5344CB8AC3E}">
        <p14:creationId xmlns:p14="http://schemas.microsoft.com/office/powerpoint/2010/main" val="30046723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9443" y="260648"/>
            <a:ext cx="6370870" cy="924475"/>
          </a:xfrm>
        </p:spPr>
        <p:txBody>
          <a:bodyPr/>
          <a:lstStyle/>
          <a:p>
            <a:pPr algn="ctr"/>
            <a:r>
              <a:rPr lang="es-MX" dirty="0" smtClean="0"/>
              <a:t>Estructura de la Unidad de Aprendizaje</a:t>
            </a:r>
            <a:endParaRPr lang="es-MX" dirty="0"/>
          </a:p>
        </p:txBody>
      </p:sp>
      <p:sp>
        <p:nvSpPr>
          <p:cNvPr id="3" name="2 Marcador de contenido"/>
          <p:cNvSpPr>
            <a:spLocks noGrp="1"/>
          </p:cNvSpPr>
          <p:nvPr>
            <p:ph idx="1"/>
          </p:nvPr>
        </p:nvSpPr>
        <p:spPr>
          <a:xfrm>
            <a:off x="467544" y="1537803"/>
            <a:ext cx="8280920" cy="4051437"/>
          </a:xfrm>
        </p:spPr>
        <p:txBody>
          <a:bodyPr>
            <a:normAutofit/>
          </a:bodyPr>
          <a:lstStyle/>
          <a:p>
            <a:pPr>
              <a:buFont typeface="+mj-lt"/>
              <a:buAutoNum type="arabicPeriod"/>
            </a:pPr>
            <a:r>
              <a:rPr lang="es-MX" sz="2800" dirty="0" smtClean="0"/>
              <a:t>Planeación del transporte público</a:t>
            </a:r>
          </a:p>
          <a:p>
            <a:pPr>
              <a:buFont typeface="+mj-lt"/>
              <a:buAutoNum type="arabicPeriod"/>
            </a:pPr>
            <a:r>
              <a:rPr lang="es-MX" sz="2800" dirty="0" smtClean="0"/>
              <a:t>Caracterización de la oferta</a:t>
            </a:r>
          </a:p>
          <a:p>
            <a:pPr>
              <a:buFont typeface="+mj-lt"/>
              <a:buAutoNum type="arabicPeriod"/>
            </a:pPr>
            <a:r>
              <a:rPr lang="es-MX" sz="2800" dirty="0" smtClean="0"/>
              <a:t>Caracterización de la demanda</a:t>
            </a:r>
          </a:p>
          <a:p>
            <a:pPr>
              <a:buFont typeface="+mj-lt"/>
              <a:buAutoNum type="arabicPeriod"/>
            </a:pPr>
            <a:r>
              <a:rPr lang="es-MX" sz="2800" dirty="0" smtClean="0"/>
              <a:t>Modelos de viajes</a:t>
            </a:r>
          </a:p>
          <a:p>
            <a:pPr>
              <a:buFont typeface="+mj-lt"/>
              <a:buAutoNum type="arabicPeriod"/>
            </a:pPr>
            <a:r>
              <a:rPr lang="es-MX" sz="2800" dirty="0" smtClean="0"/>
              <a:t>Asignación de pasajeros en una red de transporte público</a:t>
            </a:r>
          </a:p>
          <a:p>
            <a:pPr>
              <a:buFont typeface="+mj-lt"/>
              <a:buAutoNum type="arabicPeriod"/>
            </a:pPr>
            <a:r>
              <a:rPr lang="es-MX" sz="2800" dirty="0" smtClean="0"/>
              <a:t>Modelo de equilibrio del usuario</a:t>
            </a:r>
            <a:endParaRPr lang="es-MX" sz="2800" dirty="0"/>
          </a:p>
        </p:txBody>
      </p:sp>
      <p:sp>
        <p:nvSpPr>
          <p:cNvPr id="4" name="3 Marcador de número de diapositiva"/>
          <p:cNvSpPr>
            <a:spLocks noGrp="1"/>
          </p:cNvSpPr>
          <p:nvPr>
            <p:ph type="sldNum" sz="quarter" idx="12"/>
          </p:nvPr>
        </p:nvSpPr>
        <p:spPr/>
        <p:txBody>
          <a:bodyPr/>
          <a:lstStyle/>
          <a:p>
            <a:fld id="{132FADFE-3B8F-471C-ABF0-DBC7717ECBBC}" type="slidenum">
              <a:rPr lang="es-ES" smtClean="0"/>
              <a:t>8</a:t>
            </a:fld>
            <a:endParaRPr lang="es-ES"/>
          </a:p>
        </p:txBody>
      </p:sp>
    </p:spTree>
    <p:extLst>
      <p:ext uri="{BB962C8B-B14F-4D97-AF65-F5344CB8AC3E}">
        <p14:creationId xmlns:p14="http://schemas.microsoft.com/office/powerpoint/2010/main" val="47679322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939452"/>
            <a:ext cx="6624736" cy="2757997"/>
          </a:xfrm>
          <a:prstGeom prst="rect">
            <a:avLst/>
          </a:prstGeom>
          <a:solidFill>
            <a:schemeClr val="tx1"/>
          </a:solidFill>
          <a:ln>
            <a:noFill/>
          </a:ln>
          <a:effec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648" y="3819772"/>
            <a:ext cx="6624736" cy="2993604"/>
          </a:xfrm>
          <a:prstGeom prst="rect">
            <a:avLst/>
          </a:prstGeom>
          <a:solidFill>
            <a:schemeClr val="tx1"/>
          </a:solidFill>
          <a:ln>
            <a:noFill/>
          </a:ln>
          <a:effectLst/>
        </p:spPr>
      </p:pic>
      <p:sp>
        <p:nvSpPr>
          <p:cNvPr id="2" name="1 Marcador de número de diapositiva"/>
          <p:cNvSpPr>
            <a:spLocks noGrp="1"/>
          </p:cNvSpPr>
          <p:nvPr>
            <p:ph type="sldNum" sz="quarter" idx="12"/>
          </p:nvPr>
        </p:nvSpPr>
        <p:spPr/>
        <p:txBody>
          <a:bodyPr/>
          <a:lstStyle/>
          <a:p>
            <a:fld id="{132FADFE-3B8F-471C-ABF0-DBC7717ECBBC}" type="slidenum">
              <a:rPr lang="es-ES" smtClean="0"/>
              <a:t>80</a:t>
            </a:fld>
            <a:endParaRPr lang="es-ES"/>
          </a:p>
        </p:txBody>
      </p:sp>
    </p:spTree>
    <p:extLst>
      <p:ext uri="{BB962C8B-B14F-4D97-AF65-F5344CB8AC3E}">
        <p14:creationId xmlns:p14="http://schemas.microsoft.com/office/powerpoint/2010/main" val="300467233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347864" y="580618"/>
            <a:ext cx="2403222" cy="400110"/>
          </a:xfrm>
          <a:prstGeom prst="rect">
            <a:avLst/>
          </a:prstGeom>
          <a:noFill/>
        </p:spPr>
        <p:txBody>
          <a:bodyPr wrap="none" rtlCol="0">
            <a:spAutoFit/>
          </a:bodyPr>
          <a:lstStyle/>
          <a:p>
            <a:pPr algn="ctr"/>
            <a:r>
              <a:rPr lang="es-MX" sz="2000" dirty="0" smtClean="0">
                <a:latin typeface="+mj-lt"/>
              </a:rPr>
              <a:t>Generación de viajes</a:t>
            </a:r>
            <a:endParaRPr lang="es-MX" sz="2000" dirty="0">
              <a:latin typeface="+mj-lt"/>
            </a:endParaRPr>
          </a:p>
        </p:txBody>
      </p:sp>
      <p:sp>
        <p:nvSpPr>
          <p:cNvPr id="3" name="2 CuadroTexto"/>
          <p:cNvSpPr txBox="1"/>
          <p:nvPr/>
        </p:nvSpPr>
        <p:spPr>
          <a:xfrm>
            <a:off x="80300" y="1415092"/>
            <a:ext cx="8884188" cy="4678204"/>
          </a:xfrm>
          <a:prstGeom prst="rect">
            <a:avLst/>
          </a:prstGeom>
          <a:noFill/>
        </p:spPr>
        <p:txBody>
          <a:bodyPr wrap="square" rtlCol="0">
            <a:spAutoFit/>
          </a:bodyPr>
          <a:lstStyle/>
          <a:p>
            <a:r>
              <a:rPr lang="es-MX" dirty="0" smtClean="0"/>
              <a:t>¿Cómo se pueden predecir los viajes que se generan en una zona?</a:t>
            </a:r>
          </a:p>
          <a:p>
            <a:endParaRPr lang="es-MX" dirty="0" smtClean="0"/>
          </a:p>
          <a:p>
            <a:r>
              <a:rPr lang="es-MX" dirty="0" smtClean="0"/>
              <a:t>El número de viajes que entran o salen de los hogares en una zona pueden ser descritos como una función de: </a:t>
            </a:r>
          </a:p>
          <a:p>
            <a:endParaRPr lang="es-MX" dirty="0"/>
          </a:p>
          <a:p>
            <a:pPr algn="ctr"/>
            <a:r>
              <a:rPr lang="es-MX" sz="2000" b="1" dirty="0" smtClean="0"/>
              <a:t>Th= f(Número de hogares, tamaño de las familias, edades, ingresos, accesibilidad, propiedad de vehículos, otros)</a:t>
            </a:r>
          </a:p>
          <a:p>
            <a:pPr algn="ctr"/>
            <a:endParaRPr lang="es-MX" dirty="0" smtClean="0"/>
          </a:p>
          <a:p>
            <a:r>
              <a:rPr lang="es-MX" dirty="0" smtClean="0"/>
              <a:t>El número de viajes hacia el trabajo pueden ser una función de:</a:t>
            </a:r>
          </a:p>
          <a:p>
            <a:endParaRPr lang="es-MX" dirty="0"/>
          </a:p>
          <a:p>
            <a:pPr algn="ctr"/>
            <a:r>
              <a:rPr lang="es-MX" sz="2000" b="1" dirty="0" smtClean="0"/>
              <a:t>Tw= f(Empleos(Área de espacio de trabajo, Porcentaje de ocupación, otros))</a:t>
            </a:r>
          </a:p>
          <a:p>
            <a:endParaRPr lang="es-MX" dirty="0"/>
          </a:p>
          <a:p>
            <a:r>
              <a:rPr lang="es-MX" dirty="0" smtClean="0"/>
              <a:t>El número de viajes hacia destinos de compras están a veces en función de:</a:t>
            </a:r>
          </a:p>
          <a:p>
            <a:endParaRPr lang="es-MX" dirty="0"/>
          </a:p>
          <a:p>
            <a:pPr algn="ctr"/>
            <a:r>
              <a:rPr lang="es-MX" sz="2000" b="1" dirty="0" err="1" smtClean="0"/>
              <a:t>Ts</a:t>
            </a:r>
            <a:r>
              <a:rPr lang="es-MX" sz="2000" b="1" dirty="0" smtClean="0"/>
              <a:t>= f(Número de trabajadores de venta al detalle, tipo de venta al detalle, área de venta al detalle, ubicación, competencia, otros)</a:t>
            </a:r>
            <a:endParaRPr lang="es-MX" dirty="0"/>
          </a:p>
        </p:txBody>
      </p:sp>
      <p:sp>
        <p:nvSpPr>
          <p:cNvPr id="4" name="3 Marcador de número de diapositiva"/>
          <p:cNvSpPr>
            <a:spLocks noGrp="1"/>
          </p:cNvSpPr>
          <p:nvPr>
            <p:ph type="sldNum" sz="quarter" idx="12"/>
          </p:nvPr>
        </p:nvSpPr>
        <p:spPr/>
        <p:txBody>
          <a:bodyPr/>
          <a:lstStyle/>
          <a:p>
            <a:fld id="{132FADFE-3B8F-471C-ABF0-DBC7717ECBBC}" type="slidenum">
              <a:rPr lang="es-ES" smtClean="0"/>
              <a:t>81</a:t>
            </a:fld>
            <a:endParaRPr lang="es-ES"/>
          </a:p>
        </p:txBody>
      </p:sp>
    </p:spTree>
    <p:extLst>
      <p:ext uri="{BB962C8B-B14F-4D97-AF65-F5344CB8AC3E}">
        <p14:creationId xmlns:p14="http://schemas.microsoft.com/office/powerpoint/2010/main" val="413911141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179512" y="1420722"/>
            <a:ext cx="8784976" cy="923330"/>
          </a:xfrm>
          <a:prstGeom prst="rect">
            <a:avLst/>
          </a:prstGeom>
        </p:spPr>
        <p:txBody>
          <a:bodyPr wrap="square">
            <a:spAutoFit/>
          </a:bodyPr>
          <a:lstStyle/>
          <a:p>
            <a:pPr algn="just"/>
            <a:r>
              <a:rPr lang="es-MX" dirty="0" smtClean="0"/>
              <a:t>Se debe cumplir la condición de que el número de viajes que se originan en el hogar deben ser iguales al número de viajes con destino al trabajo. Los modelos pueden dar resultados distintos, para ello se debe normalizar.</a:t>
            </a:r>
            <a:endParaRPr lang="es-MX"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0349" y="4085018"/>
            <a:ext cx="1759132" cy="14322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618211" y="4616459"/>
            <a:ext cx="2698175" cy="369332"/>
          </a:xfrm>
          <a:prstGeom prst="rect">
            <a:avLst/>
          </a:prstGeom>
          <a:noFill/>
        </p:spPr>
        <p:txBody>
          <a:bodyPr wrap="none" rtlCol="0">
            <a:spAutoFit/>
          </a:bodyPr>
          <a:lstStyle/>
          <a:p>
            <a:r>
              <a:rPr lang="es-MX" dirty="0" smtClean="0"/>
              <a:t>Fórmula de normalización</a:t>
            </a:r>
            <a:endParaRPr lang="es-MX" dirty="0"/>
          </a:p>
        </p:txBody>
      </p:sp>
      <p:sp>
        <p:nvSpPr>
          <p:cNvPr id="8" name="7 Flecha derecha"/>
          <p:cNvSpPr/>
          <p:nvPr/>
        </p:nvSpPr>
        <p:spPr>
          <a:xfrm>
            <a:off x="3318176" y="4575515"/>
            <a:ext cx="978408" cy="426982"/>
          </a:xfrm>
          <a:prstGeom prst="rightArrow">
            <a:avLst/>
          </a:prstGeom>
          <a:solidFill>
            <a:schemeClr val="tx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CuadroTexto"/>
          <p:cNvSpPr txBox="1"/>
          <p:nvPr/>
        </p:nvSpPr>
        <p:spPr>
          <a:xfrm>
            <a:off x="251520" y="2428834"/>
            <a:ext cx="6045245" cy="1477328"/>
          </a:xfrm>
          <a:prstGeom prst="rect">
            <a:avLst/>
          </a:prstGeom>
          <a:noFill/>
        </p:spPr>
        <p:txBody>
          <a:bodyPr wrap="none" rtlCol="0">
            <a:spAutoFit/>
          </a:bodyPr>
          <a:lstStyle/>
          <a:p>
            <a:r>
              <a:rPr lang="es-MX" dirty="0" smtClean="0"/>
              <a:t>Existe dos opciones:</a:t>
            </a:r>
          </a:p>
          <a:p>
            <a:endParaRPr lang="es-MX" dirty="0"/>
          </a:p>
          <a:p>
            <a:pPr marL="285750" indent="-285750">
              <a:buFont typeface="Arial" panose="020B0604020202020204" pitchFamily="34" charset="0"/>
              <a:buChar char="•"/>
            </a:pPr>
            <a:r>
              <a:rPr lang="es-MX" dirty="0" smtClean="0"/>
              <a:t>Se toma un modelo como el “correcto” y se ajusta el otro</a:t>
            </a:r>
          </a:p>
          <a:p>
            <a:pPr marL="285750" indent="-285750">
              <a:buFont typeface="Arial" panose="020B0604020202020204" pitchFamily="34" charset="0"/>
              <a:buChar char="•"/>
            </a:pPr>
            <a:r>
              <a:rPr lang="es-MX" dirty="0" smtClean="0"/>
              <a:t>Se divide la diferencia y se reparte para ambos</a:t>
            </a:r>
          </a:p>
          <a:p>
            <a:endParaRPr lang="es-MX" dirty="0"/>
          </a:p>
        </p:txBody>
      </p:sp>
      <p:sp>
        <p:nvSpPr>
          <p:cNvPr id="2" name="1 Marcador de número de diapositiva"/>
          <p:cNvSpPr>
            <a:spLocks noGrp="1"/>
          </p:cNvSpPr>
          <p:nvPr>
            <p:ph type="sldNum" sz="quarter" idx="12"/>
          </p:nvPr>
        </p:nvSpPr>
        <p:spPr/>
        <p:txBody>
          <a:bodyPr/>
          <a:lstStyle/>
          <a:p>
            <a:fld id="{132FADFE-3B8F-471C-ABF0-DBC7717ECBBC}" type="slidenum">
              <a:rPr lang="es-ES" smtClean="0"/>
              <a:t>82</a:t>
            </a:fld>
            <a:endParaRPr lang="es-ES"/>
          </a:p>
        </p:txBody>
      </p:sp>
    </p:spTree>
    <p:extLst>
      <p:ext uri="{BB962C8B-B14F-4D97-AF65-F5344CB8AC3E}">
        <p14:creationId xmlns:p14="http://schemas.microsoft.com/office/powerpoint/2010/main" val="2013079107"/>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1268760"/>
            <a:ext cx="8784976" cy="646331"/>
          </a:xfrm>
          <a:prstGeom prst="rect">
            <a:avLst/>
          </a:prstGeom>
        </p:spPr>
        <p:txBody>
          <a:bodyPr wrap="square">
            <a:spAutoFit/>
          </a:bodyPr>
          <a:lstStyle/>
          <a:p>
            <a:r>
              <a:rPr lang="es-MX" dirty="0" smtClean="0"/>
              <a:t>Veamos un ejemplo donde se muestran </a:t>
            </a:r>
            <a:r>
              <a:rPr lang="es-MX" dirty="0"/>
              <a:t>los siguientes modelos para la AM Hora </a:t>
            </a:r>
            <a:r>
              <a:rPr lang="es-MX" dirty="0" smtClean="0"/>
              <a:t>Pico (Viajes H2W):</a:t>
            </a:r>
            <a:endParaRPr lang="es-MX" dirty="0"/>
          </a:p>
        </p:txBody>
      </p:sp>
      <mc:AlternateContent xmlns:mc="http://schemas.openxmlformats.org/markup-compatibility/2006" xmlns:a14="http://schemas.microsoft.com/office/drawing/2010/main">
        <mc:Choice Requires="a14">
          <p:sp>
            <p:nvSpPr>
              <p:cNvPr id="3" name="2 CuadroTexto"/>
              <p:cNvSpPr txBox="1"/>
              <p:nvPr/>
            </p:nvSpPr>
            <p:spPr>
              <a:xfrm>
                <a:off x="179512" y="1880722"/>
                <a:ext cx="5022529" cy="83099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MX" sz="2400" b="0" i="1" smtClean="0">
                          <a:effectLst/>
                          <a:latin typeface="Cambria Math"/>
                        </a:rPr>
                        <m:t>𝑇𝑖</m:t>
                      </m:r>
                      <m:r>
                        <a:rPr lang="es-MX" sz="2400" b="0" i="1" smtClean="0">
                          <a:effectLst/>
                          <a:latin typeface="Cambria Math"/>
                        </a:rPr>
                        <m:t>=1.8∗</m:t>
                      </m:r>
                      <m:r>
                        <a:rPr lang="es-MX" sz="2400" b="0" i="1" smtClean="0">
                          <a:effectLst/>
                          <a:latin typeface="Cambria Math"/>
                        </a:rPr>
                        <m:t>𝐻𝑖</m:t>
                      </m:r>
                    </m:oMath>
                  </m:oMathPara>
                </a14:m>
                <a:endParaRPr lang="es-MX" sz="2400" dirty="0" smtClean="0">
                  <a:effectLst/>
                </a:endParaRPr>
              </a:p>
              <a:p>
                <a:r>
                  <a:rPr lang="es-MX" sz="2400" dirty="0" err="1" smtClean="0">
                    <a:effectLst/>
                  </a:rPr>
                  <a:t>Tj</a:t>
                </a:r>
                <a:r>
                  <a:rPr lang="es-MX" sz="2400" dirty="0" smtClean="0">
                    <a:effectLst/>
                  </a:rPr>
                  <a:t>= (1.5*</a:t>
                </a:r>
                <a:r>
                  <a:rPr lang="es-MX" sz="2400" dirty="0" err="1" smtClean="0">
                    <a:effectLst/>
                  </a:rPr>
                  <a:t>Eoff,j</a:t>
                </a:r>
                <a:r>
                  <a:rPr lang="es-MX" sz="2400" dirty="0" smtClean="0">
                    <a:effectLst/>
                  </a:rPr>
                  <a:t>)+(1*</a:t>
                </a:r>
                <a:r>
                  <a:rPr lang="es-MX" sz="2400" dirty="0" err="1" smtClean="0">
                    <a:effectLst/>
                  </a:rPr>
                  <a:t>Eoth,j</a:t>
                </a:r>
                <a:r>
                  <a:rPr lang="es-MX" sz="2400" dirty="0" smtClean="0">
                    <a:effectLst/>
                  </a:rPr>
                  <a:t>)+(0.5*</a:t>
                </a:r>
                <a:r>
                  <a:rPr lang="es-MX" sz="2400" dirty="0" err="1" smtClean="0">
                    <a:effectLst/>
                  </a:rPr>
                  <a:t>Eret,j</a:t>
                </a:r>
                <a:r>
                  <a:rPr lang="es-MX" sz="2400" dirty="0" smtClean="0">
                    <a:effectLst/>
                  </a:rPr>
                  <a:t>)</a:t>
                </a:r>
                <a:endParaRPr lang="es-MX" sz="2400" dirty="0">
                  <a:effectLst/>
                </a:endParaRPr>
              </a:p>
            </p:txBody>
          </p:sp>
        </mc:Choice>
        <mc:Fallback xmlns="">
          <p:sp>
            <p:nvSpPr>
              <p:cNvPr id="3" name="2 CuadroTexto"/>
              <p:cNvSpPr txBox="1">
                <a:spLocks noRot="1" noChangeAspect="1" noMove="1" noResize="1" noEditPoints="1" noAdjustHandles="1" noChangeArrowheads="1" noChangeShapeType="1" noTextEdit="1"/>
              </p:cNvSpPr>
              <p:nvPr/>
            </p:nvSpPr>
            <p:spPr>
              <a:xfrm>
                <a:off x="179512" y="1880722"/>
                <a:ext cx="5022529" cy="830997"/>
              </a:xfrm>
              <a:prstGeom prst="rect">
                <a:avLst/>
              </a:prstGeom>
              <a:blipFill rotWithShape="1">
                <a:blip r:embed="rId2"/>
                <a:stretch>
                  <a:fillRect l="-1820" r="-1335" b="-16176"/>
                </a:stretch>
              </a:blipFill>
            </p:spPr>
            <p:txBody>
              <a:bodyPr/>
              <a:lstStyle/>
              <a:p>
                <a:r>
                  <a:rPr lang="es-MX">
                    <a:noFill/>
                  </a:rPr>
                  <a:t> </a:t>
                </a:r>
              </a:p>
            </p:txBody>
          </p:sp>
        </mc:Fallback>
      </mc:AlternateContent>
      <p:sp>
        <p:nvSpPr>
          <p:cNvPr id="4" name="3 CuadroTexto"/>
          <p:cNvSpPr txBox="1"/>
          <p:nvPr/>
        </p:nvSpPr>
        <p:spPr>
          <a:xfrm>
            <a:off x="179512" y="2732727"/>
            <a:ext cx="4110421" cy="1200329"/>
          </a:xfrm>
          <a:prstGeom prst="rect">
            <a:avLst/>
          </a:prstGeom>
          <a:noFill/>
        </p:spPr>
        <p:txBody>
          <a:bodyPr wrap="none" rtlCol="0">
            <a:spAutoFit/>
          </a:bodyPr>
          <a:lstStyle/>
          <a:p>
            <a:r>
              <a:rPr lang="es-MX" dirty="0" smtClean="0"/>
              <a:t>Donde:</a:t>
            </a:r>
          </a:p>
          <a:p>
            <a:r>
              <a:rPr lang="es-MX" dirty="0" smtClean="0"/>
              <a:t>Ti= Viajes-persona originado en la zona i</a:t>
            </a:r>
          </a:p>
          <a:p>
            <a:r>
              <a:rPr lang="es-MX" dirty="0" err="1" smtClean="0"/>
              <a:t>Tj</a:t>
            </a:r>
            <a:r>
              <a:rPr lang="es-MX" dirty="0" smtClean="0"/>
              <a:t>= Viajes-persona con destino a la zona j</a:t>
            </a:r>
          </a:p>
          <a:p>
            <a:r>
              <a:rPr lang="es-MX" dirty="0" smtClean="0"/>
              <a:t>Hi= Número de hogares de la zona i</a:t>
            </a:r>
            <a:endParaRPr lang="es-MX" dirty="0"/>
          </a:p>
        </p:txBody>
      </p:sp>
      <p:graphicFrame>
        <p:nvGraphicFramePr>
          <p:cNvPr id="5" name="4 Tabla"/>
          <p:cNvGraphicFramePr>
            <a:graphicFrameLocks noGrp="1"/>
          </p:cNvGraphicFramePr>
          <p:nvPr>
            <p:extLst>
              <p:ext uri="{D42A27DB-BD31-4B8C-83A1-F6EECF244321}">
                <p14:modId xmlns:p14="http://schemas.microsoft.com/office/powerpoint/2010/main" val="2144048689"/>
              </p:ext>
            </p:extLst>
          </p:nvPr>
        </p:nvGraphicFramePr>
        <p:xfrm>
          <a:off x="5299915" y="2006848"/>
          <a:ext cx="2952328" cy="1854200"/>
        </p:xfrm>
        <a:graphic>
          <a:graphicData uri="http://schemas.openxmlformats.org/drawingml/2006/table">
            <a:tbl>
              <a:tblPr firstRow="1" bandRow="1">
                <a:tableStyleId>{5C22544A-7EE6-4342-B048-85BDC9FD1C3A}</a:tableStyleId>
              </a:tblPr>
              <a:tblGrid>
                <a:gridCol w="1008112"/>
                <a:gridCol w="1008112"/>
                <a:gridCol w="936104"/>
              </a:tblGrid>
              <a:tr h="370840">
                <a:tc>
                  <a:txBody>
                    <a:bodyPr/>
                    <a:lstStyle/>
                    <a:p>
                      <a:r>
                        <a:rPr lang="es-MX" dirty="0" smtClean="0"/>
                        <a:t>Variable</a:t>
                      </a:r>
                      <a:endParaRPr lang="es-MX" dirty="0"/>
                    </a:p>
                  </a:txBody>
                  <a:tcPr/>
                </a:tc>
                <a:tc>
                  <a:txBody>
                    <a:bodyPr/>
                    <a:lstStyle/>
                    <a:p>
                      <a:r>
                        <a:rPr lang="es-MX" dirty="0" smtClean="0"/>
                        <a:t>Zona i</a:t>
                      </a:r>
                      <a:endParaRPr lang="es-MX" dirty="0"/>
                    </a:p>
                  </a:txBody>
                  <a:tcPr/>
                </a:tc>
                <a:tc>
                  <a:txBody>
                    <a:bodyPr/>
                    <a:lstStyle/>
                    <a:p>
                      <a:r>
                        <a:rPr lang="es-MX" dirty="0" smtClean="0"/>
                        <a:t>Zona</a:t>
                      </a:r>
                      <a:r>
                        <a:rPr lang="es-MX" baseline="0" dirty="0" smtClean="0"/>
                        <a:t> j</a:t>
                      </a:r>
                      <a:endParaRPr lang="es-MX" dirty="0"/>
                    </a:p>
                  </a:txBody>
                  <a:tcPr/>
                </a:tc>
              </a:tr>
              <a:tr h="370840">
                <a:tc>
                  <a:txBody>
                    <a:bodyPr/>
                    <a:lstStyle/>
                    <a:p>
                      <a:r>
                        <a:rPr lang="es-MX" dirty="0" smtClean="0"/>
                        <a:t>H</a:t>
                      </a:r>
                      <a:endParaRPr lang="es-MX" dirty="0"/>
                    </a:p>
                  </a:txBody>
                  <a:tcPr/>
                </a:tc>
                <a:tc>
                  <a:txBody>
                    <a:bodyPr/>
                    <a:lstStyle/>
                    <a:p>
                      <a:r>
                        <a:rPr lang="es-MX" dirty="0" smtClean="0"/>
                        <a:t>10,000</a:t>
                      </a:r>
                      <a:endParaRPr lang="es-MX" dirty="0"/>
                    </a:p>
                  </a:txBody>
                  <a:tcPr/>
                </a:tc>
                <a:tc>
                  <a:txBody>
                    <a:bodyPr/>
                    <a:lstStyle/>
                    <a:p>
                      <a:r>
                        <a:rPr lang="es-MX" dirty="0" smtClean="0"/>
                        <a:t>15,000</a:t>
                      </a:r>
                      <a:endParaRPr lang="es-MX" dirty="0"/>
                    </a:p>
                  </a:txBody>
                  <a:tcPr/>
                </a:tc>
              </a:tr>
              <a:tr h="370840">
                <a:tc>
                  <a:txBody>
                    <a:bodyPr/>
                    <a:lstStyle/>
                    <a:p>
                      <a:r>
                        <a:rPr lang="es-MX" dirty="0" err="1" smtClean="0"/>
                        <a:t>Eoff</a:t>
                      </a:r>
                      <a:endParaRPr lang="es-MX" dirty="0"/>
                    </a:p>
                  </a:txBody>
                  <a:tcPr/>
                </a:tc>
                <a:tc>
                  <a:txBody>
                    <a:bodyPr/>
                    <a:lstStyle/>
                    <a:p>
                      <a:r>
                        <a:rPr lang="es-MX" dirty="0" smtClean="0"/>
                        <a:t>8,000</a:t>
                      </a:r>
                      <a:endParaRPr lang="es-MX" dirty="0"/>
                    </a:p>
                  </a:txBody>
                  <a:tcPr/>
                </a:tc>
                <a:tc>
                  <a:txBody>
                    <a:bodyPr/>
                    <a:lstStyle/>
                    <a:p>
                      <a:r>
                        <a:rPr lang="es-MX" dirty="0" smtClean="0"/>
                        <a:t>10,000</a:t>
                      </a:r>
                      <a:endParaRPr lang="es-MX" dirty="0"/>
                    </a:p>
                  </a:txBody>
                  <a:tcPr/>
                </a:tc>
              </a:tr>
              <a:tr h="370840">
                <a:tc>
                  <a:txBody>
                    <a:bodyPr/>
                    <a:lstStyle/>
                    <a:p>
                      <a:r>
                        <a:rPr lang="es-MX" dirty="0" err="1" smtClean="0"/>
                        <a:t>Eoth</a:t>
                      </a:r>
                      <a:endParaRPr lang="es-MX" dirty="0"/>
                    </a:p>
                  </a:txBody>
                  <a:tcPr/>
                </a:tc>
                <a:tc>
                  <a:txBody>
                    <a:bodyPr/>
                    <a:lstStyle/>
                    <a:p>
                      <a:r>
                        <a:rPr lang="es-MX" dirty="0" smtClean="0"/>
                        <a:t>3,000</a:t>
                      </a:r>
                      <a:endParaRPr lang="es-MX" dirty="0"/>
                    </a:p>
                  </a:txBody>
                  <a:tcPr/>
                </a:tc>
                <a:tc>
                  <a:txBody>
                    <a:bodyPr/>
                    <a:lstStyle/>
                    <a:p>
                      <a:r>
                        <a:rPr lang="es-MX" dirty="0" smtClean="0"/>
                        <a:t>5,000</a:t>
                      </a:r>
                      <a:endParaRPr lang="es-MX" dirty="0"/>
                    </a:p>
                  </a:txBody>
                  <a:tcPr/>
                </a:tc>
              </a:tr>
              <a:tr h="370840">
                <a:tc>
                  <a:txBody>
                    <a:bodyPr/>
                    <a:lstStyle/>
                    <a:p>
                      <a:r>
                        <a:rPr lang="es-MX" dirty="0" err="1" smtClean="0"/>
                        <a:t>Eret</a:t>
                      </a:r>
                      <a:endParaRPr lang="es-MX" dirty="0"/>
                    </a:p>
                  </a:txBody>
                  <a:tcPr/>
                </a:tc>
                <a:tc>
                  <a:txBody>
                    <a:bodyPr/>
                    <a:lstStyle/>
                    <a:p>
                      <a:r>
                        <a:rPr lang="es-MX" dirty="0" smtClean="0"/>
                        <a:t>2,000</a:t>
                      </a:r>
                      <a:endParaRPr lang="es-MX" dirty="0"/>
                    </a:p>
                  </a:txBody>
                  <a:tcPr/>
                </a:tc>
                <a:tc>
                  <a:txBody>
                    <a:bodyPr/>
                    <a:lstStyle/>
                    <a:p>
                      <a:r>
                        <a:rPr lang="es-MX" dirty="0" smtClean="0"/>
                        <a:t>1,500</a:t>
                      </a:r>
                      <a:endParaRPr lang="es-MX" dirty="0"/>
                    </a:p>
                  </a:txBody>
                  <a:tcPr/>
                </a:tc>
              </a:tr>
            </a:tbl>
          </a:graphicData>
        </a:graphic>
      </p:graphicFrame>
      <p:sp>
        <p:nvSpPr>
          <p:cNvPr id="6" name="5 Rectángulo"/>
          <p:cNvSpPr/>
          <p:nvPr/>
        </p:nvSpPr>
        <p:spPr>
          <a:xfrm>
            <a:off x="179512" y="4305870"/>
            <a:ext cx="8784976" cy="923330"/>
          </a:xfrm>
          <a:prstGeom prst="rect">
            <a:avLst/>
          </a:prstGeom>
        </p:spPr>
        <p:txBody>
          <a:bodyPr wrap="square">
            <a:spAutoFit/>
          </a:bodyPr>
          <a:lstStyle/>
          <a:p>
            <a:pPr marL="342900" indent="-342900">
              <a:buFont typeface="+mj-lt"/>
              <a:buAutoNum type="arabicPeriod"/>
            </a:pPr>
            <a:r>
              <a:rPr lang="es-MX" dirty="0" smtClean="0"/>
              <a:t>Determine el número de viajes-persona originados y con destino  a cada ciudad.</a:t>
            </a:r>
          </a:p>
          <a:p>
            <a:pPr marL="342900" indent="-342900">
              <a:buFont typeface="+mj-lt"/>
              <a:buAutoNum type="arabicPeriod"/>
            </a:pPr>
            <a:r>
              <a:rPr lang="es-MX" dirty="0" smtClean="0"/>
              <a:t>Normalice el número de viajes. Suponga que el modelo de origen del viaje es más preciso</a:t>
            </a:r>
            <a:endParaRPr lang="es-MX" dirty="0"/>
          </a:p>
        </p:txBody>
      </p:sp>
      <p:sp>
        <p:nvSpPr>
          <p:cNvPr id="7" name="6 Marcador de número de diapositiva"/>
          <p:cNvSpPr>
            <a:spLocks noGrp="1"/>
          </p:cNvSpPr>
          <p:nvPr>
            <p:ph type="sldNum" sz="quarter" idx="12"/>
          </p:nvPr>
        </p:nvSpPr>
        <p:spPr/>
        <p:txBody>
          <a:bodyPr/>
          <a:lstStyle/>
          <a:p>
            <a:fld id="{132FADFE-3B8F-471C-ABF0-DBC7717ECBBC}" type="slidenum">
              <a:rPr lang="es-ES" smtClean="0"/>
              <a:t>83</a:t>
            </a:fld>
            <a:endParaRPr lang="es-ES"/>
          </a:p>
        </p:txBody>
      </p:sp>
    </p:spTree>
    <p:extLst>
      <p:ext uri="{BB962C8B-B14F-4D97-AF65-F5344CB8AC3E}">
        <p14:creationId xmlns:p14="http://schemas.microsoft.com/office/powerpoint/2010/main" val="201307910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p:cNvGraphicFramePr>
            <a:graphicFrameLocks noGrp="1"/>
          </p:cNvGraphicFramePr>
          <p:nvPr>
            <p:extLst>
              <p:ext uri="{D42A27DB-BD31-4B8C-83A1-F6EECF244321}">
                <p14:modId xmlns:p14="http://schemas.microsoft.com/office/powerpoint/2010/main" val="2153145793"/>
              </p:ext>
            </p:extLst>
          </p:nvPr>
        </p:nvGraphicFramePr>
        <p:xfrm>
          <a:off x="107504" y="1460376"/>
          <a:ext cx="8868046" cy="1752600"/>
        </p:xfrm>
        <a:graphic>
          <a:graphicData uri="http://schemas.openxmlformats.org/drawingml/2006/table">
            <a:tbl>
              <a:tblPr firstRow="1" bandRow="1">
                <a:tableStyleId>{00A15C55-8517-42AA-B614-E9B94910E393}</a:tableStyleId>
              </a:tblPr>
              <a:tblGrid>
                <a:gridCol w="857423"/>
                <a:gridCol w="1030336"/>
                <a:gridCol w="1382273"/>
                <a:gridCol w="1421549"/>
                <a:gridCol w="1638682"/>
                <a:gridCol w="1097622"/>
                <a:gridCol w="1440161"/>
              </a:tblGrid>
              <a:tr h="370840">
                <a:tc>
                  <a:txBody>
                    <a:bodyPr/>
                    <a:lstStyle/>
                    <a:p>
                      <a:endParaRPr lang="es-MX" dirty="0"/>
                    </a:p>
                  </a:txBody>
                  <a:tcPr/>
                </a:tc>
                <a:tc>
                  <a:txBody>
                    <a:bodyPr/>
                    <a:lstStyle/>
                    <a:p>
                      <a:pPr algn="ctr"/>
                      <a:r>
                        <a:rPr lang="es-MX" dirty="0" smtClean="0"/>
                        <a:t>Hogares</a:t>
                      </a:r>
                      <a:endParaRPr lang="es-MX" dirty="0"/>
                    </a:p>
                  </a:txBody>
                  <a:tcPr/>
                </a:tc>
                <a:tc>
                  <a:txBody>
                    <a:bodyPr/>
                    <a:lstStyle/>
                    <a:p>
                      <a:pPr algn="ctr"/>
                      <a:r>
                        <a:rPr lang="es-MX" dirty="0" smtClean="0"/>
                        <a:t>Empleados de oficina</a:t>
                      </a:r>
                      <a:endParaRPr lang="es-MX" dirty="0"/>
                    </a:p>
                  </a:txBody>
                  <a:tcPr/>
                </a:tc>
                <a:tc>
                  <a:txBody>
                    <a:bodyPr/>
                    <a:lstStyle/>
                    <a:p>
                      <a:pPr algn="ctr"/>
                      <a:r>
                        <a:rPr lang="es-MX" dirty="0" smtClean="0"/>
                        <a:t>Otros</a:t>
                      </a:r>
                      <a:r>
                        <a:rPr lang="es-MX" baseline="0" dirty="0" smtClean="0"/>
                        <a:t> empleados</a:t>
                      </a:r>
                      <a:endParaRPr lang="es-MX" dirty="0"/>
                    </a:p>
                  </a:txBody>
                  <a:tcPr/>
                </a:tc>
                <a:tc>
                  <a:txBody>
                    <a:bodyPr/>
                    <a:lstStyle/>
                    <a:p>
                      <a:pPr algn="ctr"/>
                      <a:r>
                        <a:rPr lang="es-MX" dirty="0" smtClean="0"/>
                        <a:t>Empleados </a:t>
                      </a:r>
                      <a:r>
                        <a:rPr lang="es-MX" dirty="0" err="1" smtClean="0"/>
                        <a:t>retail</a:t>
                      </a:r>
                      <a:endParaRPr lang="es-MX" dirty="0"/>
                    </a:p>
                  </a:txBody>
                  <a:tcPr/>
                </a:tc>
                <a:tc>
                  <a:txBody>
                    <a:bodyPr/>
                    <a:lstStyle/>
                    <a:p>
                      <a:pPr algn="ctr"/>
                      <a:r>
                        <a:rPr lang="es-MX" dirty="0" smtClean="0"/>
                        <a:t>Orígenes</a:t>
                      </a:r>
                      <a:endParaRPr lang="es-MX" dirty="0"/>
                    </a:p>
                  </a:txBody>
                  <a:tcPr/>
                </a:tc>
                <a:tc>
                  <a:txBody>
                    <a:bodyPr/>
                    <a:lstStyle/>
                    <a:p>
                      <a:pPr algn="ctr"/>
                      <a:r>
                        <a:rPr lang="es-MX" dirty="0" smtClean="0"/>
                        <a:t>Destinos</a:t>
                      </a:r>
                      <a:endParaRPr lang="es-MX" dirty="0"/>
                    </a:p>
                  </a:txBody>
                  <a:tcPr/>
                </a:tc>
              </a:tr>
              <a:tr h="370840">
                <a:tc>
                  <a:txBody>
                    <a:bodyPr/>
                    <a:lstStyle/>
                    <a:p>
                      <a:r>
                        <a:rPr lang="es-MX" dirty="0" smtClean="0"/>
                        <a:t>Zona i</a:t>
                      </a:r>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r>
              <a:tr h="370840">
                <a:tc>
                  <a:txBody>
                    <a:bodyPr/>
                    <a:lstStyle/>
                    <a:p>
                      <a:r>
                        <a:rPr lang="es-MX" dirty="0" smtClean="0"/>
                        <a:t>Zona j</a:t>
                      </a:r>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a:p>
                  </a:txBody>
                  <a:tcPr/>
                </a:tc>
                <a:tc>
                  <a:txBody>
                    <a:bodyPr/>
                    <a:lstStyle/>
                    <a:p>
                      <a:endParaRPr lang="es-MX"/>
                    </a:p>
                  </a:txBody>
                  <a:tcPr/>
                </a:tc>
                <a:tc>
                  <a:txBody>
                    <a:bodyPr/>
                    <a:lstStyle/>
                    <a:p>
                      <a:endParaRPr lang="es-MX"/>
                    </a:p>
                  </a:txBody>
                  <a:tcPr/>
                </a:tc>
              </a:tr>
              <a:tr h="370840">
                <a:tc>
                  <a:txBody>
                    <a:bodyPr/>
                    <a:lstStyle/>
                    <a:p>
                      <a:r>
                        <a:rPr lang="es-MX" dirty="0" smtClean="0"/>
                        <a:t>Total</a:t>
                      </a:r>
                      <a:endParaRPr lang="es-MX" dirty="0"/>
                    </a:p>
                  </a:txBody>
                  <a:tcPr/>
                </a:tc>
                <a:tc>
                  <a:txBody>
                    <a:bodyPr/>
                    <a:lstStyle/>
                    <a:p>
                      <a:endParaRPr lang="es-MX"/>
                    </a:p>
                  </a:txBody>
                  <a:tcPr/>
                </a:tc>
                <a:tc>
                  <a:txBody>
                    <a:bodyPr/>
                    <a:lstStyle/>
                    <a:p>
                      <a:endParaRPr lang="es-MX"/>
                    </a:p>
                  </a:txBody>
                  <a:tcPr/>
                </a:tc>
                <a:tc>
                  <a:txBody>
                    <a:bodyPr/>
                    <a:lstStyle/>
                    <a:p>
                      <a:endParaRPr lang="es-MX" dirty="0"/>
                    </a:p>
                  </a:txBody>
                  <a:tcPr/>
                </a:tc>
                <a:tc>
                  <a:txBody>
                    <a:bodyPr/>
                    <a:lstStyle/>
                    <a:p>
                      <a:endParaRPr lang="es-MX"/>
                    </a:p>
                  </a:txBody>
                  <a:tcPr/>
                </a:tc>
                <a:tc>
                  <a:txBody>
                    <a:bodyPr/>
                    <a:lstStyle/>
                    <a:p>
                      <a:endParaRPr lang="es-MX"/>
                    </a:p>
                  </a:txBody>
                  <a:tcPr/>
                </a:tc>
                <a:tc>
                  <a:txBody>
                    <a:bodyPr/>
                    <a:lstStyle/>
                    <a:p>
                      <a:endParaRPr lang="es-MX" dirty="0"/>
                    </a:p>
                  </a:txBody>
                  <a:tcPr/>
                </a:tc>
              </a:tr>
            </a:tbl>
          </a:graphicData>
        </a:graphic>
      </p:graphicFrame>
      <p:graphicFrame>
        <p:nvGraphicFramePr>
          <p:cNvPr id="16" name="15 Tabla"/>
          <p:cNvGraphicFramePr>
            <a:graphicFrameLocks noGrp="1"/>
          </p:cNvGraphicFramePr>
          <p:nvPr>
            <p:extLst>
              <p:ext uri="{D42A27DB-BD31-4B8C-83A1-F6EECF244321}">
                <p14:modId xmlns:p14="http://schemas.microsoft.com/office/powerpoint/2010/main" val="1080213699"/>
              </p:ext>
            </p:extLst>
          </p:nvPr>
        </p:nvGraphicFramePr>
        <p:xfrm>
          <a:off x="323528" y="4149080"/>
          <a:ext cx="8208912" cy="1752600"/>
        </p:xfrm>
        <a:graphic>
          <a:graphicData uri="http://schemas.openxmlformats.org/drawingml/2006/table">
            <a:tbl>
              <a:tblPr firstRow="1" bandRow="1">
                <a:tableStyleId>{00A15C55-8517-42AA-B614-E9B94910E393}</a:tableStyleId>
              </a:tblPr>
              <a:tblGrid>
                <a:gridCol w="895650"/>
                <a:gridCol w="1166100"/>
                <a:gridCol w="1443899"/>
                <a:gridCol w="1484926"/>
                <a:gridCol w="1711740"/>
                <a:gridCol w="1506597"/>
              </a:tblGrid>
              <a:tr h="370840">
                <a:tc>
                  <a:txBody>
                    <a:bodyPr/>
                    <a:lstStyle/>
                    <a:p>
                      <a:endParaRPr lang="es-MX" dirty="0"/>
                    </a:p>
                  </a:txBody>
                  <a:tcPr/>
                </a:tc>
                <a:tc>
                  <a:txBody>
                    <a:bodyPr/>
                    <a:lstStyle/>
                    <a:p>
                      <a:pPr algn="ctr"/>
                      <a:r>
                        <a:rPr lang="es-MX" dirty="0" smtClean="0"/>
                        <a:t>Orígenes</a:t>
                      </a:r>
                      <a:endParaRPr lang="es-MX" dirty="0"/>
                    </a:p>
                  </a:txBody>
                  <a:tcPr/>
                </a:tc>
                <a:tc>
                  <a:txBody>
                    <a:bodyPr/>
                    <a:lstStyle/>
                    <a:p>
                      <a:pPr algn="ctr"/>
                      <a:r>
                        <a:rPr lang="es-MX" dirty="0" smtClean="0"/>
                        <a:t>Destinos</a:t>
                      </a:r>
                      <a:endParaRPr lang="es-MX" dirty="0"/>
                    </a:p>
                  </a:txBody>
                  <a:tcPr/>
                </a:tc>
                <a:tc>
                  <a:txBody>
                    <a:bodyPr/>
                    <a:lstStyle/>
                    <a:p>
                      <a:pPr algn="ctr"/>
                      <a:r>
                        <a:rPr lang="es-MX" dirty="0" smtClean="0"/>
                        <a:t>Factor de ajuste</a:t>
                      </a:r>
                      <a:endParaRPr lang="es-MX" dirty="0"/>
                    </a:p>
                  </a:txBody>
                  <a:tcPr/>
                </a:tc>
                <a:tc>
                  <a:txBody>
                    <a:bodyPr/>
                    <a:lstStyle/>
                    <a:p>
                      <a:pPr algn="ctr"/>
                      <a:r>
                        <a:rPr lang="es-MX" dirty="0" smtClean="0"/>
                        <a:t>Destinos normalizados</a:t>
                      </a:r>
                      <a:endParaRPr lang="es-MX" dirty="0"/>
                    </a:p>
                  </a:txBody>
                  <a:tcPr/>
                </a:tc>
                <a:tc>
                  <a:txBody>
                    <a:bodyPr/>
                    <a:lstStyle/>
                    <a:p>
                      <a:pPr algn="ctr"/>
                      <a:r>
                        <a:rPr lang="es-MX" dirty="0" smtClean="0"/>
                        <a:t>Redondeado</a:t>
                      </a:r>
                      <a:endParaRPr lang="es-MX" dirty="0"/>
                    </a:p>
                  </a:txBody>
                  <a:tcPr/>
                </a:tc>
              </a:tr>
              <a:tr h="370840">
                <a:tc>
                  <a:txBody>
                    <a:bodyPr/>
                    <a:lstStyle/>
                    <a:p>
                      <a:r>
                        <a:rPr lang="es-MX" dirty="0" smtClean="0"/>
                        <a:t>Zona i</a:t>
                      </a:r>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r>
              <a:tr h="370840">
                <a:tc>
                  <a:txBody>
                    <a:bodyPr/>
                    <a:lstStyle/>
                    <a:p>
                      <a:r>
                        <a:rPr lang="es-MX" dirty="0" smtClean="0"/>
                        <a:t>Zona j</a:t>
                      </a:r>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a:p>
                  </a:txBody>
                  <a:tcPr/>
                </a:tc>
              </a:tr>
              <a:tr h="370840">
                <a:tc>
                  <a:txBody>
                    <a:bodyPr/>
                    <a:lstStyle/>
                    <a:p>
                      <a:r>
                        <a:rPr lang="es-MX" dirty="0" smtClean="0"/>
                        <a:t>Total</a:t>
                      </a:r>
                      <a:endParaRPr lang="es-MX" dirty="0"/>
                    </a:p>
                  </a:txBody>
                  <a:tcPr/>
                </a:tc>
                <a:tc>
                  <a:txBody>
                    <a:bodyPr/>
                    <a:lstStyle/>
                    <a:p>
                      <a:endParaRPr lang="es-MX"/>
                    </a:p>
                  </a:txBody>
                  <a:tcPr/>
                </a:tc>
                <a:tc>
                  <a:txBody>
                    <a:bodyPr/>
                    <a:lstStyle/>
                    <a:p>
                      <a:endParaRPr lang="es-MX"/>
                    </a:p>
                  </a:txBody>
                  <a:tcPr/>
                </a:tc>
                <a:tc>
                  <a:txBody>
                    <a:bodyPr/>
                    <a:lstStyle/>
                    <a:p>
                      <a:endParaRPr lang="es-MX" dirty="0"/>
                    </a:p>
                  </a:txBody>
                  <a:tcPr/>
                </a:tc>
                <a:tc>
                  <a:txBody>
                    <a:bodyPr/>
                    <a:lstStyle/>
                    <a:p>
                      <a:endParaRPr lang="es-MX" dirty="0"/>
                    </a:p>
                  </a:txBody>
                  <a:tcPr/>
                </a:tc>
                <a:tc>
                  <a:txBody>
                    <a:bodyPr/>
                    <a:lstStyle/>
                    <a:p>
                      <a:endParaRPr lang="es-MX" dirty="0"/>
                    </a:p>
                  </a:txBody>
                  <a:tcPr/>
                </a:tc>
              </a:tr>
            </a:tbl>
          </a:graphicData>
        </a:graphic>
      </p:graphicFrame>
      <p:sp>
        <p:nvSpPr>
          <p:cNvPr id="6" name="5 CuadroTexto"/>
          <p:cNvSpPr txBox="1"/>
          <p:nvPr/>
        </p:nvSpPr>
        <p:spPr>
          <a:xfrm>
            <a:off x="971600" y="3501008"/>
            <a:ext cx="2398413" cy="369332"/>
          </a:xfrm>
          <a:prstGeom prst="rect">
            <a:avLst/>
          </a:prstGeom>
          <a:noFill/>
        </p:spPr>
        <p:txBody>
          <a:bodyPr wrap="none" rtlCol="0">
            <a:spAutoFit/>
          </a:bodyPr>
          <a:lstStyle/>
          <a:p>
            <a:r>
              <a:rPr lang="es-MX" dirty="0" smtClean="0"/>
              <a:t>Factor de ajuste (</a:t>
            </a:r>
            <a:r>
              <a:rPr lang="es-MX" dirty="0" err="1"/>
              <a:t>T</a:t>
            </a:r>
            <a:r>
              <a:rPr lang="es-MX" dirty="0" err="1" smtClean="0"/>
              <a:t>j</a:t>
            </a:r>
            <a:r>
              <a:rPr lang="es-MX" dirty="0" smtClean="0"/>
              <a:t>´)=  </a:t>
            </a:r>
            <a:endParaRPr lang="es-MX" dirty="0"/>
          </a:p>
        </p:txBody>
      </p:sp>
      <mc:AlternateContent xmlns:mc="http://schemas.openxmlformats.org/markup-compatibility/2006" xmlns:a14="http://schemas.microsoft.com/office/drawing/2010/main">
        <mc:Choice Requires="a14">
          <p:sp>
            <p:nvSpPr>
              <p:cNvPr id="7" name="6 CuadroTexto"/>
              <p:cNvSpPr txBox="1"/>
              <p:nvPr/>
            </p:nvSpPr>
            <p:spPr>
              <a:xfrm>
                <a:off x="3347864" y="3384288"/>
                <a:ext cx="1087092" cy="65941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MX" b="0" i="1" smtClean="0">
                          <a:latin typeface="Cambria Math"/>
                        </a:rPr>
                        <m:t>𝑇𝑗</m:t>
                      </m:r>
                      <m:f>
                        <m:fPr>
                          <m:ctrlPr>
                            <a:rPr lang="es-MX" b="0" i="1" smtClean="0">
                              <a:latin typeface="Cambria Math"/>
                            </a:rPr>
                          </m:ctrlPr>
                        </m:fPr>
                        <m:num>
                          <m:r>
                            <m:rPr>
                              <m:sty m:val="p"/>
                            </m:rPr>
                            <a:rPr lang="el-GR" b="0" i="1" smtClean="0">
                              <a:latin typeface="Cambria Math"/>
                              <a:ea typeface="Cambria Math"/>
                            </a:rPr>
                            <m:t>Σ</m:t>
                          </m:r>
                          <m:r>
                            <a:rPr lang="es-MX" b="0" i="1" smtClean="0">
                              <a:latin typeface="Cambria Math"/>
                              <a:ea typeface="Cambria Math"/>
                            </a:rPr>
                            <m:t>𝑇𝑖</m:t>
                          </m:r>
                        </m:num>
                        <m:den>
                          <m:r>
                            <m:rPr>
                              <m:sty m:val="p"/>
                            </m:rPr>
                            <a:rPr lang="el-GR" b="0" i="1" smtClean="0">
                              <a:latin typeface="Cambria Math"/>
                              <a:ea typeface="Cambria Math"/>
                            </a:rPr>
                            <m:t>Σ</m:t>
                          </m:r>
                          <m:r>
                            <a:rPr lang="es-MX" b="0" i="1" smtClean="0">
                              <a:latin typeface="Cambria Math"/>
                              <a:ea typeface="Cambria Math"/>
                            </a:rPr>
                            <m:t>𝑇𝑗</m:t>
                          </m:r>
                        </m:den>
                      </m:f>
                      <m:r>
                        <a:rPr lang="es-MX" b="0" i="1" smtClean="0">
                          <a:latin typeface="Cambria Math"/>
                        </a:rPr>
                        <m:t>=</m:t>
                      </m:r>
                    </m:oMath>
                  </m:oMathPara>
                </a14:m>
                <a:endParaRPr lang="es-MX" dirty="0"/>
              </a:p>
            </p:txBody>
          </p:sp>
        </mc:Choice>
        <mc:Fallback xmlns="">
          <p:sp>
            <p:nvSpPr>
              <p:cNvPr id="7" name="6 CuadroTexto"/>
              <p:cNvSpPr txBox="1">
                <a:spLocks noRot="1" noChangeAspect="1" noMove="1" noResize="1" noEditPoints="1" noAdjustHandles="1" noChangeArrowheads="1" noChangeShapeType="1" noTextEdit="1"/>
              </p:cNvSpPr>
              <p:nvPr/>
            </p:nvSpPr>
            <p:spPr>
              <a:xfrm>
                <a:off x="3347864" y="3384288"/>
                <a:ext cx="1087092" cy="659411"/>
              </a:xfrm>
              <a:prstGeom prst="rect">
                <a:avLst/>
              </a:prstGeom>
              <a:blipFill rotWithShape="1">
                <a:blip r:embed="rId2"/>
                <a:stretch>
                  <a:fillRect/>
                </a:stretch>
              </a:blipFill>
            </p:spPr>
            <p:txBody>
              <a:bodyPr/>
              <a:lstStyle/>
              <a:p>
                <a:r>
                  <a:rPr lang="es-MX">
                    <a:noFill/>
                  </a:rPr>
                  <a:t> </a:t>
                </a:r>
              </a:p>
            </p:txBody>
          </p:sp>
        </mc:Fallback>
      </mc:AlternateContent>
      <p:sp>
        <p:nvSpPr>
          <p:cNvPr id="2" name="1 Marcador de número de diapositiva"/>
          <p:cNvSpPr>
            <a:spLocks noGrp="1"/>
          </p:cNvSpPr>
          <p:nvPr>
            <p:ph type="sldNum" sz="quarter" idx="12"/>
          </p:nvPr>
        </p:nvSpPr>
        <p:spPr/>
        <p:txBody>
          <a:bodyPr/>
          <a:lstStyle/>
          <a:p>
            <a:fld id="{132FADFE-3B8F-471C-ABF0-DBC7717ECBBC}" type="slidenum">
              <a:rPr lang="es-ES" smtClean="0"/>
              <a:t>84</a:t>
            </a:fld>
            <a:endParaRPr lang="es-ES"/>
          </a:p>
        </p:txBody>
      </p:sp>
    </p:spTree>
    <p:extLst>
      <p:ext uri="{BB962C8B-B14F-4D97-AF65-F5344CB8AC3E}">
        <p14:creationId xmlns:p14="http://schemas.microsoft.com/office/powerpoint/2010/main" val="201307910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1220559"/>
            <a:ext cx="8712968" cy="1200329"/>
          </a:xfrm>
          <a:prstGeom prst="rect">
            <a:avLst/>
          </a:prstGeom>
        </p:spPr>
        <p:txBody>
          <a:bodyPr wrap="square">
            <a:spAutoFit/>
          </a:bodyPr>
          <a:lstStyle/>
          <a:p>
            <a:pPr algn="just"/>
            <a:r>
              <a:rPr lang="es-MX" dirty="0"/>
              <a:t>Los modeladores han estimado que el número de viajes que salen de </a:t>
            </a:r>
            <a:r>
              <a:rPr lang="es-MX" dirty="0" smtClean="0"/>
              <a:t>A </a:t>
            </a:r>
            <a:r>
              <a:rPr lang="es-MX" dirty="0"/>
              <a:t>es una función del número de hogares (H) y el número de puestos de trabajo (J), y el número de viajes que llegan </a:t>
            </a:r>
            <a:r>
              <a:rPr lang="es-MX" dirty="0" smtClean="0"/>
              <a:t>a B </a:t>
            </a:r>
            <a:r>
              <a:rPr lang="es-MX" dirty="0"/>
              <a:t>es también una función de la número de hogares y el número de puestos de </a:t>
            </a:r>
            <a:r>
              <a:rPr lang="es-MX" dirty="0" smtClean="0"/>
              <a:t>trabajo.</a:t>
            </a:r>
            <a:endParaRPr lang="es-MX" dirty="0"/>
          </a:p>
        </p:txBody>
      </p:sp>
      <p:sp>
        <p:nvSpPr>
          <p:cNvPr id="3" name="2 CuadroTexto"/>
          <p:cNvSpPr txBox="1"/>
          <p:nvPr/>
        </p:nvSpPr>
        <p:spPr>
          <a:xfrm>
            <a:off x="189908" y="2494637"/>
            <a:ext cx="3523722" cy="646331"/>
          </a:xfrm>
          <a:prstGeom prst="rect">
            <a:avLst/>
          </a:prstGeom>
          <a:noFill/>
        </p:spPr>
        <p:txBody>
          <a:bodyPr wrap="none" rtlCol="0">
            <a:spAutoFit/>
          </a:bodyPr>
          <a:lstStyle/>
          <a:p>
            <a:r>
              <a:rPr lang="es-MX" dirty="0" smtClean="0"/>
              <a:t>Ti= 1.2H+0.1J con un </a:t>
            </a:r>
            <a:r>
              <a:rPr lang="es-MX" dirty="0" err="1" smtClean="0"/>
              <a:t>Coef</a:t>
            </a:r>
            <a:r>
              <a:rPr lang="es-MX" dirty="0" smtClean="0"/>
              <a:t> corre 0.9</a:t>
            </a:r>
          </a:p>
          <a:p>
            <a:r>
              <a:rPr lang="es-MX" dirty="0" err="1" smtClean="0"/>
              <a:t>Tj</a:t>
            </a:r>
            <a:r>
              <a:rPr lang="es-MX" dirty="0" smtClean="0"/>
              <a:t>= 0.2H+1.1J con un </a:t>
            </a:r>
            <a:r>
              <a:rPr lang="es-MX" dirty="0" err="1" smtClean="0"/>
              <a:t>coef</a:t>
            </a:r>
            <a:r>
              <a:rPr lang="es-MX" dirty="0" smtClean="0"/>
              <a:t> corre 0.8</a:t>
            </a:r>
          </a:p>
        </p:txBody>
      </p:sp>
      <p:sp>
        <p:nvSpPr>
          <p:cNvPr id="5" name="4 Rectángulo"/>
          <p:cNvSpPr/>
          <p:nvPr/>
        </p:nvSpPr>
        <p:spPr>
          <a:xfrm>
            <a:off x="179512" y="3131676"/>
            <a:ext cx="8712968" cy="369332"/>
          </a:xfrm>
          <a:prstGeom prst="rect">
            <a:avLst/>
          </a:prstGeom>
        </p:spPr>
        <p:txBody>
          <a:bodyPr wrap="square">
            <a:spAutoFit/>
          </a:bodyPr>
          <a:lstStyle/>
          <a:p>
            <a:r>
              <a:rPr lang="es-MX" dirty="0" smtClean="0"/>
              <a:t>Suponga que todos los viajes que se originan en A van hacia B</a:t>
            </a:r>
            <a:endParaRPr lang="es-MX" dirty="0"/>
          </a:p>
        </p:txBody>
      </p:sp>
      <p:graphicFrame>
        <p:nvGraphicFramePr>
          <p:cNvPr id="4" name="3 Tabla"/>
          <p:cNvGraphicFramePr>
            <a:graphicFrameLocks noGrp="1"/>
          </p:cNvGraphicFramePr>
          <p:nvPr>
            <p:extLst>
              <p:ext uri="{D42A27DB-BD31-4B8C-83A1-F6EECF244321}">
                <p14:modId xmlns:p14="http://schemas.microsoft.com/office/powerpoint/2010/main" val="1381698905"/>
              </p:ext>
            </p:extLst>
          </p:nvPr>
        </p:nvGraphicFramePr>
        <p:xfrm>
          <a:off x="467544" y="3717032"/>
          <a:ext cx="2182178" cy="1112520"/>
        </p:xfrm>
        <a:graphic>
          <a:graphicData uri="http://schemas.openxmlformats.org/drawingml/2006/table">
            <a:tbl>
              <a:tblPr firstRow="1" bandRow="1">
                <a:tableStyleId>{F5AB1C69-6EDB-4FF4-983F-18BD219EF322}</a:tableStyleId>
              </a:tblPr>
              <a:tblGrid>
                <a:gridCol w="373380"/>
                <a:gridCol w="911543"/>
                <a:gridCol w="897255"/>
              </a:tblGrid>
              <a:tr h="370840">
                <a:tc>
                  <a:txBody>
                    <a:bodyPr/>
                    <a:lstStyle/>
                    <a:p>
                      <a:pPr algn="ctr"/>
                      <a:endParaRPr lang="es-MX" dirty="0"/>
                    </a:p>
                  </a:txBody>
                  <a:tcPr/>
                </a:tc>
                <a:tc>
                  <a:txBody>
                    <a:bodyPr/>
                    <a:lstStyle/>
                    <a:p>
                      <a:pPr algn="ctr"/>
                      <a:r>
                        <a:rPr lang="es-MX" dirty="0" err="1" smtClean="0"/>
                        <a:t>Homes</a:t>
                      </a:r>
                      <a:endParaRPr lang="es-MX" dirty="0"/>
                    </a:p>
                  </a:txBody>
                  <a:tcPr/>
                </a:tc>
                <a:tc>
                  <a:txBody>
                    <a:bodyPr/>
                    <a:lstStyle/>
                    <a:p>
                      <a:pPr algn="ctr"/>
                      <a:r>
                        <a:rPr lang="es-MX" dirty="0" smtClean="0"/>
                        <a:t>Jobs</a:t>
                      </a:r>
                      <a:endParaRPr lang="es-MX" dirty="0"/>
                    </a:p>
                  </a:txBody>
                  <a:tcPr/>
                </a:tc>
              </a:tr>
              <a:tr h="370840">
                <a:tc>
                  <a:txBody>
                    <a:bodyPr/>
                    <a:lstStyle/>
                    <a:p>
                      <a:pPr algn="ctr"/>
                      <a:r>
                        <a:rPr lang="es-MX" dirty="0" smtClean="0"/>
                        <a:t>A</a:t>
                      </a:r>
                      <a:endParaRPr lang="es-MX" dirty="0"/>
                    </a:p>
                  </a:txBody>
                  <a:tcPr/>
                </a:tc>
                <a:tc>
                  <a:txBody>
                    <a:bodyPr/>
                    <a:lstStyle/>
                    <a:p>
                      <a:pPr algn="ctr"/>
                      <a:r>
                        <a:rPr lang="es-MX" dirty="0" smtClean="0"/>
                        <a:t>3,000</a:t>
                      </a:r>
                      <a:endParaRPr lang="es-MX" dirty="0"/>
                    </a:p>
                  </a:txBody>
                  <a:tcPr/>
                </a:tc>
                <a:tc>
                  <a:txBody>
                    <a:bodyPr/>
                    <a:lstStyle/>
                    <a:p>
                      <a:pPr algn="ctr"/>
                      <a:r>
                        <a:rPr lang="es-MX" dirty="0" smtClean="0"/>
                        <a:t>5,000</a:t>
                      </a:r>
                      <a:endParaRPr lang="es-MX" dirty="0"/>
                    </a:p>
                  </a:txBody>
                  <a:tcPr/>
                </a:tc>
              </a:tr>
              <a:tr h="370840">
                <a:tc>
                  <a:txBody>
                    <a:bodyPr/>
                    <a:lstStyle/>
                    <a:p>
                      <a:pPr algn="ctr"/>
                      <a:r>
                        <a:rPr lang="es-MX" dirty="0" smtClean="0"/>
                        <a:t>B</a:t>
                      </a:r>
                      <a:endParaRPr lang="es-MX" dirty="0"/>
                    </a:p>
                  </a:txBody>
                  <a:tcPr/>
                </a:tc>
                <a:tc>
                  <a:txBody>
                    <a:bodyPr/>
                    <a:lstStyle/>
                    <a:p>
                      <a:pPr algn="ctr"/>
                      <a:r>
                        <a:rPr lang="es-MX" dirty="0" smtClean="0"/>
                        <a:t>6,000</a:t>
                      </a:r>
                      <a:endParaRPr lang="es-MX" dirty="0"/>
                    </a:p>
                  </a:txBody>
                  <a:tcPr/>
                </a:tc>
                <a:tc>
                  <a:txBody>
                    <a:bodyPr/>
                    <a:lstStyle/>
                    <a:p>
                      <a:pPr algn="ctr"/>
                      <a:r>
                        <a:rPr lang="es-MX" dirty="0" smtClean="0"/>
                        <a:t>29,000</a:t>
                      </a:r>
                      <a:endParaRPr lang="es-MX" dirty="0"/>
                    </a:p>
                  </a:txBody>
                  <a:tcPr/>
                </a:tc>
              </a:tr>
            </a:tbl>
          </a:graphicData>
        </a:graphic>
      </p:graphicFrame>
      <p:sp>
        <p:nvSpPr>
          <p:cNvPr id="6" name="5 Rectángulo"/>
          <p:cNvSpPr/>
          <p:nvPr/>
        </p:nvSpPr>
        <p:spPr>
          <a:xfrm>
            <a:off x="192766" y="5013176"/>
            <a:ext cx="8699714" cy="646331"/>
          </a:xfrm>
          <a:prstGeom prst="rect">
            <a:avLst/>
          </a:prstGeom>
        </p:spPr>
        <p:txBody>
          <a:bodyPr wrap="square">
            <a:spAutoFit/>
          </a:bodyPr>
          <a:lstStyle/>
          <a:p>
            <a:pPr algn="just"/>
            <a:r>
              <a:rPr lang="es-MX" dirty="0"/>
              <a:t>Determinar el número de viajes que se originan en </a:t>
            </a:r>
            <a:r>
              <a:rPr lang="es-MX" dirty="0" smtClean="0"/>
              <a:t>A </a:t>
            </a:r>
            <a:r>
              <a:rPr lang="es-MX" dirty="0"/>
              <a:t>y el </a:t>
            </a:r>
            <a:r>
              <a:rPr lang="es-MX" dirty="0" smtClean="0"/>
              <a:t>número destinado </a:t>
            </a:r>
            <a:r>
              <a:rPr lang="es-MX" dirty="0"/>
              <a:t>a B</a:t>
            </a:r>
            <a:r>
              <a:rPr lang="es-MX" dirty="0" smtClean="0"/>
              <a:t> </a:t>
            </a:r>
            <a:r>
              <a:rPr lang="es-MX" dirty="0"/>
              <a:t>según el modelo.</a:t>
            </a:r>
          </a:p>
        </p:txBody>
      </p:sp>
      <p:sp>
        <p:nvSpPr>
          <p:cNvPr id="7" name="6 Rectángulo"/>
          <p:cNvSpPr/>
          <p:nvPr/>
        </p:nvSpPr>
        <p:spPr>
          <a:xfrm>
            <a:off x="185228" y="5661248"/>
            <a:ext cx="8707252" cy="369332"/>
          </a:xfrm>
          <a:prstGeom prst="rect">
            <a:avLst/>
          </a:prstGeom>
        </p:spPr>
        <p:txBody>
          <a:bodyPr wrap="square">
            <a:spAutoFit/>
          </a:bodyPr>
          <a:lstStyle/>
          <a:p>
            <a:r>
              <a:rPr lang="es-MX" dirty="0"/>
              <a:t>¿Qué número de orígenes o destinos es más preciso? ¿Por qué</a:t>
            </a:r>
            <a:r>
              <a:rPr lang="es-MX" dirty="0" smtClean="0"/>
              <a:t>?</a:t>
            </a:r>
            <a:endParaRPr lang="es-MX" dirty="0"/>
          </a:p>
        </p:txBody>
      </p:sp>
      <p:sp>
        <p:nvSpPr>
          <p:cNvPr id="8" name="7 Marcador de número de diapositiva"/>
          <p:cNvSpPr>
            <a:spLocks noGrp="1"/>
          </p:cNvSpPr>
          <p:nvPr>
            <p:ph type="sldNum" sz="quarter" idx="12"/>
          </p:nvPr>
        </p:nvSpPr>
        <p:spPr/>
        <p:txBody>
          <a:bodyPr/>
          <a:lstStyle/>
          <a:p>
            <a:fld id="{132FADFE-3B8F-471C-ABF0-DBC7717ECBBC}" type="slidenum">
              <a:rPr lang="es-ES" smtClean="0"/>
              <a:t>85</a:t>
            </a:fld>
            <a:endParaRPr lang="es-ES"/>
          </a:p>
        </p:txBody>
      </p:sp>
    </p:spTree>
    <p:extLst>
      <p:ext uri="{BB962C8B-B14F-4D97-AF65-F5344CB8AC3E}">
        <p14:creationId xmlns:p14="http://schemas.microsoft.com/office/powerpoint/2010/main" val="2013079107"/>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547664" y="188640"/>
            <a:ext cx="5832648" cy="707886"/>
          </a:xfrm>
          <a:prstGeom prst="rect">
            <a:avLst/>
          </a:prstGeom>
          <a:noFill/>
        </p:spPr>
        <p:txBody>
          <a:bodyPr wrap="square" rtlCol="0">
            <a:spAutoFit/>
          </a:bodyPr>
          <a:lstStyle/>
          <a:p>
            <a:pPr algn="ctr"/>
            <a:r>
              <a:rPr lang="es-MX" sz="2000" dirty="0" smtClean="0"/>
              <a:t>Aplicación del modelo gravitacional para la distribución de viajes</a:t>
            </a:r>
            <a:endParaRPr lang="es-MX" sz="2000" dirty="0"/>
          </a:p>
        </p:txBody>
      </p:sp>
      <p:sp>
        <p:nvSpPr>
          <p:cNvPr id="3" name="2 CuadroTexto"/>
          <p:cNvSpPr txBox="1"/>
          <p:nvPr/>
        </p:nvSpPr>
        <p:spPr>
          <a:xfrm>
            <a:off x="251520" y="1270501"/>
            <a:ext cx="8712968" cy="646331"/>
          </a:xfrm>
          <a:prstGeom prst="rect">
            <a:avLst/>
          </a:prstGeom>
          <a:noFill/>
        </p:spPr>
        <p:txBody>
          <a:bodyPr wrap="square" rtlCol="0">
            <a:spAutoFit/>
          </a:bodyPr>
          <a:lstStyle/>
          <a:p>
            <a:pPr algn="just"/>
            <a:r>
              <a:rPr lang="es-MX" dirty="0" smtClean="0"/>
              <a:t>En este proceso se coinciden orígenes con destinos para desarrollar una matriz que muestra el número de viajes que van de cada origen a cada destino.</a:t>
            </a:r>
            <a:endParaRPr lang="es-MX" dirty="0"/>
          </a:p>
        </p:txBody>
      </p:sp>
      <p:grpSp>
        <p:nvGrpSpPr>
          <p:cNvPr id="5" name="4 Grupo"/>
          <p:cNvGrpSpPr/>
          <p:nvPr/>
        </p:nvGrpSpPr>
        <p:grpSpPr>
          <a:xfrm>
            <a:off x="395536" y="2053233"/>
            <a:ext cx="2934269" cy="1992573"/>
            <a:chOff x="2501827" y="1987099"/>
            <a:chExt cx="2934269" cy="1992573"/>
          </a:xfrm>
        </p:grpSpPr>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5418" t="52944" r="32030" b="18321"/>
            <a:stretch/>
          </p:blipFill>
          <p:spPr bwMode="auto">
            <a:xfrm>
              <a:off x="2501827" y="1987099"/>
              <a:ext cx="2934269" cy="19925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2614136" y="3573016"/>
              <a:ext cx="432048" cy="338554"/>
            </a:xfrm>
            <a:prstGeom prst="rect">
              <a:avLst/>
            </a:prstGeom>
            <a:solidFill>
              <a:schemeClr val="tx1"/>
            </a:solidFill>
          </p:spPr>
          <p:txBody>
            <a:bodyPr wrap="square" rtlCol="0">
              <a:spAutoFit/>
            </a:bodyPr>
            <a:lstStyle/>
            <a:p>
              <a:r>
                <a:rPr lang="es-MX" sz="1600" dirty="0">
                  <a:solidFill>
                    <a:schemeClr val="bg1"/>
                  </a:solidFill>
                </a:rPr>
                <a:t>Z</a:t>
              </a:r>
            </a:p>
          </p:txBody>
        </p:sp>
        <p:sp>
          <p:nvSpPr>
            <p:cNvPr id="6" name="5 CuadroTexto"/>
            <p:cNvSpPr txBox="1"/>
            <p:nvPr/>
          </p:nvSpPr>
          <p:spPr>
            <a:xfrm>
              <a:off x="5035111" y="2089297"/>
              <a:ext cx="341981" cy="323165"/>
            </a:xfrm>
            <a:prstGeom prst="rect">
              <a:avLst/>
            </a:prstGeom>
            <a:solidFill>
              <a:schemeClr val="tx1"/>
            </a:solidFill>
          </p:spPr>
          <p:txBody>
            <a:bodyPr wrap="square" rtlCol="0">
              <a:spAutoFit/>
            </a:bodyPr>
            <a:lstStyle/>
            <a:p>
              <a:r>
                <a:rPr lang="es-MX" sz="1500" dirty="0" smtClean="0">
                  <a:solidFill>
                    <a:schemeClr val="bg1"/>
                  </a:solidFill>
                </a:rPr>
                <a:t>Z</a:t>
              </a:r>
              <a:endParaRPr lang="es-MX" sz="1500" dirty="0">
                <a:solidFill>
                  <a:schemeClr val="bg1"/>
                </a:solidFill>
              </a:endParaRPr>
            </a:p>
          </p:txBody>
        </p:sp>
      </p:grpSp>
      <p:sp>
        <p:nvSpPr>
          <p:cNvPr id="8" name="7 CuadroTexto"/>
          <p:cNvSpPr txBox="1"/>
          <p:nvPr/>
        </p:nvSpPr>
        <p:spPr>
          <a:xfrm>
            <a:off x="3419872" y="1909217"/>
            <a:ext cx="5544616" cy="2585323"/>
          </a:xfrm>
          <a:prstGeom prst="rect">
            <a:avLst/>
          </a:prstGeom>
          <a:noFill/>
        </p:spPr>
        <p:txBody>
          <a:bodyPr wrap="square" rtlCol="0">
            <a:spAutoFit/>
          </a:bodyPr>
          <a:lstStyle/>
          <a:p>
            <a:pPr algn="just"/>
            <a:r>
              <a:rPr lang="es-MX" dirty="0" smtClean="0"/>
              <a:t>Donde: </a:t>
            </a:r>
            <a:r>
              <a:rPr lang="es-MX" dirty="0" err="1" smtClean="0"/>
              <a:t>Tij</a:t>
            </a:r>
            <a:r>
              <a:rPr lang="es-MX" dirty="0" smtClean="0"/>
              <a:t>= Viajes de origen i al destino j</a:t>
            </a:r>
          </a:p>
          <a:p>
            <a:pPr algn="just"/>
            <a:endParaRPr lang="es-MX" dirty="0"/>
          </a:p>
          <a:p>
            <a:pPr algn="just"/>
            <a:r>
              <a:rPr lang="es-MX" dirty="0" smtClean="0"/>
              <a:t>El modelo de gravedad ilustra las relaciones macroscópicas entre dos lugares (hogares y trabajo)</a:t>
            </a:r>
          </a:p>
          <a:p>
            <a:pPr algn="just"/>
            <a:endParaRPr lang="es-MX" dirty="0"/>
          </a:p>
          <a:p>
            <a:pPr algn="just"/>
            <a:r>
              <a:rPr lang="es-MX" dirty="0" smtClean="0"/>
              <a:t>La interacción entre 2 ubicaciones disminuye con el aumento de la distancia, del tiempo y del costo, pero se asocia positivamente con el nivel de actividad de cada lugar</a:t>
            </a:r>
            <a:endParaRPr lang="es-MX" dirty="0"/>
          </a:p>
        </p:txBody>
      </p:sp>
      <p:sp>
        <p:nvSpPr>
          <p:cNvPr id="9" name="8 CuadroTexto"/>
          <p:cNvSpPr txBox="1"/>
          <p:nvPr/>
        </p:nvSpPr>
        <p:spPr>
          <a:xfrm>
            <a:off x="395537" y="4645521"/>
            <a:ext cx="8568952" cy="646331"/>
          </a:xfrm>
          <a:prstGeom prst="rect">
            <a:avLst/>
          </a:prstGeom>
          <a:noFill/>
        </p:spPr>
        <p:txBody>
          <a:bodyPr wrap="square" rtlCol="0">
            <a:spAutoFit/>
          </a:bodyPr>
          <a:lstStyle/>
          <a:p>
            <a:r>
              <a:rPr lang="es-MX" dirty="0" smtClean="0"/>
              <a:t>La tasa de disminución de la interacción (factor de impedancia</a:t>
            </a:r>
            <a:r>
              <a:rPr lang="es-MX" dirty="0"/>
              <a:t> </a:t>
            </a:r>
            <a:r>
              <a:rPr lang="es-MX" dirty="0" smtClean="0"/>
              <a:t>o fricción) tiende a ser una función exponencial negativa de la resistencia al viaje.</a:t>
            </a:r>
            <a:endParaRPr lang="es-MX" dirty="0"/>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845" y="5437609"/>
            <a:ext cx="2498771" cy="576064"/>
          </a:xfrm>
          <a:prstGeom prst="rect">
            <a:avLst/>
          </a:prstGeom>
          <a:solidFill>
            <a:schemeClr val="tx1"/>
          </a:solidFill>
          <a:ln>
            <a:noFill/>
          </a:ln>
          <a:effectLst/>
        </p:spPr>
      </p:pic>
      <p:sp>
        <p:nvSpPr>
          <p:cNvPr id="11" name="10 CuadroTexto"/>
          <p:cNvSpPr txBox="1"/>
          <p:nvPr/>
        </p:nvSpPr>
        <p:spPr>
          <a:xfrm>
            <a:off x="3664358" y="5581625"/>
            <a:ext cx="3643946" cy="369332"/>
          </a:xfrm>
          <a:prstGeom prst="rect">
            <a:avLst/>
          </a:prstGeom>
          <a:noFill/>
        </p:spPr>
        <p:txBody>
          <a:bodyPr wrap="none" rtlCol="0">
            <a:spAutoFit/>
          </a:bodyPr>
          <a:lstStyle/>
          <a:p>
            <a:r>
              <a:rPr lang="es-MX" dirty="0" smtClean="0"/>
              <a:t>Con este factor se calibra el modelo</a:t>
            </a:r>
            <a:endParaRPr lang="es-MX" dirty="0"/>
          </a:p>
        </p:txBody>
      </p:sp>
      <p:sp>
        <p:nvSpPr>
          <p:cNvPr id="7" name="6 Marcador de número de diapositiva"/>
          <p:cNvSpPr>
            <a:spLocks noGrp="1"/>
          </p:cNvSpPr>
          <p:nvPr>
            <p:ph type="sldNum" sz="quarter" idx="12"/>
          </p:nvPr>
        </p:nvSpPr>
        <p:spPr>
          <a:xfrm>
            <a:off x="572658" y="6160219"/>
            <a:ext cx="608287" cy="365125"/>
          </a:xfrm>
        </p:spPr>
        <p:txBody>
          <a:bodyPr/>
          <a:lstStyle/>
          <a:p>
            <a:fld id="{132FADFE-3B8F-471C-ABF0-DBC7717ECBBC}" type="slidenum">
              <a:rPr lang="es-ES" smtClean="0"/>
              <a:t>86</a:t>
            </a:fld>
            <a:endParaRPr lang="es-ES"/>
          </a:p>
        </p:txBody>
      </p:sp>
    </p:spTree>
    <p:extLst>
      <p:ext uri="{BB962C8B-B14F-4D97-AF65-F5344CB8AC3E}">
        <p14:creationId xmlns:p14="http://schemas.microsoft.com/office/powerpoint/2010/main" val="201307910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37132" y="1268760"/>
            <a:ext cx="4810932" cy="1200329"/>
          </a:xfrm>
          <a:prstGeom prst="rect">
            <a:avLst/>
          </a:prstGeom>
          <a:noFill/>
        </p:spPr>
        <p:txBody>
          <a:bodyPr wrap="none" rtlCol="0">
            <a:spAutoFit/>
          </a:bodyPr>
          <a:lstStyle/>
          <a:p>
            <a:r>
              <a:rPr lang="es-MX" dirty="0" smtClean="0"/>
              <a:t>Para este caso se aplicarán los siguientes pasos:</a:t>
            </a:r>
          </a:p>
          <a:p>
            <a:pPr marL="342900" indent="-342900">
              <a:buFont typeface="+mj-lt"/>
              <a:buAutoNum type="arabicPeriod"/>
            </a:pPr>
            <a:r>
              <a:rPr lang="es-MX" dirty="0" smtClean="0"/>
              <a:t>Evaluar los datos (Ti, </a:t>
            </a:r>
            <a:r>
              <a:rPr lang="es-MX" dirty="0" err="1" smtClean="0"/>
              <a:t>Tj</a:t>
            </a:r>
            <a:r>
              <a:rPr lang="es-MX" dirty="0" smtClean="0"/>
              <a:t>, </a:t>
            </a:r>
            <a:r>
              <a:rPr lang="es-MX" dirty="0" err="1" smtClean="0"/>
              <a:t>Cij</a:t>
            </a:r>
            <a:r>
              <a:rPr lang="es-MX" dirty="0" smtClean="0"/>
              <a:t>)</a:t>
            </a:r>
          </a:p>
          <a:p>
            <a:pPr marL="342900" indent="-342900">
              <a:buFont typeface="+mj-lt"/>
              <a:buAutoNum type="arabicPeriod"/>
            </a:pPr>
            <a:r>
              <a:rPr lang="es-MX" dirty="0" smtClean="0"/>
              <a:t>Calcular el factor </a:t>
            </a:r>
            <a:r>
              <a:rPr lang="es-MX" i="1" dirty="0" smtClean="0"/>
              <a:t>f</a:t>
            </a:r>
            <a:r>
              <a:rPr lang="es-MX" dirty="0" smtClean="0"/>
              <a:t>(</a:t>
            </a:r>
            <a:r>
              <a:rPr lang="es-MX" dirty="0" err="1" smtClean="0"/>
              <a:t>Cij</a:t>
            </a:r>
            <a:r>
              <a:rPr lang="es-MX" dirty="0" smtClean="0"/>
              <a:t>)</a:t>
            </a:r>
          </a:p>
          <a:p>
            <a:pPr marL="342900" indent="-342900">
              <a:buFont typeface="+mj-lt"/>
              <a:buAutoNum type="arabicPeriod"/>
            </a:pPr>
            <a:r>
              <a:rPr lang="es-MX" dirty="0" smtClean="0"/>
              <a:t>Iterar para equilibrar la matriz resultante</a:t>
            </a:r>
            <a:endParaRPr lang="es-MX" dirty="0"/>
          </a:p>
        </p:txBody>
      </p:sp>
      <p:cxnSp>
        <p:nvCxnSpPr>
          <p:cNvPr id="4" name="3 Conector recto"/>
          <p:cNvCxnSpPr/>
          <p:nvPr/>
        </p:nvCxnSpPr>
        <p:spPr>
          <a:xfrm>
            <a:off x="251520" y="2636912"/>
            <a:ext cx="864096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6" name="5 CuadroTexto"/>
              <p:cNvSpPr txBox="1"/>
              <p:nvPr/>
            </p:nvSpPr>
            <p:spPr>
              <a:xfrm>
                <a:off x="337132" y="2924944"/>
                <a:ext cx="8555348" cy="704488"/>
              </a:xfrm>
              <a:prstGeom prst="rect">
                <a:avLst/>
              </a:prstGeom>
              <a:noFill/>
            </p:spPr>
            <p:txBody>
              <a:bodyPr wrap="square" rtlCol="0">
                <a:spAutoFit/>
              </a:bodyPr>
              <a:lstStyle/>
              <a:p>
                <a:pPr algn="just"/>
                <a:r>
                  <a:rPr lang="es-MX" dirty="0" smtClean="0"/>
                  <a:t>Problema: Usted conoce los tiempos de viaje entre zonas, calcule las impedancias respectivas en el supuesto de que          </a:t>
                </a:r>
                <a:r>
                  <a:rPr lang="es-MX" b="1" i="1" dirty="0" smtClean="0"/>
                  <a:t>f</a:t>
                </a:r>
                <a14:m>
                  <m:oMath xmlns:m="http://schemas.openxmlformats.org/officeDocument/2006/math">
                    <m:r>
                      <a:rPr lang="es-MX" b="1" i="0" smtClean="0">
                        <a:latin typeface="Cambria Math"/>
                      </a:rPr>
                      <m:t>(</m:t>
                    </m:r>
                    <m:sSub>
                      <m:sSubPr>
                        <m:ctrlPr>
                          <a:rPr lang="es-MX" b="1" i="1">
                            <a:latin typeface="Cambria Math"/>
                          </a:rPr>
                        </m:ctrlPr>
                      </m:sSubPr>
                      <m:e>
                        <m:r>
                          <a:rPr lang="es-MX" b="1" i="1">
                            <a:latin typeface="Cambria Math"/>
                          </a:rPr>
                          <m:t>𝑪</m:t>
                        </m:r>
                      </m:e>
                      <m:sub>
                        <m:r>
                          <a:rPr lang="es-MX" b="1" i="1">
                            <a:latin typeface="Cambria Math"/>
                          </a:rPr>
                          <m:t>𝒊𝒋</m:t>
                        </m:r>
                      </m:sub>
                    </m:sSub>
                    <m:r>
                      <a:rPr lang="es-MX" b="1" i="1" smtClean="0">
                        <a:latin typeface="Cambria Math"/>
                      </a:rPr>
                      <m:t>)</m:t>
                    </m:r>
                  </m:oMath>
                </a14:m>
                <a:r>
                  <a:rPr lang="es-MX" b="1" dirty="0" smtClean="0"/>
                  <a:t>= </a:t>
                </a:r>
                <a14:m>
                  <m:oMath xmlns:m="http://schemas.openxmlformats.org/officeDocument/2006/math">
                    <m:sSup>
                      <m:sSupPr>
                        <m:ctrlPr>
                          <a:rPr lang="es-MX" b="1" i="1" smtClean="0">
                            <a:latin typeface="Cambria Math"/>
                          </a:rPr>
                        </m:ctrlPr>
                      </m:sSupPr>
                      <m:e>
                        <m:sSub>
                          <m:sSubPr>
                            <m:ctrlPr>
                              <a:rPr lang="es-MX" b="1" i="1" smtClean="0">
                                <a:latin typeface="Cambria Math"/>
                              </a:rPr>
                            </m:ctrlPr>
                          </m:sSubPr>
                          <m:e>
                            <m:r>
                              <a:rPr lang="es-MX" b="1" i="1" smtClean="0">
                                <a:latin typeface="Cambria Math"/>
                              </a:rPr>
                              <m:t>𝑪</m:t>
                            </m:r>
                          </m:e>
                          <m:sub>
                            <m:r>
                              <a:rPr lang="es-MX" b="1" i="1" smtClean="0">
                                <a:latin typeface="Cambria Math"/>
                              </a:rPr>
                              <m:t>𝒊𝒋</m:t>
                            </m:r>
                          </m:sub>
                        </m:sSub>
                      </m:e>
                      <m:sup>
                        <m:r>
                          <a:rPr lang="es-MX" b="1" i="1" smtClean="0">
                            <a:latin typeface="Cambria Math"/>
                          </a:rPr>
                          <m:t>−</m:t>
                        </m:r>
                        <m:r>
                          <a:rPr lang="es-MX" b="1" i="1" smtClean="0">
                            <a:latin typeface="Cambria Math"/>
                          </a:rPr>
                          <m:t>𝟐</m:t>
                        </m:r>
                      </m:sup>
                    </m:sSup>
                  </m:oMath>
                </a14:m>
                <a:endParaRPr lang="es-MX" b="1" dirty="0"/>
              </a:p>
            </p:txBody>
          </p:sp>
        </mc:Choice>
        <mc:Fallback>
          <p:sp>
            <p:nvSpPr>
              <p:cNvPr id="6" name="5 CuadroTexto"/>
              <p:cNvSpPr txBox="1">
                <a:spLocks noRot="1" noChangeAspect="1" noMove="1" noResize="1" noEditPoints="1" noAdjustHandles="1" noChangeArrowheads="1" noChangeShapeType="1" noTextEdit="1"/>
              </p:cNvSpPr>
              <p:nvPr/>
            </p:nvSpPr>
            <p:spPr>
              <a:xfrm>
                <a:off x="337132" y="2924944"/>
                <a:ext cx="8555348" cy="704488"/>
              </a:xfrm>
              <a:prstGeom prst="rect">
                <a:avLst/>
              </a:prstGeom>
              <a:blipFill rotWithShape="1">
                <a:blip r:embed="rId2"/>
                <a:stretch>
                  <a:fillRect l="-570" t="-4348" r="-570" b="-10435"/>
                </a:stretch>
              </a:blipFill>
            </p:spPr>
            <p:txBody>
              <a:bodyPr/>
              <a:lstStyle/>
              <a:p>
                <a:r>
                  <a:rPr lang="es-MX">
                    <a:noFill/>
                  </a:rPr>
                  <a:t> </a:t>
                </a:r>
              </a:p>
            </p:txBody>
          </p:sp>
        </mc:Fallback>
      </mc:AlternateContent>
      <p:graphicFrame>
        <p:nvGraphicFramePr>
          <p:cNvPr id="8" name="7 Tabla"/>
          <p:cNvGraphicFramePr>
            <a:graphicFrameLocks noGrp="1"/>
          </p:cNvGraphicFramePr>
          <p:nvPr>
            <p:extLst>
              <p:ext uri="{D42A27DB-BD31-4B8C-83A1-F6EECF244321}">
                <p14:modId xmlns:p14="http://schemas.microsoft.com/office/powerpoint/2010/main" val="2520762075"/>
              </p:ext>
            </p:extLst>
          </p:nvPr>
        </p:nvGraphicFramePr>
        <p:xfrm>
          <a:off x="504056" y="3828648"/>
          <a:ext cx="4572000" cy="1320800"/>
        </p:xfrm>
        <a:graphic>
          <a:graphicData uri="http://schemas.openxmlformats.org/drawingml/2006/table">
            <a:tbl>
              <a:tblPr firstRow="1" bandRow="1">
                <a:tableStyleId>{5C22544A-7EE6-4342-B048-85BDC9FD1C3A}</a:tableStyleId>
              </a:tblPr>
              <a:tblGrid>
                <a:gridCol w="1524000"/>
                <a:gridCol w="1524000"/>
                <a:gridCol w="1524000"/>
              </a:tblGrid>
              <a:tr h="370840">
                <a:tc>
                  <a:txBody>
                    <a:bodyPr/>
                    <a:lstStyle/>
                    <a:p>
                      <a:pPr algn="ctr"/>
                      <a:r>
                        <a:rPr lang="es-MX" sz="1600" dirty="0" smtClean="0"/>
                        <a:t>Tiempos de viaje</a:t>
                      </a:r>
                      <a:endParaRPr lang="es-MX" sz="1600" dirty="0"/>
                    </a:p>
                  </a:txBody>
                  <a:tcPr/>
                </a:tc>
                <a:tc>
                  <a:txBody>
                    <a:bodyPr/>
                    <a:lstStyle/>
                    <a:p>
                      <a:pPr algn="ctr"/>
                      <a:r>
                        <a:rPr lang="es-MX" dirty="0" smtClean="0"/>
                        <a:t>Zona D1</a:t>
                      </a:r>
                      <a:endParaRPr lang="es-MX" dirty="0"/>
                    </a:p>
                  </a:txBody>
                  <a:tcPr/>
                </a:tc>
                <a:tc>
                  <a:txBody>
                    <a:bodyPr/>
                    <a:lstStyle/>
                    <a:p>
                      <a:pPr algn="ctr"/>
                      <a:r>
                        <a:rPr lang="es-MX" dirty="0" smtClean="0"/>
                        <a:t>Zona D2</a:t>
                      </a:r>
                      <a:endParaRPr lang="es-MX" dirty="0"/>
                    </a:p>
                  </a:txBody>
                  <a:tcPr/>
                </a:tc>
              </a:tr>
              <a:tr h="370840">
                <a:tc>
                  <a:txBody>
                    <a:bodyPr/>
                    <a:lstStyle/>
                    <a:p>
                      <a:pPr algn="ctr"/>
                      <a:r>
                        <a:rPr lang="es-MX" dirty="0" smtClean="0"/>
                        <a:t>Zona</a:t>
                      </a:r>
                      <a:r>
                        <a:rPr lang="es-MX" baseline="0" dirty="0" smtClean="0"/>
                        <a:t> O1</a:t>
                      </a:r>
                      <a:endParaRPr lang="es-MX" dirty="0" smtClean="0"/>
                    </a:p>
                  </a:txBody>
                  <a:tcPr/>
                </a:tc>
                <a:tc>
                  <a:txBody>
                    <a:bodyPr/>
                    <a:lstStyle/>
                    <a:p>
                      <a:pPr algn="ctr"/>
                      <a:r>
                        <a:rPr lang="es-MX" dirty="0" smtClean="0"/>
                        <a:t>2</a:t>
                      </a:r>
                      <a:endParaRPr lang="es-MX" dirty="0"/>
                    </a:p>
                  </a:txBody>
                  <a:tcPr/>
                </a:tc>
                <a:tc>
                  <a:txBody>
                    <a:bodyPr/>
                    <a:lstStyle/>
                    <a:p>
                      <a:pPr algn="ctr"/>
                      <a:r>
                        <a:rPr lang="es-MX" dirty="0" smtClean="0"/>
                        <a:t>5</a:t>
                      </a:r>
                      <a:endParaRPr lang="es-MX" dirty="0"/>
                    </a:p>
                  </a:txBody>
                  <a:tcPr/>
                </a:tc>
              </a:tr>
              <a:tr h="370840">
                <a:tc>
                  <a:txBody>
                    <a:bodyPr/>
                    <a:lstStyle/>
                    <a:p>
                      <a:pPr algn="ctr"/>
                      <a:r>
                        <a:rPr lang="es-MX" dirty="0" smtClean="0"/>
                        <a:t>Zona O2</a:t>
                      </a:r>
                      <a:endParaRPr lang="es-MX" dirty="0"/>
                    </a:p>
                  </a:txBody>
                  <a:tcPr/>
                </a:tc>
                <a:tc>
                  <a:txBody>
                    <a:bodyPr/>
                    <a:lstStyle/>
                    <a:p>
                      <a:pPr algn="ctr"/>
                      <a:r>
                        <a:rPr lang="es-MX" dirty="0" smtClean="0"/>
                        <a:t>5</a:t>
                      </a:r>
                      <a:endParaRPr lang="es-MX" dirty="0"/>
                    </a:p>
                  </a:txBody>
                  <a:tcPr/>
                </a:tc>
                <a:tc>
                  <a:txBody>
                    <a:bodyPr/>
                    <a:lstStyle/>
                    <a:p>
                      <a:pPr algn="ctr"/>
                      <a:r>
                        <a:rPr lang="es-MX" dirty="0" smtClean="0"/>
                        <a:t>2</a:t>
                      </a:r>
                      <a:endParaRPr lang="es-MX" dirty="0"/>
                    </a:p>
                  </a:txBody>
                  <a:tcPr/>
                </a:tc>
              </a:tr>
            </a:tbl>
          </a:graphicData>
        </a:graphic>
      </p:graphicFrame>
      <p:graphicFrame>
        <p:nvGraphicFramePr>
          <p:cNvPr id="9" name="8 Tabla"/>
          <p:cNvGraphicFramePr>
            <a:graphicFrameLocks noGrp="1"/>
          </p:cNvGraphicFramePr>
          <p:nvPr>
            <p:extLst>
              <p:ext uri="{D42A27DB-BD31-4B8C-83A1-F6EECF244321}">
                <p14:modId xmlns:p14="http://schemas.microsoft.com/office/powerpoint/2010/main" val="3774306486"/>
              </p:ext>
            </p:extLst>
          </p:nvPr>
        </p:nvGraphicFramePr>
        <p:xfrm>
          <a:off x="4248472" y="5412824"/>
          <a:ext cx="4572000" cy="1112520"/>
        </p:xfrm>
        <a:graphic>
          <a:graphicData uri="http://schemas.openxmlformats.org/drawingml/2006/table">
            <a:tbl>
              <a:tblPr firstRow="1" bandRow="1">
                <a:tableStyleId>{5C22544A-7EE6-4342-B048-85BDC9FD1C3A}</a:tableStyleId>
              </a:tblPr>
              <a:tblGrid>
                <a:gridCol w="1524000"/>
                <a:gridCol w="1524000"/>
                <a:gridCol w="1524000"/>
              </a:tblGrid>
              <a:tr h="370840">
                <a:tc>
                  <a:txBody>
                    <a:bodyPr/>
                    <a:lstStyle/>
                    <a:p>
                      <a:pPr algn="ctr"/>
                      <a:r>
                        <a:rPr lang="es-MX" sz="1600" dirty="0" smtClean="0"/>
                        <a:t>Impedancias</a:t>
                      </a:r>
                      <a:endParaRPr lang="es-MX" sz="1600" dirty="0"/>
                    </a:p>
                  </a:txBody>
                  <a:tcPr/>
                </a:tc>
                <a:tc>
                  <a:txBody>
                    <a:bodyPr/>
                    <a:lstStyle/>
                    <a:p>
                      <a:pPr algn="ctr"/>
                      <a:r>
                        <a:rPr lang="es-MX" dirty="0" smtClean="0"/>
                        <a:t>Zona D1</a:t>
                      </a:r>
                      <a:endParaRPr lang="es-MX" dirty="0"/>
                    </a:p>
                  </a:txBody>
                  <a:tcPr/>
                </a:tc>
                <a:tc>
                  <a:txBody>
                    <a:bodyPr/>
                    <a:lstStyle/>
                    <a:p>
                      <a:pPr algn="ctr"/>
                      <a:r>
                        <a:rPr lang="es-MX" dirty="0" smtClean="0"/>
                        <a:t>Zona D2</a:t>
                      </a:r>
                      <a:endParaRPr lang="es-MX" dirty="0"/>
                    </a:p>
                  </a:txBody>
                  <a:tcPr/>
                </a:tc>
              </a:tr>
              <a:tr h="370840">
                <a:tc>
                  <a:txBody>
                    <a:bodyPr/>
                    <a:lstStyle/>
                    <a:p>
                      <a:pPr algn="ctr"/>
                      <a:r>
                        <a:rPr lang="es-MX" dirty="0" smtClean="0"/>
                        <a:t>Zona</a:t>
                      </a:r>
                      <a:r>
                        <a:rPr lang="es-MX" baseline="0" dirty="0" smtClean="0"/>
                        <a:t> O1</a:t>
                      </a:r>
                      <a:endParaRPr lang="es-MX" dirty="0" smtClean="0"/>
                    </a:p>
                  </a:txBody>
                  <a:tcPr/>
                </a:tc>
                <a:tc>
                  <a:txBody>
                    <a:bodyPr/>
                    <a:lstStyle/>
                    <a:p>
                      <a:pPr algn="ctr"/>
                      <a:endParaRPr lang="es-MX" dirty="0"/>
                    </a:p>
                  </a:txBody>
                  <a:tcPr/>
                </a:tc>
                <a:tc>
                  <a:txBody>
                    <a:bodyPr/>
                    <a:lstStyle/>
                    <a:p>
                      <a:pPr algn="ctr"/>
                      <a:endParaRPr lang="es-MX" dirty="0"/>
                    </a:p>
                  </a:txBody>
                  <a:tcPr/>
                </a:tc>
              </a:tr>
              <a:tr h="370840">
                <a:tc>
                  <a:txBody>
                    <a:bodyPr/>
                    <a:lstStyle/>
                    <a:p>
                      <a:pPr algn="ctr"/>
                      <a:r>
                        <a:rPr lang="es-MX" dirty="0" smtClean="0"/>
                        <a:t>Zona O2</a:t>
                      </a:r>
                      <a:endParaRPr lang="es-MX" dirty="0"/>
                    </a:p>
                  </a:txBody>
                  <a:tcPr/>
                </a:tc>
                <a:tc>
                  <a:txBody>
                    <a:bodyPr/>
                    <a:lstStyle/>
                    <a:p>
                      <a:pPr algn="ctr"/>
                      <a:endParaRPr lang="es-MX" dirty="0"/>
                    </a:p>
                  </a:txBody>
                  <a:tcPr/>
                </a:tc>
                <a:tc>
                  <a:txBody>
                    <a:bodyPr/>
                    <a:lstStyle/>
                    <a:p>
                      <a:pPr algn="ctr"/>
                      <a:endParaRPr lang="es-MX" dirty="0"/>
                    </a:p>
                  </a:txBody>
                  <a:tcPr/>
                </a:tc>
              </a:tr>
            </a:tbl>
          </a:graphicData>
        </a:graphic>
      </p:graphicFrame>
      <p:sp>
        <p:nvSpPr>
          <p:cNvPr id="10" name="9 Flecha derecha"/>
          <p:cNvSpPr/>
          <p:nvPr/>
        </p:nvSpPr>
        <p:spPr>
          <a:xfrm rot="1685301">
            <a:off x="5193302" y="4758798"/>
            <a:ext cx="978408" cy="484632"/>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
        <p:nvSpPr>
          <p:cNvPr id="3" name="2 Marcador de número de diapositiva"/>
          <p:cNvSpPr>
            <a:spLocks noGrp="1"/>
          </p:cNvSpPr>
          <p:nvPr>
            <p:ph type="sldNum" sz="quarter" idx="12"/>
          </p:nvPr>
        </p:nvSpPr>
        <p:spPr>
          <a:xfrm>
            <a:off x="572658" y="6095826"/>
            <a:ext cx="608287" cy="365125"/>
          </a:xfrm>
        </p:spPr>
        <p:txBody>
          <a:bodyPr/>
          <a:lstStyle/>
          <a:p>
            <a:fld id="{132FADFE-3B8F-471C-ABF0-DBC7717ECBBC}" type="slidenum">
              <a:rPr lang="es-ES" smtClean="0"/>
              <a:t>87</a:t>
            </a:fld>
            <a:endParaRPr lang="es-ES"/>
          </a:p>
        </p:txBody>
      </p:sp>
    </p:spTree>
    <p:extLst>
      <p:ext uri="{BB962C8B-B14F-4D97-AF65-F5344CB8AC3E}">
        <p14:creationId xmlns:p14="http://schemas.microsoft.com/office/powerpoint/2010/main" val="201307910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333153"/>
            <a:ext cx="8712968" cy="923330"/>
          </a:xfrm>
          <a:prstGeom prst="rect">
            <a:avLst/>
          </a:prstGeom>
          <a:noFill/>
        </p:spPr>
        <p:txBody>
          <a:bodyPr wrap="square" rtlCol="0">
            <a:spAutoFit/>
          </a:bodyPr>
          <a:lstStyle/>
          <a:p>
            <a:r>
              <a:rPr lang="es-MX" dirty="0" smtClean="0"/>
              <a:t>Con los tiempos de viaje anteriores y conociendo que los viajes que se originan en cada zona son (Zona O1= 15, Zona o2= 15) y los viajes destinados para cada zona (Zona D1= 10, Zona D2= 20) determine la matriz de distribución de viajes.</a:t>
            </a:r>
            <a:endParaRPr lang="es-MX" dirty="0"/>
          </a:p>
        </p:txBody>
      </p:sp>
      <p:graphicFrame>
        <p:nvGraphicFramePr>
          <p:cNvPr id="3" name="2 Tabla"/>
          <p:cNvGraphicFramePr>
            <a:graphicFrameLocks noGrp="1"/>
          </p:cNvGraphicFramePr>
          <p:nvPr>
            <p:extLst>
              <p:ext uri="{D42A27DB-BD31-4B8C-83A1-F6EECF244321}">
                <p14:modId xmlns:p14="http://schemas.microsoft.com/office/powerpoint/2010/main" val="3184583970"/>
              </p:ext>
            </p:extLst>
          </p:nvPr>
        </p:nvGraphicFramePr>
        <p:xfrm>
          <a:off x="539552" y="2557289"/>
          <a:ext cx="2520281" cy="1080120"/>
        </p:xfrm>
        <a:graphic>
          <a:graphicData uri="http://schemas.openxmlformats.org/drawingml/2006/table">
            <a:tbl>
              <a:tblPr>
                <a:tableStyleId>{5C22544A-7EE6-4342-B048-85BDC9FD1C3A}</a:tableStyleId>
              </a:tblPr>
              <a:tblGrid>
                <a:gridCol w="757847"/>
                <a:gridCol w="281990"/>
                <a:gridCol w="740222"/>
                <a:gridCol w="740222"/>
              </a:tblGrid>
              <a:tr h="270030">
                <a:tc>
                  <a:txBody>
                    <a:bodyPr/>
                    <a:lstStyle/>
                    <a:p>
                      <a:pPr algn="l" fontAlgn="b"/>
                      <a:r>
                        <a:rPr lang="es-MX" sz="1600" u="none" strike="noStrike" dirty="0">
                          <a:effectLst/>
                        </a:rPr>
                        <a:t> </a:t>
                      </a:r>
                      <a:endParaRPr lang="es-MX" sz="1600" b="0" i="0" u="none" strike="noStrike" dirty="0">
                        <a:solidFill>
                          <a:srgbClr val="000000"/>
                        </a:solidFill>
                        <a:effectLst/>
                        <a:latin typeface="Calibri"/>
                      </a:endParaRPr>
                    </a:p>
                  </a:txBody>
                  <a:tcPr marL="9525" marR="9525" marT="9525" marB="0" anchor="b"/>
                </a:tc>
                <a:tc>
                  <a:txBody>
                    <a:bodyPr/>
                    <a:lstStyle/>
                    <a:p>
                      <a:pPr algn="l" fontAlgn="b"/>
                      <a:r>
                        <a:rPr lang="es-MX" sz="1600" u="none" strike="noStrike">
                          <a:effectLst/>
                        </a:rPr>
                        <a:t> </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Zona D1</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Zona D2</a:t>
                      </a:r>
                      <a:endParaRPr lang="es-MX" sz="1600" b="0" i="0" u="none" strike="noStrike">
                        <a:solidFill>
                          <a:srgbClr val="000000"/>
                        </a:solidFill>
                        <a:effectLst/>
                        <a:latin typeface="Calibri"/>
                      </a:endParaRPr>
                    </a:p>
                  </a:txBody>
                  <a:tcPr marL="9525" marR="9525" marT="9525" marB="0" anchor="b"/>
                </a:tc>
              </a:tr>
              <a:tr h="270030">
                <a:tc>
                  <a:txBody>
                    <a:bodyPr/>
                    <a:lstStyle/>
                    <a:p>
                      <a:pPr algn="l" fontAlgn="b"/>
                      <a:r>
                        <a:rPr lang="es-MX" sz="1600" u="none" strike="noStrike">
                          <a:effectLst/>
                        </a:rPr>
                        <a:t> </a:t>
                      </a:r>
                      <a:endParaRPr lang="es-MX" sz="1600" b="0" i="0" u="none" strike="noStrike">
                        <a:solidFill>
                          <a:srgbClr val="000000"/>
                        </a:solidFill>
                        <a:effectLst/>
                        <a:latin typeface="Calibri"/>
                      </a:endParaRPr>
                    </a:p>
                  </a:txBody>
                  <a:tcPr marL="9525" marR="9525" marT="9525" marB="0" anchor="b"/>
                </a:tc>
                <a:tc>
                  <a:txBody>
                    <a:bodyPr/>
                    <a:lstStyle/>
                    <a:p>
                      <a:pPr algn="l" fontAlgn="b"/>
                      <a:r>
                        <a:rPr lang="es-MX" sz="1600" u="none" strike="noStrike" dirty="0">
                          <a:effectLst/>
                        </a:rPr>
                        <a:t> </a:t>
                      </a:r>
                      <a:endParaRPr lang="es-MX" sz="1600" b="0" i="0" u="none" strike="noStrike" dirty="0">
                        <a:solidFill>
                          <a:srgbClr val="000000"/>
                        </a:solidFill>
                        <a:effectLst/>
                        <a:latin typeface="Calibri"/>
                      </a:endParaRPr>
                    </a:p>
                  </a:txBody>
                  <a:tcPr marL="9525" marR="9525" marT="9525" marB="0" anchor="b"/>
                </a:tc>
                <a:tc>
                  <a:txBody>
                    <a:bodyPr/>
                    <a:lstStyle/>
                    <a:p>
                      <a:pPr algn="ctr" fontAlgn="b"/>
                      <a:r>
                        <a:rPr lang="es-MX" sz="1600" u="none" strike="noStrike">
                          <a:effectLst/>
                        </a:rPr>
                        <a:t>10</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20</a:t>
                      </a:r>
                      <a:endParaRPr lang="es-MX" sz="1600" b="0" i="0" u="none" strike="noStrike">
                        <a:solidFill>
                          <a:srgbClr val="000000"/>
                        </a:solidFill>
                        <a:effectLst/>
                        <a:latin typeface="Calibri"/>
                      </a:endParaRPr>
                    </a:p>
                  </a:txBody>
                  <a:tcPr marL="9525" marR="9525" marT="9525" marB="0" anchor="b"/>
                </a:tc>
              </a:tr>
              <a:tr h="270030">
                <a:tc>
                  <a:txBody>
                    <a:bodyPr/>
                    <a:lstStyle/>
                    <a:p>
                      <a:pPr algn="ctr" fontAlgn="b"/>
                      <a:r>
                        <a:rPr lang="es-MX" sz="1600" u="none" strike="noStrike">
                          <a:effectLst/>
                        </a:rPr>
                        <a:t>Zona O1</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15</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0.25</a:t>
                      </a:r>
                      <a:endParaRPr lang="es-MX" sz="1600" b="0" i="0" u="none" strike="noStrike">
                        <a:solidFill>
                          <a:srgbClr val="000000"/>
                        </a:solidFill>
                        <a:effectLst/>
                        <a:latin typeface="Calibri"/>
                      </a:endParaRPr>
                    </a:p>
                  </a:txBody>
                  <a:tcPr marL="9525" marR="9525" marT="9525" marB="0" anchor="b"/>
                </a:tc>
                <a:tc>
                  <a:txBody>
                    <a:bodyPr/>
                    <a:lstStyle/>
                    <a:p>
                      <a:pPr algn="ctr" fontAlgn="b"/>
                      <a:r>
                        <a:rPr lang="es-MX" sz="1600" u="none" strike="noStrike">
                          <a:effectLst/>
                        </a:rPr>
                        <a:t>0.04</a:t>
                      </a:r>
                      <a:endParaRPr lang="es-MX" sz="1600" b="0" i="0" u="none" strike="noStrike">
                        <a:solidFill>
                          <a:srgbClr val="000000"/>
                        </a:solidFill>
                        <a:effectLst/>
                        <a:latin typeface="Calibri"/>
                      </a:endParaRPr>
                    </a:p>
                  </a:txBody>
                  <a:tcPr marL="9525" marR="9525" marT="9525" marB="0" anchor="b"/>
                </a:tc>
              </a:tr>
              <a:tr h="270030">
                <a:tc>
                  <a:txBody>
                    <a:bodyPr/>
                    <a:lstStyle/>
                    <a:p>
                      <a:pPr algn="ctr" fontAlgn="b"/>
                      <a:r>
                        <a:rPr lang="es-MX" sz="1600" u="none" strike="noStrike" dirty="0">
                          <a:effectLst/>
                        </a:rPr>
                        <a:t>Zona O2</a:t>
                      </a:r>
                      <a:endParaRPr lang="es-MX" sz="1600" b="0" i="0" u="none" strike="noStrike" dirty="0">
                        <a:solidFill>
                          <a:srgbClr val="000000"/>
                        </a:solidFill>
                        <a:effectLst/>
                        <a:latin typeface="Calibri"/>
                      </a:endParaRPr>
                    </a:p>
                  </a:txBody>
                  <a:tcPr marL="9525" marR="9525" marT="9525" marB="0" anchor="b"/>
                </a:tc>
                <a:tc>
                  <a:txBody>
                    <a:bodyPr/>
                    <a:lstStyle/>
                    <a:p>
                      <a:pPr algn="ctr" fontAlgn="b"/>
                      <a:r>
                        <a:rPr lang="es-MX" sz="1600" u="none" strike="noStrike" dirty="0">
                          <a:effectLst/>
                        </a:rPr>
                        <a:t>15</a:t>
                      </a:r>
                      <a:endParaRPr lang="es-MX" sz="1600" b="0" i="0" u="none" strike="noStrike" dirty="0">
                        <a:solidFill>
                          <a:srgbClr val="000000"/>
                        </a:solidFill>
                        <a:effectLst/>
                        <a:latin typeface="Calibri"/>
                      </a:endParaRPr>
                    </a:p>
                  </a:txBody>
                  <a:tcPr marL="9525" marR="9525" marT="9525" marB="0" anchor="b"/>
                </a:tc>
                <a:tc>
                  <a:txBody>
                    <a:bodyPr/>
                    <a:lstStyle/>
                    <a:p>
                      <a:pPr algn="ctr" fontAlgn="b"/>
                      <a:r>
                        <a:rPr lang="es-MX" sz="1600" u="none" strike="noStrike" dirty="0">
                          <a:effectLst/>
                        </a:rPr>
                        <a:t>0.04</a:t>
                      </a:r>
                      <a:endParaRPr lang="es-MX" sz="1600" b="0" i="0" u="none" strike="noStrike" dirty="0">
                        <a:solidFill>
                          <a:srgbClr val="000000"/>
                        </a:solidFill>
                        <a:effectLst/>
                        <a:latin typeface="Calibri"/>
                      </a:endParaRPr>
                    </a:p>
                  </a:txBody>
                  <a:tcPr marL="9525" marR="9525" marT="9525" marB="0" anchor="b"/>
                </a:tc>
                <a:tc>
                  <a:txBody>
                    <a:bodyPr/>
                    <a:lstStyle/>
                    <a:p>
                      <a:pPr algn="ctr" fontAlgn="b"/>
                      <a:r>
                        <a:rPr lang="es-MX" sz="1600" u="none" strike="noStrike" dirty="0">
                          <a:effectLst/>
                        </a:rPr>
                        <a:t>0.25</a:t>
                      </a:r>
                      <a:endParaRPr lang="es-MX" sz="1600" b="0" i="0" u="none" strike="noStrike" dirty="0">
                        <a:solidFill>
                          <a:srgbClr val="000000"/>
                        </a:solidFill>
                        <a:effectLst/>
                        <a:latin typeface="Calibri"/>
                      </a:endParaRPr>
                    </a:p>
                  </a:txBody>
                  <a:tcPr marL="9525" marR="9525" marT="9525" marB="0" anchor="b"/>
                </a:tc>
              </a:tr>
            </a:tbl>
          </a:graphicData>
        </a:graphic>
      </p:graphicFrame>
      <p:graphicFrame>
        <p:nvGraphicFramePr>
          <p:cNvPr id="4" name="3 Tabla"/>
          <p:cNvGraphicFramePr>
            <a:graphicFrameLocks noGrp="1"/>
          </p:cNvGraphicFramePr>
          <p:nvPr>
            <p:extLst>
              <p:ext uri="{D42A27DB-BD31-4B8C-83A1-F6EECF244321}">
                <p14:modId xmlns:p14="http://schemas.microsoft.com/office/powerpoint/2010/main" val="788846683"/>
              </p:ext>
            </p:extLst>
          </p:nvPr>
        </p:nvGraphicFramePr>
        <p:xfrm>
          <a:off x="3491880" y="4285481"/>
          <a:ext cx="5451876" cy="1728190"/>
        </p:xfrm>
        <a:graphic>
          <a:graphicData uri="http://schemas.openxmlformats.org/drawingml/2006/table">
            <a:tbl>
              <a:tblPr>
                <a:tableStyleId>{5C22544A-7EE6-4342-B048-85BDC9FD1C3A}</a:tableStyleId>
              </a:tblPr>
              <a:tblGrid>
                <a:gridCol w="1399286"/>
                <a:gridCol w="362125"/>
                <a:gridCol w="894658"/>
                <a:gridCol w="894658"/>
                <a:gridCol w="1278083"/>
                <a:gridCol w="623066"/>
              </a:tblGrid>
              <a:tr h="345638">
                <a:tc>
                  <a:txBody>
                    <a:bodyPr/>
                    <a:lstStyle/>
                    <a:p>
                      <a:pPr algn="l" fontAlgn="b"/>
                      <a:endParaRPr lang="es-MX" sz="1800" b="0" i="0" u="none" strike="noStrike" dirty="0">
                        <a:solidFill>
                          <a:srgbClr val="000000"/>
                        </a:solidFill>
                        <a:effectLst/>
                        <a:latin typeface="Calibri"/>
                      </a:endParaRPr>
                    </a:p>
                  </a:txBody>
                  <a:tcPr marL="9525" marR="9525" marT="9525" marB="0" anchor="b"/>
                </a:tc>
                <a:tc>
                  <a:txBody>
                    <a:bodyPr/>
                    <a:lstStyle/>
                    <a:p>
                      <a:pPr algn="l" fontAlgn="b"/>
                      <a:endParaRPr lang="es-MX" sz="1800" b="0" i="0" u="none" strike="noStrike">
                        <a:solidFill>
                          <a:srgbClr val="000000"/>
                        </a:solidFill>
                        <a:effectLst/>
                        <a:latin typeface="Calibri"/>
                      </a:endParaRPr>
                    </a:p>
                  </a:txBody>
                  <a:tcPr marL="9525" marR="9525" marT="9525" marB="0" anchor="b"/>
                </a:tc>
                <a:tc>
                  <a:txBody>
                    <a:bodyPr/>
                    <a:lstStyle/>
                    <a:p>
                      <a:pPr algn="ctr" fontAlgn="b"/>
                      <a:r>
                        <a:rPr lang="es-MX" sz="1800" u="none" strike="noStrike" dirty="0">
                          <a:effectLst/>
                        </a:rPr>
                        <a:t>Zona D1</a:t>
                      </a:r>
                      <a:endParaRPr lang="es-MX" sz="1800" b="0" i="0" u="none" strike="noStrike" dirty="0">
                        <a:solidFill>
                          <a:srgbClr val="000000"/>
                        </a:solidFill>
                        <a:effectLst/>
                        <a:latin typeface="Calibri"/>
                      </a:endParaRPr>
                    </a:p>
                  </a:txBody>
                  <a:tcPr marL="9525" marR="9525" marT="9525" marB="0" anchor="b"/>
                </a:tc>
                <a:tc>
                  <a:txBody>
                    <a:bodyPr/>
                    <a:lstStyle/>
                    <a:p>
                      <a:pPr algn="ctr" fontAlgn="b"/>
                      <a:r>
                        <a:rPr lang="es-MX" sz="1800" u="none" strike="noStrike" dirty="0">
                          <a:effectLst/>
                        </a:rPr>
                        <a:t>Zona D2</a:t>
                      </a:r>
                      <a:endParaRPr lang="es-MX" sz="1800" b="0" i="0" u="none" strike="noStrike" dirty="0">
                        <a:solidFill>
                          <a:srgbClr val="000000"/>
                        </a:solidFill>
                        <a:effectLst/>
                        <a:latin typeface="Calibri"/>
                      </a:endParaRPr>
                    </a:p>
                  </a:txBody>
                  <a:tcPr marL="9525" marR="9525" marT="9525" marB="0" anchor="b"/>
                </a:tc>
                <a:tc>
                  <a:txBody>
                    <a:bodyPr/>
                    <a:lstStyle/>
                    <a:p>
                      <a:pPr algn="l" fontAlgn="b"/>
                      <a:endParaRPr lang="es-MX" sz="1800" b="0" i="0" u="none" strike="noStrike" dirty="0">
                        <a:solidFill>
                          <a:srgbClr val="000000"/>
                        </a:solidFill>
                        <a:effectLst/>
                        <a:latin typeface="Calibri"/>
                      </a:endParaRPr>
                    </a:p>
                  </a:txBody>
                  <a:tcPr marL="9525" marR="9525" marT="9525" marB="0" anchor="b"/>
                </a:tc>
                <a:tc>
                  <a:txBody>
                    <a:bodyPr/>
                    <a:lstStyle/>
                    <a:p>
                      <a:pPr algn="l" fontAlgn="b"/>
                      <a:endParaRPr lang="es-MX" sz="1800" b="0" i="0" u="none" strike="noStrike">
                        <a:solidFill>
                          <a:srgbClr val="000000"/>
                        </a:solidFill>
                        <a:effectLst/>
                        <a:latin typeface="Calibri"/>
                      </a:endParaRPr>
                    </a:p>
                  </a:txBody>
                  <a:tcPr marL="9525" marR="9525" marT="9525" marB="0" anchor="b"/>
                </a:tc>
              </a:tr>
              <a:tr h="345638">
                <a:tc>
                  <a:txBody>
                    <a:bodyPr/>
                    <a:lstStyle/>
                    <a:p>
                      <a:pPr algn="l" fontAlgn="b"/>
                      <a:endParaRPr lang="es-MX" sz="1800" b="0" i="0" u="none" strike="noStrike">
                        <a:solidFill>
                          <a:srgbClr val="000000"/>
                        </a:solidFill>
                        <a:effectLst/>
                        <a:latin typeface="Calibri"/>
                      </a:endParaRPr>
                    </a:p>
                  </a:txBody>
                  <a:tcPr marL="9525" marR="9525" marT="9525" marB="0" anchor="b"/>
                </a:tc>
                <a:tc>
                  <a:txBody>
                    <a:bodyPr/>
                    <a:lstStyle/>
                    <a:p>
                      <a:pPr algn="l" fontAlgn="b"/>
                      <a:endParaRPr lang="es-MX" sz="1800" b="0" i="0" u="none" strike="noStrike">
                        <a:solidFill>
                          <a:srgbClr val="000000"/>
                        </a:solidFill>
                        <a:effectLst/>
                        <a:latin typeface="Calibri"/>
                      </a:endParaRPr>
                    </a:p>
                  </a:txBody>
                  <a:tcPr marL="9525" marR="9525" marT="9525" marB="0" anchor="b"/>
                </a:tc>
                <a:tc>
                  <a:txBody>
                    <a:bodyPr/>
                    <a:lstStyle/>
                    <a:p>
                      <a:pPr algn="ctr" fontAlgn="b"/>
                      <a:r>
                        <a:rPr lang="es-MX" sz="1800" u="none" strike="noStrike" dirty="0">
                          <a:effectLst/>
                        </a:rPr>
                        <a:t>10</a:t>
                      </a:r>
                      <a:endParaRPr lang="es-MX" sz="1800" b="0" i="0" u="none" strike="noStrike" dirty="0">
                        <a:solidFill>
                          <a:srgbClr val="000000"/>
                        </a:solidFill>
                        <a:effectLst/>
                        <a:latin typeface="Calibri"/>
                      </a:endParaRPr>
                    </a:p>
                  </a:txBody>
                  <a:tcPr marL="9525" marR="9525" marT="9525" marB="0" anchor="b"/>
                </a:tc>
                <a:tc>
                  <a:txBody>
                    <a:bodyPr/>
                    <a:lstStyle/>
                    <a:p>
                      <a:pPr algn="ctr" fontAlgn="b"/>
                      <a:r>
                        <a:rPr lang="es-MX" sz="1800" u="none" strike="noStrike" dirty="0">
                          <a:effectLst/>
                        </a:rPr>
                        <a:t>20</a:t>
                      </a:r>
                      <a:endParaRPr lang="es-MX" sz="1800" b="0" i="0" u="none" strike="noStrike" dirty="0">
                        <a:solidFill>
                          <a:srgbClr val="000000"/>
                        </a:solidFill>
                        <a:effectLst/>
                        <a:latin typeface="Calibri"/>
                      </a:endParaRPr>
                    </a:p>
                  </a:txBody>
                  <a:tcPr marL="9525" marR="9525" marT="9525" marB="0" anchor="b"/>
                </a:tc>
                <a:tc>
                  <a:txBody>
                    <a:bodyPr/>
                    <a:lstStyle/>
                    <a:p>
                      <a:pPr algn="ctr" fontAlgn="b"/>
                      <a:r>
                        <a:rPr lang="es-MX" sz="1600" i="1" u="none" strike="noStrike" dirty="0" smtClean="0">
                          <a:effectLst/>
                        </a:rPr>
                        <a:t>Fila Total</a:t>
                      </a:r>
                      <a:r>
                        <a:rPr lang="es-MX" sz="1800" u="none" strike="noStrike" dirty="0" smtClean="0">
                          <a:effectLst/>
                        </a:rPr>
                        <a:t> Ti</a:t>
                      </a:r>
                      <a:r>
                        <a:rPr lang="es-MX" sz="1800" u="none" strike="noStrike" dirty="0">
                          <a:effectLst/>
                        </a:rPr>
                        <a:t>´</a:t>
                      </a:r>
                      <a:endParaRPr lang="es-MX" sz="1800" b="0" i="0" u="none" strike="noStrike" dirty="0">
                        <a:solidFill>
                          <a:srgbClr val="000000"/>
                        </a:solidFill>
                        <a:effectLst/>
                        <a:latin typeface="Calibri"/>
                      </a:endParaRPr>
                    </a:p>
                  </a:txBody>
                  <a:tcPr marL="9525" marR="9525" marT="9525" marB="0" anchor="b"/>
                </a:tc>
                <a:tc>
                  <a:txBody>
                    <a:bodyPr/>
                    <a:lstStyle/>
                    <a:p>
                      <a:pPr algn="ctr" fontAlgn="b"/>
                      <a:r>
                        <a:rPr lang="es-MX" sz="1800" u="none" strike="noStrike">
                          <a:effectLst/>
                        </a:rPr>
                        <a:t>Ni</a:t>
                      </a:r>
                      <a:endParaRPr lang="es-MX" sz="1800" b="0" i="0" u="none" strike="noStrike">
                        <a:solidFill>
                          <a:srgbClr val="000000"/>
                        </a:solidFill>
                        <a:effectLst/>
                        <a:latin typeface="Calibri"/>
                      </a:endParaRPr>
                    </a:p>
                  </a:txBody>
                  <a:tcPr marL="9525" marR="9525" marT="9525" marB="0" anchor="b"/>
                </a:tc>
              </a:tr>
              <a:tr h="345638">
                <a:tc>
                  <a:txBody>
                    <a:bodyPr/>
                    <a:lstStyle/>
                    <a:p>
                      <a:pPr algn="ctr" fontAlgn="b"/>
                      <a:r>
                        <a:rPr lang="es-MX" sz="1800" u="none" strike="noStrike">
                          <a:effectLst/>
                        </a:rPr>
                        <a:t>Zona O1</a:t>
                      </a:r>
                      <a:endParaRPr lang="es-MX" sz="1800" b="0" i="0" u="none" strike="noStrike">
                        <a:solidFill>
                          <a:srgbClr val="000000"/>
                        </a:solidFill>
                        <a:effectLst/>
                        <a:latin typeface="Calibri"/>
                      </a:endParaRPr>
                    </a:p>
                  </a:txBody>
                  <a:tcPr marL="9525" marR="9525" marT="9525" marB="0" anchor="b"/>
                </a:tc>
                <a:tc>
                  <a:txBody>
                    <a:bodyPr/>
                    <a:lstStyle/>
                    <a:p>
                      <a:pPr algn="ctr" fontAlgn="b"/>
                      <a:r>
                        <a:rPr lang="es-MX" sz="1800" u="none" strike="noStrike" dirty="0">
                          <a:effectLst/>
                        </a:rPr>
                        <a:t>15</a:t>
                      </a:r>
                      <a:endParaRPr lang="es-MX" sz="1800" b="0" i="0" u="none" strike="noStrike" dirty="0">
                        <a:solidFill>
                          <a:srgbClr val="000000"/>
                        </a:solidFill>
                        <a:effectLst/>
                        <a:latin typeface="Calibri"/>
                      </a:endParaRPr>
                    </a:p>
                  </a:txBody>
                  <a:tcPr marL="9525" marR="9525" marT="9525" marB="0" anchor="b"/>
                </a:tc>
                <a:tc>
                  <a:txBody>
                    <a:bodyPr/>
                    <a:lstStyle/>
                    <a:p>
                      <a:pPr algn="r" fontAlgn="b"/>
                      <a:r>
                        <a:rPr lang="es-MX" sz="1800" u="none" strike="noStrike" dirty="0">
                          <a:solidFill>
                            <a:schemeClr val="tx1">
                              <a:lumMod val="95000"/>
                            </a:schemeClr>
                          </a:solidFill>
                          <a:effectLst/>
                        </a:rPr>
                        <a:t>37.5</a:t>
                      </a:r>
                      <a:endParaRPr lang="es-MX" sz="1800" b="0" i="0" u="none" strike="noStrike" dirty="0">
                        <a:solidFill>
                          <a:schemeClr val="tx1">
                            <a:lumMod val="95000"/>
                          </a:schemeClr>
                        </a:solidFill>
                        <a:effectLst/>
                        <a:latin typeface="Calibri"/>
                      </a:endParaRPr>
                    </a:p>
                  </a:txBody>
                  <a:tcPr marL="9525" marR="9525" marT="9525" marB="0" anchor="b"/>
                </a:tc>
                <a:tc>
                  <a:txBody>
                    <a:bodyPr/>
                    <a:lstStyle/>
                    <a:p>
                      <a:pPr algn="r" fontAlgn="b"/>
                      <a:r>
                        <a:rPr lang="es-MX" sz="1800" u="none" strike="noStrike" dirty="0">
                          <a:solidFill>
                            <a:schemeClr val="tx1">
                              <a:lumMod val="95000"/>
                            </a:schemeClr>
                          </a:solidFill>
                          <a:effectLst/>
                        </a:rPr>
                        <a:t>12</a:t>
                      </a:r>
                      <a:endParaRPr lang="es-MX" sz="1800" b="0" i="0" u="none" strike="noStrike" dirty="0">
                        <a:solidFill>
                          <a:schemeClr val="tx1">
                            <a:lumMod val="95000"/>
                          </a:schemeClr>
                        </a:solidFill>
                        <a:effectLst/>
                        <a:latin typeface="Calibri"/>
                      </a:endParaRPr>
                    </a:p>
                  </a:txBody>
                  <a:tcPr marL="9525" marR="9525" marT="9525" marB="0" anchor="b"/>
                </a:tc>
                <a:tc>
                  <a:txBody>
                    <a:bodyPr/>
                    <a:lstStyle/>
                    <a:p>
                      <a:pPr algn="ctr" fontAlgn="b"/>
                      <a:r>
                        <a:rPr lang="es-MX" sz="1800" u="none" strike="noStrike" dirty="0">
                          <a:solidFill>
                            <a:schemeClr val="tx1">
                              <a:lumMod val="95000"/>
                            </a:schemeClr>
                          </a:solidFill>
                          <a:effectLst/>
                        </a:rPr>
                        <a:t>49.50</a:t>
                      </a:r>
                      <a:endParaRPr lang="es-MX" sz="1800" b="0" i="0" u="none" strike="noStrike" dirty="0">
                        <a:solidFill>
                          <a:schemeClr val="tx1">
                            <a:lumMod val="95000"/>
                          </a:schemeClr>
                        </a:solidFill>
                        <a:effectLst/>
                        <a:latin typeface="Calibri"/>
                      </a:endParaRPr>
                    </a:p>
                  </a:txBody>
                  <a:tcPr marL="9525" marR="9525" marT="9525" marB="0" anchor="b"/>
                </a:tc>
                <a:tc>
                  <a:txBody>
                    <a:bodyPr/>
                    <a:lstStyle/>
                    <a:p>
                      <a:pPr algn="ctr" fontAlgn="b"/>
                      <a:r>
                        <a:rPr lang="es-MX" sz="1800" u="none" strike="noStrike" dirty="0">
                          <a:solidFill>
                            <a:schemeClr val="tx1">
                              <a:lumMod val="95000"/>
                            </a:schemeClr>
                          </a:solidFill>
                          <a:effectLst/>
                        </a:rPr>
                        <a:t>0.303</a:t>
                      </a:r>
                      <a:endParaRPr lang="es-MX" sz="1800" b="0" i="0" u="none" strike="noStrike" dirty="0">
                        <a:solidFill>
                          <a:schemeClr val="tx1">
                            <a:lumMod val="95000"/>
                          </a:schemeClr>
                        </a:solidFill>
                        <a:effectLst/>
                        <a:latin typeface="Calibri"/>
                      </a:endParaRPr>
                    </a:p>
                  </a:txBody>
                  <a:tcPr marL="9525" marR="9525" marT="9525" marB="0" anchor="b"/>
                </a:tc>
              </a:tr>
              <a:tr h="345638">
                <a:tc>
                  <a:txBody>
                    <a:bodyPr/>
                    <a:lstStyle/>
                    <a:p>
                      <a:pPr algn="ctr" fontAlgn="b"/>
                      <a:r>
                        <a:rPr lang="es-MX" sz="1800" u="none" strike="noStrike">
                          <a:effectLst/>
                        </a:rPr>
                        <a:t>Zona O2</a:t>
                      </a:r>
                      <a:endParaRPr lang="es-MX" sz="1800" b="0" i="0" u="none" strike="noStrike">
                        <a:solidFill>
                          <a:srgbClr val="000000"/>
                        </a:solidFill>
                        <a:effectLst/>
                        <a:latin typeface="Calibri"/>
                      </a:endParaRPr>
                    </a:p>
                  </a:txBody>
                  <a:tcPr marL="9525" marR="9525" marT="9525" marB="0" anchor="b"/>
                </a:tc>
                <a:tc>
                  <a:txBody>
                    <a:bodyPr/>
                    <a:lstStyle/>
                    <a:p>
                      <a:pPr algn="ctr" fontAlgn="b"/>
                      <a:r>
                        <a:rPr lang="es-MX" sz="1800" u="none" strike="noStrike" dirty="0">
                          <a:effectLst/>
                        </a:rPr>
                        <a:t>15</a:t>
                      </a:r>
                      <a:endParaRPr lang="es-MX" sz="1800" b="0" i="0" u="none" strike="noStrike" dirty="0">
                        <a:solidFill>
                          <a:srgbClr val="000000"/>
                        </a:solidFill>
                        <a:effectLst/>
                        <a:latin typeface="Calibri"/>
                      </a:endParaRPr>
                    </a:p>
                  </a:txBody>
                  <a:tcPr marL="9525" marR="9525" marT="9525" marB="0" anchor="b"/>
                </a:tc>
                <a:tc>
                  <a:txBody>
                    <a:bodyPr/>
                    <a:lstStyle/>
                    <a:p>
                      <a:pPr algn="r" fontAlgn="b"/>
                      <a:r>
                        <a:rPr lang="es-MX" sz="1800" u="none" strike="noStrike" dirty="0">
                          <a:solidFill>
                            <a:schemeClr val="tx1">
                              <a:lumMod val="95000"/>
                            </a:schemeClr>
                          </a:solidFill>
                          <a:effectLst/>
                        </a:rPr>
                        <a:t>6</a:t>
                      </a:r>
                      <a:endParaRPr lang="es-MX" sz="1800" b="0" i="0" u="none" strike="noStrike" dirty="0">
                        <a:solidFill>
                          <a:schemeClr val="tx1">
                            <a:lumMod val="95000"/>
                          </a:schemeClr>
                        </a:solidFill>
                        <a:effectLst/>
                        <a:latin typeface="Calibri"/>
                      </a:endParaRPr>
                    </a:p>
                  </a:txBody>
                  <a:tcPr marL="9525" marR="9525" marT="9525" marB="0" anchor="b"/>
                </a:tc>
                <a:tc>
                  <a:txBody>
                    <a:bodyPr/>
                    <a:lstStyle/>
                    <a:p>
                      <a:pPr algn="r" fontAlgn="b"/>
                      <a:r>
                        <a:rPr lang="es-MX" sz="1800" u="none" strike="noStrike">
                          <a:solidFill>
                            <a:schemeClr val="tx1">
                              <a:lumMod val="95000"/>
                            </a:schemeClr>
                          </a:solidFill>
                          <a:effectLst/>
                        </a:rPr>
                        <a:t>75</a:t>
                      </a:r>
                      <a:endParaRPr lang="es-MX" sz="1800" b="0" i="0" u="none" strike="noStrike">
                        <a:solidFill>
                          <a:schemeClr val="tx1">
                            <a:lumMod val="95000"/>
                          </a:schemeClr>
                        </a:solidFill>
                        <a:effectLst/>
                        <a:latin typeface="Calibri"/>
                      </a:endParaRPr>
                    </a:p>
                  </a:txBody>
                  <a:tcPr marL="9525" marR="9525" marT="9525" marB="0" anchor="b"/>
                </a:tc>
                <a:tc>
                  <a:txBody>
                    <a:bodyPr/>
                    <a:lstStyle/>
                    <a:p>
                      <a:pPr algn="ctr" fontAlgn="b"/>
                      <a:r>
                        <a:rPr lang="es-MX" sz="1800" u="none" strike="noStrike">
                          <a:solidFill>
                            <a:schemeClr val="tx1">
                              <a:lumMod val="95000"/>
                            </a:schemeClr>
                          </a:solidFill>
                          <a:effectLst/>
                        </a:rPr>
                        <a:t>81</a:t>
                      </a:r>
                      <a:endParaRPr lang="es-MX" sz="1800" b="0" i="0" u="none" strike="noStrike">
                        <a:solidFill>
                          <a:schemeClr val="tx1">
                            <a:lumMod val="95000"/>
                          </a:schemeClr>
                        </a:solidFill>
                        <a:effectLst/>
                        <a:latin typeface="Calibri"/>
                      </a:endParaRPr>
                    </a:p>
                  </a:txBody>
                  <a:tcPr marL="9525" marR="9525" marT="9525" marB="0" anchor="b"/>
                </a:tc>
                <a:tc>
                  <a:txBody>
                    <a:bodyPr/>
                    <a:lstStyle/>
                    <a:p>
                      <a:pPr algn="ctr" fontAlgn="b"/>
                      <a:r>
                        <a:rPr lang="es-MX" sz="1800" u="none" strike="noStrike" dirty="0">
                          <a:solidFill>
                            <a:schemeClr val="tx1">
                              <a:lumMod val="95000"/>
                            </a:schemeClr>
                          </a:solidFill>
                          <a:effectLst/>
                        </a:rPr>
                        <a:t>0.185</a:t>
                      </a:r>
                      <a:endParaRPr lang="es-MX" sz="1800" b="0" i="0" u="none" strike="noStrike" dirty="0">
                        <a:solidFill>
                          <a:schemeClr val="tx1">
                            <a:lumMod val="95000"/>
                          </a:schemeClr>
                        </a:solidFill>
                        <a:effectLst/>
                        <a:latin typeface="Calibri"/>
                      </a:endParaRPr>
                    </a:p>
                  </a:txBody>
                  <a:tcPr marL="9525" marR="9525" marT="9525" marB="0" anchor="b"/>
                </a:tc>
              </a:tr>
              <a:tr h="345638">
                <a:tc gridSpan="2">
                  <a:txBody>
                    <a:bodyPr/>
                    <a:lstStyle/>
                    <a:p>
                      <a:pPr algn="r" fontAlgn="b"/>
                      <a:r>
                        <a:rPr lang="es-MX" sz="1600" b="0" i="1" u="none" strike="noStrike" dirty="0" smtClean="0">
                          <a:solidFill>
                            <a:srgbClr val="000000"/>
                          </a:solidFill>
                          <a:effectLst/>
                          <a:latin typeface="Calibri"/>
                        </a:rPr>
                        <a:t>Columna Total </a:t>
                      </a:r>
                      <a:r>
                        <a:rPr lang="es-MX" sz="1800" b="0" i="0" u="none" strike="noStrike" dirty="0" err="1" smtClean="0">
                          <a:solidFill>
                            <a:srgbClr val="000000"/>
                          </a:solidFill>
                          <a:effectLst/>
                          <a:latin typeface="Calibri"/>
                        </a:rPr>
                        <a:t>Tj</a:t>
                      </a:r>
                      <a:r>
                        <a:rPr lang="es-MX" sz="1800" b="0" i="0" u="none" strike="noStrike" dirty="0" smtClean="0">
                          <a:solidFill>
                            <a:srgbClr val="000000"/>
                          </a:solidFill>
                          <a:effectLst/>
                          <a:latin typeface="Calibri"/>
                        </a:rPr>
                        <a:t>´</a:t>
                      </a:r>
                      <a:endParaRPr lang="es-MX" sz="1600" b="0" i="0" u="none" strike="noStrike" dirty="0">
                        <a:solidFill>
                          <a:srgbClr val="000000"/>
                        </a:solidFill>
                        <a:effectLst/>
                        <a:latin typeface="Calibri"/>
                      </a:endParaRPr>
                    </a:p>
                  </a:txBody>
                  <a:tcPr marL="9525" marR="9525" marT="9525" marB="0" anchor="b"/>
                </a:tc>
                <a:tc hMerge="1">
                  <a:txBody>
                    <a:bodyPr/>
                    <a:lstStyle/>
                    <a:p>
                      <a:pPr algn="l" fontAlgn="b"/>
                      <a:endParaRPr lang="es-MX" sz="1800" b="0" i="0" u="none" strike="noStrike" dirty="0">
                        <a:solidFill>
                          <a:srgbClr val="000000"/>
                        </a:solidFill>
                        <a:effectLst/>
                        <a:latin typeface="Calibri"/>
                      </a:endParaRPr>
                    </a:p>
                  </a:txBody>
                  <a:tcPr marL="9525" marR="9525" marT="9525" marB="0" anchor="b"/>
                </a:tc>
                <a:tc>
                  <a:txBody>
                    <a:bodyPr/>
                    <a:lstStyle/>
                    <a:p>
                      <a:pPr algn="r" fontAlgn="b"/>
                      <a:r>
                        <a:rPr lang="es-MX" sz="1800" u="none" strike="noStrike" dirty="0">
                          <a:solidFill>
                            <a:schemeClr val="tx1">
                              <a:lumMod val="95000"/>
                            </a:schemeClr>
                          </a:solidFill>
                          <a:effectLst/>
                        </a:rPr>
                        <a:t>43.50</a:t>
                      </a:r>
                      <a:endParaRPr lang="es-MX" sz="1800" b="0" i="0" u="none" strike="noStrike" dirty="0">
                        <a:solidFill>
                          <a:schemeClr val="tx1">
                            <a:lumMod val="95000"/>
                          </a:schemeClr>
                        </a:solidFill>
                        <a:effectLst/>
                        <a:latin typeface="Calibri"/>
                      </a:endParaRPr>
                    </a:p>
                  </a:txBody>
                  <a:tcPr marL="9525" marR="9525" marT="9525" marB="0" anchor="b"/>
                </a:tc>
                <a:tc>
                  <a:txBody>
                    <a:bodyPr/>
                    <a:lstStyle/>
                    <a:p>
                      <a:pPr algn="r" fontAlgn="b"/>
                      <a:r>
                        <a:rPr lang="es-MX" sz="1800" u="none" strike="noStrike">
                          <a:solidFill>
                            <a:schemeClr val="tx1">
                              <a:lumMod val="95000"/>
                            </a:schemeClr>
                          </a:solidFill>
                          <a:effectLst/>
                        </a:rPr>
                        <a:t>87</a:t>
                      </a:r>
                      <a:endParaRPr lang="es-MX" sz="1800" b="0" i="0" u="none" strike="noStrike">
                        <a:solidFill>
                          <a:schemeClr val="tx1">
                            <a:lumMod val="95000"/>
                          </a:schemeClr>
                        </a:solidFill>
                        <a:effectLst/>
                        <a:latin typeface="Calibri"/>
                      </a:endParaRPr>
                    </a:p>
                  </a:txBody>
                  <a:tcPr marL="9525" marR="9525" marT="9525" marB="0" anchor="b"/>
                </a:tc>
                <a:tc>
                  <a:txBody>
                    <a:bodyPr/>
                    <a:lstStyle/>
                    <a:p>
                      <a:pPr algn="l" fontAlgn="b"/>
                      <a:endParaRPr lang="es-MX" sz="1800" b="0" i="0" u="none" strike="noStrike">
                        <a:solidFill>
                          <a:schemeClr val="tx1">
                            <a:lumMod val="95000"/>
                          </a:schemeClr>
                        </a:solidFill>
                        <a:effectLst/>
                        <a:latin typeface="Calibri"/>
                      </a:endParaRPr>
                    </a:p>
                  </a:txBody>
                  <a:tcPr marL="9525" marR="9525" marT="9525" marB="0" anchor="b"/>
                </a:tc>
                <a:tc>
                  <a:txBody>
                    <a:bodyPr/>
                    <a:lstStyle/>
                    <a:p>
                      <a:pPr algn="l" fontAlgn="b"/>
                      <a:endParaRPr lang="es-MX" sz="1800" b="0" i="0" u="none" strike="noStrike" dirty="0">
                        <a:solidFill>
                          <a:schemeClr val="tx1">
                            <a:lumMod val="95000"/>
                          </a:schemeClr>
                        </a:solidFill>
                        <a:effectLst/>
                        <a:latin typeface="Calibri"/>
                      </a:endParaRPr>
                    </a:p>
                  </a:txBody>
                  <a:tcPr marL="9525" marR="9525" marT="9525" marB="0" anchor="b"/>
                </a:tc>
              </a:tr>
            </a:tbl>
          </a:graphicData>
        </a:graphic>
      </p:graphicFrame>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3500686"/>
            <a:ext cx="957263" cy="71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2269257"/>
            <a:ext cx="3355784" cy="360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2845321"/>
            <a:ext cx="1512168" cy="358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6372238" y="2919070"/>
            <a:ext cx="2160202" cy="646331"/>
          </a:xfrm>
          <a:prstGeom prst="rect">
            <a:avLst/>
          </a:prstGeom>
          <a:noFill/>
        </p:spPr>
        <p:txBody>
          <a:bodyPr wrap="square" rtlCol="0">
            <a:spAutoFit/>
          </a:bodyPr>
          <a:lstStyle/>
          <a:p>
            <a:pPr algn="ctr"/>
            <a:r>
              <a:rPr lang="es-MX" dirty="0" smtClean="0"/>
              <a:t>Factores de normalización</a:t>
            </a:r>
            <a:endParaRPr lang="es-MX" dirty="0"/>
          </a:p>
        </p:txBody>
      </p:sp>
      <p:pic>
        <p:nvPicPr>
          <p:cNvPr id="922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8024" y="3283397"/>
            <a:ext cx="1512168" cy="393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errar llave"/>
          <p:cNvSpPr/>
          <p:nvPr/>
        </p:nvSpPr>
        <p:spPr>
          <a:xfrm>
            <a:off x="6465916" y="2814257"/>
            <a:ext cx="266324" cy="9144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3" name="12 CuadroTexto"/>
          <p:cNvSpPr txBox="1"/>
          <p:nvPr/>
        </p:nvSpPr>
        <p:spPr>
          <a:xfrm>
            <a:off x="3505428" y="4276189"/>
            <a:ext cx="1183337" cy="369332"/>
          </a:xfrm>
          <a:prstGeom prst="rect">
            <a:avLst/>
          </a:prstGeom>
          <a:noFill/>
        </p:spPr>
        <p:txBody>
          <a:bodyPr wrap="none" rtlCol="0">
            <a:spAutoFit/>
          </a:bodyPr>
          <a:lstStyle/>
          <a:p>
            <a:r>
              <a:rPr lang="es-MX" dirty="0" smtClean="0">
                <a:solidFill>
                  <a:schemeClr val="bg1"/>
                </a:solidFill>
              </a:rPr>
              <a:t>Iteración 1</a:t>
            </a:r>
            <a:endParaRPr lang="es-MX" dirty="0">
              <a:solidFill>
                <a:schemeClr val="bg1"/>
              </a:solidFill>
            </a:endParaRPr>
          </a:p>
        </p:txBody>
      </p:sp>
      <p:sp>
        <p:nvSpPr>
          <p:cNvPr id="5" name="4 Marcador de número de diapositiva"/>
          <p:cNvSpPr>
            <a:spLocks noGrp="1"/>
          </p:cNvSpPr>
          <p:nvPr>
            <p:ph type="sldNum" sz="quarter" idx="12"/>
          </p:nvPr>
        </p:nvSpPr>
        <p:spPr>
          <a:xfrm>
            <a:off x="572658" y="6160219"/>
            <a:ext cx="608287" cy="365125"/>
          </a:xfrm>
        </p:spPr>
        <p:txBody>
          <a:bodyPr/>
          <a:lstStyle/>
          <a:p>
            <a:fld id="{132FADFE-3B8F-471C-ABF0-DBC7717ECBBC}" type="slidenum">
              <a:rPr lang="es-ES" smtClean="0"/>
              <a:t>88</a:t>
            </a:fld>
            <a:endParaRPr lang="es-ES"/>
          </a:p>
        </p:txBody>
      </p:sp>
    </p:spTree>
    <p:extLst>
      <p:ext uri="{BB962C8B-B14F-4D97-AF65-F5344CB8AC3E}">
        <p14:creationId xmlns:p14="http://schemas.microsoft.com/office/powerpoint/2010/main" val="201307910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811447144"/>
              </p:ext>
            </p:extLst>
          </p:nvPr>
        </p:nvGraphicFramePr>
        <p:xfrm>
          <a:off x="251520" y="1333153"/>
          <a:ext cx="5353276" cy="1728190"/>
        </p:xfrm>
        <a:graphic>
          <a:graphicData uri="http://schemas.openxmlformats.org/drawingml/2006/table">
            <a:tbl>
              <a:tblPr>
                <a:tableStyleId>{5C22544A-7EE6-4342-B048-85BDC9FD1C3A}</a:tableStyleId>
              </a:tblPr>
              <a:tblGrid>
                <a:gridCol w="1399286"/>
                <a:gridCol w="263525"/>
                <a:gridCol w="894658"/>
                <a:gridCol w="894658"/>
                <a:gridCol w="1278083"/>
                <a:gridCol w="623066"/>
              </a:tblGrid>
              <a:tr h="345638">
                <a:tc>
                  <a:txBody>
                    <a:bodyPr/>
                    <a:lstStyle/>
                    <a:p>
                      <a:pPr algn="l" fontAlgn="b"/>
                      <a:endParaRPr lang="es-MX" sz="1800" b="0" i="0" u="none" strike="noStrike" dirty="0">
                        <a:solidFill>
                          <a:srgbClr val="000000"/>
                        </a:solidFill>
                        <a:effectLst/>
                        <a:latin typeface="Calibri"/>
                      </a:endParaRPr>
                    </a:p>
                  </a:txBody>
                  <a:tcPr marL="9525" marR="9525" marT="9525" marB="0" anchor="b"/>
                </a:tc>
                <a:tc>
                  <a:txBody>
                    <a:bodyPr/>
                    <a:lstStyle/>
                    <a:p>
                      <a:pPr algn="l" fontAlgn="b"/>
                      <a:endParaRPr lang="es-MX" sz="1800" b="0" i="0" u="none" strike="noStrike">
                        <a:solidFill>
                          <a:srgbClr val="000000"/>
                        </a:solidFill>
                        <a:effectLst/>
                        <a:latin typeface="Calibri"/>
                      </a:endParaRPr>
                    </a:p>
                  </a:txBody>
                  <a:tcPr marL="9525" marR="9525" marT="9525" marB="0" anchor="b"/>
                </a:tc>
                <a:tc>
                  <a:txBody>
                    <a:bodyPr/>
                    <a:lstStyle/>
                    <a:p>
                      <a:pPr algn="ctr" fontAlgn="b"/>
                      <a:r>
                        <a:rPr lang="es-MX" sz="1800" u="none" strike="noStrike" dirty="0">
                          <a:effectLst/>
                        </a:rPr>
                        <a:t>Zona D1</a:t>
                      </a:r>
                      <a:endParaRPr lang="es-MX" sz="1800" b="0" i="0" u="none" strike="noStrike" dirty="0">
                        <a:solidFill>
                          <a:srgbClr val="000000"/>
                        </a:solidFill>
                        <a:effectLst/>
                        <a:latin typeface="Calibri"/>
                      </a:endParaRPr>
                    </a:p>
                  </a:txBody>
                  <a:tcPr marL="9525" marR="9525" marT="9525" marB="0" anchor="b"/>
                </a:tc>
                <a:tc>
                  <a:txBody>
                    <a:bodyPr/>
                    <a:lstStyle/>
                    <a:p>
                      <a:pPr algn="ctr" fontAlgn="b"/>
                      <a:r>
                        <a:rPr lang="es-MX" sz="1800" u="none" strike="noStrike" dirty="0">
                          <a:effectLst/>
                        </a:rPr>
                        <a:t>Zona D2</a:t>
                      </a:r>
                      <a:endParaRPr lang="es-MX" sz="1800" b="0" i="0" u="none" strike="noStrike" dirty="0">
                        <a:solidFill>
                          <a:srgbClr val="000000"/>
                        </a:solidFill>
                        <a:effectLst/>
                        <a:latin typeface="Calibri"/>
                      </a:endParaRPr>
                    </a:p>
                  </a:txBody>
                  <a:tcPr marL="9525" marR="9525" marT="9525" marB="0" anchor="b"/>
                </a:tc>
                <a:tc>
                  <a:txBody>
                    <a:bodyPr/>
                    <a:lstStyle/>
                    <a:p>
                      <a:pPr algn="l" fontAlgn="b"/>
                      <a:endParaRPr lang="es-MX" sz="1800" b="0" i="0" u="none" strike="noStrike" dirty="0">
                        <a:solidFill>
                          <a:srgbClr val="000000"/>
                        </a:solidFill>
                        <a:effectLst/>
                        <a:latin typeface="Calibri"/>
                      </a:endParaRPr>
                    </a:p>
                  </a:txBody>
                  <a:tcPr marL="9525" marR="9525" marT="9525" marB="0" anchor="b"/>
                </a:tc>
                <a:tc>
                  <a:txBody>
                    <a:bodyPr/>
                    <a:lstStyle/>
                    <a:p>
                      <a:pPr algn="l" fontAlgn="b"/>
                      <a:endParaRPr lang="es-MX" sz="1800" b="0" i="0" u="none" strike="noStrike">
                        <a:solidFill>
                          <a:srgbClr val="000000"/>
                        </a:solidFill>
                        <a:effectLst/>
                        <a:latin typeface="Calibri"/>
                      </a:endParaRPr>
                    </a:p>
                  </a:txBody>
                  <a:tcPr marL="9525" marR="9525" marT="9525" marB="0" anchor="b"/>
                </a:tc>
              </a:tr>
              <a:tr h="345638">
                <a:tc>
                  <a:txBody>
                    <a:bodyPr/>
                    <a:lstStyle/>
                    <a:p>
                      <a:pPr algn="l" fontAlgn="b"/>
                      <a:endParaRPr lang="es-MX" sz="1800" b="0" i="0" u="none" strike="noStrike">
                        <a:solidFill>
                          <a:srgbClr val="000000"/>
                        </a:solidFill>
                        <a:effectLst/>
                        <a:latin typeface="Calibri"/>
                      </a:endParaRPr>
                    </a:p>
                  </a:txBody>
                  <a:tcPr marL="9525" marR="9525" marT="9525" marB="0" anchor="b"/>
                </a:tc>
                <a:tc>
                  <a:txBody>
                    <a:bodyPr/>
                    <a:lstStyle/>
                    <a:p>
                      <a:pPr algn="l" fontAlgn="b"/>
                      <a:endParaRPr lang="es-MX" sz="1800" b="0" i="0" u="none" strike="noStrike">
                        <a:solidFill>
                          <a:srgbClr val="000000"/>
                        </a:solidFill>
                        <a:effectLst/>
                        <a:latin typeface="Calibri"/>
                      </a:endParaRPr>
                    </a:p>
                  </a:txBody>
                  <a:tcPr marL="9525" marR="9525" marT="9525" marB="0" anchor="b"/>
                </a:tc>
                <a:tc>
                  <a:txBody>
                    <a:bodyPr/>
                    <a:lstStyle/>
                    <a:p>
                      <a:pPr algn="ctr" fontAlgn="b"/>
                      <a:r>
                        <a:rPr lang="es-MX" sz="1800" u="none" strike="noStrike" dirty="0">
                          <a:effectLst/>
                        </a:rPr>
                        <a:t>10</a:t>
                      </a:r>
                      <a:endParaRPr lang="es-MX" sz="1800" b="0" i="0" u="none" strike="noStrike" dirty="0">
                        <a:solidFill>
                          <a:srgbClr val="000000"/>
                        </a:solidFill>
                        <a:effectLst/>
                        <a:latin typeface="Calibri"/>
                      </a:endParaRPr>
                    </a:p>
                  </a:txBody>
                  <a:tcPr marL="9525" marR="9525" marT="9525" marB="0" anchor="b"/>
                </a:tc>
                <a:tc>
                  <a:txBody>
                    <a:bodyPr/>
                    <a:lstStyle/>
                    <a:p>
                      <a:pPr algn="ctr" fontAlgn="b"/>
                      <a:r>
                        <a:rPr lang="es-MX" sz="1800" u="none" strike="noStrike" dirty="0">
                          <a:effectLst/>
                        </a:rPr>
                        <a:t>20</a:t>
                      </a:r>
                      <a:endParaRPr lang="es-MX" sz="1800" b="0" i="0" u="none" strike="noStrike" dirty="0">
                        <a:solidFill>
                          <a:srgbClr val="000000"/>
                        </a:solidFill>
                        <a:effectLst/>
                        <a:latin typeface="Calibri"/>
                      </a:endParaRPr>
                    </a:p>
                  </a:txBody>
                  <a:tcPr marL="9525" marR="9525" marT="9525" marB="0" anchor="b"/>
                </a:tc>
                <a:tc>
                  <a:txBody>
                    <a:bodyPr/>
                    <a:lstStyle/>
                    <a:p>
                      <a:pPr algn="ctr" fontAlgn="b"/>
                      <a:r>
                        <a:rPr lang="es-MX" sz="1600" i="1" u="none" strike="noStrike" dirty="0" smtClean="0">
                          <a:effectLst/>
                        </a:rPr>
                        <a:t>Fila Total</a:t>
                      </a:r>
                      <a:r>
                        <a:rPr lang="es-MX" sz="1800" u="none" strike="noStrike" dirty="0" smtClean="0">
                          <a:effectLst/>
                        </a:rPr>
                        <a:t> Ti</a:t>
                      </a:r>
                      <a:r>
                        <a:rPr lang="es-MX" sz="1800" u="none" strike="noStrike" dirty="0">
                          <a:effectLst/>
                        </a:rPr>
                        <a:t>´</a:t>
                      </a:r>
                      <a:endParaRPr lang="es-MX" sz="1800" b="0" i="0" u="none" strike="noStrike" dirty="0">
                        <a:solidFill>
                          <a:srgbClr val="000000"/>
                        </a:solidFill>
                        <a:effectLst/>
                        <a:latin typeface="Calibri"/>
                      </a:endParaRPr>
                    </a:p>
                  </a:txBody>
                  <a:tcPr marL="9525" marR="9525" marT="9525" marB="0" anchor="b"/>
                </a:tc>
                <a:tc>
                  <a:txBody>
                    <a:bodyPr/>
                    <a:lstStyle/>
                    <a:p>
                      <a:pPr algn="ctr" fontAlgn="b"/>
                      <a:r>
                        <a:rPr lang="es-MX" sz="1800" u="none" strike="noStrike">
                          <a:effectLst/>
                        </a:rPr>
                        <a:t>Ni</a:t>
                      </a:r>
                      <a:endParaRPr lang="es-MX" sz="1800" b="0" i="0" u="none" strike="noStrike">
                        <a:solidFill>
                          <a:srgbClr val="000000"/>
                        </a:solidFill>
                        <a:effectLst/>
                        <a:latin typeface="Calibri"/>
                      </a:endParaRPr>
                    </a:p>
                  </a:txBody>
                  <a:tcPr marL="9525" marR="9525" marT="9525" marB="0" anchor="b"/>
                </a:tc>
              </a:tr>
              <a:tr h="345638">
                <a:tc>
                  <a:txBody>
                    <a:bodyPr/>
                    <a:lstStyle/>
                    <a:p>
                      <a:pPr algn="ctr" fontAlgn="b"/>
                      <a:r>
                        <a:rPr lang="es-MX" sz="1800" u="none" strike="noStrike">
                          <a:effectLst/>
                        </a:rPr>
                        <a:t>Zona O1</a:t>
                      </a:r>
                      <a:endParaRPr lang="es-MX" sz="1800" b="0" i="0" u="none" strike="noStrike">
                        <a:solidFill>
                          <a:srgbClr val="000000"/>
                        </a:solidFill>
                        <a:effectLst/>
                        <a:latin typeface="Calibri"/>
                      </a:endParaRPr>
                    </a:p>
                  </a:txBody>
                  <a:tcPr marL="9525" marR="9525" marT="9525" marB="0" anchor="b"/>
                </a:tc>
                <a:tc>
                  <a:txBody>
                    <a:bodyPr/>
                    <a:lstStyle/>
                    <a:p>
                      <a:pPr algn="ctr" fontAlgn="b"/>
                      <a:r>
                        <a:rPr lang="es-MX" sz="1800" u="none" strike="noStrike" dirty="0">
                          <a:effectLst/>
                        </a:rPr>
                        <a:t>15</a:t>
                      </a:r>
                      <a:endParaRPr lang="es-MX" sz="1800" b="0" i="0" u="none" strike="noStrike" dirty="0">
                        <a:solidFill>
                          <a:srgbClr val="000000"/>
                        </a:solidFill>
                        <a:effectLst/>
                        <a:latin typeface="Calibri"/>
                      </a:endParaRPr>
                    </a:p>
                  </a:txBody>
                  <a:tcPr marL="9525" marR="9525" marT="9525" marB="0" anchor="b"/>
                </a:tc>
                <a:tc>
                  <a:txBody>
                    <a:bodyPr/>
                    <a:lstStyle/>
                    <a:p>
                      <a:pPr algn="r" fontAlgn="b"/>
                      <a:r>
                        <a:rPr lang="es-MX" sz="1800" b="0" u="none" strike="noStrike" dirty="0">
                          <a:solidFill>
                            <a:schemeClr val="bg2"/>
                          </a:solidFill>
                          <a:effectLst/>
                        </a:rPr>
                        <a:t>37.5</a:t>
                      </a:r>
                      <a:endParaRPr lang="es-MX" sz="1800" b="0" i="0" u="none" strike="noStrike" dirty="0">
                        <a:solidFill>
                          <a:schemeClr val="bg2"/>
                        </a:solidFill>
                        <a:effectLst/>
                        <a:latin typeface="Calibri"/>
                      </a:endParaRPr>
                    </a:p>
                  </a:txBody>
                  <a:tcPr marL="9525" marR="9525" marT="9525" marB="0" anchor="b"/>
                </a:tc>
                <a:tc>
                  <a:txBody>
                    <a:bodyPr/>
                    <a:lstStyle/>
                    <a:p>
                      <a:pPr algn="r" fontAlgn="b"/>
                      <a:r>
                        <a:rPr lang="es-MX" sz="1800" b="0" u="none" strike="noStrike" dirty="0">
                          <a:solidFill>
                            <a:schemeClr val="bg2"/>
                          </a:solidFill>
                          <a:effectLst/>
                        </a:rPr>
                        <a:t>12</a:t>
                      </a:r>
                      <a:endParaRPr lang="es-MX" sz="1800" b="0" i="0" u="none" strike="noStrike" dirty="0">
                        <a:solidFill>
                          <a:schemeClr val="bg2"/>
                        </a:solidFill>
                        <a:effectLst/>
                        <a:latin typeface="Calibri"/>
                      </a:endParaRPr>
                    </a:p>
                  </a:txBody>
                  <a:tcPr marL="9525" marR="9525" marT="9525" marB="0" anchor="b"/>
                </a:tc>
                <a:tc>
                  <a:txBody>
                    <a:bodyPr/>
                    <a:lstStyle/>
                    <a:p>
                      <a:pPr algn="ctr" fontAlgn="b"/>
                      <a:r>
                        <a:rPr lang="es-MX" sz="1800" b="0" u="none" strike="noStrike" dirty="0">
                          <a:solidFill>
                            <a:schemeClr val="bg2"/>
                          </a:solidFill>
                          <a:effectLst/>
                        </a:rPr>
                        <a:t>49.50</a:t>
                      </a:r>
                      <a:endParaRPr lang="es-MX" sz="1800" b="0" i="0" u="none" strike="noStrike" dirty="0">
                        <a:solidFill>
                          <a:schemeClr val="bg2"/>
                        </a:solidFill>
                        <a:effectLst/>
                        <a:latin typeface="Calibri"/>
                      </a:endParaRPr>
                    </a:p>
                  </a:txBody>
                  <a:tcPr marL="9525" marR="9525" marT="9525" marB="0" anchor="b"/>
                </a:tc>
                <a:tc>
                  <a:txBody>
                    <a:bodyPr/>
                    <a:lstStyle/>
                    <a:p>
                      <a:pPr algn="ctr" fontAlgn="b"/>
                      <a:r>
                        <a:rPr lang="es-MX" sz="1800" b="0" u="none" strike="noStrike" dirty="0">
                          <a:solidFill>
                            <a:schemeClr val="bg2"/>
                          </a:solidFill>
                          <a:effectLst/>
                        </a:rPr>
                        <a:t>0.303</a:t>
                      </a:r>
                      <a:endParaRPr lang="es-MX" sz="1800" b="0" i="0" u="none" strike="noStrike" dirty="0">
                        <a:solidFill>
                          <a:schemeClr val="bg2"/>
                        </a:solidFill>
                        <a:effectLst/>
                        <a:latin typeface="Calibri"/>
                      </a:endParaRPr>
                    </a:p>
                  </a:txBody>
                  <a:tcPr marL="9525" marR="9525" marT="9525" marB="0" anchor="b"/>
                </a:tc>
              </a:tr>
              <a:tr h="345638">
                <a:tc>
                  <a:txBody>
                    <a:bodyPr/>
                    <a:lstStyle/>
                    <a:p>
                      <a:pPr algn="ctr" fontAlgn="b"/>
                      <a:r>
                        <a:rPr lang="es-MX" sz="1800" u="none" strike="noStrike">
                          <a:effectLst/>
                        </a:rPr>
                        <a:t>Zona O2</a:t>
                      </a:r>
                      <a:endParaRPr lang="es-MX" sz="1800" b="0" i="0" u="none" strike="noStrike">
                        <a:solidFill>
                          <a:srgbClr val="000000"/>
                        </a:solidFill>
                        <a:effectLst/>
                        <a:latin typeface="Calibri"/>
                      </a:endParaRPr>
                    </a:p>
                  </a:txBody>
                  <a:tcPr marL="9525" marR="9525" marT="9525" marB="0" anchor="b"/>
                </a:tc>
                <a:tc>
                  <a:txBody>
                    <a:bodyPr/>
                    <a:lstStyle/>
                    <a:p>
                      <a:pPr algn="ctr" fontAlgn="b"/>
                      <a:r>
                        <a:rPr lang="es-MX" sz="1800" u="none" strike="noStrike" dirty="0">
                          <a:effectLst/>
                        </a:rPr>
                        <a:t>15</a:t>
                      </a:r>
                      <a:endParaRPr lang="es-MX" sz="1800" b="0" i="0" u="none" strike="noStrike" dirty="0">
                        <a:solidFill>
                          <a:srgbClr val="000000"/>
                        </a:solidFill>
                        <a:effectLst/>
                        <a:latin typeface="Calibri"/>
                      </a:endParaRPr>
                    </a:p>
                  </a:txBody>
                  <a:tcPr marL="9525" marR="9525" marT="9525" marB="0" anchor="b"/>
                </a:tc>
                <a:tc>
                  <a:txBody>
                    <a:bodyPr/>
                    <a:lstStyle/>
                    <a:p>
                      <a:pPr algn="r" fontAlgn="b"/>
                      <a:r>
                        <a:rPr lang="es-MX" sz="1800" b="0" u="none" strike="noStrike" dirty="0">
                          <a:solidFill>
                            <a:schemeClr val="bg2"/>
                          </a:solidFill>
                          <a:effectLst/>
                        </a:rPr>
                        <a:t>6</a:t>
                      </a:r>
                      <a:endParaRPr lang="es-MX" sz="1800" b="0" i="0" u="none" strike="noStrike" dirty="0">
                        <a:solidFill>
                          <a:schemeClr val="bg2"/>
                        </a:solidFill>
                        <a:effectLst/>
                        <a:latin typeface="Calibri"/>
                      </a:endParaRPr>
                    </a:p>
                  </a:txBody>
                  <a:tcPr marL="9525" marR="9525" marT="9525" marB="0" anchor="b"/>
                </a:tc>
                <a:tc>
                  <a:txBody>
                    <a:bodyPr/>
                    <a:lstStyle/>
                    <a:p>
                      <a:pPr algn="r" fontAlgn="b"/>
                      <a:r>
                        <a:rPr lang="es-MX" sz="1800" b="0" u="none" strike="noStrike" dirty="0">
                          <a:solidFill>
                            <a:schemeClr val="bg2"/>
                          </a:solidFill>
                          <a:effectLst/>
                        </a:rPr>
                        <a:t>75</a:t>
                      </a:r>
                      <a:endParaRPr lang="es-MX" sz="1800" b="0" i="0" u="none" strike="noStrike" dirty="0">
                        <a:solidFill>
                          <a:schemeClr val="bg2"/>
                        </a:solidFill>
                        <a:effectLst/>
                        <a:latin typeface="Calibri"/>
                      </a:endParaRPr>
                    </a:p>
                  </a:txBody>
                  <a:tcPr marL="9525" marR="9525" marT="9525" marB="0" anchor="b"/>
                </a:tc>
                <a:tc>
                  <a:txBody>
                    <a:bodyPr/>
                    <a:lstStyle/>
                    <a:p>
                      <a:pPr algn="ctr" fontAlgn="b"/>
                      <a:r>
                        <a:rPr lang="es-MX" sz="1800" b="0" u="none" strike="noStrike">
                          <a:solidFill>
                            <a:schemeClr val="bg2"/>
                          </a:solidFill>
                          <a:effectLst/>
                        </a:rPr>
                        <a:t>81</a:t>
                      </a:r>
                      <a:endParaRPr lang="es-MX" sz="1800" b="0" i="0" u="none" strike="noStrike">
                        <a:solidFill>
                          <a:schemeClr val="bg2"/>
                        </a:solidFill>
                        <a:effectLst/>
                        <a:latin typeface="Calibri"/>
                      </a:endParaRPr>
                    </a:p>
                  </a:txBody>
                  <a:tcPr marL="9525" marR="9525" marT="9525" marB="0" anchor="b"/>
                </a:tc>
                <a:tc>
                  <a:txBody>
                    <a:bodyPr/>
                    <a:lstStyle/>
                    <a:p>
                      <a:pPr algn="ctr" fontAlgn="b"/>
                      <a:r>
                        <a:rPr lang="es-MX" sz="1800" b="0" u="none" strike="noStrike" dirty="0">
                          <a:solidFill>
                            <a:schemeClr val="bg2"/>
                          </a:solidFill>
                          <a:effectLst/>
                        </a:rPr>
                        <a:t>0.185</a:t>
                      </a:r>
                      <a:endParaRPr lang="es-MX" sz="1800" b="0" i="0" u="none" strike="noStrike" dirty="0">
                        <a:solidFill>
                          <a:schemeClr val="bg2"/>
                        </a:solidFill>
                        <a:effectLst/>
                        <a:latin typeface="Calibri"/>
                      </a:endParaRPr>
                    </a:p>
                  </a:txBody>
                  <a:tcPr marL="9525" marR="9525" marT="9525" marB="0" anchor="b"/>
                </a:tc>
              </a:tr>
              <a:tr h="345638">
                <a:tc gridSpan="2">
                  <a:txBody>
                    <a:bodyPr/>
                    <a:lstStyle/>
                    <a:p>
                      <a:pPr algn="r" fontAlgn="b"/>
                      <a:r>
                        <a:rPr lang="es-MX" sz="1600" b="0" i="1" u="none" strike="noStrike" dirty="0" smtClean="0">
                          <a:solidFill>
                            <a:srgbClr val="000000"/>
                          </a:solidFill>
                          <a:effectLst/>
                          <a:latin typeface="Calibri"/>
                        </a:rPr>
                        <a:t>Columna Total </a:t>
                      </a:r>
                      <a:r>
                        <a:rPr lang="es-MX" sz="1800" b="0" i="0" u="none" strike="noStrike" dirty="0" err="1" smtClean="0">
                          <a:solidFill>
                            <a:srgbClr val="000000"/>
                          </a:solidFill>
                          <a:effectLst/>
                          <a:latin typeface="Calibri"/>
                        </a:rPr>
                        <a:t>Tj</a:t>
                      </a:r>
                      <a:r>
                        <a:rPr lang="es-MX" sz="1800" b="0" i="0" u="none" strike="noStrike" dirty="0" smtClean="0">
                          <a:solidFill>
                            <a:srgbClr val="000000"/>
                          </a:solidFill>
                          <a:effectLst/>
                          <a:latin typeface="Calibri"/>
                        </a:rPr>
                        <a:t>´</a:t>
                      </a:r>
                      <a:endParaRPr lang="es-MX" sz="1600" b="0" i="0" u="none" strike="noStrike" dirty="0">
                        <a:solidFill>
                          <a:srgbClr val="000000"/>
                        </a:solidFill>
                        <a:effectLst/>
                        <a:latin typeface="Calibri"/>
                      </a:endParaRPr>
                    </a:p>
                  </a:txBody>
                  <a:tcPr marL="9525" marR="9525" marT="9525" marB="0" anchor="b"/>
                </a:tc>
                <a:tc hMerge="1">
                  <a:txBody>
                    <a:bodyPr/>
                    <a:lstStyle/>
                    <a:p>
                      <a:pPr algn="l" fontAlgn="b"/>
                      <a:endParaRPr lang="es-MX" sz="1800" b="0" i="0" u="none" strike="noStrike" dirty="0">
                        <a:solidFill>
                          <a:srgbClr val="000000"/>
                        </a:solidFill>
                        <a:effectLst/>
                        <a:latin typeface="Calibri"/>
                      </a:endParaRPr>
                    </a:p>
                  </a:txBody>
                  <a:tcPr marL="9525" marR="9525" marT="9525" marB="0" anchor="b"/>
                </a:tc>
                <a:tc>
                  <a:txBody>
                    <a:bodyPr/>
                    <a:lstStyle/>
                    <a:p>
                      <a:pPr algn="r" fontAlgn="b"/>
                      <a:r>
                        <a:rPr lang="es-MX" sz="1800" b="0" u="none" strike="noStrike" dirty="0">
                          <a:solidFill>
                            <a:schemeClr val="bg2"/>
                          </a:solidFill>
                          <a:effectLst/>
                        </a:rPr>
                        <a:t>43.50</a:t>
                      </a:r>
                      <a:endParaRPr lang="es-MX" sz="1800" b="0" i="0" u="none" strike="noStrike" dirty="0">
                        <a:solidFill>
                          <a:schemeClr val="bg2"/>
                        </a:solidFill>
                        <a:effectLst/>
                        <a:latin typeface="Calibri"/>
                      </a:endParaRPr>
                    </a:p>
                  </a:txBody>
                  <a:tcPr marL="9525" marR="9525" marT="9525" marB="0" anchor="b"/>
                </a:tc>
                <a:tc>
                  <a:txBody>
                    <a:bodyPr/>
                    <a:lstStyle/>
                    <a:p>
                      <a:pPr algn="r" fontAlgn="b"/>
                      <a:r>
                        <a:rPr lang="es-MX" sz="1800" b="0" u="none" strike="noStrike" dirty="0">
                          <a:solidFill>
                            <a:schemeClr val="bg2"/>
                          </a:solidFill>
                          <a:effectLst/>
                        </a:rPr>
                        <a:t>87</a:t>
                      </a:r>
                      <a:endParaRPr lang="es-MX" sz="1800" b="0" i="0" u="none" strike="noStrike" dirty="0">
                        <a:solidFill>
                          <a:schemeClr val="bg2"/>
                        </a:solidFill>
                        <a:effectLst/>
                        <a:latin typeface="Calibri"/>
                      </a:endParaRPr>
                    </a:p>
                  </a:txBody>
                  <a:tcPr marL="9525" marR="9525" marT="9525" marB="0" anchor="b"/>
                </a:tc>
                <a:tc>
                  <a:txBody>
                    <a:bodyPr/>
                    <a:lstStyle/>
                    <a:p>
                      <a:pPr algn="l" fontAlgn="b"/>
                      <a:endParaRPr lang="es-MX" sz="1800" b="0" i="0" u="none" strike="noStrike" dirty="0">
                        <a:solidFill>
                          <a:schemeClr val="bg2"/>
                        </a:solidFill>
                        <a:effectLst/>
                        <a:latin typeface="Calibri"/>
                      </a:endParaRPr>
                    </a:p>
                  </a:txBody>
                  <a:tcPr marL="9525" marR="9525" marT="9525" marB="0" anchor="b"/>
                </a:tc>
                <a:tc>
                  <a:txBody>
                    <a:bodyPr/>
                    <a:lstStyle/>
                    <a:p>
                      <a:pPr algn="l" fontAlgn="b"/>
                      <a:endParaRPr lang="es-MX" sz="1800" b="0" i="0" u="none" strike="noStrike" dirty="0">
                        <a:solidFill>
                          <a:schemeClr val="bg2"/>
                        </a:solidFill>
                        <a:effectLst/>
                        <a:latin typeface="Calibri"/>
                      </a:endParaRPr>
                    </a:p>
                  </a:txBody>
                  <a:tcPr marL="9525" marR="9525" marT="9525" marB="0" anchor="b"/>
                </a:tc>
              </a:tr>
            </a:tbl>
          </a:graphicData>
        </a:graphic>
      </p:graphicFrame>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534304"/>
            <a:ext cx="4841408" cy="319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3 Tabla"/>
          <p:cNvGraphicFramePr>
            <a:graphicFrameLocks noGrp="1"/>
          </p:cNvGraphicFramePr>
          <p:nvPr>
            <p:extLst>
              <p:ext uri="{D42A27DB-BD31-4B8C-83A1-F6EECF244321}">
                <p14:modId xmlns:p14="http://schemas.microsoft.com/office/powerpoint/2010/main" val="3288352172"/>
              </p:ext>
            </p:extLst>
          </p:nvPr>
        </p:nvGraphicFramePr>
        <p:xfrm>
          <a:off x="2746179" y="4429497"/>
          <a:ext cx="5930276" cy="2088234"/>
        </p:xfrm>
        <a:graphic>
          <a:graphicData uri="http://schemas.openxmlformats.org/drawingml/2006/table">
            <a:tbl>
              <a:tblPr>
                <a:tableStyleId>{5C22544A-7EE6-4342-B048-85BDC9FD1C3A}</a:tableStyleId>
              </a:tblPr>
              <a:tblGrid>
                <a:gridCol w="1831644"/>
                <a:gridCol w="339783"/>
                <a:gridCol w="891930"/>
                <a:gridCol w="891930"/>
                <a:gridCol w="1295423"/>
                <a:gridCol w="679566"/>
              </a:tblGrid>
              <a:tr h="348039">
                <a:tc>
                  <a:txBody>
                    <a:bodyPr/>
                    <a:lstStyle/>
                    <a:p>
                      <a:pPr algn="l" fontAlgn="b"/>
                      <a:endParaRPr lang="es-MX" sz="1800" b="0" i="0" u="none" strike="noStrike" dirty="0">
                        <a:solidFill>
                          <a:srgbClr val="000000"/>
                        </a:solidFill>
                        <a:effectLst/>
                        <a:latin typeface="Calibri"/>
                      </a:endParaRPr>
                    </a:p>
                  </a:txBody>
                  <a:tcPr marL="9525" marR="9525" marT="9525" marB="0" anchor="b"/>
                </a:tc>
                <a:tc>
                  <a:txBody>
                    <a:bodyPr/>
                    <a:lstStyle/>
                    <a:p>
                      <a:pPr algn="l" fontAlgn="b"/>
                      <a:endParaRPr lang="es-MX" sz="1800" b="0" i="0" u="none" strike="noStrike">
                        <a:solidFill>
                          <a:srgbClr val="000000"/>
                        </a:solidFill>
                        <a:effectLst/>
                        <a:latin typeface="Calibri"/>
                      </a:endParaRPr>
                    </a:p>
                  </a:txBody>
                  <a:tcPr marL="9525" marR="9525" marT="9525" marB="0" anchor="b"/>
                </a:tc>
                <a:tc>
                  <a:txBody>
                    <a:bodyPr/>
                    <a:lstStyle/>
                    <a:p>
                      <a:pPr algn="l" fontAlgn="b"/>
                      <a:r>
                        <a:rPr lang="es-MX" sz="1800" u="none" strike="noStrike">
                          <a:effectLst/>
                        </a:rPr>
                        <a:t>Zona D1</a:t>
                      </a:r>
                      <a:endParaRPr lang="es-MX" sz="1800" b="0" i="0" u="none" strike="noStrike">
                        <a:solidFill>
                          <a:srgbClr val="000000"/>
                        </a:solidFill>
                        <a:effectLst/>
                        <a:latin typeface="Calibri"/>
                      </a:endParaRPr>
                    </a:p>
                  </a:txBody>
                  <a:tcPr marL="9525" marR="9525" marT="9525" marB="0" anchor="b"/>
                </a:tc>
                <a:tc>
                  <a:txBody>
                    <a:bodyPr/>
                    <a:lstStyle/>
                    <a:p>
                      <a:pPr algn="l" fontAlgn="b"/>
                      <a:r>
                        <a:rPr lang="es-MX" sz="1800" u="none" strike="noStrike">
                          <a:effectLst/>
                        </a:rPr>
                        <a:t>Zona D2</a:t>
                      </a:r>
                      <a:endParaRPr lang="es-MX" sz="1800" b="0" i="0" u="none" strike="noStrike">
                        <a:solidFill>
                          <a:srgbClr val="000000"/>
                        </a:solidFill>
                        <a:effectLst/>
                        <a:latin typeface="Calibri"/>
                      </a:endParaRPr>
                    </a:p>
                  </a:txBody>
                  <a:tcPr marL="9525" marR="9525" marT="9525" marB="0" anchor="b"/>
                </a:tc>
                <a:tc>
                  <a:txBody>
                    <a:bodyPr/>
                    <a:lstStyle/>
                    <a:p>
                      <a:pPr algn="l" fontAlgn="b"/>
                      <a:endParaRPr lang="es-MX" sz="1800" b="0" i="0" u="none" strike="noStrike">
                        <a:solidFill>
                          <a:srgbClr val="000000"/>
                        </a:solidFill>
                        <a:effectLst/>
                        <a:latin typeface="Calibri"/>
                      </a:endParaRPr>
                    </a:p>
                  </a:txBody>
                  <a:tcPr marL="9525" marR="9525" marT="9525" marB="0" anchor="b"/>
                </a:tc>
                <a:tc>
                  <a:txBody>
                    <a:bodyPr/>
                    <a:lstStyle/>
                    <a:p>
                      <a:pPr algn="l" fontAlgn="b"/>
                      <a:endParaRPr lang="es-MX" sz="1800" b="0" i="0" u="none" strike="noStrike">
                        <a:solidFill>
                          <a:srgbClr val="000000"/>
                        </a:solidFill>
                        <a:effectLst/>
                        <a:latin typeface="Calibri"/>
                      </a:endParaRPr>
                    </a:p>
                  </a:txBody>
                  <a:tcPr marL="9525" marR="9525" marT="9525" marB="0" anchor="b"/>
                </a:tc>
              </a:tr>
              <a:tr h="348039">
                <a:tc>
                  <a:txBody>
                    <a:bodyPr/>
                    <a:lstStyle/>
                    <a:p>
                      <a:pPr algn="l" fontAlgn="b"/>
                      <a:endParaRPr lang="es-MX" sz="1800" b="0" i="0" u="none" strike="noStrike">
                        <a:solidFill>
                          <a:srgbClr val="000000"/>
                        </a:solidFill>
                        <a:effectLst/>
                        <a:latin typeface="Calibri"/>
                      </a:endParaRPr>
                    </a:p>
                  </a:txBody>
                  <a:tcPr marL="9525" marR="9525" marT="9525" marB="0" anchor="b"/>
                </a:tc>
                <a:tc>
                  <a:txBody>
                    <a:bodyPr/>
                    <a:lstStyle/>
                    <a:p>
                      <a:pPr algn="l" fontAlgn="b"/>
                      <a:endParaRPr lang="es-MX" sz="1800" b="0" i="0" u="none" strike="noStrike">
                        <a:solidFill>
                          <a:srgbClr val="000000"/>
                        </a:solidFill>
                        <a:effectLst/>
                        <a:latin typeface="Calibri"/>
                      </a:endParaRPr>
                    </a:p>
                  </a:txBody>
                  <a:tcPr marL="9525" marR="9525" marT="9525" marB="0" anchor="b"/>
                </a:tc>
                <a:tc>
                  <a:txBody>
                    <a:bodyPr/>
                    <a:lstStyle/>
                    <a:p>
                      <a:pPr algn="r" fontAlgn="b"/>
                      <a:r>
                        <a:rPr lang="es-MX" sz="1800" u="none" strike="noStrike">
                          <a:effectLst/>
                        </a:rPr>
                        <a:t>10</a:t>
                      </a:r>
                      <a:endParaRPr lang="es-MX" sz="1800" b="0" i="0" u="none" strike="noStrike">
                        <a:solidFill>
                          <a:srgbClr val="000000"/>
                        </a:solidFill>
                        <a:effectLst/>
                        <a:latin typeface="Calibri"/>
                      </a:endParaRPr>
                    </a:p>
                  </a:txBody>
                  <a:tcPr marL="9525" marR="9525" marT="9525" marB="0" anchor="b"/>
                </a:tc>
                <a:tc>
                  <a:txBody>
                    <a:bodyPr/>
                    <a:lstStyle/>
                    <a:p>
                      <a:pPr algn="r" fontAlgn="b"/>
                      <a:r>
                        <a:rPr lang="es-MX" sz="1800" u="none" strike="noStrike">
                          <a:effectLst/>
                        </a:rPr>
                        <a:t>20</a:t>
                      </a:r>
                      <a:endParaRPr lang="es-MX" sz="1800" b="0" i="0" u="none" strike="noStrike">
                        <a:solidFill>
                          <a:srgbClr val="000000"/>
                        </a:solidFill>
                        <a:effectLst/>
                        <a:latin typeface="Calibri"/>
                      </a:endParaRPr>
                    </a:p>
                  </a:txBody>
                  <a:tcPr marL="9525" marR="9525" marT="9525" marB="0" anchor="b"/>
                </a:tc>
                <a:tc>
                  <a:txBody>
                    <a:bodyPr/>
                    <a:lstStyle/>
                    <a:p>
                      <a:pPr algn="ctr" fontAlgn="b"/>
                      <a:r>
                        <a:rPr lang="es-MX" sz="1800" u="none" strike="noStrike">
                          <a:effectLst/>
                        </a:rPr>
                        <a:t>Fila Total Ti´</a:t>
                      </a:r>
                      <a:endParaRPr lang="es-MX" sz="1800" b="0" i="0" u="none" strike="noStrike">
                        <a:solidFill>
                          <a:srgbClr val="000000"/>
                        </a:solidFill>
                        <a:effectLst/>
                        <a:latin typeface="Calibri"/>
                      </a:endParaRPr>
                    </a:p>
                  </a:txBody>
                  <a:tcPr marL="9525" marR="9525" marT="9525" marB="0" anchor="b"/>
                </a:tc>
                <a:tc>
                  <a:txBody>
                    <a:bodyPr/>
                    <a:lstStyle/>
                    <a:p>
                      <a:pPr algn="ctr" fontAlgn="b"/>
                      <a:r>
                        <a:rPr lang="es-MX" sz="1800" u="none" strike="noStrike">
                          <a:effectLst/>
                        </a:rPr>
                        <a:t>Ni</a:t>
                      </a:r>
                      <a:endParaRPr lang="es-MX" sz="1800" b="0" i="0" u="none" strike="noStrike">
                        <a:solidFill>
                          <a:srgbClr val="000000"/>
                        </a:solidFill>
                        <a:effectLst/>
                        <a:latin typeface="Calibri"/>
                      </a:endParaRPr>
                    </a:p>
                  </a:txBody>
                  <a:tcPr marL="9525" marR="9525" marT="9525" marB="0" anchor="b"/>
                </a:tc>
              </a:tr>
              <a:tr h="348039">
                <a:tc>
                  <a:txBody>
                    <a:bodyPr/>
                    <a:lstStyle/>
                    <a:p>
                      <a:pPr algn="l" fontAlgn="b"/>
                      <a:r>
                        <a:rPr lang="es-MX" sz="1800" u="none" strike="noStrike">
                          <a:effectLst/>
                        </a:rPr>
                        <a:t>Zona O1</a:t>
                      </a:r>
                      <a:endParaRPr lang="es-MX" sz="1800" b="0" i="0" u="none" strike="noStrike">
                        <a:solidFill>
                          <a:srgbClr val="000000"/>
                        </a:solidFill>
                        <a:effectLst/>
                        <a:latin typeface="Calibri"/>
                      </a:endParaRPr>
                    </a:p>
                  </a:txBody>
                  <a:tcPr marL="9525" marR="9525" marT="9525" marB="0" anchor="b"/>
                </a:tc>
                <a:tc>
                  <a:txBody>
                    <a:bodyPr/>
                    <a:lstStyle/>
                    <a:p>
                      <a:pPr algn="r" fontAlgn="b"/>
                      <a:r>
                        <a:rPr lang="es-MX" sz="1800" u="none" strike="noStrike" dirty="0">
                          <a:effectLst/>
                        </a:rPr>
                        <a:t>15</a:t>
                      </a:r>
                      <a:endParaRPr lang="es-MX" sz="1800" b="0" i="0" u="none" strike="noStrike" dirty="0">
                        <a:solidFill>
                          <a:srgbClr val="000000"/>
                        </a:solidFill>
                        <a:effectLst/>
                        <a:latin typeface="Calibri"/>
                      </a:endParaRPr>
                    </a:p>
                  </a:txBody>
                  <a:tcPr marL="9525" marR="9525" marT="9525" marB="0" anchor="b"/>
                </a:tc>
                <a:tc>
                  <a:txBody>
                    <a:bodyPr/>
                    <a:lstStyle/>
                    <a:p>
                      <a:pPr algn="r" fontAlgn="b"/>
                      <a:r>
                        <a:rPr lang="es-MX" sz="1800" u="none" strike="noStrike" dirty="0">
                          <a:solidFill>
                            <a:schemeClr val="tx1">
                              <a:lumMod val="95000"/>
                            </a:schemeClr>
                          </a:solidFill>
                          <a:effectLst/>
                        </a:rPr>
                        <a:t>11.36</a:t>
                      </a:r>
                      <a:endParaRPr lang="es-MX" sz="1800" b="0" i="0" u="none" strike="noStrike" dirty="0">
                        <a:solidFill>
                          <a:schemeClr val="tx1">
                            <a:lumMod val="95000"/>
                          </a:schemeClr>
                        </a:solidFill>
                        <a:effectLst/>
                        <a:latin typeface="Calibri"/>
                      </a:endParaRPr>
                    </a:p>
                  </a:txBody>
                  <a:tcPr marL="9525" marR="9525" marT="9525" marB="0" anchor="b"/>
                </a:tc>
                <a:tc>
                  <a:txBody>
                    <a:bodyPr/>
                    <a:lstStyle/>
                    <a:p>
                      <a:pPr algn="r" fontAlgn="b"/>
                      <a:r>
                        <a:rPr lang="es-MX" sz="1800" u="none" strike="noStrike">
                          <a:solidFill>
                            <a:schemeClr val="tx1">
                              <a:lumMod val="95000"/>
                            </a:schemeClr>
                          </a:solidFill>
                          <a:effectLst/>
                        </a:rPr>
                        <a:t>3.64</a:t>
                      </a:r>
                      <a:endParaRPr lang="es-MX" sz="1800" b="0" i="0" u="none" strike="noStrike">
                        <a:solidFill>
                          <a:schemeClr val="tx1">
                            <a:lumMod val="95000"/>
                          </a:schemeClr>
                        </a:solidFill>
                        <a:effectLst/>
                        <a:latin typeface="Calibri"/>
                      </a:endParaRPr>
                    </a:p>
                  </a:txBody>
                  <a:tcPr marL="9525" marR="9525" marT="9525" marB="0" anchor="b"/>
                </a:tc>
                <a:tc>
                  <a:txBody>
                    <a:bodyPr/>
                    <a:lstStyle/>
                    <a:p>
                      <a:pPr algn="ctr" fontAlgn="b"/>
                      <a:r>
                        <a:rPr lang="es-MX" sz="1800" u="none" strike="noStrike">
                          <a:solidFill>
                            <a:schemeClr val="tx1">
                              <a:lumMod val="95000"/>
                            </a:schemeClr>
                          </a:solidFill>
                          <a:effectLst/>
                        </a:rPr>
                        <a:t>15</a:t>
                      </a:r>
                      <a:endParaRPr lang="es-MX" sz="1800" b="0" i="0" u="none" strike="noStrike">
                        <a:solidFill>
                          <a:schemeClr val="tx1">
                            <a:lumMod val="95000"/>
                          </a:schemeClr>
                        </a:solidFill>
                        <a:effectLst/>
                        <a:latin typeface="Calibri"/>
                      </a:endParaRPr>
                    </a:p>
                  </a:txBody>
                  <a:tcPr marL="9525" marR="9525" marT="9525" marB="0" anchor="b"/>
                </a:tc>
                <a:tc>
                  <a:txBody>
                    <a:bodyPr/>
                    <a:lstStyle/>
                    <a:p>
                      <a:pPr algn="ctr" fontAlgn="b"/>
                      <a:r>
                        <a:rPr lang="es-MX" sz="1800" u="none" strike="noStrike" dirty="0" smtClean="0">
                          <a:solidFill>
                            <a:schemeClr val="tx1">
                              <a:lumMod val="95000"/>
                            </a:schemeClr>
                          </a:solidFill>
                          <a:effectLst/>
                        </a:rPr>
                        <a:t>1.00</a:t>
                      </a:r>
                      <a:endParaRPr lang="es-MX" sz="1800" b="0" i="0" u="none" strike="noStrike" dirty="0">
                        <a:solidFill>
                          <a:schemeClr val="tx1">
                            <a:lumMod val="95000"/>
                          </a:schemeClr>
                        </a:solidFill>
                        <a:effectLst/>
                        <a:latin typeface="Calibri"/>
                      </a:endParaRPr>
                    </a:p>
                  </a:txBody>
                  <a:tcPr marL="9525" marR="9525" marT="9525" marB="0" anchor="b"/>
                </a:tc>
              </a:tr>
              <a:tr h="348039">
                <a:tc>
                  <a:txBody>
                    <a:bodyPr/>
                    <a:lstStyle/>
                    <a:p>
                      <a:pPr algn="l" fontAlgn="b"/>
                      <a:r>
                        <a:rPr lang="es-MX" sz="1800" u="none" strike="noStrike">
                          <a:effectLst/>
                        </a:rPr>
                        <a:t>Zona O2</a:t>
                      </a:r>
                      <a:endParaRPr lang="es-MX" sz="1800" b="0" i="0" u="none" strike="noStrike">
                        <a:solidFill>
                          <a:srgbClr val="000000"/>
                        </a:solidFill>
                        <a:effectLst/>
                        <a:latin typeface="Calibri"/>
                      </a:endParaRPr>
                    </a:p>
                  </a:txBody>
                  <a:tcPr marL="9525" marR="9525" marT="9525" marB="0" anchor="b"/>
                </a:tc>
                <a:tc>
                  <a:txBody>
                    <a:bodyPr/>
                    <a:lstStyle/>
                    <a:p>
                      <a:pPr algn="r" fontAlgn="b"/>
                      <a:r>
                        <a:rPr lang="es-MX" sz="1800" u="none" strike="noStrike">
                          <a:effectLst/>
                        </a:rPr>
                        <a:t>15</a:t>
                      </a:r>
                      <a:endParaRPr lang="es-MX" sz="1800" b="0" i="0" u="none" strike="noStrike">
                        <a:solidFill>
                          <a:srgbClr val="000000"/>
                        </a:solidFill>
                        <a:effectLst/>
                        <a:latin typeface="Calibri"/>
                      </a:endParaRPr>
                    </a:p>
                  </a:txBody>
                  <a:tcPr marL="9525" marR="9525" marT="9525" marB="0" anchor="b"/>
                </a:tc>
                <a:tc>
                  <a:txBody>
                    <a:bodyPr/>
                    <a:lstStyle/>
                    <a:p>
                      <a:pPr algn="r" fontAlgn="b"/>
                      <a:r>
                        <a:rPr lang="es-MX" sz="1800" u="none" strike="noStrike" dirty="0">
                          <a:solidFill>
                            <a:schemeClr val="tx1">
                              <a:lumMod val="95000"/>
                            </a:schemeClr>
                          </a:solidFill>
                          <a:effectLst/>
                        </a:rPr>
                        <a:t>1.11</a:t>
                      </a:r>
                      <a:endParaRPr lang="es-MX" sz="1800" b="0" i="0" u="none" strike="noStrike" dirty="0">
                        <a:solidFill>
                          <a:schemeClr val="tx1">
                            <a:lumMod val="95000"/>
                          </a:schemeClr>
                        </a:solidFill>
                        <a:effectLst/>
                        <a:latin typeface="Calibri"/>
                      </a:endParaRPr>
                    </a:p>
                  </a:txBody>
                  <a:tcPr marL="9525" marR="9525" marT="9525" marB="0" anchor="b"/>
                </a:tc>
                <a:tc>
                  <a:txBody>
                    <a:bodyPr/>
                    <a:lstStyle/>
                    <a:p>
                      <a:pPr algn="r" fontAlgn="b"/>
                      <a:r>
                        <a:rPr lang="es-MX" sz="1800" u="none" strike="noStrike" dirty="0">
                          <a:solidFill>
                            <a:schemeClr val="tx1">
                              <a:lumMod val="95000"/>
                            </a:schemeClr>
                          </a:solidFill>
                          <a:effectLst/>
                        </a:rPr>
                        <a:t>13.89</a:t>
                      </a:r>
                      <a:endParaRPr lang="es-MX" sz="1800" b="0" i="0" u="none" strike="noStrike" dirty="0">
                        <a:solidFill>
                          <a:schemeClr val="tx1">
                            <a:lumMod val="95000"/>
                          </a:schemeClr>
                        </a:solidFill>
                        <a:effectLst/>
                        <a:latin typeface="Calibri"/>
                      </a:endParaRPr>
                    </a:p>
                  </a:txBody>
                  <a:tcPr marL="9525" marR="9525" marT="9525" marB="0" anchor="b"/>
                </a:tc>
                <a:tc>
                  <a:txBody>
                    <a:bodyPr/>
                    <a:lstStyle/>
                    <a:p>
                      <a:pPr algn="ctr" fontAlgn="b"/>
                      <a:r>
                        <a:rPr lang="es-MX" sz="1800" u="none" strike="noStrike" dirty="0">
                          <a:solidFill>
                            <a:schemeClr val="tx1">
                              <a:lumMod val="95000"/>
                            </a:schemeClr>
                          </a:solidFill>
                          <a:effectLst/>
                        </a:rPr>
                        <a:t>15</a:t>
                      </a:r>
                      <a:endParaRPr lang="es-MX" sz="1800" b="0" i="0" u="none" strike="noStrike" dirty="0">
                        <a:solidFill>
                          <a:schemeClr val="tx1">
                            <a:lumMod val="95000"/>
                          </a:schemeClr>
                        </a:solidFill>
                        <a:effectLst/>
                        <a:latin typeface="Calibri"/>
                      </a:endParaRPr>
                    </a:p>
                  </a:txBody>
                  <a:tcPr marL="9525" marR="9525" marT="9525" marB="0" anchor="b"/>
                </a:tc>
                <a:tc>
                  <a:txBody>
                    <a:bodyPr/>
                    <a:lstStyle/>
                    <a:p>
                      <a:pPr algn="ctr" fontAlgn="b"/>
                      <a:r>
                        <a:rPr lang="es-MX" sz="1800" u="none" strike="noStrike" dirty="0">
                          <a:solidFill>
                            <a:schemeClr val="tx1">
                              <a:lumMod val="95000"/>
                            </a:schemeClr>
                          </a:solidFill>
                          <a:effectLst/>
                        </a:rPr>
                        <a:t>1.00</a:t>
                      </a:r>
                      <a:endParaRPr lang="es-MX" sz="1800" b="0" i="0" u="none" strike="noStrike" dirty="0">
                        <a:solidFill>
                          <a:schemeClr val="tx1">
                            <a:lumMod val="95000"/>
                          </a:schemeClr>
                        </a:solidFill>
                        <a:effectLst/>
                        <a:latin typeface="Calibri"/>
                      </a:endParaRPr>
                    </a:p>
                  </a:txBody>
                  <a:tcPr marL="9525" marR="9525" marT="9525" marB="0" anchor="b"/>
                </a:tc>
              </a:tr>
              <a:tr h="348039">
                <a:tc gridSpan="2">
                  <a:txBody>
                    <a:bodyPr/>
                    <a:lstStyle/>
                    <a:p>
                      <a:pPr algn="ctr" fontAlgn="b"/>
                      <a:r>
                        <a:rPr lang="es-MX" sz="1800" u="none" strike="noStrike">
                          <a:effectLst/>
                        </a:rPr>
                        <a:t>Columna Total Tj´</a:t>
                      </a:r>
                      <a:endParaRPr lang="es-MX" sz="1800" b="0" i="0" u="none" strike="noStrike">
                        <a:solidFill>
                          <a:srgbClr val="000000"/>
                        </a:solidFill>
                        <a:effectLst/>
                        <a:latin typeface="Calibri"/>
                      </a:endParaRPr>
                    </a:p>
                  </a:txBody>
                  <a:tcPr marL="9525" marR="9525" marT="9525" marB="0" anchor="b"/>
                </a:tc>
                <a:tc hMerge="1">
                  <a:txBody>
                    <a:bodyPr/>
                    <a:lstStyle/>
                    <a:p>
                      <a:endParaRPr lang="es-MX"/>
                    </a:p>
                  </a:txBody>
                  <a:tcPr/>
                </a:tc>
                <a:tc>
                  <a:txBody>
                    <a:bodyPr/>
                    <a:lstStyle/>
                    <a:p>
                      <a:pPr algn="r" fontAlgn="b"/>
                      <a:r>
                        <a:rPr lang="es-MX" sz="1800" u="none" strike="noStrike" dirty="0">
                          <a:solidFill>
                            <a:schemeClr val="tx1">
                              <a:lumMod val="95000"/>
                            </a:schemeClr>
                          </a:solidFill>
                          <a:effectLst/>
                        </a:rPr>
                        <a:t>12.47</a:t>
                      </a:r>
                      <a:endParaRPr lang="es-MX" sz="1800" b="0" i="0" u="none" strike="noStrike" dirty="0">
                        <a:solidFill>
                          <a:schemeClr val="tx1">
                            <a:lumMod val="95000"/>
                          </a:schemeClr>
                        </a:solidFill>
                        <a:effectLst/>
                        <a:latin typeface="Calibri"/>
                      </a:endParaRPr>
                    </a:p>
                  </a:txBody>
                  <a:tcPr marL="9525" marR="9525" marT="9525" marB="0" anchor="b"/>
                </a:tc>
                <a:tc>
                  <a:txBody>
                    <a:bodyPr/>
                    <a:lstStyle/>
                    <a:p>
                      <a:pPr algn="r" fontAlgn="b"/>
                      <a:r>
                        <a:rPr lang="es-MX" sz="1800" u="none" strike="noStrike" dirty="0">
                          <a:solidFill>
                            <a:schemeClr val="tx1">
                              <a:lumMod val="95000"/>
                            </a:schemeClr>
                          </a:solidFill>
                          <a:effectLst/>
                        </a:rPr>
                        <a:t>17.53</a:t>
                      </a:r>
                      <a:endParaRPr lang="es-MX" sz="1800" b="0" i="0" u="none" strike="noStrike" dirty="0">
                        <a:solidFill>
                          <a:schemeClr val="tx1">
                            <a:lumMod val="95000"/>
                          </a:schemeClr>
                        </a:solidFill>
                        <a:effectLst/>
                        <a:latin typeface="Calibri"/>
                      </a:endParaRPr>
                    </a:p>
                  </a:txBody>
                  <a:tcPr marL="9525" marR="9525" marT="9525" marB="0" anchor="b"/>
                </a:tc>
                <a:tc>
                  <a:txBody>
                    <a:bodyPr/>
                    <a:lstStyle/>
                    <a:p>
                      <a:pPr algn="l" fontAlgn="b"/>
                      <a:endParaRPr lang="es-MX" sz="1800" b="0" i="0" u="none" strike="noStrike">
                        <a:solidFill>
                          <a:schemeClr val="tx1">
                            <a:lumMod val="95000"/>
                          </a:schemeClr>
                        </a:solidFill>
                        <a:effectLst/>
                        <a:latin typeface="Calibri"/>
                      </a:endParaRPr>
                    </a:p>
                  </a:txBody>
                  <a:tcPr marL="9525" marR="9525" marT="9525" marB="0" anchor="b"/>
                </a:tc>
                <a:tc>
                  <a:txBody>
                    <a:bodyPr/>
                    <a:lstStyle/>
                    <a:p>
                      <a:pPr algn="l" fontAlgn="b"/>
                      <a:endParaRPr lang="es-MX" sz="1800" b="0" i="0" u="none" strike="noStrike" dirty="0">
                        <a:solidFill>
                          <a:schemeClr val="tx1">
                            <a:lumMod val="95000"/>
                          </a:schemeClr>
                        </a:solidFill>
                        <a:effectLst/>
                        <a:latin typeface="Calibri"/>
                      </a:endParaRPr>
                    </a:p>
                  </a:txBody>
                  <a:tcPr marL="9525" marR="9525" marT="9525" marB="0" anchor="b"/>
                </a:tc>
              </a:tr>
              <a:tr h="348039">
                <a:tc gridSpan="2">
                  <a:txBody>
                    <a:bodyPr/>
                    <a:lstStyle/>
                    <a:p>
                      <a:pPr algn="ctr" fontAlgn="b"/>
                      <a:r>
                        <a:rPr lang="es-MX" sz="1800" u="none" strike="noStrike">
                          <a:effectLst/>
                        </a:rPr>
                        <a:t>Nj</a:t>
                      </a:r>
                      <a:endParaRPr lang="es-MX" sz="1800" b="0" i="0" u="none" strike="noStrike">
                        <a:solidFill>
                          <a:srgbClr val="000000"/>
                        </a:solidFill>
                        <a:effectLst/>
                        <a:latin typeface="Calibri"/>
                      </a:endParaRPr>
                    </a:p>
                  </a:txBody>
                  <a:tcPr marL="9525" marR="9525" marT="9525" marB="0" anchor="b"/>
                </a:tc>
                <a:tc hMerge="1">
                  <a:txBody>
                    <a:bodyPr/>
                    <a:lstStyle/>
                    <a:p>
                      <a:endParaRPr lang="es-MX"/>
                    </a:p>
                  </a:txBody>
                  <a:tcPr/>
                </a:tc>
                <a:tc>
                  <a:txBody>
                    <a:bodyPr/>
                    <a:lstStyle/>
                    <a:p>
                      <a:pPr algn="r" fontAlgn="b"/>
                      <a:r>
                        <a:rPr lang="es-MX" sz="1800" u="none" strike="noStrike">
                          <a:solidFill>
                            <a:schemeClr val="tx1">
                              <a:lumMod val="95000"/>
                            </a:schemeClr>
                          </a:solidFill>
                          <a:effectLst/>
                        </a:rPr>
                        <a:t>0.802</a:t>
                      </a:r>
                      <a:endParaRPr lang="es-MX" sz="1800" b="0" i="0" u="none" strike="noStrike">
                        <a:solidFill>
                          <a:schemeClr val="tx1">
                            <a:lumMod val="95000"/>
                          </a:schemeClr>
                        </a:solidFill>
                        <a:effectLst/>
                        <a:latin typeface="Calibri"/>
                      </a:endParaRPr>
                    </a:p>
                  </a:txBody>
                  <a:tcPr marL="9525" marR="9525" marT="9525" marB="0" anchor="b"/>
                </a:tc>
                <a:tc>
                  <a:txBody>
                    <a:bodyPr/>
                    <a:lstStyle/>
                    <a:p>
                      <a:pPr algn="r" fontAlgn="b"/>
                      <a:r>
                        <a:rPr lang="es-MX" sz="1800" u="none" strike="noStrike" dirty="0">
                          <a:solidFill>
                            <a:schemeClr val="tx1">
                              <a:lumMod val="95000"/>
                            </a:schemeClr>
                          </a:solidFill>
                          <a:effectLst/>
                        </a:rPr>
                        <a:t>1.141</a:t>
                      </a:r>
                      <a:endParaRPr lang="es-MX" sz="1800" b="0" i="0" u="none" strike="noStrike" dirty="0">
                        <a:solidFill>
                          <a:schemeClr val="tx1">
                            <a:lumMod val="95000"/>
                          </a:schemeClr>
                        </a:solidFill>
                        <a:effectLst/>
                        <a:latin typeface="Calibri"/>
                      </a:endParaRPr>
                    </a:p>
                  </a:txBody>
                  <a:tcPr marL="9525" marR="9525" marT="9525" marB="0" anchor="b"/>
                </a:tc>
                <a:tc>
                  <a:txBody>
                    <a:bodyPr/>
                    <a:lstStyle/>
                    <a:p>
                      <a:pPr algn="l" fontAlgn="b"/>
                      <a:endParaRPr lang="es-MX" sz="1800" b="0" i="0" u="none" strike="noStrike" dirty="0">
                        <a:solidFill>
                          <a:schemeClr val="tx1">
                            <a:lumMod val="95000"/>
                          </a:schemeClr>
                        </a:solidFill>
                        <a:effectLst/>
                        <a:latin typeface="Calibri"/>
                      </a:endParaRPr>
                    </a:p>
                  </a:txBody>
                  <a:tcPr marL="9525" marR="9525" marT="9525" marB="0" anchor="b"/>
                </a:tc>
                <a:tc>
                  <a:txBody>
                    <a:bodyPr/>
                    <a:lstStyle/>
                    <a:p>
                      <a:pPr algn="l" fontAlgn="b"/>
                      <a:endParaRPr lang="es-MX" sz="1800" b="0" i="0" u="none" strike="noStrike" dirty="0">
                        <a:solidFill>
                          <a:schemeClr val="tx1">
                            <a:lumMod val="95000"/>
                          </a:schemeClr>
                        </a:solidFill>
                        <a:effectLst/>
                        <a:latin typeface="Calibri"/>
                      </a:endParaRPr>
                    </a:p>
                  </a:txBody>
                  <a:tcPr marL="9525" marR="9525" marT="9525" marB="0" anchor="b"/>
                </a:tc>
              </a:tr>
            </a:tbl>
          </a:graphicData>
        </a:graphic>
      </p:graphicFrame>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945" y="3356670"/>
            <a:ext cx="957263" cy="71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323528" y="1323861"/>
            <a:ext cx="1210588" cy="369332"/>
          </a:xfrm>
          <a:prstGeom prst="rect">
            <a:avLst/>
          </a:prstGeom>
          <a:noFill/>
        </p:spPr>
        <p:txBody>
          <a:bodyPr wrap="none" rtlCol="0">
            <a:spAutoFit/>
          </a:bodyPr>
          <a:lstStyle/>
          <a:p>
            <a:r>
              <a:rPr lang="es-MX" dirty="0" smtClean="0">
                <a:solidFill>
                  <a:schemeClr val="bg1"/>
                </a:solidFill>
              </a:rPr>
              <a:t>Iteración 2</a:t>
            </a:r>
            <a:endParaRPr lang="es-MX" dirty="0">
              <a:solidFill>
                <a:schemeClr val="bg1"/>
              </a:solidFill>
            </a:endParaRPr>
          </a:p>
        </p:txBody>
      </p:sp>
      <p:sp>
        <p:nvSpPr>
          <p:cNvPr id="3" name="2 Marcador de número de diapositiva"/>
          <p:cNvSpPr>
            <a:spLocks noGrp="1"/>
          </p:cNvSpPr>
          <p:nvPr>
            <p:ph type="sldNum" sz="quarter" idx="12"/>
          </p:nvPr>
        </p:nvSpPr>
        <p:spPr>
          <a:xfrm>
            <a:off x="572658" y="6160219"/>
            <a:ext cx="608287" cy="365125"/>
          </a:xfrm>
        </p:spPr>
        <p:txBody>
          <a:bodyPr/>
          <a:lstStyle/>
          <a:p>
            <a:fld id="{132FADFE-3B8F-471C-ABF0-DBC7717ECBBC}" type="slidenum">
              <a:rPr lang="es-ES" smtClean="0"/>
              <a:t>89</a:t>
            </a:fld>
            <a:endParaRPr lang="es-ES"/>
          </a:p>
        </p:txBody>
      </p:sp>
    </p:spTree>
    <p:extLst>
      <p:ext uri="{BB962C8B-B14F-4D97-AF65-F5344CB8AC3E}">
        <p14:creationId xmlns:p14="http://schemas.microsoft.com/office/powerpoint/2010/main" val="20130791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090665" y="332656"/>
            <a:ext cx="2962671" cy="584775"/>
          </a:xfrm>
          <a:prstGeom prst="rect">
            <a:avLst/>
          </a:prstGeom>
          <a:noFill/>
        </p:spPr>
        <p:txBody>
          <a:bodyPr wrap="none" rtlCol="0">
            <a:spAutoFit/>
          </a:bodyPr>
          <a:lstStyle/>
          <a:p>
            <a:pPr algn="ctr"/>
            <a:r>
              <a:rPr lang="es-MX" sz="3200" dirty="0" smtClean="0"/>
              <a:t>ANTECEDENTES</a:t>
            </a:r>
            <a:endParaRPr lang="es-MX" sz="3200" dirty="0"/>
          </a:p>
        </p:txBody>
      </p:sp>
      <p:sp>
        <p:nvSpPr>
          <p:cNvPr id="5" name="4 CuadroTexto"/>
          <p:cNvSpPr txBox="1"/>
          <p:nvPr/>
        </p:nvSpPr>
        <p:spPr>
          <a:xfrm>
            <a:off x="251520" y="1268760"/>
            <a:ext cx="8352928" cy="1384995"/>
          </a:xfrm>
          <a:prstGeom prst="rect">
            <a:avLst/>
          </a:prstGeom>
          <a:noFill/>
        </p:spPr>
        <p:txBody>
          <a:bodyPr wrap="square" rtlCol="0">
            <a:spAutoFit/>
          </a:bodyPr>
          <a:lstStyle/>
          <a:p>
            <a:pPr algn="just"/>
            <a:r>
              <a:rPr lang="es-MX" sz="2100" dirty="0" smtClean="0"/>
              <a:t>La finalidad del transporte público  urbano es satisfacer de manera eficiente las necesidades de movilidad de la población en una ciudad . </a:t>
            </a:r>
          </a:p>
          <a:p>
            <a:pPr algn="just"/>
            <a:r>
              <a:rPr lang="es-MX" sz="2100" dirty="0" smtClean="0"/>
              <a:t>Para ello se requieren procesos de planeación del transporte, diseño del transporte, operación del transporte y administración del transporte.</a:t>
            </a:r>
            <a:endParaRPr lang="es-MX" sz="2100" dirty="0"/>
          </a:p>
        </p:txBody>
      </p:sp>
      <p:sp>
        <p:nvSpPr>
          <p:cNvPr id="6" name="5 Rectángulo"/>
          <p:cNvSpPr/>
          <p:nvPr/>
        </p:nvSpPr>
        <p:spPr>
          <a:xfrm>
            <a:off x="251520" y="2564904"/>
            <a:ext cx="4572000" cy="3000821"/>
          </a:xfrm>
          <a:prstGeom prst="rect">
            <a:avLst/>
          </a:prstGeom>
        </p:spPr>
        <p:txBody>
          <a:bodyPr>
            <a:spAutoFit/>
          </a:bodyPr>
          <a:lstStyle/>
          <a:p>
            <a:pPr algn="just"/>
            <a:r>
              <a:rPr lang="es-MX" sz="2100" dirty="0"/>
              <a:t>La movilidad es el derecho de toda persona y de la </a:t>
            </a:r>
            <a:r>
              <a:rPr lang="es-MX" sz="2100" dirty="0" smtClean="0"/>
              <a:t>colectividad a </a:t>
            </a:r>
            <a:r>
              <a:rPr lang="es-MX" sz="2100" dirty="0"/>
              <a:t>realizar el efectivo desplazamiento de individuos y bienes para </a:t>
            </a:r>
            <a:r>
              <a:rPr lang="es-MX" sz="2100" dirty="0" smtClean="0"/>
              <a:t>acceder mediante </a:t>
            </a:r>
            <a:r>
              <a:rPr lang="es-MX" sz="2100" dirty="0"/>
              <a:t>los diferentes modos de transporte </a:t>
            </a:r>
            <a:r>
              <a:rPr lang="es-MX" sz="2100" dirty="0" smtClean="0"/>
              <a:t>para </a:t>
            </a:r>
            <a:r>
              <a:rPr lang="es-MX" sz="2100" dirty="0"/>
              <a:t>satisfacer sus necesidades y </a:t>
            </a:r>
            <a:r>
              <a:rPr lang="es-MX" sz="2100" dirty="0" smtClean="0"/>
              <a:t>pleno desarrollo</a:t>
            </a:r>
            <a:r>
              <a:rPr lang="es-MX" sz="2100" dirty="0"/>
              <a:t>. En todo caso el objeto de la movilidad será la persona.</a:t>
            </a:r>
          </a:p>
        </p:txBody>
      </p:sp>
      <p:sp>
        <p:nvSpPr>
          <p:cNvPr id="7" name="6 Rectángulo"/>
          <p:cNvSpPr/>
          <p:nvPr/>
        </p:nvSpPr>
        <p:spPr>
          <a:xfrm>
            <a:off x="259004" y="5463515"/>
            <a:ext cx="4572000" cy="1061829"/>
          </a:xfrm>
          <a:prstGeom prst="rect">
            <a:avLst/>
          </a:prstGeom>
        </p:spPr>
        <p:txBody>
          <a:bodyPr>
            <a:spAutoFit/>
          </a:bodyPr>
          <a:lstStyle/>
          <a:p>
            <a:pPr algn="just"/>
            <a:r>
              <a:rPr lang="es-MX" sz="2100" dirty="0" smtClean="0"/>
              <a:t>La movilidad trata la caracterización cuantitativa y cualitativa los viajes en el contexto urbano.</a:t>
            </a:r>
            <a:endParaRPr lang="es-MX" sz="2100" dirty="0"/>
          </a:p>
        </p:txBody>
      </p:sp>
      <p:pic>
        <p:nvPicPr>
          <p:cNvPr id="1026" name="Picture 2" descr="C:\Users\JOSEMI~1\AppData\Local\Temp\4398814650_ea1a24ff16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1" y="2996952"/>
            <a:ext cx="4067211" cy="2808312"/>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132FADFE-3B8F-471C-ABF0-DBC7717ECBBC}" type="slidenum">
              <a:rPr lang="es-ES" smtClean="0"/>
              <a:t>9</a:t>
            </a:fld>
            <a:endParaRPr lang="es-ES"/>
          </a:p>
        </p:txBody>
      </p:sp>
    </p:spTree>
    <p:extLst>
      <p:ext uri="{BB962C8B-B14F-4D97-AF65-F5344CB8AC3E}">
        <p14:creationId xmlns:p14="http://schemas.microsoft.com/office/powerpoint/2010/main" val="1132270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4237935173"/>
              </p:ext>
            </p:extLst>
          </p:nvPr>
        </p:nvGraphicFramePr>
        <p:xfrm>
          <a:off x="323528" y="1405161"/>
          <a:ext cx="5294365" cy="2088234"/>
        </p:xfrm>
        <a:graphic>
          <a:graphicData uri="http://schemas.openxmlformats.org/drawingml/2006/table">
            <a:tbl>
              <a:tblPr>
                <a:tableStyleId>{5C22544A-7EE6-4342-B048-85BDC9FD1C3A}</a:tableStyleId>
              </a:tblPr>
              <a:tblGrid>
                <a:gridCol w="1386591"/>
                <a:gridCol w="339783"/>
                <a:gridCol w="830263"/>
                <a:gridCol w="857250"/>
                <a:gridCol w="1200912"/>
                <a:gridCol w="679566"/>
              </a:tblGrid>
              <a:tr h="348039">
                <a:tc>
                  <a:txBody>
                    <a:bodyPr/>
                    <a:lstStyle/>
                    <a:p>
                      <a:pPr algn="l" fontAlgn="b"/>
                      <a:endParaRPr lang="es-MX" sz="1800" b="0" i="0" u="none" strike="noStrike" dirty="0">
                        <a:solidFill>
                          <a:srgbClr val="000000"/>
                        </a:solidFill>
                        <a:effectLst/>
                        <a:latin typeface="Calibri"/>
                      </a:endParaRPr>
                    </a:p>
                  </a:txBody>
                  <a:tcPr marL="9525" marR="9525" marT="9525" marB="0" anchor="b"/>
                </a:tc>
                <a:tc>
                  <a:txBody>
                    <a:bodyPr/>
                    <a:lstStyle/>
                    <a:p>
                      <a:pPr algn="l" fontAlgn="b"/>
                      <a:endParaRPr lang="es-MX" sz="1800" b="0" i="0" u="none" strike="noStrike">
                        <a:solidFill>
                          <a:srgbClr val="000000"/>
                        </a:solidFill>
                        <a:effectLst/>
                        <a:latin typeface="Calibri"/>
                      </a:endParaRPr>
                    </a:p>
                  </a:txBody>
                  <a:tcPr marL="9525" marR="9525" marT="9525" marB="0" anchor="b"/>
                </a:tc>
                <a:tc>
                  <a:txBody>
                    <a:bodyPr/>
                    <a:lstStyle/>
                    <a:p>
                      <a:pPr algn="l" fontAlgn="b"/>
                      <a:r>
                        <a:rPr lang="es-MX" sz="1800" u="none" strike="noStrike">
                          <a:effectLst/>
                        </a:rPr>
                        <a:t>Zona D1</a:t>
                      </a:r>
                      <a:endParaRPr lang="es-MX" sz="1800" b="0" i="0" u="none" strike="noStrike">
                        <a:solidFill>
                          <a:srgbClr val="000000"/>
                        </a:solidFill>
                        <a:effectLst/>
                        <a:latin typeface="Calibri"/>
                      </a:endParaRPr>
                    </a:p>
                  </a:txBody>
                  <a:tcPr marL="9525" marR="9525" marT="9525" marB="0" anchor="b"/>
                </a:tc>
                <a:tc>
                  <a:txBody>
                    <a:bodyPr/>
                    <a:lstStyle/>
                    <a:p>
                      <a:pPr algn="l" fontAlgn="b"/>
                      <a:r>
                        <a:rPr lang="es-MX" sz="1800" u="none" strike="noStrike">
                          <a:effectLst/>
                        </a:rPr>
                        <a:t>Zona D2</a:t>
                      </a:r>
                      <a:endParaRPr lang="es-MX" sz="1800" b="0" i="0" u="none" strike="noStrike">
                        <a:solidFill>
                          <a:srgbClr val="000000"/>
                        </a:solidFill>
                        <a:effectLst/>
                        <a:latin typeface="Calibri"/>
                      </a:endParaRPr>
                    </a:p>
                  </a:txBody>
                  <a:tcPr marL="9525" marR="9525" marT="9525" marB="0" anchor="b"/>
                </a:tc>
                <a:tc>
                  <a:txBody>
                    <a:bodyPr/>
                    <a:lstStyle/>
                    <a:p>
                      <a:pPr algn="l" fontAlgn="b"/>
                      <a:endParaRPr lang="es-MX" sz="1800" b="0" i="0" u="none" strike="noStrike">
                        <a:solidFill>
                          <a:srgbClr val="000000"/>
                        </a:solidFill>
                        <a:effectLst/>
                        <a:latin typeface="Calibri"/>
                      </a:endParaRPr>
                    </a:p>
                  </a:txBody>
                  <a:tcPr marL="9525" marR="9525" marT="9525" marB="0" anchor="b"/>
                </a:tc>
                <a:tc>
                  <a:txBody>
                    <a:bodyPr/>
                    <a:lstStyle/>
                    <a:p>
                      <a:pPr algn="l" fontAlgn="b"/>
                      <a:endParaRPr lang="es-MX" sz="1800" b="0" i="0" u="none" strike="noStrike">
                        <a:solidFill>
                          <a:srgbClr val="000000"/>
                        </a:solidFill>
                        <a:effectLst/>
                        <a:latin typeface="Calibri"/>
                      </a:endParaRPr>
                    </a:p>
                  </a:txBody>
                  <a:tcPr marL="9525" marR="9525" marT="9525" marB="0" anchor="b"/>
                </a:tc>
              </a:tr>
              <a:tr h="348039">
                <a:tc>
                  <a:txBody>
                    <a:bodyPr/>
                    <a:lstStyle/>
                    <a:p>
                      <a:pPr algn="l" fontAlgn="b"/>
                      <a:endParaRPr lang="es-MX" sz="1800" b="0" i="0" u="none" strike="noStrike">
                        <a:solidFill>
                          <a:srgbClr val="000000"/>
                        </a:solidFill>
                        <a:effectLst/>
                        <a:latin typeface="Calibri"/>
                      </a:endParaRPr>
                    </a:p>
                  </a:txBody>
                  <a:tcPr marL="9525" marR="9525" marT="9525" marB="0" anchor="b"/>
                </a:tc>
                <a:tc>
                  <a:txBody>
                    <a:bodyPr/>
                    <a:lstStyle/>
                    <a:p>
                      <a:pPr algn="l" fontAlgn="b"/>
                      <a:endParaRPr lang="es-MX" sz="1800" b="0" i="0" u="none" strike="noStrike">
                        <a:solidFill>
                          <a:srgbClr val="000000"/>
                        </a:solidFill>
                        <a:effectLst/>
                        <a:latin typeface="Calibri"/>
                      </a:endParaRPr>
                    </a:p>
                  </a:txBody>
                  <a:tcPr marL="9525" marR="9525" marT="9525" marB="0" anchor="b"/>
                </a:tc>
                <a:tc>
                  <a:txBody>
                    <a:bodyPr/>
                    <a:lstStyle/>
                    <a:p>
                      <a:pPr algn="r" fontAlgn="b"/>
                      <a:r>
                        <a:rPr lang="es-MX" sz="1800" u="none" strike="noStrike">
                          <a:effectLst/>
                        </a:rPr>
                        <a:t>10</a:t>
                      </a:r>
                      <a:endParaRPr lang="es-MX" sz="1800" b="0" i="0" u="none" strike="noStrike">
                        <a:solidFill>
                          <a:srgbClr val="000000"/>
                        </a:solidFill>
                        <a:effectLst/>
                        <a:latin typeface="Calibri"/>
                      </a:endParaRPr>
                    </a:p>
                  </a:txBody>
                  <a:tcPr marL="9525" marR="9525" marT="9525" marB="0" anchor="b"/>
                </a:tc>
                <a:tc>
                  <a:txBody>
                    <a:bodyPr/>
                    <a:lstStyle/>
                    <a:p>
                      <a:pPr algn="r" fontAlgn="b"/>
                      <a:r>
                        <a:rPr lang="es-MX" sz="1800" u="none" strike="noStrike">
                          <a:effectLst/>
                        </a:rPr>
                        <a:t>20</a:t>
                      </a:r>
                      <a:endParaRPr lang="es-MX" sz="1800" b="0" i="0" u="none" strike="noStrike">
                        <a:solidFill>
                          <a:srgbClr val="000000"/>
                        </a:solidFill>
                        <a:effectLst/>
                        <a:latin typeface="Calibri"/>
                      </a:endParaRPr>
                    </a:p>
                  </a:txBody>
                  <a:tcPr marL="9525" marR="9525" marT="9525" marB="0" anchor="b"/>
                </a:tc>
                <a:tc>
                  <a:txBody>
                    <a:bodyPr/>
                    <a:lstStyle/>
                    <a:p>
                      <a:pPr algn="ctr" fontAlgn="b"/>
                      <a:r>
                        <a:rPr lang="es-MX" sz="1800" u="none" strike="noStrike">
                          <a:effectLst/>
                        </a:rPr>
                        <a:t>Fila Total Ti´</a:t>
                      </a:r>
                      <a:endParaRPr lang="es-MX" sz="1800" b="0" i="0" u="none" strike="noStrike">
                        <a:solidFill>
                          <a:srgbClr val="000000"/>
                        </a:solidFill>
                        <a:effectLst/>
                        <a:latin typeface="Calibri"/>
                      </a:endParaRPr>
                    </a:p>
                  </a:txBody>
                  <a:tcPr marL="9525" marR="9525" marT="9525" marB="0" anchor="b"/>
                </a:tc>
                <a:tc>
                  <a:txBody>
                    <a:bodyPr/>
                    <a:lstStyle/>
                    <a:p>
                      <a:pPr algn="ctr" fontAlgn="b"/>
                      <a:r>
                        <a:rPr lang="es-MX" sz="1800" u="none" strike="noStrike">
                          <a:effectLst/>
                        </a:rPr>
                        <a:t>Ni</a:t>
                      </a:r>
                      <a:endParaRPr lang="es-MX" sz="1800" b="0" i="0" u="none" strike="noStrike">
                        <a:solidFill>
                          <a:srgbClr val="000000"/>
                        </a:solidFill>
                        <a:effectLst/>
                        <a:latin typeface="Calibri"/>
                      </a:endParaRPr>
                    </a:p>
                  </a:txBody>
                  <a:tcPr marL="9525" marR="9525" marT="9525" marB="0" anchor="b"/>
                </a:tc>
              </a:tr>
              <a:tr h="348039">
                <a:tc>
                  <a:txBody>
                    <a:bodyPr/>
                    <a:lstStyle/>
                    <a:p>
                      <a:pPr algn="l" fontAlgn="b"/>
                      <a:r>
                        <a:rPr lang="es-MX" sz="1800" u="none" strike="noStrike">
                          <a:effectLst/>
                        </a:rPr>
                        <a:t>Zona O1</a:t>
                      </a:r>
                      <a:endParaRPr lang="es-MX" sz="1800" b="0" i="0" u="none" strike="noStrike">
                        <a:solidFill>
                          <a:srgbClr val="000000"/>
                        </a:solidFill>
                        <a:effectLst/>
                        <a:latin typeface="Calibri"/>
                      </a:endParaRPr>
                    </a:p>
                  </a:txBody>
                  <a:tcPr marL="9525" marR="9525" marT="9525" marB="0" anchor="b"/>
                </a:tc>
                <a:tc>
                  <a:txBody>
                    <a:bodyPr/>
                    <a:lstStyle/>
                    <a:p>
                      <a:pPr algn="r" fontAlgn="b"/>
                      <a:r>
                        <a:rPr lang="es-MX" sz="1800" u="none" strike="noStrike" dirty="0">
                          <a:effectLst/>
                        </a:rPr>
                        <a:t>15</a:t>
                      </a:r>
                      <a:endParaRPr lang="es-MX" sz="1800" b="0" i="0" u="none" strike="noStrike" dirty="0">
                        <a:solidFill>
                          <a:srgbClr val="000000"/>
                        </a:solidFill>
                        <a:effectLst/>
                        <a:latin typeface="Calibri"/>
                      </a:endParaRPr>
                    </a:p>
                  </a:txBody>
                  <a:tcPr marL="9525" marR="9525" marT="9525" marB="0" anchor="b"/>
                </a:tc>
                <a:tc>
                  <a:txBody>
                    <a:bodyPr/>
                    <a:lstStyle/>
                    <a:p>
                      <a:pPr algn="r" fontAlgn="b"/>
                      <a:r>
                        <a:rPr lang="es-MX" sz="1800" u="none" strike="noStrike" dirty="0">
                          <a:solidFill>
                            <a:schemeClr val="bg2"/>
                          </a:solidFill>
                          <a:effectLst/>
                        </a:rPr>
                        <a:t>11.36</a:t>
                      </a:r>
                      <a:endParaRPr lang="es-MX" sz="1800" b="0" i="0" u="none" strike="noStrike" dirty="0">
                        <a:solidFill>
                          <a:schemeClr val="bg2"/>
                        </a:solidFill>
                        <a:effectLst/>
                        <a:latin typeface="Calibri"/>
                      </a:endParaRPr>
                    </a:p>
                  </a:txBody>
                  <a:tcPr marL="9525" marR="9525" marT="9525" marB="0" anchor="b"/>
                </a:tc>
                <a:tc>
                  <a:txBody>
                    <a:bodyPr/>
                    <a:lstStyle/>
                    <a:p>
                      <a:pPr algn="r" fontAlgn="b"/>
                      <a:r>
                        <a:rPr lang="es-MX" sz="1800" u="none" strike="noStrike">
                          <a:solidFill>
                            <a:schemeClr val="bg2"/>
                          </a:solidFill>
                          <a:effectLst/>
                        </a:rPr>
                        <a:t>3.64</a:t>
                      </a:r>
                      <a:endParaRPr lang="es-MX" sz="1800" b="0" i="0" u="none" strike="noStrike">
                        <a:solidFill>
                          <a:schemeClr val="bg2"/>
                        </a:solidFill>
                        <a:effectLst/>
                        <a:latin typeface="Calibri"/>
                      </a:endParaRPr>
                    </a:p>
                  </a:txBody>
                  <a:tcPr marL="9525" marR="9525" marT="9525" marB="0" anchor="b"/>
                </a:tc>
                <a:tc>
                  <a:txBody>
                    <a:bodyPr/>
                    <a:lstStyle/>
                    <a:p>
                      <a:pPr algn="ctr" fontAlgn="b"/>
                      <a:r>
                        <a:rPr lang="es-MX" sz="1800" u="none" strike="noStrike">
                          <a:solidFill>
                            <a:schemeClr val="bg2"/>
                          </a:solidFill>
                          <a:effectLst/>
                        </a:rPr>
                        <a:t>15</a:t>
                      </a:r>
                      <a:endParaRPr lang="es-MX" sz="1800" b="0" i="0" u="none" strike="noStrike">
                        <a:solidFill>
                          <a:schemeClr val="bg2"/>
                        </a:solidFill>
                        <a:effectLst/>
                        <a:latin typeface="Calibri"/>
                      </a:endParaRPr>
                    </a:p>
                  </a:txBody>
                  <a:tcPr marL="9525" marR="9525" marT="9525" marB="0" anchor="b"/>
                </a:tc>
                <a:tc>
                  <a:txBody>
                    <a:bodyPr/>
                    <a:lstStyle/>
                    <a:p>
                      <a:pPr algn="ctr" fontAlgn="b"/>
                      <a:r>
                        <a:rPr lang="es-MX" sz="1800" u="none" strike="noStrike" dirty="0" smtClean="0">
                          <a:solidFill>
                            <a:schemeClr val="bg2"/>
                          </a:solidFill>
                          <a:effectLst/>
                        </a:rPr>
                        <a:t>1.00</a:t>
                      </a:r>
                      <a:endParaRPr lang="es-MX" sz="1800" b="0" i="0" u="none" strike="noStrike" dirty="0">
                        <a:solidFill>
                          <a:schemeClr val="bg2"/>
                        </a:solidFill>
                        <a:effectLst/>
                        <a:latin typeface="Calibri"/>
                      </a:endParaRPr>
                    </a:p>
                  </a:txBody>
                  <a:tcPr marL="9525" marR="9525" marT="9525" marB="0" anchor="b"/>
                </a:tc>
              </a:tr>
              <a:tr h="348039">
                <a:tc>
                  <a:txBody>
                    <a:bodyPr/>
                    <a:lstStyle/>
                    <a:p>
                      <a:pPr algn="l" fontAlgn="b"/>
                      <a:r>
                        <a:rPr lang="es-MX" sz="1800" u="none" strike="noStrike">
                          <a:effectLst/>
                        </a:rPr>
                        <a:t>Zona O2</a:t>
                      </a:r>
                      <a:endParaRPr lang="es-MX" sz="1800" b="0" i="0" u="none" strike="noStrike">
                        <a:solidFill>
                          <a:srgbClr val="000000"/>
                        </a:solidFill>
                        <a:effectLst/>
                        <a:latin typeface="Calibri"/>
                      </a:endParaRPr>
                    </a:p>
                  </a:txBody>
                  <a:tcPr marL="9525" marR="9525" marT="9525" marB="0" anchor="b"/>
                </a:tc>
                <a:tc>
                  <a:txBody>
                    <a:bodyPr/>
                    <a:lstStyle/>
                    <a:p>
                      <a:pPr algn="r" fontAlgn="b"/>
                      <a:r>
                        <a:rPr lang="es-MX" sz="1800" u="none" strike="noStrike">
                          <a:effectLst/>
                        </a:rPr>
                        <a:t>15</a:t>
                      </a:r>
                      <a:endParaRPr lang="es-MX" sz="1800" b="0" i="0" u="none" strike="noStrike">
                        <a:solidFill>
                          <a:srgbClr val="000000"/>
                        </a:solidFill>
                        <a:effectLst/>
                        <a:latin typeface="Calibri"/>
                      </a:endParaRPr>
                    </a:p>
                  </a:txBody>
                  <a:tcPr marL="9525" marR="9525" marT="9525" marB="0" anchor="b"/>
                </a:tc>
                <a:tc>
                  <a:txBody>
                    <a:bodyPr/>
                    <a:lstStyle/>
                    <a:p>
                      <a:pPr algn="r" fontAlgn="b"/>
                      <a:r>
                        <a:rPr lang="es-MX" sz="1800" u="none" strike="noStrike" dirty="0">
                          <a:solidFill>
                            <a:schemeClr val="bg2"/>
                          </a:solidFill>
                          <a:effectLst/>
                        </a:rPr>
                        <a:t>1.11</a:t>
                      </a:r>
                      <a:endParaRPr lang="es-MX" sz="1800" b="0" i="0" u="none" strike="noStrike" dirty="0">
                        <a:solidFill>
                          <a:schemeClr val="bg2"/>
                        </a:solidFill>
                        <a:effectLst/>
                        <a:latin typeface="Calibri"/>
                      </a:endParaRPr>
                    </a:p>
                  </a:txBody>
                  <a:tcPr marL="9525" marR="9525" marT="9525" marB="0" anchor="b"/>
                </a:tc>
                <a:tc>
                  <a:txBody>
                    <a:bodyPr/>
                    <a:lstStyle/>
                    <a:p>
                      <a:pPr algn="r" fontAlgn="b"/>
                      <a:r>
                        <a:rPr lang="es-MX" sz="1800" u="none" strike="noStrike" dirty="0">
                          <a:solidFill>
                            <a:schemeClr val="bg2"/>
                          </a:solidFill>
                          <a:effectLst/>
                        </a:rPr>
                        <a:t>13.89</a:t>
                      </a:r>
                      <a:endParaRPr lang="es-MX" sz="1800" b="0" i="0" u="none" strike="noStrike" dirty="0">
                        <a:solidFill>
                          <a:schemeClr val="bg2"/>
                        </a:solidFill>
                        <a:effectLst/>
                        <a:latin typeface="Calibri"/>
                      </a:endParaRPr>
                    </a:p>
                  </a:txBody>
                  <a:tcPr marL="9525" marR="9525" marT="9525" marB="0" anchor="b"/>
                </a:tc>
                <a:tc>
                  <a:txBody>
                    <a:bodyPr/>
                    <a:lstStyle/>
                    <a:p>
                      <a:pPr algn="ctr" fontAlgn="b"/>
                      <a:r>
                        <a:rPr lang="es-MX" sz="1800" u="none" strike="noStrike" dirty="0">
                          <a:solidFill>
                            <a:schemeClr val="bg2"/>
                          </a:solidFill>
                          <a:effectLst/>
                        </a:rPr>
                        <a:t>15</a:t>
                      </a:r>
                      <a:endParaRPr lang="es-MX" sz="1800" b="0" i="0" u="none" strike="noStrike" dirty="0">
                        <a:solidFill>
                          <a:schemeClr val="bg2"/>
                        </a:solidFill>
                        <a:effectLst/>
                        <a:latin typeface="Calibri"/>
                      </a:endParaRPr>
                    </a:p>
                  </a:txBody>
                  <a:tcPr marL="9525" marR="9525" marT="9525" marB="0" anchor="b"/>
                </a:tc>
                <a:tc>
                  <a:txBody>
                    <a:bodyPr/>
                    <a:lstStyle/>
                    <a:p>
                      <a:pPr algn="ctr" fontAlgn="b"/>
                      <a:r>
                        <a:rPr lang="es-MX" sz="1800" u="none" strike="noStrike" dirty="0">
                          <a:solidFill>
                            <a:schemeClr val="bg2"/>
                          </a:solidFill>
                          <a:effectLst/>
                        </a:rPr>
                        <a:t>1.00</a:t>
                      </a:r>
                      <a:endParaRPr lang="es-MX" sz="1800" b="0" i="0" u="none" strike="noStrike" dirty="0">
                        <a:solidFill>
                          <a:schemeClr val="bg2"/>
                        </a:solidFill>
                        <a:effectLst/>
                        <a:latin typeface="Calibri"/>
                      </a:endParaRPr>
                    </a:p>
                  </a:txBody>
                  <a:tcPr marL="9525" marR="9525" marT="9525" marB="0" anchor="b"/>
                </a:tc>
              </a:tr>
              <a:tr h="348039">
                <a:tc gridSpan="2">
                  <a:txBody>
                    <a:bodyPr/>
                    <a:lstStyle/>
                    <a:p>
                      <a:pPr algn="ctr" fontAlgn="b"/>
                      <a:r>
                        <a:rPr lang="es-MX" sz="1800" u="none" strike="noStrike">
                          <a:effectLst/>
                        </a:rPr>
                        <a:t>Columna Total Tj´</a:t>
                      </a:r>
                      <a:endParaRPr lang="es-MX" sz="1800" b="0" i="0" u="none" strike="noStrike">
                        <a:solidFill>
                          <a:srgbClr val="000000"/>
                        </a:solidFill>
                        <a:effectLst/>
                        <a:latin typeface="Calibri"/>
                      </a:endParaRPr>
                    </a:p>
                  </a:txBody>
                  <a:tcPr marL="9525" marR="9525" marT="9525" marB="0" anchor="b"/>
                </a:tc>
                <a:tc hMerge="1">
                  <a:txBody>
                    <a:bodyPr/>
                    <a:lstStyle/>
                    <a:p>
                      <a:endParaRPr lang="es-MX"/>
                    </a:p>
                  </a:txBody>
                  <a:tcPr/>
                </a:tc>
                <a:tc>
                  <a:txBody>
                    <a:bodyPr/>
                    <a:lstStyle/>
                    <a:p>
                      <a:pPr algn="r" fontAlgn="b"/>
                      <a:r>
                        <a:rPr lang="es-MX" sz="1800" u="none" strike="noStrike" dirty="0">
                          <a:solidFill>
                            <a:schemeClr val="bg2"/>
                          </a:solidFill>
                          <a:effectLst/>
                        </a:rPr>
                        <a:t>12.47</a:t>
                      </a:r>
                      <a:endParaRPr lang="es-MX" sz="1800" b="0" i="0" u="none" strike="noStrike" dirty="0">
                        <a:solidFill>
                          <a:schemeClr val="bg2"/>
                        </a:solidFill>
                        <a:effectLst/>
                        <a:latin typeface="Calibri"/>
                      </a:endParaRPr>
                    </a:p>
                  </a:txBody>
                  <a:tcPr marL="9525" marR="9525" marT="9525" marB="0" anchor="b"/>
                </a:tc>
                <a:tc>
                  <a:txBody>
                    <a:bodyPr/>
                    <a:lstStyle/>
                    <a:p>
                      <a:pPr algn="r" fontAlgn="b"/>
                      <a:r>
                        <a:rPr lang="es-MX" sz="1800" u="none" strike="noStrike" dirty="0">
                          <a:solidFill>
                            <a:schemeClr val="bg2"/>
                          </a:solidFill>
                          <a:effectLst/>
                        </a:rPr>
                        <a:t>17.53</a:t>
                      </a:r>
                      <a:endParaRPr lang="es-MX" sz="1800" b="0" i="0" u="none" strike="noStrike" dirty="0">
                        <a:solidFill>
                          <a:schemeClr val="bg2"/>
                        </a:solidFill>
                        <a:effectLst/>
                        <a:latin typeface="Calibri"/>
                      </a:endParaRPr>
                    </a:p>
                  </a:txBody>
                  <a:tcPr marL="9525" marR="9525" marT="9525" marB="0" anchor="b"/>
                </a:tc>
                <a:tc>
                  <a:txBody>
                    <a:bodyPr/>
                    <a:lstStyle/>
                    <a:p>
                      <a:pPr algn="l" fontAlgn="b"/>
                      <a:endParaRPr lang="es-MX" sz="1800" b="0" i="0" u="none" strike="noStrike">
                        <a:solidFill>
                          <a:schemeClr val="bg2"/>
                        </a:solidFill>
                        <a:effectLst/>
                        <a:latin typeface="Calibri"/>
                      </a:endParaRPr>
                    </a:p>
                  </a:txBody>
                  <a:tcPr marL="9525" marR="9525" marT="9525" marB="0" anchor="b"/>
                </a:tc>
                <a:tc>
                  <a:txBody>
                    <a:bodyPr/>
                    <a:lstStyle/>
                    <a:p>
                      <a:pPr algn="l" fontAlgn="b"/>
                      <a:endParaRPr lang="es-MX" sz="1800" b="0" i="0" u="none" strike="noStrike" dirty="0">
                        <a:solidFill>
                          <a:schemeClr val="bg2"/>
                        </a:solidFill>
                        <a:effectLst/>
                        <a:latin typeface="Calibri"/>
                      </a:endParaRPr>
                    </a:p>
                  </a:txBody>
                  <a:tcPr marL="9525" marR="9525" marT="9525" marB="0" anchor="b"/>
                </a:tc>
              </a:tr>
              <a:tr h="348039">
                <a:tc gridSpan="2">
                  <a:txBody>
                    <a:bodyPr/>
                    <a:lstStyle/>
                    <a:p>
                      <a:pPr algn="ctr" fontAlgn="b"/>
                      <a:r>
                        <a:rPr lang="es-MX" sz="1800" u="none" strike="noStrike">
                          <a:effectLst/>
                        </a:rPr>
                        <a:t>Nj</a:t>
                      </a:r>
                      <a:endParaRPr lang="es-MX" sz="1800" b="0" i="0" u="none" strike="noStrike">
                        <a:solidFill>
                          <a:srgbClr val="000000"/>
                        </a:solidFill>
                        <a:effectLst/>
                        <a:latin typeface="Calibri"/>
                      </a:endParaRPr>
                    </a:p>
                  </a:txBody>
                  <a:tcPr marL="9525" marR="9525" marT="9525" marB="0" anchor="b"/>
                </a:tc>
                <a:tc hMerge="1">
                  <a:txBody>
                    <a:bodyPr/>
                    <a:lstStyle/>
                    <a:p>
                      <a:endParaRPr lang="es-MX"/>
                    </a:p>
                  </a:txBody>
                  <a:tcPr/>
                </a:tc>
                <a:tc>
                  <a:txBody>
                    <a:bodyPr/>
                    <a:lstStyle/>
                    <a:p>
                      <a:pPr algn="r" fontAlgn="b"/>
                      <a:r>
                        <a:rPr lang="es-MX" sz="1800" u="none" strike="noStrike" dirty="0">
                          <a:solidFill>
                            <a:schemeClr val="bg2"/>
                          </a:solidFill>
                          <a:effectLst/>
                        </a:rPr>
                        <a:t>0.802</a:t>
                      </a:r>
                      <a:endParaRPr lang="es-MX" sz="1800" b="0" i="0" u="none" strike="noStrike" dirty="0">
                        <a:solidFill>
                          <a:schemeClr val="bg2"/>
                        </a:solidFill>
                        <a:effectLst/>
                        <a:latin typeface="Calibri"/>
                      </a:endParaRPr>
                    </a:p>
                  </a:txBody>
                  <a:tcPr marL="9525" marR="9525" marT="9525" marB="0" anchor="b"/>
                </a:tc>
                <a:tc>
                  <a:txBody>
                    <a:bodyPr/>
                    <a:lstStyle/>
                    <a:p>
                      <a:pPr algn="r" fontAlgn="b"/>
                      <a:r>
                        <a:rPr lang="es-MX" sz="1800" u="none" strike="noStrike" dirty="0">
                          <a:solidFill>
                            <a:schemeClr val="bg2"/>
                          </a:solidFill>
                          <a:effectLst/>
                        </a:rPr>
                        <a:t>1.141</a:t>
                      </a:r>
                      <a:endParaRPr lang="es-MX" sz="1800" b="0" i="0" u="none" strike="noStrike" dirty="0">
                        <a:solidFill>
                          <a:schemeClr val="bg2"/>
                        </a:solidFill>
                        <a:effectLst/>
                        <a:latin typeface="Calibri"/>
                      </a:endParaRPr>
                    </a:p>
                  </a:txBody>
                  <a:tcPr marL="9525" marR="9525" marT="9525" marB="0" anchor="b"/>
                </a:tc>
                <a:tc>
                  <a:txBody>
                    <a:bodyPr/>
                    <a:lstStyle/>
                    <a:p>
                      <a:pPr algn="l" fontAlgn="b"/>
                      <a:endParaRPr lang="es-MX" sz="1800" b="0" i="0" u="none" strike="noStrike" dirty="0">
                        <a:solidFill>
                          <a:schemeClr val="bg2"/>
                        </a:solidFill>
                        <a:effectLst/>
                        <a:latin typeface="Calibri"/>
                      </a:endParaRPr>
                    </a:p>
                  </a:txBody>
                  <a:tcPr marL="9525" marR="9525" marT="9525" marB="0" anchor="b"/>
                </a:tc>
                <a:tc>
                  <a:txBody>
                    <a:bodyPr/>
                    <a:lstStyle/>
                    <a:p>
                      <a:pPr algn="l" fontAlgn="b"/>
                      <a:endParaRPr lang="es-MX" sz="1800" b="0" i="0" u="none" strike="noStrike" dirty="0">
                        <a:solidFill>
                          <a:schemeClr val="bg2"/>
                        </a:solidFill>
                        <a:effectLst/>
                        <a:latin typeface="Calibri"/>
                      </a:endParaRPr>
                    </a:p>
                  </a:txBody>
                  <a:tcPr marL="9525" marR="9525" marT="9525" marB="0" anchor="b"/>
                </a:tc>
              </a:tr>
            </a:tbl>
          </a:graphicData>
        </a:graphic>
      </p:graphicFrame>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803247"/>
            <a:ext cx="5337578" cy="338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3 Tabla"/>
          <p:cNvGraphicFramePr>
            <a:graphicFrameLocks noGrp="1"/>
          </p:cNvGraphicFramePr>
          <p:nvPr>
            <p:extLst>
              <p:ext uri="{D42A27DB-BD31-4B8C-83A1-F6EECF244321}">
                <p14:modId xmlns:p14="http://schemas.microsoft.com/office/powerpoint/2010/main" val="2218553969"/>
              </p:ext>
            </p:extLst>
          </p:nvPr>
        </p:nvGraphicFramePr>
        <p:xfrm>
          <a:off x="3059832" y="4573513"/>
          <a:ext cx="5681853" cy="2016222"/>
        </p:xfrm>
        <a:graphic>
          <a:graphicData uri="http://schemas.openxmlformats.org/drawingml/2006/table">
            <a:tbl>
              <a:tblPr>
                <a:tableStyleId>{5C22544A-7EE6-4342-B048-85BDC9FD1C3A}</a:tableStyleId>
              </a:tblPr>
              <a:tblGrid>
                <a:gridCol w="1440020"/>
                <a:gridCol w="478569"/>
                <a:gridCol w="920750"/>
                <a:gridCol w="949325"/>
                <a:gridCol w="1334389"/>
                <a:gridCol w="558800"/>
              </a:tblGrid>
              <a:tr h="336037">
                <a:tc>
                  <a:txBody>
                    <a:bodyPr/>
                    <a:lstStyle/>
                    <a:p>
                      <a:pPr algn="ctr" fontAlgn="b"/>
                      <a:endParaRPr lang="es-MX" sz="2000" b="0" i="0" u="none" strike="noStrike" dirty="0">
                        <a:solidFill>
                          <a:srgbClr val="000000"/>
                        </a:solidFill>
                        <a:effectLst/>
                        <a:latin typeface="Calibri"/>
                      </a:endParaRPr>
                    </a:p>
                  </a:txBody>
                  <a:tcPr marL="9525" marR="9525" marT="9525" marB="0" anchor="b"/>
                </a:tc>
                <a:tc>
                  <a:txBody>
                    <a:bodyPr/>
                    <a:lstStyle/>
                    <a:p>
                      <a:pPr algn="ctr" fontAlgn="b"/>
                      <a:endParaRPr lang="es-MX" sz="2000" b="0" i="0" u="none" strike="noStrike">
                        <a:solidFill>
                          <a:srgbClr val="000000"/>
                        </a:solidFill>
                        <a:effectLst/>
                        <a:latin typeface="Calibri"/>
                      </a:endParaRPr>
                    </a:p>
                  </a:txBody>
                  <a:tcPr marL="9525" marR="9525" marT="9525" marB="0" anchor="b"/>
                </a:tc>
                <a:tc>
                  <a:txBody>
                    <a:bodyPr/>
                    <a:lstStyle/>
                    <a:p>
                      <a:pPr algn="ctr" fontAlgn="b"/>
                      <a:r>
                        <a:rPr lang="es-MX" sz="2000" u="none" strike="noStrike">
                          <a:effectLst/>
                        </a:rPr>
                        <a:t>Zona D1</a:t>
                      </a:r>
                      <a:endParaRPr lang="es-MX" sz="2000" b="0" i="0" u="none" strike="noStrike">
                        <a:solidFill>
                          <a:srgbClr val="000000"/>
                        </a:solidFill>
                        <a:effectLst/>
                        <a:latin typeface="Calibri"/>
                      </a:endParaRPr>
                    </a:p>
                  </a:txBody>
                  <a:tcPr marL="9525" marR="9525" marT="9525" marB="0" anchor="b"/>
                </a:tc>
                <a:tc>
                  <a:txBody>
                    <a:bodyPr/>
                    <a:lstStyle/>
                    <a:p>
                      <a:pPr algn="ctr" fontAlgn="b"/>
                      <a:r>
                        <a:rPr lang="es-MX" sz="2000" u="none" strike="noStrike">
                          <a:effectLst/>
                        </a:rPr>
                        <a:t>Zona D2</a:t>
                      </a:r>
                      <a:endParaRPr lang="es-MX" sz="2000" b="0" i="0" u="none" strike="noStrike">
                        <a:solidFill>
                          <a:srgbClr val="000000"/>
                        </a:solidFill>
                        <a:effectLst/>
                        <a:latin typeface="Calibri"/>
                      </a:endParaRPr>
                    </a:p>
                  </a:txBody>
                  <a:tcPr marL="9525" marR="9525" marT="9525" marB="0" anchor="b"/>
                </a:tc>
                <a:tc>
                  <a:txBody>
                    <a:bodyPr/>
                    <a:lstStyle/>
                    <a:p>
                      <a:pPr algn="ctr" fontAlgn="b"/>
                      <a:endParaRPr lang="es-MX" sz="2000" b="0" i="0" u="none" strike="noStrike">
                        <a:solidFill>
                          <a:srgbClr val="000000"/>
                        </a:solidFill>
                        <a:effectLst/>
                        <a:latin typeface="Calibri"/>
                      </a:endParaRPr>
                    </a:p>
                  </a:txBody>
                  <a:tcPr marL="9525" marR="9525" marT="9525" marB="0" anchor="b"/>
                </a:tc>
                <a:tc>
                  <a:txBody>
                    <a:bodyPr/>
                    <a:lstStyle/>
                    <a:p>
                      <a:pPr algn="ctr" fontAlgn="b"/>
                      <a:endParaRPr lang="es-MX" sz="2000" b="0" i="0" u="none" strike="noStrike">
                        <a:solidFill>
                          <a:srgbClr val="000000"/>
                        </a:solidFill>
                        <a:effectLst/>
                        <a:latin typeface="Calibri"/>
                      </a:endParaRPr>
                    </a:p>
                  </a:txBody>
                  <a:tcPr marL="9525" marR="9525" marT="9525" marB="0" anchor="b"/>
                </a:tc>
              </a:tr>
              <a:tr h="336037">
                <a:tc>
                  <a:txBody>
                    <a:bodyPr/>
                    <a:lstStyle/>
                    <a:p>
                      <a:pPr algn="ctr" fontAlgn="b"/>
                      <a:endParaRPr lang="es-MX" sz="2000" b="0" i="0" u="none" strike="noStrike">
                        <a:solidFill>
                          <a:srgbClr val="000000"/>
                        </a:solidFill>
                        <a:effectLst/>
                        <a:latin typeface="Calibri"/>
                      </a:endParaRPr>
                    </a:p>
                  </a:txBody>
                  <a:tcPr marL="9525" marR="9525" marT="9525" marB="0" anchor="b"/>
                </a:tc>
                <a:tc>
                  <a:txBody>
                    <a:bodyPr/>
                    <a:lstStyle/>
                    <a:p>
                      <a:pPr algn="ctr" fontAlgn="b"/>
                      <a:endParaRPr lang="es-MX" sz="2000" b="0" i="0" u="none" strike="noStrike">
                        <a:solidFill>
                          <a:srgbClr val="000000"/>
                        </a:solidFill>
                        <a:effectLst/>
                        <a:latin typeface="Calibri"/>
                      </a:endParaRPr>
                    </a:p>
                  </a:txBody>
                  <a:tcPr marL="9525" marR="9525" marT="9525" marB="0" anchor="b"/>
                </a:tc>
                <a:tc>
                  <a:txBody>
                    <a:bodyPr/>
                    <a:lstStyle/>
                    <a:p>
                      <a:pPr algn="ctr" fontAlgn="b"/>
                      <a:r>
                        <a:rPr lang="es-MX" sz="2000" u="none" strike="noStrike">
                          <a:effectLst/>
                        </a:rPr>
                        <a:t>10</a:t>
                      </a:r>
                      <a:endParaRPr lang="es-MX" sz="2000" b="0" i="0" u="none" strike="noStrike">
                        <a:solidFill>
                          <a:srgbClr val="000000"/>
                        </a:solidFill>
                        <a:effectLst/>
                        <a:latin typeface="Calibri"/>
                      </a:endParaRPr>
                    </a:p>
                  </a:txBody>
                  <a:tcPr marL="9525" marR="9525" marT="9525" marB="0" anchor="b"/>
                </a:tc>
                <a:tc>
                  <a:txBody>
                    <a:bodyPr/>
                    <a:lstStyle/>
                    <a:p>
                      <a:pPr algn="ctr" fontAlgn="b"/>
                      <a:r>
                        <a:rPr lang="es-MX" sz="2000" u="none" strike="noStrike">
                          <a:effectLst/>
                        </a:rPr>
                        <a:t>20</a:t>
                      </a:r>
                      <a:endParaRPr lang="es-MX" sz="2000" b="0" i="0" u="none" strike="noStrike">
                        <a:solidFill>
                          <a:srgbClr val="000000"/>
                        </a:solidFill>
                        <a:effectLst/>
                        <a:latin typeface="Calibri"/>
                      </a:endParaRPr>
                    </a:p>
                  </a:txBody>
                  <a:tcPr marL="9525" marR="9525" marT="9525" marB="0" anchor="b"/>
                </a:tc>
                <a:tc>
                  <a:txBody>
                    <a:bodyPr/>
                    <a:lstStyle/>
                    <a:p>
                      <a:pPr algn="ctr" fontAlgn="b"/>
                      <a:r>
                        <a:rPr lang="es-MX" sz="2000" u="none" strike="noStrike">
                          <a:effectLst/>
                        </a:rPr>
                        <a:t>Fila Total Ti´</a:t>
                      </a:r>
                      <a:endParaRPr lang="es-MX" sz="2000" b="0" i="0" u="none" strike="noStrike">
                        <a:solidFill>
                          <a:srgbClr val="000000"/>
                        </a:solidFill>
                        <a:effectLst/>
                        <a:latin typeface="Calibri"/>
                      </a:endParaRPr>
                    </a:p>
                  </a:txBody>
                  <a:tcPr marL="9525" marR="9525" marT="9525" marB="0" anchor="b"/>
                </a:tc>
                <a:tc>
                  <a:txBody>
                    <a:bodyPr/>
                    <a:lstStyle/>
                    <a:p>
                      <a:pPr algn="ctr" fontAlgn="b"/>
                      <a:r>
                        <a:rPr lang="es-MX" sz="2000" u="none" strike="noStrike">
                          <a:effectLst/>
                        </a:rPr>
                        <a:t>Ni</a:t>
                      </a:r>
                      <a:endParaRPr lang="es-MX" sz="2000" b="0" i="0" u="none" strike="noStrike">
                        <a:solidFill>
                          <a:srgbClr val="000000"/>
                        </a:solidFill>
                        <a:effectLst/>
                        <a:latin typeface="Calibri"/>
                      </a:endParaRPr>
                    </a:p>
                  </a:txBody>
                  <a:tcPr marL="9525" marR="9525" marT="9525" marB="0" anchor="b"/>
                </a:tc>
              </a:tr>
              <a:tr h="336037">
                <a:tc>
                  <a:txBody>
                    <a:bodyPr/>
                    <a:lstStyle/>
                    <a:p>
                      <a:pPr algn="ctr" fontAlgn="b"/>
                      <a:r>
                        <a:rPr lang="es-MX" sz="2000" u="none" strike="noStrike" dirty="0">
                          <a:effectLst/>
                        </a:rPr>
                        <a:t>Zona O1</a:t>
                      </a:r>
                      <a:endParaRPr lang="es-MX" sz="2000" b="0" i="0" u="none" strike="noStrike" dirty="0">
                        <a:solidFill>
                          <a:srgbClr val="000000"/>
                        </a:solidFill>
                        <a:effectLst/>
                        <a:latin typeface="Calibri"/>
                      </a:endParaRPr>
                    </a:p>
                  </a:txBody>
                  <a:tcPr marL="9525" marR="9525" marT="9525" marB="0" anchor="b"/>
                </a:tc>
                <a:tc>
                  <a:txBody>
                    <a:bodyPr/>
                    <a:lstStyle/>
                    <a:p>
                      <a:pPr algn="ctr" fontAlgn="b"/>
                      <a:r>
                        <a:rPr lang="es-MX" sz="2000" u="none" strike="noStrike" dirty="0">
                          <a:effectLst/>
                        </a:rPr>
                        <a:t>15</a:t>
                      </a:r>
                      <a:endParaRPr lang="es-MX" sz="2000" b="0" i="0" u="none" strike="noStrike" dirty="0">
                        <a:solidFill>
                          <a:srgbClr val="000000"/>
                        </a:solidFill>
                        <a:effectLst/>
                        <a:latin typeface="Calibri"/>
                      </a:endParaRPr>
                    </a:p>
                  </a:txBody>
                  <a:tcPr marL="9525" marR="9525" marT="9525" marB="0" anchor="b"/>
                </a:tc>
                <a:tc>
                  <a:txBody>
                    <a:bodyPr/>
                    <a:lstStyle/>
                    <a:p>
                      <a:pPr algn="ctr" fontAlgn="b"/>
                      <a:r>
                        <a:rPr lang="es-MX" sz="2000" u="none" strike="noStrike" dirty="0">
                          <a:solidFill>
                            <a:schemeClr val="tx1">
                              <a:lumMod val="95000"/>
                            </a:schemeClr>
                          </a:solidFill>
                          <a:effectLst/>
                        </a:rPr>
                        <a:t>9.11</a:t>
                      </a:r>
                      <a:endParaRPr lang="es-MX" sz="2000" b="0" i="0" u="none" strike="noStrike" dirty="0">
                        <a:solidFill>
                          <a:schemeClr val="tx1">
                            <a:lumMod val="95000"/>
                          </a:schemeClr>
                        </a:solidFill>
                        <a:effectLst/>
                        <a:latin typeface="Calibri"/>
                      </a:endParaRPr>
                    </a:p>
                  </a:txBody>
                  <a:tcPr marL="9525" marR="9525" marT="9525" marB="0" anchor="b"/>
                </a:tc>
                <a:tc>
                  <a:txBody>
                    <a:bodyPr/>
                    <a:lstStyle/>
                    <a:p>
                      <a:pPr algn="ctr" fontAlgn="b"/>
                      <a:r>
                        <a:rPr lang="es-MX" sz="2000" u="none" strike="noStrike" dirty="0">
                          <a:solidFill>
                            <a:schemeClr val="tx1">
                              <a:lumMod val="95000"/>
                            </a:schemeClr>
                          </a:solidFill>
                          <a:effectLst/>
                        </a:rPr>
                        <a:t>4.15</a:t>
                      </a:r>
                      <a:endParaRPr lang="es-MX" sz="2000" b="0" i="0" u="none" strike="noStrike" dirty="0">
                        <a:solidFill>
                          <a:schemeClr val="tx1">
                            <a:lumMod val="95000"/>
                          </a:schemeClr>
                        </a:solidFill>
                        <a:effectLst/>
                        <a:latin typeface="Calibri"/>
                      </a:endParaRPr>
                    </a:p>
                  </a:txBody>
                  <a:tcPr marL="9525" marR="9525" marT="9525" marB="0" anchor="b"/>
                </a:tc>
                <a:tc>
                  <a:txBody>
                    <a:bodyPr/>
                    <a:lstStyle/>
                    <a:p>
                      <a:pPr algn="ctr" fontAlgn="b"/>
                      <a:r>
                        <a:rPr lang="es-MX" sz="2000" u="none" strike="noStrike" dirty="0">
                          <a:solidFill>
                            <a:schemeClr val="tx1">
                              <a:lumMod val="95000"/>
                            </a:schemeClr>
                          </a:solidFill>
                          <a:effectLst/>
                        </a:rPr>
                        <a:t>13.26</a:t>
                      </a:r>
                      <a:endParaRPr lang="es-MX" sz="2000" b="0" i="0" u="none" strike="noStrike" dirty="0">
                        <a:solidFill>
                          <a:schemeClr val="tx1">
                            <a:lumMod val="95000"/>
                          </a:schemeClr>
                        </a:solidFill>
                        <a:effectLst/>
                        <a:latin typeface="Calibri"/>
                      </a:endParaRPr>
                    </a:p>
                  </a:txBody>
                  <a:tcPr marL="9525" marR="9525" marT="9525" marB="0" anchor="b"/>
                </a:tc>
                <a:tc>
                  <a:txBody>
                    <a:bodyPr/>
                    <a:lstStyle/>
                    <a:p>
                      <a:pPr algn="ctr" fontAlgn="b"/>
                      <a:r>
                        <a:rPr lang="es-MX" sz="2000" u="none" strike="noStrike">
                          <a:solidFill>
                            <a:schemeClr val="tx1">
                              <a:lumMod val="95000"/>
                            </a:schemeClr>
                          </a:solidFill>
                          <a:effectLst/>
                        </a:rPr>
                        <a:t>1.13</a:t>
                      </a:r>
                      <a:endParaRPr lang="es-MX" sz="2000" b="0" i="0" u="none" strike="noStrike">
                        <a:solidFill>
                          <a:schemeClr val="tx1">
                            <a:lumMod val="95000"/>
                          </a:schemeClr>
                        </a:solidFill>
                        <a:effectLst/>
                        <a:latin typeface="Calibri"/>
                      </a:endParaRPr>
                    </a:p>
                  </a:txBody>
                  <a:tcPr marL="9525" marR="9525" marT="9525" marB="0" anchor="b"/>
                </a:tc>
              </a:tr>
              <a:tr h="336037">
                <a:tc>
                  <a:txBody>
                    <a:bodyPr/>
                    <a:lstStyle/>
                    <a:p>
                      <a:pPr algn="ctr" fontAlgn="b"/>
                      <a:r>
                        <a:rPr lang="es-MX" sz="2000" u="none" strike="noStrike" dirty="0">
                          <a:effectLst/>
                        </a:rPr>
                        <a:t>Zona O2</a:t>
                      </a:r>
                      <a:endParaRPr lang="es-MX" sz="2000" b="0" i="0" u="none" strike="noStrike" dirty="0">
                        <a:solidFill>
                          <a:srgbClr val="000000"/>
                        </a:solidFill>
                        <a:effectLst/>
                        <a:latin typeface="Calibri"/>
                      </a:endParaRPr>
                    </a:p>
                  </a:txBody>
                  <a:tcPr marL="9525" marR="9525" marT="9525" marB="0" anchor="b"/>
                </a:tc>
                <a:tc>
                  <a:txBody>
                    <a:bodyPr/>
                    <a:lstStyle/>
                    <a:p>
                      <a:pPr algn="ctr" fontAlgn="b"/>
                      <a:r>
                        <a:rPr lang="es-MX" sz="2000" u="none" strike="noStrike" dirty="0">
                          <a:effectLst/>
                        </a:rPr>
                        <a:t>15</a:t>
                      </a:r>
                      <a:endParaRPr lang="es-MX" sz="2000" b="0" i="0" u="none" strike="noStrike" dirty="0">
                        <a:solidFill>
                          <a:srgbClr val="000000"/>
                        </a:solidFill>
                        <a:effectLst/>
                        <a:latin typeface="Calibri"/>
                      </a:endParaRPr>
                    </a:p>
                  </a:txBody>
                  <a:tcPr marL="9525" marR="9525" marT="9525" marB="0" anchor="b"/>
                </a:tc>
                <a:tc>
                  <a:txBody>
                    <a:bodyPr/>
                    <a:lstStyle/>
                    <a:p>
                      <a:pPr algn="ctr" fontAlgn="b"/>
                      <a:r>
                        <a:rPr lang="es-MX" sz="2000" u="none" strike="noStrike" dirty="0">
                          <a:solidFill>
                            <a:schemeClr val="tx1">
                              <a:lumMod val="95000"/>
                            </a:schemeClr>
                          </a:solidFill>
                          <a:effectLst/>
                        </a:rPr>
                        <a:t>0.89</a:t>
                      </a:r>
                      <a:endParaRPr lang="es-MX" sz="2000" b="0" i="0" u="none" strike="noStrike" dirty="0">
                        <a:solidFill>
                          <a:schemeClr val="tx1">
                            <a:lumMod val="95000"/>
                          </a:schemeClr>
                        </a:solidFill>
                        <a:effectLst/>
                        <a:latin typeface="Calibri"/>
                      </a:endParaRPr>
                    </a:p>
                  </a:txBody>
                  <a:tcPr marL="9525" marR="9525" marT="9525" marB="0" anchor="b"/>
                </a:tc>
                <a:tc>
                  <a:txBody>
                    <a:bodyPr/>
                    <a:lstStyle/>
                    <a:p>
                      <a:pPr algn="ctr" fontAlgn="b"/>
                      <a:r>
                        <a:rPr lang="es-MX" sz="2000" u="none" strike="noStrike" dirty="0">
                          <a:solidFill>
                            <a:schemeClr val="tx1">
                              <a:lumMod val="95000"/>
                            </a:schemeClr>
                          </a:solidFill>
                          <a:effectLst/>
                        </a:rPr>
                        <a:t>15.85</a:t>
                      </a:r>
                      <a:endParaRPr lang="es-MX" sz="2000" b="0" i="0" u="none" strike="noStrike" dirty="0">
                        <a:solidFill>
                          <a:schemeClr val="tx1">
                            <a:lumMod val="95000"/>
                          </a:schemeClr>
                        </a:solidFill>
                        <a:effectLst/>
                        <a:latin typeface="Calibri"/>
                      </a:endParaRPr>
                    </a:p>
                  </a:txBody>
                  <a:tcPr marL="9525" marR="9525" marT="9525" marB="0" anchor="b"/>
                </a:tc>
                <a:tc>
                  <a:txBody>
                    <a:bodyPr/>
                    <a:lstStyle/>
                    <a:p>
                      <a:pPr algn="ctr" fontAlgn="b"/>
                      <a:r>
                        <a:rPr lang="es-MX" sz="2000" u="none" strike="noStrike" dirty="0">
                          <a:solidFill>
                            <a:schemeClr val="tx1">
                              <a:lumMod val="95000"/>
                            </a:schemeClr>
                          </a:solidFill>
                          <a:effectLst/>
                        </a:rPr>
                        <a:t>16.74</a:t>
                      </a:r>
                      <a:endParaRPr lang="es-MX" sz="2000" b="0" i="0" u="none" strike="noStrike" dirty="0">
                        <a:solidFill>
                          <a:schemeClr val="tx1">
                            <a:lumMod val="95000"/>
                          </a:schemeClr>
                        </a:solidFill>
                        <a:effectLst/>
                        <a:latin typeface="Calibri"/>
                      </a:endParaRPr>
                    </a:p>
                  </a:txBody>
                  <a:tcPr marL="9525" marR="9525" marT="9525" marB="0" anchor="b"/>
                </a:tc>
                <a:tc>
                  <a:txBody>
                    <a:bodyPr/>
                    <a:lstStyle/>
                    <a:p>
                      <a:pPr algn="ctr" fontAlgn="b"/>
                      <a:r>
                        <a:rPr lang="es-MX" sz="2000" u="none" strike="noStrike" dirty="0">
                          <a:solidFill>
                            <a:schemeClr val="tx1">
                              <a:lumMod val="95000"/>
                            </a:schemeClr>
                          </a:solidFill>
                          <a:effectLst/>
                        </a:rPr>
                        <a:t>0.90</a:t>
                      </a:r>
                      <a:endParaRPr lang="es-MX" sz="2000" b="0" i="0" u="none" strike="noStrike" dirty="0">
                        <a:solidFill>
                          <a:schemeClr val="tx1">
                            <a:lumMod val="95000"/>
                          </a:schemeClr>
                        </a:solidFill>
                        <a:effectLst/>
                        <a:latin typeface="Calibri"/>
                      </a:endParaRPr>
                    </a:p>
                  </a:txBody>
                  <a:tcPr marL="9525" marR="9525" marT="9525" marB="0" anchor="b"/>
                </a:tc>
              </a:tr>
              <a:tr h="336037">
                <a:tc gridSpan="2">
                  <a:txBody>
                    <a:bodyPr/>
                    <a:lstStyle/>
                    <a:p>
                      <a:pPr algn="ctr" fontAlgn="b"/>
                      <a:r>
                        <a:rPr lang="es-MX" sz="2000" u="none" strike="noStrike">
                          <a:effectLst/>
                        </a:rPr>
                        <a:t>Columna Total Tj´</a:t>
                      </a:r>
                      <a:endParaRPr lang="es-MX" sz="2000" b="0" i="0" u="none" strike="noStrike">
                        <a:solidFill>
                          <a:srgbClr val="000000"/>
                        </a:solidFill>
                        <a:effectLst/>
                        <a:latin typeface="Calibri"/>
                      </a:endParaRPr>
                    </a:p>
                  </a:txBody>
                  <a:tcPr marL="9525" marR="9525" marT="9525" marB="0" anchor="b"/>
                </a:tc>
                <a:tc hMerge="1">
                  <a:txBody>
                    <a:bodyPr/>
                    <a:lstStyle/>
                    <a:p>
                      <a:endParaRPr lang="es-MX"/>
                    </a:p>
                  </a:txBody>
                  <a:tcPr/>
                </a:tc>
                <a:tc>
                  <a:txBody>
                    <a:bodyPr/>
                    <a:lstStyle/>
                    <a:p>
                      <a:pPr algn="ctr" fontAlgn="b"/>
                      <a:r>
                        <a:rPr lang="es-MX" sz="2000" u="none" strike="noStrike">
                          <a:solidFill>
                            <a:schemeClr val="tx1">
                              <a:lumMod val="95000"/>
                            </a:schemeClr>
                          </a:solidFill>
                          <a:effectLst/>
                        </a:rPr>
                        <a:t>10</a:t>
                      </a:r>
                      <a:endParaRPr lang="es-MX" sz="2000" b="0" i="0" u="none" strike="noStrike">
                        <a:solidFill>
                          <a:schemeClr val="tx1">
                            <a:lumMod val="95000"/>
                          </a:schemeClr>
                        </a:solidFill>
                        <a:effectLst/>
                        <a:latin typeface="Calibri"/>
                      </a:endParaRPr>
                    </a:p>
                  </a:txBody>
                  <a:tcPr marL="9525" marR="9525" marT="9525" marB="0" anchor="b"/>
                </a:tc>
                <a:tc>
                  <a:txBody>
                    <a:bodyPr/>
                    <a:lstStyle/>
                    <a:p>
                      <a:pPr algn="ctr" fontAlgn="b"/>
                      <a:r>
                        <a:rPr lang="es-MX" sz="2000" u="none" strike="noStrike">
                          <a:solidFill>
                            <a:schemeClr val="tx1">
                              <a:lumMod val="95000"/>
                            </a:schemeClr>
                          </a:solidFill>
                          <a:effectLst/>
                        </a:rPr>
                        <a:t>20</a:t>
                      </a:r>
                      <a:endParaRPr lang="es-MX" sz="2000" b="0" i="0" u="none" strike="noStrike">
                        <a:solidFill>
                          <a:schemeClr val="tx1">
                            <a:lumMod val="95000"/>
                          </a:schemeClr>
                        </a:solidFill>
                        <a:effectLst/>
                        <a:latin typeface="Calibri"/>
                      </a:endParaRPr>
                    </a:p>
                  </a:txBody>
                  <a:tcPr marL="9525" marR="9525" marT="9525" marB="0" anchor="b"/>
                </a:tc>
                <a:tc>
                  <a:txBody>
                    <a:bodyPr/>
                    <a:lstStyle/>
                    <a:p>
                      <a:pPr algn="ctr" fontAlgn="b"/>
                      <a:endParaRPr lang="es-MX" sz="2000" b="0" i="0" u="none" strike="noStrike">
                        <a:solidFill>
                          <a:schemeClr val="tx1">
                            <a:lumMod val="95000"/>
                          </a:schemeClr>
                        </a:solidFill>
                        <a:effectLst/>
                        <a:latin typeface="Calibri"/>
                      </a:endParaRPr>
                    </a:p>
                  </a:txBody>
                  <a:tcPr marL="9525" marR="9525" marT="9525" marB="0" anchor="b"/>
                </a:tc>
                <a:tc>
                  <a:txBody>
                    <a:bodyPr/>
                    <a:lstStyle/>
                    <a:p>
                      <a:pPr algn="ctr" fontAlgn="b"/>
                      <a:endParaRPr lang="es-MX" sz="2000" b="0" i="0" u="none" strike="noStrike" dirty="0">
                        <a:solidFill>
                          <a:schemeClr val="tx1">
                            <a:lumMod val="95000"/>
                          </a:schemeClr>
                        </a:solidFill>
                        <a:effectLst/>
                        <a:latin typeface="Calibri"/>
                      </a:endParaRPr>
                    </a:p>
                  </a:txBody>
                  <a:tcPr marL="9525" marR="9525" marT="9525" marB="0" anchor="b"/>
                </a:tc>
              </a:tr>
              <a:tr h="336037">
                <a:tc gridSpan="2">
                  <a:txBody>
                    <a:bodyPr/>
                    <a:lstStyle/>
                    <a:p>
                      <a:pPr algn="ctr" fontAlgn="b"/>
                      <a:r>
                        <a:rPr lang="es-MX" sz="2000" u="none" strike="noStrike">
                          <a:effectLst/>
                        </a:rPr>
                        <a:t>Nj</a:t>
                      </a:r>
                      <a:endParaRPr lang="es-MX" sz="2000" b="0" i="0" u="none" strike="noStrike">
                        <a:solidFill>
                          <a:srgbClr val="000000"/>
                        </a:solidFill>
                        <a:effectLst/>
                        <a:latin typeface="Calibri"/>
                      </a:endParaRPr>
                    </a:p>
                  </a:txBody>
                  <a:tcPr marL="9525" marR="9525" marT="9525" marB="0" anchor="b"/>
                </a:tc>
                <a:tc hMerge="1">
                  <a:txBody>
                    <a:bodyPr/>
                    <a:lstStyle/>
                    <a:p>
                      <a:endParaRPr lang="es-MX"/>
                    </a:p>
                  </a:txBody>
                  <a:tcPr/>
                </a:tc>
                <a:tc>
                  <a:txBody>
                    <a:bodyPr/>
                    <a:lstStyle/>
                    <a:p>
                      <a:pPr algn="ctr" fontAlgn="b"/>
                      <a:r>
                        <a:rPr lang="es-MX" sz="2000" u="none" strike="noStrike">
                          <a:solidFill>
                            <a:schemeClr val="tx1">
                              <a:lumMod val="95000"/>
                            </a:schemeClr>
                          </a:solidFill>
                          <a:effectLst/>
                        </a:rPr>
                        <a:t>1</a:t>
                      </a:r>
                      <a:endParaRPr lang="es-MX" sz="2000" b="0" i="0" u="none" strike="noStrike">
                        <a:solidFill>
                          <a:schemeClr val="tx1">
                            <a:lumMod val="95000"/>
                          </a:schemeClr>
                        </a:solidFill>
                        <a:effectLst/>
                        <a:latin typeface="Calibri"/>
                      </a:endParaRPr>
                    </a:p>
                  </a:txBody>
                  <a:tcPr marL="9525" marR="9525" marT="9525" marB="0" anchor="b"/>
                </a:tc>
                <a:tc>
                  <a:txBody>
                    <a:bodyPr/>
                    <a:lstStyle/>
                    <a:p>
                      <a:pPr algn="ctr" fontAlgn="b"/>
                      <a:r>
                        <a:rPr lang="es-MX" sz="2000" u="none" strike="noStrike">
                          <a:solidFill>
                            <a:schemeClr val="tx1">
                              <a:lumMod val="95000"/>
                            </a:schemeClr>
                          </a:solidFill>
                          <a:effectLst/>
                        </a:rPr>
                        <a:t>1</a:t>
                      </a:r>
                      <a:endParaRPr lang="es-MX" sz="2000" b="0" i="0" u="none" strike="noStrike">
                        <a:solidFill>
                          <a:schemeClr val="tx1">
                            <a:lumMod val="95000"/>
                          </a:schemeClr>
                        </a:solidFill>
                        <a:effectLst/>
                        <a:latin typeface="Calibri"/>
                      </a:endParaRPr>
                    </a:p>
                  </a:txBody>
                  <a:tcPr marL="9525" marR="9525" marT="9525" marB="0" anchor="b"/>
                </a:tc>
                <a:tc>
                  <a:txBody>
                    <a:bodyPr/>
                    <a:lstStyle/>
                    <a:p>
                      <a:pPr algn="ctr" fontAlgn="b"/>
                      <a:endParaRPr lang="es-MX" sz="2000" b="0" i="0" u="none" strike="noStrike">
                        <a:solidFill>
                          <a:schemeClr val="tx1">
                            <a:lumMod val="95000"/>
                          </a:schemeClr>
                        </a:solidFill>
                        <a:effectLst/>
                        <a:latin typeface="Calibri"/>
                      </a:endParaRPr>
                    </a:p>
                  </a:txBody>
                  <a:tcPr marL="9525" marR="9525" marT="9525" marB="0" anchor="b"/>
                </a:tc>
                <a:tc>
                  <a:txBody>
                    <a:bodyPr/>
                    <a:lstStyle/>
                    <a:p>
                      <a:pPr algn="ctr" fontAlgn="b"/>
                      <a:endParaRPr lang="es-MX" sz="2000" b="0" i="0" u="none" strike="noStrike" dirty="0">
                        <a:solidFill>
                          <a:schemeClr val="tx1">
                            <a:lumMod val="95000"/>
                          </a:schemeClr>
                        </a:solidFill>
                        <a:effectLst/>
                        <a:latin typeface="Calibri"/>
                      </a:endParaRPr>
                    </a:p>
                  </a:txBody>
                  <a:tcPr marL="9525" marR="9525" marT="9525" marB="0" anchor="b"/>
                </a:tc>
              </a:tr>
            </a:tbl>
          </a:graphicData>
        </a:graphic>
      </p:graphicFrame>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8993" y="3644702"/>
            <a:ext cx="957263" cy="71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409084" y="1405161"/>
            <a:ext cx="1210588" cy="369332"/>
          </a:xfrm>
          <a:prstGeom prst="rect">
            <a:avLst/>
          </a:prstGeom>
          <a:noFill/>
        </p:spPr>
        <p:txBody>
          <a:bodyPr wrap="none" rtlCol="0">
            <a:spAutoFit/>
          </a:bodyPr>
          <a:lstStyle/>
          <a:p>
            <a:r>
              <a:rPr lang="es-MX" dirty="0" smtClean="0">
                <a:solidFill>
                  <a:schemeClr val="bg1"/>
                </a:solidFill>
              </a:rPr>
              <a:t>Iteración 2</a:t>
            </a:r>
            <a:endParaRPr lang="es-MX" dirty="0">
              <a:solidFill>
                <a:schemeClr val="bg1"/>
              </a:solidFill>
            </a:endParaRPr>
          </a:p>
        </p:txBody>
      </p:sp>
      <p:sp>
        <p:nvSpPr>
          <p:cNvPr id="8" name="7 CuadroTexto"/>
          <p:cNvSpPr txBox="1"/>
          <p:nvPr/>
        </p:nvSpPr>
        <p:spPr>
          <a:xfrm>
            <a:off x="3145388" y="4564221"/>
            <a:ext cx="1215397" cy="369332"/>
          </a:xfrm>
          <a:prstGeom prst="rect">
            <a:avLst/>
          </a:prstGeom>
          <a:noFill/>
        </p:spPr>
        <p:txBody>
          <a:bodyPr wrap="none" rtlCol="0">
            <a:spAutoFit/>
          </a:bodyPr>
          <a:lstStyle/>
          <a:p>
            <a:r>
              <a:rPr lang="es-MX" dirty="0" smtClean="0">
                <a:solidFill>
                  <a:schemeClr val="bg1"/>
                </a:solidFill>
              </a:rPr>
              <a:t>Iteración 3</a:t>
            </a:r>
            <a:endParaRPr lang="es-MX" dirty="0">
              <a:solidFill>
                <a:schemeClr val="bg1"/>
              </a:solidFill>
            </a:endParaRPr>
          </a:p>
        </p:txBody>
      </p:sp>
      <p:sp>
        <p:nvSpPr>
          <p:cNvPr id="3" name="2 Marcador de número de diapositiva"/>
          <p:cNvSpPr>
            <a:spLocks noGrp="1"/>
          </p:cNvSpPr>
          <p:nvPr>
            <p:ph type="sldNum" sz="quarter" idx="12"/>
          </p:nvPr>
        </p:nvSpPr>
        <p:spPr>
          <a:xfrm>
            <a:off x="572658" y="6304235"/>
            <a:ext cx="608287" cy="365125"/>
          </a:xfrm>
        </p:spPr>
        <p:txBody>
          <a:bodyPr/>
          <a:lstStyle/>
          <a:p>
            <a:fld id="{132FADFE-3B8F-471C-ABF0-DBC7717ECBBC}" type="slidenum">
              <a:rPr lang="es-ES" smtClean="0"/>
              <a:t>90</a:t>
            </a:fld>
            <a:endParaRPr lang="es-ES"/>
          </a:p>
        </p:txBody>
      </p:sp>
    </p:spTree>
    <p:extLst>
      <p:ext uri="{BB962C8B-B14F-4D97-AF65-F5344CB8AC3E}">
        <p14:creationId xmlns:p14="http://schemas.microsoft.com/office/powerpoint/2010/main" val="201307910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46337563"/>
              </p:ext>
            </p:extLst>
          </p:nvPr>
        </p:nvGraphicFramePr>
        <p:xfrm>
          <a:off x="251520" y="1261145"/>
          <a:ext cx="5681853" cy="2016222"/>
        </p:xfrm>
        <a:graphic>
          <a:graphicData uri="http://schemas.openxmlformats.org/drawingml/2006/table">
            <a:tbl>
              <a:tblPr>
                <a:tableStyleId>{5C22544A-7EE6-4342-B048-85BDC9FD1C3A}</a:tableStyleId>
              </a:tblPr>
              <a:tblGrid>
                <a:gridCol w="1440020"/>
                <a:gridCol w="478569"/>
                <a:gridCol w="920750"/>
                <a:gridCol w="949325"/>
                <a:gridCol w="1334389"/>
                <a:gridCol w="558800"/>
              </a:tblGrid>
              <a:tr h="336037">
                <a:tc>
                  <a:txBody>
                    <a:bodyPr/>
                    <a:lstStyle/>
                    <a:p>
                      <a:pPr algn="ctr" fontAlgn="b"/>
                      <a:endParaRPr lang="es-MX" sz="2000" b="0" i="0" u="none" strike="noStrike" dirty="0">
                        <a:solidFill>
                          <a:srgbClr val="000000"/>
                        </a:solidFill>
                        <a:effectLst/>
                        <a:latin typeface="Calibri"/>
                      </a:endParaRPr>
                    </a:p>
                  </a:txBody>
                  <a:tcPr marL="9525" marR="9525" marT="9525" marB="0" anchor="b"/>
                </a:tc>
                <a:tc>
                  <a:txBody>
                    <a:bodyPr/>
                    <a:lstStyle/>
                    <a:p>
                      <a:pPr algn="ctr" fontAlgn="b"/>
                      <a:endParaRPr lang="es-MX" sz="2000" b="0" i="0" u="none" strike="noStrike">
                        <a:solidFill>
                          <a:srgbClr val="000000"/>
                        </a:solidFill>
                        <a:effectLst/>
                        <a:latin typeface="Calibri"/>
                      </a:endParaRPr>
                    </a:p>
                  </a:txBody>
                  <a:tcPr marL="9525" marR="9525" marT="9525" marB="0" anchor="b"/>
                </a:tc>
                <a:tc>
                  <a:txBody>
                    <a:bodyPr/>
                    <a:lstStyle/>
                    <a:p>
                      <a:pPr algn="ctr" fontAlgn="b"/>
                      <a:r>
                        <a:rPr lang="es-MX" sz="2000" u="none" strike="noStrike">
                          <a:effectLst/>
                        </a:rPr>
                        <a:t>Zona D1</a:t>
                      </a:r>
                      <a:endParaRPr lang="es-MX" sz="2000" b="0" i="0" u="none" strike="noStrike">
                        <a:solidFill>
                          <a:srgbClr val="000000"/>
                        </a:solidFill>
                        <a:effectLst/>
                        <a:latin typeface="Calibri"/>
                      </a:endParaRPr>
                    </a:p>
                  </a:txBody>
                  <a:tcPr marL="9525" marR="9525" marT="9525" marB="0" anchor="b"/>
                </a:tc>
                <a:tc>
                  <a:txBody>
                    <a:bodyPr/>
                    <a:lstStyle/>
                    <a:p>
                      <a:pPr algn="ctr" fontAlgn="b"/>
                      <a:r>
                        <a:rPr lang="es-MX" sz="2000" u="none" strike="noStrike">
                          <a:effectLst/>
                        </a:rPr>
                        <a:t>Zona D2</a:t>
                      </a:r>
                      <a:endParaRPr lang="es-MX" sz="2000" b="0" i="0" u="none" strike="noStrike">
                        <a:solidFill>
                          <a:srgbClr val="000000"/>
                        </a:solidFill>
                        <a:effectLst/>
                        <a:latin typeface="Calibri"/>
                      </a:endParaRPr>
                    </a:p>
                  </a:txBody>
                  <a:tcPr marL="9525" marR="9525" marT="9525" marB="0" anchor="b"/>
                </a:tc>
                <a:tc>
                  <a:txBody>
                    <a:bodyPr/>
                    <a:lstStyle/>
                    <a:p>
                      <a:pPr algn="ctr" fontAlgn="b"/>
                      <a:endParaRPr lang="es-MX" sz="2000" b="0" i="0" u="none" strike="noStrike">
                        <a:solidFill>
                          <a:srgbClr val="000000"/>
                        </a:solidFill>
                        <a:effectLst/>
                        <a:latin typeface="Calibri"/>
                      </a:endParaRPr>
                    </a:p>
                  </a:txBody>
                  <a:tcPr marL="9525" marR="9525" marT="9525" marB="0" anchor="b"/>
                </a:tc>
                <a:tc>
                  <a:txBody>
                    <a:bodyPr/>
                    <a:lstStyle/>
                    <a:p>
                      <a:pPr algn="ctr" fontAlgn="b"/>
                      <a:endParaRPr lang="es-MX" sz="2000" b="0" i="0" u="none" strike="noStrike">
                        <a:solidFill>
                          <a:srgbClr val="000000"/>
                        </a:solidFill>
                        <a:effectLst/>
                        <a:latin typeface="Calibri"/>
                      </a:endParaRPr>
                    </a:p>
                  </a:txBody>
                  <a:tcPr marL="9525" marR="9525" marT="9525" marB="0" anchor="b"/>
                </a:tc>
              </a:tr>
              <a:tr h="336037">
                <a:tc>
                  <a:txBody>
                    <a:bodyPr/>
                    <a:lstStyle/>
                    <a:p>
                      <a:pPr algn="ctr" fontAlgn="b"/>
                      <a:endParaRPr lang="es-MX" sz="2000" b="0" i="0" u="none" strike="noStrike">
                        <a:solidFill>
                          <a:srgbClr val="000000"/>
                        </a:solidFill>
                        <a:effectLst/>
                        <a:latin typeface="Calibri"/>
                      </a:endParaRPr>
                    </a:p>
                  </a:txBody>
                  <a:tcPr marL="9525" marR="9525" marT="9525" marB="0" anchor="b"/>
                </a:tc>
                <a:tc>
                  <a:txBody>
                    <a:bodyPr/>
                    <a:lstStyle/>
                    <a:p>
                      <a:pPr algn="ctr" fontAlgn="b"/>
                      <a:endParaRPr lang="es-MX" sz="2000" b="0" i="0" u="none" strike="noStrike">
                        <a:solidFill>
                          <a:srgbClr val="000000"/>
                        </a:solidFill>
                        <a:effectLst/>
                        <a:latin typeface="Calibri"/>
                      </a:endParaRPr>
                    </a:p>
                  </a:txBody>
                  <a:tcPr marL="9525" marR="9525" marT="9525" marB="0" anchor="b"/>
                </a:tc>
                <a:tc>
                  <a:txBody>
                    <a:bodyPr/>
                    <a:lstStyle/>
                    <a:p>
                      <a:pPr algn="ctr" fontAlgn="b"/>
                      <a:r>
                        <a:rPr lang="es-MX" sz="2000" u="none" strike="noStrike">
                          <a:effectLst/>
                        </a:rPr>
                        <a:t>10</a:t>
                      </a:r>
                      <a:endParaRPr lang="es-MX" sz="2000" b="0" i="0" u="none" strike="noStrike">
                        <a:solidFill>
                          <a:srgbClr val="000000"/>
                        </a:solidFill>
                        <a:effectLst/>
                        <a:latin typeface="Calibri"/>
                      </a:endParaRPr>
                    </a:p>
                  </a:txBody>
                  <a:tcPr marL="9525" marR="9525" marT="9525" marB="0" anchor="b"/>
                </a:tc>
                <a:tc>
                  <a:txBody>
                    <a:bodyPr/>
                    <a:lstStyle/>
                    <a:p>
                      <a:pPr algn="ctr" fontAlgn="b"/>
                      <a:r>
                        <a:rPr lang="es-MX" sz="2000" u="none" strike="noStrike">
                          <a:effectLst/>
                        </a:rPr>
                        <a:t>20</a:t>
                      </a:r>
                      <a:endParaRPr lang="es-MX" sz="2000" b="0" i="0" u="none" strike="noStrike">
                        <a:solidFill>
                          <a:srgbClr val="000000"/>
                        </a:solidFill>
                        <a:effectLst/>
                        <a:latin typeface="Calibri"/>
                      </a:endParaRPr>
                    </a:p>
                  </a:txBody>
                  <a:tcPr marL="9525" marR="9525" marT="9525" marB="0" anchor="b"/>
                </a:tc>
                <a:tc>
                  <a:txBody>
                    <a:bodyPr/>
                    <a:lstStyle/>
                    <a:p>
                      <a:pPr algn="ctr" fontAlgn="b"/>
                      <a:r>
                        <a:rPr lang="es-MX" sz="2000" u="none" strike="noStrike" dirty="0">
                          <a:effectLst/>
                        </a:rPr>
                        <a:t>Fila Total Ti´</a:t>
                      </a:r>
                      <a:endParaRPr lang="es-MX" sz="2000" b="0" i="0" u="none" strike="noStrike" dirty="0">
                        <a:solidFill>
                          <a:srgbClr val="000000"/>
                        </a:solidFill>
                        <a:effectLst/>
                        <a:latin typeface="Calibri"/>
                      </a:endParaRPr>
                    </a:p>
                  </a:txBody>
                  <a:tcPr marL="9525" marR="9525" marT="9525" marB="0" anchor="b"/>
                </a:tc>
                <a:tc>
                  <a:txBody>
                    <a:bodyPr/>
                    <a:lstStyle/>
                    <a:p>
                      <a:pPr algn="ctr" fontAlgn="b"/>
                      <a:r>
                        <a:rPr lang="es-MX" sz="2000" u="none" strike="noStrike">
                          <a:effectLst/>
                        </a:rPr>
                        <a:t>Ni</a:t>
                      </a:r>
                      <a:endParaRPr lang="es-MX" sz="2000" b="0" i="0" u="none" strike="noStrike">
                        <a:solidFill>
                          <a:srgbClr val="000000"/>
                        </a:solidFill>
                        <a:effectLst/>
                        <a:latin typeface="Calibri"/>
                      </a:endParaRPr>
                    </a:p>
                  </a:txBody>
                  <a:tcPr marL="9525" marR="9525" marT="9525" marB="0" anchor="b"/>
                </a:tc>
              </a:tr>
              <a:tr h="336037">
                <a:tc>
                  <a:txBody>
                    <a:bodyPr/>
                    <a:lstStyle/>
                    <a:p>
                      <a:pPr algn="ctr" fontAlgn="b"/>
                      <a:r>
                        <a:rPr lang="es-MX" sz="2000" u="none" strike="noStrike" dirty="0">
                          <a:effectLst/>
                        </a:rPr>
                        <a:t>Zona O1</a:t>
                      </a:r>
                      <a:endParaRPr lang="es-MX" sz="2000" b="0" i="0" u="none" strike="noStrike" dirty="0">
                        <a:solidFill>
                          <a:srgbClr val="000000"/>
                        </a:solidFill>
                        <a:effectLst/>
                        <a:latin typeface="Calibri"/>
                      </a:endParaRPr>
                    </a:p>
                  </a:txBody>
                  <a:tcPr marL="9525" marR="9525" marT="9525" marB="0" anchor="b"/>
                </a:tc>
                <a:tc>
                  <a:txBody>
                    <a:bodyPr/>
                    <a:lstStyle/>
                    <a:p>
                      <a:pPr algn="ctr" fontAlgn="b"/>
                      <a:r>
                        <a:rPr lang="es-MX" sz="2000" u="none" strike="noStrike" dirty="0">
                          <a:effectLst/>
                        </a:rPr>
                        <a:t>15</a:t>
                      </a:r>
                      <a:endParaRPr lang="es-MX" sz="2000" b="0" i="0" u="none" strike="noStrike" dirty="0">
                        <a:solidFill>
                          <a:srgbClr val="000000"/>
                        </a:solidFill>
                        <a:effectLst/>
                        <a:latin typeface="Calibri"/>
                      </a:endParaRPr>
                    </a:p>
                  </a:txBody>
                  <a:tcPr marL="9525" marR="9525" marT="9525" marB="0" anchor="b"/>
                </a:tc>
                <a:tc>
                  <a:txBody>
                    <a:bodyPr/>
                    <a:lstStyle/>
                    <a:p>
                      <a:pPr algn="ctr" fontAlgn="b"/>
                      <a:r>
                        <a:rPr lang="es-MX" sz="2000" u="none" strike="noStrike" dirty="0">
                          <a:solidFill>
                            <a:schemeClr val="bg2"/>
                          </a:solidFill>
                          <a:effectLst/>
                        </a:rPr>
                        <a:t>9.11</a:t>
                      </a:r>
                      <a:endParaRPr lang="es-MX" sz="2000" b="0" i="0" u="none" strike="noStrike" dirty="0">
                        <a:solidFill>
                          <a:schemeClr val="bg2"/>
                        </a:solidFill>
                        <a:effectLst/>
                        <a:latin typeface="Calibri"/>
                      </a:endParaRPr>
                    </a:p>
                  </a:txBody>
                  <a:tcPr marL="9525" marR="9525" marT="9525" marB="0" anchor="b"/>
                </a:tc>
                <a:tc>
                  <a:txBody>
                    <a:bodyPr/>
                    <a:lstStyle/>
                    <a:p>
                      <a:pPr algn="ctr" fontAlgn="b"/>
                      <a:r>
                        <a:rPr lang="es-MX" sz="2000" u="none" strike="noStrike" dirty="0">
                          <a:solidFill>
                            <a:schemeClr val="bg2"/>
                          </a:solidFill>
                          <a:effectLst/>
                        </a:rPr>
                        <a:t>4.15</a:t>
                      </a:r>
                      <a:endParaRPr lang="es-MX" sz="2000" b="0" i="0" u="none" strike="noStrike" dirty="0">
                        <a:solidFill>
                          <a:schemeClr val="bg2"/>
                        </a:solidFill>
                        <a:effectLst/>
                        <a:latin typeface="Calibri"/>
                      </a:endParaRPr>
                    </a:p>
                  </a:txBody>
                  <a:tcPr marL="9525" marR="9525" marT="9525" marB="0" anchor="b"/>
                </a:tc>
                <a:tc>
                  <a:txBody>
                    <a:bodyPr/>
                    <a:lstStyle/>
                    <a:p>
                      <a:pPr algn="ctr" fontAlgn="b"/>
                      <a:r>
                        <a:rPr lang="es-MX" sz="2000" u="none" strike="noStrike" dirty="0">
                          <a:solidFill>
                            <a:schemeClr val="bg2"/>
                          </a:solidFill>
                          <a:effectLst/>
                        </a:rPr>
                        <a:t>13.26</a:t>
                      </a:r>
                      <a:endParaRPr lang="es-MX" sz="2000" b="0" i="0" u="none" strike="noStrike" dirty="0">
                        <a:solidFill>
                          <a:schemeClr val="bg2"/>
                        </a:solidFill>
                        <a:effectLst/>
                        <a:latin typeface="Calibri"/>
                      </a:endParaRPr>
                    </a:p>
                  </a:txBody>
                  <a:tcPr marL="9525" marR="9525" marT="9525" marB="0" anchor="b"/>
                </a:tc>
                <a:tc>
                  <a:txBody>
                    <a:bodyPr/>
                    <a:lstStyle/>
                    <a:p>
                      <a:pPr algn="ctr" fontAlgn="b"/>
                      <a:r>
                        <a:rPr lang="es-MX" sz="2000" u="none" strike="noStrike">
                          <a:solidFill>
                            <a:schemeClr val="bg2"/>
                          </a:solidFill>
                          <a:effectLst/>
                        </a:rPr>
                        <a:t>1.13</a:t>
                      </a:r>
                      <a:endParaRPr lang="es-MX" sz="2000" b="0" i="0" u="none" strike="noStrike">
                        <a:solidFill>
                          <a:schemeClr val="bg2"/>
                        </a:solidFill>
                        <a:effectLst/>
                        <a:latin typeface="Calibri"/>
                      </a:endParaRPr>
                    </a:p>
                  </a:txBody>
                  <a:tcPr marL="9525" marR="9525" marT="9525" marB="0" anchor="b"/>
                </a:tc>
              </a:tr>
              <a:tr h="336037">
                <a:tc>
                  <a:txBody>
                    <a:bodyPr/>
                    <a:lstStyle/>
                    <a:p>
                      <a:pPr algn="ctr" fontAlgn="b"/>
                      <a:r>
                        <a:rPr lang="es-MX" sz="2000" u="none" strike="noStrike" dirty="0">
                          <a:effectLst/>
                        </a:rPr>
                        <a:t>Zona O2</a:t>
                      </a:r>
                      <a:endParaRPr lang="es-MX" sz="2000" b="0" i="0" u="none" strike="noStrike" dirty="0">
                        <a:solidFill>
                          <a:srgbClr val="000000"/>
                        </a:solidFill>
                        <a:effectLst/>
                        <a:latin typeface="Calibri"/>
                      </a:endParaRPr>
                    </a:p>
                  </a:txBody>
                  <a:tcPr marL="9525" marR="9525" marT="9525" marB="0" anchor="b"/>
                </a:tc>
                <a:tc>
                  <a:txBody>
                    <a:bodyPr/>
                    <a:lstStyle/>
                    <a:p>
                      <a:pPr algn="ctr" fontAlgn="b"/>
                      <a:r>
                        <a:rPr lang="es-MX" sz="2000" u="none" strike="noStrike" dirty="0">
                          <a:effectLst/>
                        </a:rPr>
                        <a:t>15</a:t>
                      </a:r>
                      <a:endParaRPr lang="es-MX" sz="2000" b="0" i="0" u="none" strike="noStrike" dirty="0">
                        <a:solidFill>
                          <a:srgbClr val="000000"/>
                        </a:solidFill>
                        <a:effectLst/>
                        <a:latin typeface="Calibri"/>
                      </a:endParaRPr>
                    </a:p>
                  </a:txBody>
                  <a:tcPr marL="9525" marR="9525" marT="9525" marB="0" anchor="b"/>
                </a:tc>
                <a:tc>
                  <a:txBody>
                    <a:bodyPr/>
                    <a:lstStyle/>
                    <a:p>
                      <a:pPr algn="ctr" fontAlgn="b"/>
                      <a:r>
                        <a:rPr lang="es-MX" sz="2000" u="none" strike="noStrike" dirty="0">
                          <a:solidFill>
                            <a:schemeClr val="bg2"/>
                          </a:solidFill>
                          <a:effectLst/>
                        </a:rPr>
                        <a:t>0.89</a:t>
                      </a:r>
                      <a:endParaRPr lang="es-MX" sz="2000" b="0" i="0" u="none" strike="noStrike" dirty="0">
                        <a:solidFill>
                          <a:schemeClr val="bg2"/>
                        </a:solidFill>
                        <a:effectLst/>
                        <a:latin typeface="Calibri"/>
                      </a:endParaRPr>
                    </a:p>
                  </a:txBody>
                  <a:tcPr marL="9525" marR="9525" marT="9525" marB="0" anchor="b"/>
                </a:tc>
                <a:tc>
                  <a:txBody>
                    <a:bodyPr/>
                    <a:lstStyle/>
                    <a:p>
                      <a:pPr algn="ctr" fontAlgn="b"/>
                      <a:r>
                        <a:rPr lang="es-MX" sz="2000" u="none" strike="noStrike" dirty="0">
                          <a:solidFill>
                            <a:schemeClr val="bg2"/>
                          </a:solidFill>
                          <a:effectLst/>
                        </a:rPr>
                        <a:t>15.85</a:t>
                      </a:r>
                      <a:endParaRPr lang="es-MX" sz="2000" b="0" i="0" u="none" strike="noStrike" dirty="0">
                        <a:solidFill>
                          <a:schemeClr val="bg2"/>
                        </a:solidFill>
                        <a:effectLst/>
                        <a:latin typeface="Calibri"/>
                      </a:endParaRPr>
                    </a:p>
                  </a:txBody>
                  <a:tcPr marL="9525" marR="9525" marT="9525" marB="0" anchor="b"/>
                </a:tc>
                <a:tc>
                  <a:txBody>
                    <a:bodyPr/>
                    <a:lstStyle/>
                    <a:p>
                      <a:pPr algn="ctr" fontAlgn="b"/>
                      <a:r>
                        <a:rPr lang="es-MX" sz="2000" u="none" strike="noStrike" dirty="0">
                          <a:solidFill>
                            <a:schemeClr val="bg2"/>
                          </a:solidFill>
                          <a:effectLst/>
                        </a:rPr>
                        <a:t>16.74</a:t>
                      </a:r>
                      <a:endParaRPr lang="es-MX" sz="2000" b="0" i="0" u="none" strike="noStrike" dirty="0">
                        <a:solidFill>
                          <a:schemeClr val="bg2"/>
                        </a:solidFill>
                        <a:effectLst/>
                        <a:latin typeface="Calibri"/>
                      </a:endParaRPr>
                    </a:p>
                  </a:txBody>
                  <a:tcPr marL="9525" marR="9525" marT="9525" marB="0" anchor="b"/>
                </a:tc>
                <a:tc>
                  <a:txBody>
                    <a:bodyPr/>
                    <a:lstStyle/>
                    <a:p>
                      <a:pPr algn="ctr" fontAlgn="b"/>
                      <a:r>
                        <a:rPr lang="es-MX" sz="2000" u="none" strike="noStrike" dirty="0">
                          <a:solidFill>
                            <a:schemeClr val="bg2"/>
                          </a:solidFill>
                          <a:effectLst/>
                        </a:rPr>
                        <a:t>0.90</a:t>
                      </a:r>
                      <a:endParaRPr lang="es-MX" sz="2000" b="0" i="0" u="none" strike="noStrike" dirty="0">
                        <a:solidFill>
                          <a:schemeClr val="bg2"/>
                        </a:solidFill>
                        <a:effectLst/>
                        <a:latin typeface="Calibri"/>
                      </a:endParaRPr>
                    </a:p>
                  </a:txBody>
                  <a:tcPr marL="9525" marR="9525" marT="9525" marB="0" anchor="b"/>
                </a:tc>
              </a:tr>
              <a:tr h="336037">
                <a:tc gridSpan="2">
                  <a:txBody>
                    <a:bodyPr/>
                    <a:lstStyle/>
                    <a:p>
                      <a:pPr algn="ctr" fontAlgn="b"/>
                      <a:r>
                        <a:rPr lang="es-MX" sz="2000" u="none" strike="noStrike">
                          <a:effectLst/>
                        </a:rPr>
                        <a:t>Columna Total Tj´</a:t>
                      </a:r>
                      <a:endParaRPr lang="es-MX" sz="2000" b="0" i="0" u="none" strike="noStrike">
                        <a:solidFill>
                          <a:srgbClr val="000000"/>
                        </a:solidFill>
                        <a:effectLst/>
                        <a:latin typeface="Calibri"/>
                      </a:endParaRPr>
                    </a:p>
                  </a:txBody>
                  <a:tcPr marL="9525" marR="9525" marT="9525" marB="0" anchor="b"/>
                </a:tc>
                <a:tc hMerge="1">
                  <a:txBody>
                    <a:bodyPr/>
                    <a:lstStyle/>
                    <a:p>
                      <a:endParaRPr lang="es-MX"/>
                    </a:p>
                  </a:txBody>
                  <a:tcPr/>
                </a:tc>
                <a:tc>
                  <a:txBody>
                    <a:bodyPr/>
                    <a:lstStyle/>
                    <a:p>
                      <a:pPr algn="ctr" fontAlgn="b"/>
                      <a:r>
                        <a:rPr lang="es-MX" sz="2000" u="none" strike="noStrike" dirty="0">
                          <a:solidFill>
                            <a:schemeClr val="bg2"/>
                          </a:solidFill>
                          <a:effectLst/>
                        </a:rPr>
                        <a:t>10</a:t>
                      </a:r>
                      <a:endParaRPr lang="es-MX" sz="2000" b="0" i="0" u="none" strike="noStrike" dirty="0">
                        <a:solidFill>
                          <a:schemeClr val="bg2"/>
                        </a:solidFill>
                        <a:effectLst/>
                        <a:latin typeface="Calibri"/>
                      </a:endParaRPr>
                    </a:p>
                  </a:txBody>
                  <a:tcPr marL="9525" marR="9525" marT="9525" marB="0" anchor="b"/>
                </a:tc>
                <a:tc>
                  <a:txBody>
                    <a:bodyPr/>
                    <a:lstStyle/>
                    <a:p>
                      <a:pPr algn="ctr" fontAlgn="b"/>
                      <a:r>
                        <a:rPr lang="es-MX" sz="2000" u="none" strike="noStrike" dirty="0">
                          <a:solidFill>
                            <a:schemeClr val="bg2"/>
                          </a:solidFill>
                          <a:effectLst/>
                        </a:rPr>
                        <a:t>20</a:t>
                      </a:r>
                      <a:endParaRPr lang="es-MX" sz="2000" b="0" i="0" u="none" strike="noStrike" dirty="0">
                        <a:solidFill>
                          <a:schemeClr val="bg2"/>
                        </a:solidFill>
                        <a:effectLst/>
                        <a:latin typeface="Calibri"/>
                      </a:endParaRPr>
                    </a:p>
                  </a:txBody>
                  <a:tcPr marL="9525" marR="9525" marT="9525" marB="0" anchor="b"/>
                </a:tc>
                <a:tc>
                  <a:txBody>
                    <a:bodyPr/>
                    <a:lstStyle/>
                    <a:p>
                      <a:pPr algn="ctr" fontAlgn="b"/>
                      <a:endParaRPr lang="es-MX" sz="2000" b="0" i="0" u="none" strike="noStrike" dirty="0">
                        <a:solidFill>
                          <a:schemeClr val="bg2"/>
                        </a:solidFill>
                        <a:effectLst/>
                        <a:latin typeface="Calibri"/>
                      </a:endParaRPr>
                    </a:p>
                  </a:txBody>
                  <a:tcPr marL="9525" marR="9525" marT="9525" marB="0" anchor="b"/>
                </a:tc>
                <a:tc>
                  <a:txBody>
                    <a:bodyPr/>
                    <a:lstStyle/>
                    <a:p>
                      <a:pPr algn="ctr" fontAlgn="b"/>
                      <a:endParaRPr lang="es-MX" sz="2000" b="0" i="0" u="none" strike="noStrike" dirty="0">
                        <a:solidFill>
                          <a:schemeClr val="bg2"/>
                        </a:solidFill>
                        <a:effectLst/>
                        <a:latin typeface="Calibri"/>
                      </a:endParaRPr>
                    </a:p>
                  </a:txBody>
                  <a:tcPr marL="9525" marR="9525" marT="9525" marB="0" anchor="b"/>
                </a:tc>
              </a:tr>
              <a:tr h="336037">
                <a:tc gridSpan="2">
                  <a:txBody>
                    <a:bodyPr/>
                    <a:lstStyle/>
                    <a:p>
                      <a:pPr algn="ctr" fontAlgn="b"/>
                      <a:r>
                        <a:rPr lang="es-MX" sz="2000" u="none" strike="noStrike">
                          <a:effectLst/>
                        </a:rPr>
                        <a:t>Nj</a:t>
                      </a:r>
                      <a:endParaRPr lang="es-MX" sz="2000" b="0" i="0" u="none" strike="noStrike">
                        <a:solidFill>
                          <a:srgbClr val="000000"/>
                        </a:solidFill>
                        <a:effectLst/>
                        <a:latin typeface="Calibri"/>
                      </a:endParaRPr>
                    </a:p>
                  </a:txBody>
                  <a:tcPr marL="9525" marR="9525" marT="9525" marB="0" anchor="b"/>
                </a:tc>
                <a:tc hMerge="1">
                  <a:txBody>
                    <a:bodyPr/>
                    <a:lstStyle/>
                    <a:p>
                      <a:endParaRPr lang="es-MX"/>
                    </a:p>
                  </a:txBody>
                  <a:tcPr/>
                </a:tc>
                <a:tc>
                  <a:txBody>
                    <a:bodyPr/>
                    <a:lstStyle/>
                    <a:p>
                      <a:pPr algn="ctr" fontAlgn="b"/>
                      <a:r>
                        <a:rPr lang="es-MX" sz="2000" u="none" strike="noStrike">
                          <a:solidFill>
                            <a:schemeClr val="bg2"/>
                          </a:solidFill>
                          <a:effectLst/>
                        </a:rPr>
                        <a:t>1</a:t>
                      </a:r>
                      <a:endParaRPr lang="es-MX" sz="2000" b="0" i="0" u="none" strike="noStrike">
                        <a:solidFill>
                          <a:schemeClr val="bg2"/>
                        </a:solidFill>
                        <a:effectLst/>
                        <a:latin typeface="Calibri"/>
                      </a:endParaRPr>
                    </a:p>
                  </a:txBody>
                  <a:tcPr marL="9525" marR="9525" marT="9525" marB="0" anchor="b"/>
                </a:tc>
                <a:tc>
                  <a:txBody>
                    <a:bodyPr/>
                    <a:lstStyle/>
                    <a:p>
                      <a:pPr algn="ctr" fontAlgn="b"/>
                      <a:r>
                        <a:rPr lang="es-MX" sz="2000" u="none" strike="noStrike">
                          <a:solidFill>
                            <a:schemeClr val="bg2"/>
                          </a:solidFill>
                          <a:effectLst/>
                        </a:rPr>
                        <a:t>1</a:t>
                      </a:r>
                      <a:endParaRPr lang="es-MX" sz="2000" b="0" i="0" u="none" strike="noStrike">
                        <a:solidFill>
                          <a:schemeClr val="bg2"/>
                        </a:solidFill>
                        <a:effectLst/>
                        <a:latin typeface="Calibri"/>
                      </a:endParaRPr>
                    </a:p>
                  </a:txBody>
                  <a:tcPr marL="9525" marR="9525" marT="9525" marB="0" anchor="b"/>
                </a:tc>
                <a:tc>
                  <a:txBody>
                    <a:bodyPr/>
                    <a:lstStyle/>
                    <a:p>
                      <a:pPr algn="ctr" fontAlgn="b"/>
                      <a:endParaRPr lang="es-MX" sz="2000" b="0" i="0" u="none" strike="noStrike">
                        <a:solidFill>
                          <a:schemeClr val="bg2"/>
                        </a:solidFill>
                        <a:effectLst/>
                        <a:latin typeface="Calibri"/>
                      </a:endParaRPr>
                    </a:p>
                  </a:txBody>
                  <a:tcPr marL="9525" marR="9525" marT="9525" marB="0" anchor="b"/>
                </a:tc>
                <a:tc>
                  <a:txBody>
                    <a:bodyPr/>
                    <a:lstStyle/>
                    <a:p>
                      <a:pPr algn="ctr" fontAlgn="b"/>
                      <a:endParaRPr lang="es-MX" sz="2000" b="0" i="0" u="none" strike="noStrike" dirty="0">
                        <a:solidFill>
                          <a:schemeClr val="bg2"/>
                        </a:solidFill>
                        <a:effectLst/>
                        <a:latin typeface="Calibri"/>
                      </a:endParaRPr>
                    </a:p>
                  </a:txBody>
                  <a:tcPr marL="9525" marR="9525" marT="9525" marB="0" anchor="b"/>
                </a:tc>
              </a:tr>
            </a:tbl>
          </a:graphicData>
        </a:graphic>
      </p:graphicFrame>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450877"/>
            <a:ext cx="3888432" cy="246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3 Tabla"/>
          <p:cNvGraphicFramePr>
            <a:graphicFrameLocks noGrp="1"/>
          </p:cNvGraphicFramePr>
          <p:nvPr>
            <p:extLst>
              <p:ext uri="{D42A27DB-BD31-4B8C-83A1-F6EECF244321}">
                <p14:modId xmlns:p14="http://schemas.microsoft.com/office/powerpoint/2010/main" val="1414222562"/>
              </p:ext>
            </p:extLst>
          </p:nvPr>
        </p:nvGraphicFramePr>
        <p:xfrm>
          <a:off x="3066611" y="4501507"/>
          <a:ext cx="5681853" cy="2016222"/>
        </p:xfrm>
        <a:graphic>
          <a:graphicData uri="http://schemas.openxmlformats.org/drawingml/2006/table">
            <a:tbl>
              <a:tblPr>
                <a:tableStyleId>{5C22544A-7EE6-4342-B048-85BDC9FD1C3A}</a:tableStyleId>
              </a:tblPr>
              <a:tblGrid>
                <a:gridCol w="1440020"/>
                <a:gridCol w="478569"/>
                <a:gridCol w="920750"/>
                <a:gridCol w="949325"/>
                <a:gridCol w="1334389"/>
                <a:gridCol w="558800"/>
              </a:tblGrid>
              <a:tr h="336037">
                <a:tc>
                  <a:txBody>
                    <a:bodyPr/>
                    <a:lstStyle/>
                    <a:p>
                      <a:pPr algn="ctr" fontAlgn="b"/>
                      <a:endParaRPr lang="es-MX" sz="2000" b="0" i="0" u="none" strike="noStrike" dirty="0">
                        <a:solidFill>
                          <a:srgbClr val="000000"/>
                        </a:solidFill>
                        <a:effectLst/>
                        <a:latin typeface="Calibri"/>
                      </a:endParaRPr>
                    </a:p>
                  </a:txBody>
                  <a:tcPr marL="9525" marR="9525" marT="9525" marB="0" anchor="b"/>
                </a:tc>
                <a:tc>
                  <a:txBody>
                    <a:bodyPr/>
                    <a:lstStyle/>
                    <a:p>
                      <a:pPr algn="ctr" fontAlgn="b"/>
                      <a:endParaRPr lang="es-MX" sz="2000" b="0" i="0" u="none" strike="noStrike">
                        <a:solidFill>
                          <a:srgbClr val="000000"/>
                        </a:solidFill>
                        <a:effectLst/>
                        <a:latin typeface="Calibri"/>
                      </a:endParaRPr>
                    </a:p>
                  </a:txBody>
                  <a:tcPr marL="9525" marR="9525" marT="9525" marB="0" anchor="b"/>
                </a:tc>
                <a:tc>
                  <a:txBody>
                    <a:bodyPr/>
                    <a:lstStyle/>
                    <a:p>
                      <a:pPr algn="ctr" fontAlgn="b"/>
                      <a:r>
                        <a:rPr lang="es-MX" sz="2000" u="none" strike="noStrike">
                          <a:effectLst/>
                        </a:rPr>
                        <a:t>Zona D1</a:t>
                      </a:r>
                      <a:endParaRPr lang="es-MX" sz="2000" b="0" i="0" u="none" strike="noStrike">
                        <a:solidFill>
                          <a:srgbClr val="000000"/>
                        </a:solidFill>
                        <a:effectLst/>
                        <a:latin typeface="Calibri"/>
                      </a:endParaRPr>
                    </a:p>
                  </a:txBody>
                  <a:tcPr marL="9525" marR="9525" marT="9525" marB="0" anchor="b"/>
                </a:tc>
                <a:tc>
                  <a:txBody>
                    <a:bodyPr/>
                    <a:lstStyle/>
                    <a:p>
                      <a:pPr algn="ctr" fontAlgn="b"/>
                      <a:r>
                        <a:rPr lang="es-MX" sz="2000" u="none" strike="noStrike">
                          <a:effectLst/>
                        </a:rPr>
                        <a:t>Zona D2</a:t>
                      </a:r>
                      <a:endParaRPr lang="es-MX" sz="2000" b="0" i="0" u="none" strike="noStrike">
                        <a:solidFill>
                          <a:srgbClr val="000000"/>
                        </a:solidFill>
                        <a:effectLst/>
                        <a:latin typeface="Calibri"/>
                      </a:endParaRPr>
                    </a:p>
                  </a:txBody>
                  <a:tcPr marL="9525" marR="9525" marT="9525" marB="0" anchor="b"/>
                </a:tc>
                <a:tc>
                  <a:txBody>
                    <a:bodyPr/>
                    <a:lstStyle/>
                    <a:p>
                      <a:pPr algn="ctr" fontAlgn="b"/>
                      <a:endParaRPr lang="es-MX" sz="2000" b="0" i="0" u="none" strike="noStrike">
                        <a:solidFill>
                          <a:srgbClr val="000000"/>
                        </a:solidFill>
                        <a:effectLst/>
                        <a:latin typeface="Calibri"/>
                      </a:endParaRPr>
                    </a:p>
                  </a:txBody>
                  <a:tcPr marL="9525" marR="9525" marT="9525" marB="0" anchor="b"/>
                </a:tc>
                <a:tc>
                  <a:txBody>
                    <a:bodyPr/>
                    <a:lstStyle/>
                    <a:p>
                      <a:pPr algn="ctr" fontAlgn="b"/>
                      <a:endParaRPr lang="es-MX" sz="2000" b="0" i="0" u="none" strike="noStrike">
                        <a:solidFill>
                          <a:srgbClr val="000000"/>
                        </a:solidFill>
                        <a:effectLst/>
                        <a:latin typeface="Calibri"/>
                      </a:endParaRPr>
                    </a:p>
                  </a:txBody>
                  <a:tcPr marL="9525" marR="9525" marT="9525" marB="0" anchor="b"/>
                </a:tc>
              </a:tr>
              <a:tr h="336037">
                <a:tc>
                  <a:txBody>
                    <a:bodyPr/>
                    <a:lstStyle/>
                    <a:p>
                      <a:pPr algn="ctr" fontAlgn="b"/>
                      <a:endParaRPr lang="es-MX" sz="2000" b="0" i="0" u="none" strike="noStrike">
                        <a:solidFill>
                          <a:srgbClr val="000000"/>
                        </a:solidFill>
                        <a:effectLst/>
                        <a:latin typeface="Calibri"/>
                      </a:endParaRPr>
                    </a:p>
                  </a:txBody>
                  <a:tcPr marL="9525" marR="9525" marT="9525" marB="0" anchor="b"/>
                </a:tc>
                <a:tc>
                  <a:txBody>
                    <a:bodyPr/>
                    <a:lstStyle/>
                    <a:p>
                      <a:pPr algn="ctr" fontAlgn="b"/>
                      <a:endParaRPr lang="es-MX" sz="2000" b="0" i="0" u="none" strike="noStrike">
                        <a:solidFill>
                          <a:srgbClr val="000000"/>
                        </a:solidFill>
                        <a:effectLst/>
                        <a:latin typeface="Calibri"/>
                      </a:endParaRPr>
                    </a:p>
                  </a:txBody>
                  <a:tcPr marL="9525" marR="9525" marT="9525" marB="0" anchor="b"/>
                </a:tc>
                <a:tc>
                  <a:txBody>
                    <a:bodyPr/>
                    <a:lstStyle/>
                    <a:p>
                      <a:pPr algn="ctr" fontAlgn="b"/>
                      <a:r>
                        <a:rPr lang="es-MX" sz="2000" u="none" strike="noStrike">
                          <a:effectLst/>
                        </a:rPr>
                        <a:t>10</a:t>
                      </a:r>
                      <a:endParaRPr lang="es-MX" sz="2000" b="0" i="0" u="none" strike="noStrike">
                        <a:solidFill>
                          <a:srgbClr val="000000"/>
                        </a:solidFill>
                        <a:effectLst/>
                        <a:latin typeface="Calibri"/>
                      </a:endParaRPr>
                    </a:p>
                  </a:txBody>
                  <a:tcPr marL="9525" marR="9525" marT="9525" marB="0" anchor="b"/>
                </a:tc>
                <a:tc>
                  <a:txBody>
                    <a:bodyPr/>
                    <a:lstStyle/>
                    <a:p>
                      <a:pPr algn="ctr" fontAlgn="b"/>
                      <a:r>
                        <a:rPr lang="es-MX" sz="2000" u="none" strike="noStrike">
                          <a:effectLst/>
                        </a:rPr>
                        <a:t>20</a:t>
                      </a:r>
                      <a:endParaRPr lang="es-MX" sz="2000" b="0" i="0" u="none" strike="noStrike">
                        <a:solidFill>
                          <a:srgbClr val="000000"/>
                        </a:solidFill>
                        <a:effectLst/>
                        <a:latin typeface="Calibri"/>
                      </a:endParaRPr>
                    </a:p>
                  </a:txBody>
                  <a:tcPr marL="9525" marR="9525" marT="9525" marB="0" anchor="b"/>
                </a:tc>
                <a:tc>
                  <a:txBody>
                    <a:bodyPr/>
                    <a:lstStyle/>
                    <a:p>
                      <a:pPr algn="ctr" fontAlgn="b"/>
                      <a:r>
                        <a:rPr lang="es-MX" sz="2000" u="none" strike="noStrike" dirty="0">
                          <a:effectLst/>
                        </a:rPr>
                        <a:t>Fila Total Ti´</a:t>
                      </a:r>
                      <a:endParaRPr lang="es-MX" sz="2000" b="0" i="0" u="none" strike="noStrike" dirty="0">
                        <a:solidFill>
                          <a:srgbClr val="000000"/>
                        </a:solidFill>
                        <a:effectLst/>
                        <a:latin typeface="Calibri"/>
                      </a:endParaRPr>
                    </a:p>
                  </a:txBody>
                  <a:tcPr marL="9525" marR="9525" marT="9525" marB="0" anchor="b"/>
                </a:tc>
                <a:tc>
                  <a:txBody>
                    <a:bodyPr/>
                    <a:lstStyle/>
                    <a:p>
                      <a:pPr algn="ctr" fontAlgn="b"/>
                      <a:r>
                        <a:rPr lang="es-MX" sz="2000" u="none" strike="noStrike">
                          <a:effectLst/>
                        </a:rPr>
                        <a:t>Ni</a:t>
                      </a:r>
                      <a:endParaRPr lang="es-MX" sz="2000" b="0" i="0" u="none" strike="noStrike">
                        <a:solidFill>
                          <a:srgbClr val="000000"/>
                        </a:solidFill>
                        <a:effectLst/>
                        <a:latin typeface="Calibri"/>
                      </a:endParaRPr>
                    </a:p>
                  </a:txBody>
                  <a:tcPr marL="9525" marR="9525" marT="9525" marB="0" anchor="b"/>
                </a:tc>
              </a:tr>
              <a:tr h="336037">
                <a:tc>
                  <a:txBody>
                    <a:bodyPr/>
                    <a:lstStyle/>
                    <a:p>
                      <a:pPr algn="ctr" fontAlgn="b"/>
                      <a:r>
                        <a:rPr lang="es-MX" sz="2000" u="none" strike="noStrike" dirty="0">
                          <a:effectLst/>
                        </a:rPr>
                        <a:t>Zona O1</a:t>
                      </a:r>
                      <a:endParaRPr lang="es-MX" sz="2000" b="0" i="0" u="none" strike="noStrike" dirty="0">
                        <a:solidFill>
                          <a:srgbClr val="000000"/>
                        </a:solidFill>
                        <a:effectLst/>
                        <a:latin typeface="Calibri"/>
                      </a:endParaRPr>
                    </a:p>
                  </a:txBody>
                  <a:tcPr marL="9525" marR="9525" marT="9525" marB="0" anchor="b"/>
                </a:tc>
                <a:tc>
                  <a:txBody>
                    <a:bodyPr/>
                    <a:lstStyle/>
                    <a:p>
                      <a:pPr algn="ctr" fontAlgn="b"/>
                      <a:r>
                        <a:rPr lang="es-MX" sz="2000" u="none" strike="noStrike" dirty="0">
                          <a:effectLst/>
                        </a:rPr>
                        <a:t>15</a:t>
                      </a:r>
                      <a:endParaRPr lang="es-MX" sz="2000" b="0" i="0" u="none" strike="noStrike" dirty="0">
                        <a:solidFill>
                          <a:srgbClr val="000000"/>
                        </a:solidFill>
                        <a:effectLst/>
                        <a:latin typeface="Calibri"/>
                      </a:endParaRPr>
                    </a:p>
                  </a:txBody>
                  <a:tcPr marL="9525" marR="9525" marT="9525" marB="0" anchor="b"/>
                </a:tc>
                <a:tc>
                  <a:txBody>
                    <a:bodyPr/>
                    <a:lstStyle/>
                    <a:p>
                      <a:pPr algn="ctr" fontAlgn="b"/>
                      <a:r>
                        <a:rPr lang="es-MX" sz="2000" u="none" strike="noStrike" dirty="0" smtClean="0">
                          <a:solidFill>
                            <a:schemeClr val="tx1">
                              <a:lumMod val="95000"/>
                            </a:schemeClr>
                          </a:solidFill>
                          <a:effectLst/>
                        </a:rPr>
                        <a:t>10.31</a:t>
                      </a:r>
                      <a:endParaRPr lang="es-MX" sz="2000" b="0" i="0" u="none" strike="noStrike" dirty="0">
                        <a:solidFill>
                          <a:schemeClr val="tx1">
                            <a:lumMod val="95000"/>
                          </a:schemeClr>
                        </a:solidFill>
                        <a:effectLst/>
                        <a:latin typeface="Calibri"/>
                      </a:endParaRPr>
                    </a:p>
                  </a:txBody>
                  <a:tcPr marL="9525" marR="9525" marT="9525" marB="0" anchor="b"/>
                </a:tc>
                <a:tc>
                  <a:txBody>
                    <a:bodyPr/>
                    <a:lstStyle/>
                    <a:p>
                      <a:pPr algn="ctr" fontAlgn="b"/>
                      <a:r>
                        <a:rPr lang="es-MX" sz="2000" u="none" strike="noStrike" dirty="0" smtClean="0">
                          <a:solidFill>
                            <a:schemeClr val="tx1">
                              <a:lumMod val="95000"/>
                            </a:schemeClr>
                          </a:solidFill>
                          <a:effectLst/>
                        </a:rPr>
                        <a:t>4.69</a:t>
                      </a:r>
                      <a:endParaRPr lang="es-MX" sz="2000" b="0" i="0" u="none" strike="noStrike" dirty="0">
                        <a:solidFill>
                          <a:schemeClr val="tx1">
                            <a:lumMod val="95000"/>
                          </a:schemeClr>
                        </a:solidFill>
                        <a:effectLst/>
                        <a:latin typeface="Calibri"/>
                      </a:endParaRPr>
                    </a:p>
                  </a:txBody>
                  <a:tcPr marL="9525" marR="9525" marT="9525" marB="0" anchor="b"/>
                </a:tc>
                <a:tc>
                  <a:txBody>
                    <a:bodyPr/>
                    <a:lstStyle/>
                    <a:p>
                      <a:pPr algn="ctr" fontAlgn="b"/>
                      <a:r>
                        <a:rPr lang="es-MX" sz="2000" u="none" strike="noStrike" dirty="0" smtClean="0">
                          <a:solidFill>
                            <a:schemeClr val="tx1">
                              <a:lumMod val="95000"/>
                            </a:schemeClr>
                          </a:solidFill>
                          <a:effectLst/>
                        </a:rPr>
                        <a:t>15</a:t>
                      </a:r>
                      <a:endParaRPr lang="es-MX" sz="2000" b="0" i="0" u="none" strike="noStrike" dirty="0">
                        <a:solidFill>
                          <a:schemeClr val="tx1">
                            <a:lumMod val="95000"/>
                          </a:schemeClr>
                        </a:solidFill>
                        <a:effectLst/>
                        <a:latin typeface="Calibri"/>
                      </a:endParaRPr>
                    </a:p>
                  </a:txBody>
                  <a:tcPr marL="9525" marR="9525" marT="9525" marB="0" anchor="b"/>
                </a:tc>
                <a:tc>
                  <a:txBody>
                    <a:bodyPr/>
                    <a:lstStyle/>
                    <a:p>
                      <a:pPr algn="ctr" fontAlgn="b"/>
                      <a:r>
                        <a:rPr lang="es-MX" sz="2000" u="none" strike="noStrike">
                          <a:solidFill>
                            <a:schemeClr val="tx1">
                              <a:lumMod val="95000"/>
                            </a:schemeClr>
                          </a:solidFill>
                          <a:effectLst/>
                        </a:rPr>
                        <a:t>1.13</a:t>
                      </a:r>
                      <a:endParaRPr lang="es-MX" sz="2000" b="0" i="0" u="none" strike="noStrike">
                        <a:solidFill>
                          <a:schemeClr val="tx1">
                            <a:lumMod val="95000"/>
                          </a:schemeClr>
                        </a:solidFill>
                        <a:effectLst/>
                        <a:latin typeface="Calibri"/>
                      </a:endParaRPr>
                    </a:p>
                  </a:txBody>
                  <a:tcPr marL="9525" marR="9525" marT="9525" marB="0" anchor="b"/>
                </a:tc>
              </a:tr>
              <a:tr h="336037">
                <a:tc>
                  <a:txBody>
                    <a:bodyPr/>
                    <a:lstStyle/>
                    <a:p>
                      <a:pPr algn="ctr" fontAlgn="b"/>
                      <a:r>
                        <a:rPr lang="es-MX" sz="2000" u="none" strike="noStrike" dirty="0">
                          <a:effectLst/>
                        </a:rPr>
                        <a:t>Zona O2</a:t>
                      </a:r>
                      <a:endParaRPr lang="es-MX" sz="2000" b="0" i="0" u="none" strike="noStrike" dirty="0">
                        <a:solidFill>
                          <a:srgbClr val="000000"/>
                        </a:solidFill>
                        <a:effectLst/>
                        <a:latin typeface="Calibri"/>
                      </a:endParaRPr>
                    </a:p>
                  </a:txBody>
                  <a:tcPr marL="9525" marR="9525" marT="9525" marB="0" anchor="b"/>
                </a:tc>
                <a:tc>
                  <a:txBody>
                    <a:bodyPr/>
                    <a:lstStyle/>
                    <a:p>
                      <a:pPr algn="ctr" fontAlgn="b"/>
                      <a:r>
                        <a:rPr lang="es-MX" sz="2000" u="none" strike="noStrike" dirty="0">
                          <a:effectLst/>
                        </a:rPr>
                        <a:t>15</a:t>
                      </a:r>
                      <a:endParaRPr lang="es-MX" sz="2000" b="0" i="0" u="none" strike="noStrike" dirty="0">
                        <a:solidFill>
                          <a:srgbClr val="000000"/>
                        </a:solidFill>
                        <a:effectLst/>
                        <a:latin typeface="Calibri"/>
                      </a:endParaRPr>
                    </a:p>
                  </a:txBody>
                  <a:tcPr marL="9525" marR="9525" marT="9525" marB="0" anchor="b"/>
                </a:tc>
                <a:tc>
                  <a:txBody>
                    <a:bodyPr/>
                    <a:lstStyle/>
                    <a:p>
                      <a:pPr algn="ctr" fontAlgn="b"/>
                      <a:r>
                        <a:rPr lang="es-MX" sz="2000" u="none" strike="noStrike" dirty="0">
                          <a:solidFill>
                            <a:schemeClr val="tx1">
                              <a:lumMod val="95000"/>
                            </a:schemeClr>
                          </a:solidFill>
                          <a:effectLst/>
                        </a:rPr>
                        <a:t>0.89</a:t>
                      </a:r>
                      <a:endParaRPr lang="es-MX" sz="2000" b="0" i="0" u="none" strike="noStrike" dirty="0">
                        <a:solidFill>
                          <a:schemeClr val="tx1">
                            <a:lumMod val="95000"/>
                          </a:schemeClr>
                        </a:solidFill>
                        <a:effectLst/>
                        <a:latin typeface="Calibri"/>
                      </a:endParaRPr>
                    </a:p>
                  </a:txBody>
                  <a:tcPr marL="9525" marR="9525" marT="9525" marB="0" anchor="b"/>
                </a:tc>
                <a:tc>
                  <a:txBody>
                    <a:bodyPr/>
                    <a:lstStyle/>
                    <a:p>
                      <a:pPr algn="ctr" fontAlgn="b"/>
                      <a:r>
                        <a:rPr lang="es-MX" sz="2000" u="none" strike="noStrike" dirty="0">
                          <a:solidFill>
                            <a:schemeClr val="tx1">
                              <a:lumMod val="95000"/>
                            </a:schemeClr>
                          </a:solidFill>
                          <a:effectLst/>
                        </a:rPr>
                        <a:t>15.85</a:t>
                      </a:r>
                      <a:endParaRPr lang="es-MX" sz="2000" b="0" i="0" u="none" strike="noStrike" dirty="0">
                        <a:solidFill>
                          <a:schemeClr val="tx1">
                            <a:lumMod val="95000"/>
                          </a:schemeClr>
                        </a:solidFill>
                        <a:effectLst/>
                        <a:latin typeface="Calibri"/>
                      </a:endParaRPr>
                    </a:p>
                  </a:txBody>
                  <a:tcPr marL="9525" marR="9525" marT="9525" marB="0" anchor="b"/>
                </a:tc>
                <a:tc>
                  <a:txBody>
                    <a:bodyPr/>
                    <a:lstStyle/>
                    <a:p>
                      <a:pPr algn="ctr" fontAlgn="b"/>
                      <a:r>
                        <a:rPr lang="es-MX" sz="2000" u="none" strike="noStrike" dirty="0" smtClean="0">
                          <a:solidFill>
                            <a:schemeClr val="tx1">
                              <a:lumMod val="95000"/>
                            </a:schemeClr>
                          </a:solidFill>
                          <a:effectLst/>
                        </a:rPr>
                        <a:t>15</a:t>
                      </a:r>
                      <a:endParaRPr lang="es-MX" sz="2000" b="0" i="0" u="none" strike="noStrike" dirty="0">
                        <a:solidFill>
                          <a:schemeClr val="tx1">
                            <a:lumMod val="95000"/>
                          </a:schemeClr>
                        </a:solidFill>
                        <a:effectLst/>
                        <a:latin typeface="Calibri"/>
                      </a:endParaRPr>
                    </a:p>
                  </a:txBody>
                  <a:tcPr marL="9525" marR="9525" marT="9525" marB="0" anchor="b"/>
                </a:tc>
                <a:tc>
                  <a:txBody>
                    <a:bodyPr/>
                    <a:lstStyle/>
                    <a:p>
                      <a:pPr algn="ctr" fontAlgn="b"/>
                      <a:r>
                        <a:rPr lang="es-MX" sz="2000" u="none" strike="noStrike" dirty="0">
                          <a:solidFill>
                            <a:schemeClr val="tx1">
                              <a:lumMod val="95000"/>
                            </a:schemeClr>
                          </a:solidFill>
                          <a:effectLst/>
                        </a:rPr>
                        <a:t>0.90</a:t>
                      </a:r>
                      <a:endParaRPr lang="es-MX" sz="2000" b="0" i="0" u="none" strike="noStrike" dirty="0">
                        <a:solidFill>
                          <a:schemeClr val="tx1">
                            <a:lumMod val="95000"/>
                          </a:schemeClr>
                        </a:solidFill>
                        <a:effectLst/>
                        <a:latin typeface="Calibri"/>
                      </a:endParaRPr>
                    </a:p>
                  </a:txBody>
                  <a:tcPr marL="9525" marR="9525" marT="9525" marB="0" anchor="b"/>
                </a:tc>
              </a:tr>
              <a:tr h="336037">
                <a:tc gridSpan="2">
                  <a:txBody>
                    <a:bodyPr/>
                    <a:lstStyle/>
                    <a:p>
                      <a:pPr algn="ctr" fontAlgn="b"/>
                      <a:r>
                        <a:rPr lang="es-MX" sz="2000" u="none" strike="noStrike">
                          <a:effectLst/>
                        </a:rPr>
                        <a:t>Columna Total Tj´</a:t>
                      </a:r>
                      <a:endParaRPr lang="es-MX" sz="2000" b="0" i="0" u="none" strike="noStrike">
                        <a:solidFill>
                          <a:srgbClr val="000000"/>
                        </a:solidFill>
                        <a:effectLst/>
                        <a:latin typeface="Calibri"/>
                      </a:endParaRPr>
                    </a:p>
                  </a:txBody>
                  <a:tcPr marL="9525" marR="9525" marT="9525" marB="0" anchor="b"/>
                </a:tc>
                <a:tc hMerge="1">
                  <a:txBody>
                    <a:bodyPr/>
                    <a:lstStyle/>
                    <a:p>
                      <a:endParaRPr lang="es-MX"/>
                    </a:p>
                  </a:txBody>
                  <a:tcPr/>
                </a:tc>
                <a:tc>
                  <a:txBody>
                    <a:bodyPr/>
                    <a:lstStyle/>
                    <a:p>
                      <a:pPr algn="ctr" fontAlgn="b"/>
                      <a:r>
                        <a:rPr lang="es-MX" sz="2000" u="none" strike="noStrike" dirty="0" smtClean="0">
                          <a:solidFill>
                            <a:schemeClr val="tx1">
                              <a:lumMod val="95000"/>
                            </a:schemeClr>
                          </a:solidFill>
                          <a:effectLst/>
                        </a:rPr>
                        <a:t>11.10</a:t>
                      </a:r>
                      <a:endParaRPr lang="es-MX" sz="2000" b="0" i="0" u="none" strike="noStrike" dirty="0">
                        <a:solidFill>
                          <a:schemeClr val="tx1">
                            <a:lumMod val="95000"/>
                          </a:schemeClr>
                        </a:solidFill>
                        <a:effectLst/>
                        <a:latin typeface="Calibri"/>
                      </a:endParaRPr>
                    </a:p>
                  </a:txBody>
                  <a:tcPr marL="9525" marR="9525" marT="9525" marB="0" anchor="b"/>
                </a:tc>
                <a:tc>
                  <a:txBody>
                    <a:bodyPr/>
                    <a:lstStyle/>
                    <a:p>
                      <a:pPr algn="ctr" fontAlgn="b"/>
                      <a:r>
                        <a:rPr lang="es-MX" sz="2000" u="none" strike="noStrike" dirty="0" smtClean="0">
                          <a:solidFill>
                            <a:schemeClr val="tx1">
                              <a:lumMod val="95000"/>
                            </a:schemeClr>
                          </a:solidFill>
                          <a:effectLst/>
                        </a:rPr>
                        <a:t>18.90</a:t>
                      </a:r>
                      <a:endParaRPr lang="es-MX" sz="2000" b="0" i="0" u="none" strike="noStrike" dirty="0">
                        <a:solidFill>
                          <a:schemeClr val="tx1">
                            <a:lumMod val="95000"/>
                          </a:schemeClr>
                        </a:solidFill>
                        <a:effectLst/>
                        <a:latin typeface="Calibri"/>
                      </a:endParaRPr>
                    </a:p>
                  </a:txBody>
                  <a:tcPr marL="9525" marR="9525" marT="9525" marB="0" anchor="b"/>
                </a:tc>
                <a:tc>
                  <a:txBody>
                    <a:bodyPr/>
                    <a:lstStyle/>
                    <a:p>
                      <a:pPr algn="ctr" fontAlgn="b"/>
                      <a:endParaRPr lang="es-MX" sz="2000" b="0" i="0" u="none" strike="noStrike" dirty="0">
                        <a:solidFill>
                          <a:schemeClr val="tx1">
                            <a:lumMod val="95000"/>
                          </a:schemeClr>
                        </a:solidFill>
                        <a:effectLst/>
                        <a:latin typeface="Calibri"/>
                      </a:endParaRPr>
                    </a:p>
                  </a:txBody>
                  <a:tcPr marL="9525" marR="9525" marT="9525" marB="0" anchor="b"/>
                </a:tc>
                <a:tc>
                  <a:txBody>
                    <a:bodyPr/>
                    <a:lstStyle/>
                    <a:p>
                      <a:pPr algn="ctr" fontAlgn="b"/>
                      <a:endParaRPr lang="es-MX" sz="2000" b="0" i="0" u="none" strike="noStrike" dirty="0">
                        <a:solidFill>
                          <a:schemeClr val="tx1">
                            <a:lumMod val="95000"/>
                          </a:schemeClr>
                        </a:solidFill>
                        <a:effectLst/>
                        <a:latin typeface="Calibri"/>
                      </a:endParaRPr>
                    </a:p>
                  </a:txBody>
                  <a:tcPr marL="9525" marR="9525" marT="9525" marB="0" anchor="b"/>
                </a:tc>
              </a:tr>
              <a:tr h="336037">
                <a:tc gridSpan="2">
                  <a:txBody>
                    <a:bodyPr/>
                    <a:lstStyle/>
                    <a:p>
                      <a:pPr algn="ctr" fontAlgn="b"/>
                      <a:r>
                        <a:rPr lang="es-MX" sz="2000" u="none" strike="noStrike">
                          <a:effectLst/>
                        </a:rPr>
                        <a:t>Nj</a:t>
                      </a:r>
                      <a:endParaRPr lang="es-MX" sz="2000" b="0" i="0" u="none" strike="noStrike">
                        <a:solidFill>
                          <a:srgbClr val="000000"/>
                        </a:solidFill>
                        <a:effectLst/>
                        <a:latin typeface="Calibri"/>
                      </a:endParaRPr>
                    </a:p>
                  </a:txBody>
                  <a:tcPr marL="9525" marR="9525" marT="9525" marB="0" anchor="b"/>
                </a:tc>
                <a:tc hMerge="1">
                  <a:txBody>
                    <a:bodyPr/>
                    <a:lstStyle/>
                    <a:p>
                      <a:endParaRPr lang="es-MX"/>
                    </a:p>
                  </a:txBody>
                  <a:tcPr/>
                </a:tc>
                <a:tc>
                  <a:txBody>
                    <a:bodyPr/>
                    <a:lstStyle/>
                    <a:p>
                      <a:pPr algn="ctr" fontAlgn="b"/>
                      <a:r>
                        <a:rPr lang="es-MX" sz="2000" u="none" strike="noStrike" dirty="0" smtClean="0">
                          <a:solidFill>
                            <a:schemeClr val="tx1">
                              <a:lumMod val="95000"/>
                            </a:schemeClr>
                          </a:solidFill>
                          <a:effectLst/>
                        </a:rPr>
                        <a:t>0.90</a:t>
                      </a:r>
                      <a:endParaRPr lang="es-MX" sz="2000" b="0" i="0" u="none" strike="noStrike" dirty="0">
                        <a:solidFill>
                          <a:schemeClr val="tx1">
                            <a:lumMod val="95000"/>
                          </a:schemeClr>
                        </a:solidFill>
                        <a:effectLst/>
                        <a:latin typeface="Calibri"/>
                      </a:endParaRPr>
                    </a:p>
                  </a:txBody>
                  <a:tcPr marL="9525" marR="9525" marT="9525" marB="0" anchor="b"/>
                </a:tc>
                <a:tc>
                  <a:txBody>
                    <a:bodyPr/>
                    <a:lstStyle/>
                    <a:p>
                      <a:pPr algn="ctr" fontAlgn="b"/>
                      <a:r>
                        <a:rPr lang="es-MX" sz="2000" u="none" strike="noStrike" dirty="0" smtClean="0">
                          <a:solidFill>
                            <a:schemeClr val="tx1">
                              <a:lumMod val="95000"/>
                            </a:schemeClr>
                          </a:solidFill>
                          <a:effectLst/>
                        </a:rPr>
                        <a:t>1.06</a:t>
                      </a:r>
                      <a:endParaRPr lang="es-MX" sz="2000" b="0" i="0" u="none" strike="noStrike" dirty="0">
                        <a:solidFill>
                          <a:schemeClr val="tx1">
                            <a:lumMod val="95000"/>
                          </a:schemeClr>
                        </a:solidFill>
                        <a:effectLst/>
                        <a:latin typeface="Calibri"/>
                      </a:endParaRPr>
                    </a:p>
                  </a:txBody>
                  <a:tcPr marL="9525" marR="9525" marT="9525" marB="0" anchor="b"/>
                </a:tc>
                <a:tc>
                  <a:txBody>
                    <a:bodyPr/>
                    <a:lstStyle/>
                    <a:p>
                      <a:pPr algn="ctr" fontAlgn="b"/>
                      <a:endParaRPr lang="es-MX" sz="2000" b="0" i="0" u="none" strike="noStrike" dirty="0">
                        <a:solidFill>
                          <a:schemeClr val="tx1">
                            <a:lumMod val="95000"/>
                          </a:schemeClr>
                        </a:solidFill>
                        <a:effectLst/>
                        <a:latin typeface="Calibri"/>
                      </a:endParaRPr>
                    </a:p>
                  </a:txBody>
                  <a:tcPr marL="9525" marR="9525" marT="9525" marB="0" anchor="b"/>
                </a:tc>
                <a:tc>
                  <a:txBody>
                    <a:bodyPr/>
                    <a:lstStyle/>
                    <a:p>
                      <a:pPr algn="ctr" fontAlgn="b"/>
                      <a:endParaRPr lang="es-MX" sz="2000" b="0" i="0" u="none" strike="noStrike" dirty="0">
                        <a:solidFill>
                          <a:schemeClr val="tx1">
                            <a:lumMod val="95000"/>
                          </a:schemeClr>
                        </a:solidFill>
                        <a:effectLst/>
                        <a:latin typeface="Calibri"/>
                      </a:endParaRPr>
                    </a:p>
                  </a:txBody>
                  <a:tcPr marL="9525" marR="9525" marT="9525" marB="0" anchor="b"/>
                </a:tc>
              </a:tr>
            </a:tbl>
          </a:graphicData>
        </a:graphic>
      </p:graphicFrame>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2929" y="3572694"/>
            <a:ext cx="957263" cy="71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409084" y="1261145"/>
            <a:ext cx="1215397" cy="369332"/>
          </a:xfrm>
          <a:prstGeom prst="rect">
            <a:avLst/>
          </a:prstGeom>
          <a:noFill/>
        </p:spPr>
        <p:txBody>
          <a:bodyPr wrap="none" rtlCol="0">
            <a:spAutoFit/>
          </a:bodyPr>
          <a:lstStyle/>
          <a:p>
            <a:r>
              <a:rPr lang="es-MX" dirty="0" smtClean="0">
                <a:solidFill>
                  <a:schemeClr val="bg1"/>
                </a:solidFill>
              </a:rPr>
              <a:t>Iteración 3</a:t>
            </a:r>
            <a:endParaRPr lang="es-MX" dirty="0">
              <a:solidFill>
                <a:schemeClr val="bg1"/>
              </a:solidFill>
            </a:endParaRPr>
          </a:p>
        </p:txBody>
      </p:sp>
      <p:sp>
        <p:nvSpPr>
          <p:cNvPr id="7" name="6 CuadroTexto"/>
          <p:cNvSpPr txBox="1"/>
          <p:nvPr/>
        </p:nvSpPr>
        <p:spPr>
          <a:xfrm>
            <a:off x="3145388" y="4492213"/>
            <a:ext cx="1226618" cy="369332"/>
          </a:xfrm>
          <a:prstGeom prst="rect">
            <a:avLst/>
          </a:prstGeom>
          <a:noFill/>
        </p:spPr>
        <p:txBody>
          <a:bodyPr wrap="none" rtlCol="0">
            <a:spAutoFit/>
          </a:bodyPr>
          <a:lstStyle/>
          <a:p>
            <a:r>
              <a:rPr lang="es-MX" dirty="0" smtClean="0">
                <a:solidFill>
                  <a:schemeClr val="bg1"/>
                </a:solidFill>
              </a:rPr>
              <a:t>Iteración 4</a:t>
            </a:r>
            <a:endParaRPr lang="es-MX" dirty="0">
              <a:solidFill>
                <a:schemeClr val="bg1"/>
              </a:solidFill>
            </a:endParaRPr>
          </a:p>
        </p:txBody>
      </p:sp>
      <p:sp>
        <p:nvSpPr>
          <p:cNvPr id="3" name="2 Marcador de número de diapositiva"/>
          <p:cNvSpPr>
            <a:spLocks noGrp="1"/>
          </p:cNvSpPr>
          <p:nvPr>
            <p:ph type="sldNum" sz="quarter" idx="12"/>
          </p:nvPr>
        </p:nvSpPr>
        <p:spPr>
          <a:xfrm>
            <a:off x="572658" y="6160219"/>
            <a:ext cx="608287" cy="365125"/>
          </a:xfrm>
        </p:spPr>
        <p:txBody>
          <a:bodyPr/>
          <a:lstStyle/>
          <a:p>
            <a:fld id="{132FADFE-3B8F-471C-ABF0-DBC7717ECBBC}" type="slidenum">
              <a:rPr lang="es-ES" smtClean="0"/>
              <a:t>91</a:t>
            </a:fld>
            <a:endParaRPr lang="es-ES"/>
          </a:p>
        </p:txBody>
      </p:sp>
    </p:spTree>
    <p:extLst>
      <p:ext uri="{BB962C8B-B14F-4D97-AF65-F5344CB8AC3E}">
        <p14:creationId xmlns:p14="http://schemas.microsoft.com/office/powerpoint/2010/main" val="2013079107"/>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337221812"/>
              </p:ext>
            </p:extLst>
          </p:nvPr>
        </p:nvGraphicFramePr>
        <p:xfrm>
          <a:off x="1619672" y="1516463"/>
          <a:ext cx="5681853" cy="2016222"/>
        </p:xfrm>
        <a:graphic>
          <a:graphicData uri="http://schemas.openxmlformats.org/drawingml/2006/table">
            <a:tbl>
              <a:tblPr>
                <a:tableStyleId>{5C22544A-7EE6-4342-B048-85BDC9FD1C3A}</a:tableStyleId>
              </a:tblPr>
              <a:tblGrid>
                <a:gridCol w="1440020"/>
                <a:gridCol w="478569"/>
                <a:gridCol w="920750"/>
                <a:gridCol w="949325"/>
                <a:gridCol w="1334389"/>
                <a:gridCol w="558800"/>
              </a:tblGrid>
              <a:tr h="336037">
                <a:tc>
                  <a:txBody>
                    <a:bodyPr/>
                    <a:lstStyle/>
                    <a:p>
                      <a:pPr algn="ctr" fontAlgn="b"/>
                      <a:endParaRPr lang="es-MX" sz="2000" b="0" i="0" u="none" strike="noStrike" dirty="0">
                        <a:solidFill>
                          <a:srgbClr val="000000"/>
                        </a:solidFill>
                        <a:effectLst/>
                        <a:latin typeface="Calibri"/>
                      </a:endParaRPr>
                    </a:p>
                  </a:txBody>
                  <a:tcPr marL="9525" marR="9525" marT="9525" marB="0" anchor="b"/>
                </a:tc>
                <a:tc>
                  <a:txBody>
                    <a:bodyPr/>
                    <a:lstStyle/>
                    <a:p>
                      <a:pPr algn="ctr" fontAlgn="b"/>
                      <a:endParaRPr lang="es-MX" sz="2000" b="0" i="0" u="none" strike="noStrike">
                        <a:solidFill>
                          <a:srgbClr val="000000"/>
                        </a:solidFill>
                        <a:effectLst/>
                        <a:latin typeface="Calibri"/>
                      </a:endParaRPr>
                    </a:p>
                  </a:txBody>
                  <a:tcPr marL="9525" marR="9525" marT="9525" marB="0" anchor="b"/>
                </a:tc>
                <a:tc>
                  <a:txBody>
                    <a:bodyPr/>
                    <a:lstStyle/>
                    <a:p>
                      <a:pPr algn="ctr" fontAlgn="b"/>
                      <a:r>
                        <a:rPr lang="es-MX" sz="2000" u="none" strike="noStrike">
                          <a:effectLst/>
                        </a:rPr>
                        <a:t>Zona D1</a:t>
                      </a:r>
                      <a:endParaRPr lang="es-MX" sz="2000" b="0" i="0" u="none" strike="noStrike">
                        <a:solidFill>
                          <a:srgbClr val="000000"/>
                        </a:solidFill>
                        <a:effectLst/>
                        <a:latin typeface="Calibri"/>
                      </a:endParaRPr>
                    </a:p>
                  </a:txBody>
                  <a:tcPr marL="9525" marR="9525" marT="9525" marB="0" anchor="b"/>
                </a:tc>
                <a:tc>
                  <a:txBody>
                    <a:bodyPr/>
                    <a:lstStyle/>
                    <a:p>
                      <a:pPr algn="ctr" fontAlgn="b"/>
                      <a:r>
                        <a:rPr lang="es-MX" sz="2000" u="none" strike="noStrike">
                          <a:effectLst/>
                        </a:rPr>
                        <a:t>Zona D2</a:t>
                      </a:r>
                      <a:endParaRPr lang="es-MX" sz="2000" b="0" i="0" u="none" strike="noStrike">
                        <a:solidFill>
                          <a:srgbClr val="000000"/>
                        </a:solidFill>
                        <a:effectLst/>
                        <a:latin typeface="Calibri"/>
                      </a:endParaRPr>
                    </a:p>
                  </a:txBody>
                  <a:tcPr marL="9525" marR="9525" marT="9525" marB="0" anchor="b"/>
                </a:tc>
                <a:tc>
                  <a:txBody>
                    <a:bodyPr/>
                    <a:lstStyle/>
                    <a:p>
                      <a:pPr algn="ctr" fontAlgn="b"/>
                      <a:endParaRPr lang="es-MX" sz="2000" b="0" i="0" u="none" strike="noStrike">
                        <a:solidFill>
                          <a:srgbClr val="000000"/>
                        </a:solidFill>
                        <a:effectLst/>
                        <a:latin typeface="Calibri"/>
                      </a:endParaRPr>
                    </a:p>
                  </a:txBody>
                  <a:tcPr marL="9525" marR="9525" marT="9525" marB="0" anchor="b"/>
                </a:tc>
                <a:tc>
                  <a:txBody>
                    <a:bodyPr/>
                    <a:lstStyle/>
                    <a:p>
                      <a:pPr algn="ctr" fontAlgn="b"/>
                      <a:endParaRPr lang="es-MX" sz="2000" b="0" i="0" u="none" strike="noStrike">
                        <a:solidFill>
                          <a:srgbClr val="000000"/>
                        </a:solidFill>
                        <a:effectLst/>
                        <a:latin typeface="Calibri"/>
                      </a:endParaRPr>
                    </a:p>
                  </a:txBody>
                  <a:tcPr marL="9525" marR="9525" marT="9525" marB="0" anchor="b"/>
                </a:tc>
              </a:tr>
              <a:tr h="336037">
                <a:tc>
                  <a:txBody>
                    <a:bodyPr/>
                    <a:lstStyle/>
                    <a:p>
                      <a:pPr algn="ctr" fontAlgn="b"/>
                      <a:endParaRPr lang="es-MX" sz="2000" b="0" i="0" u="none" strike="noStrike">
                        <a:solidFill>
                          <a:srgbClr val="000000"/>
                        </a:solidFill>
                        <a:effectLst/>
                        <a:latin typeface="Calibri"/>
                      </a:endParaRPr>
                    </a:p>
                  </a:txBody>
                  <a:tcPr marL="9525" marR="9525" marT="9525" marB="0" anchor="b"/>
                </a:tc>
                <a:tc>
                  <a:txBody>
                    <a:bodyPr/>
                    <a:lstStyle/>
                    <a:p>
                      <a:pPr algn="ctr" fontAlgn="b"/>
                      <a:endParaRPr lang="es-MX" sz="2000" b="0" i="0" u="none" strike="noStrike">
                        <a:solidFill>
                          <a:srgbClr val="000000"/>
                        </a:solidFill>
                        <a:effectLst/>
                        <a:latin typeface="Calibri"/>
                      </a:endParaRPr>
                    </a:p>
                  </a:txBody>
                  <a:tcPr marL="9525" marR="9525" marT="9525" marB="0" anchor="b"/>
                </a:tc>
                <a:tc>
                  <a:txBody>
                    <a:bodyPr/>
                    <a:lstStyle/>
                    <a:p>
                      <a:pPr algn="ctr" fontAlgn="b"/>
                      <a:r>
                        <a:rPr lang="es-MX" sz="2000" u="none" strike="noStrike">
                          <a:effectLst/>
                        </a:rPr>
                        <a:t>10</a:t>
                      </a:r>
                      <a:endParaRPr lang="es-MX" sz="2000" b="0" i="0" u="none" strike="noStrike">
                        <a:solidFill>
                          <a:srgbClr val="000000"/>
                        </a:solidFill>
                        <a:effectLst/>
                        <a:latin typeface="Calibri"/>
                      </a:endParaRPr>
                    </a:p>
                  </a:txBody>
                  <a:tcPr marL="9525" marR="9525" marT="9525" marB="0" anchor="b"/>
                </a:tc>
                <a:tc>
                  <a:txBody>
                    <a:bodyPr/>
                    <a:lstStyle/>
                    <a:p>
                      <a:pPr algn="ctr" fontAlgn="b"/>
                      <a:r>
                        <a:rPr lang="es-MX" sz="2000" u="none" strike="noStrike" dirty="0">
                          <a:effectLst/>
                        </a:rPr>
                        <a:t>20</a:t>
                      </a:r>
                      <a:endParaRPr lang="es-MX" sz="2000" b="0" i="0" u="none" strike="noStrike" dirty="0">
                        <a:solidFill>
                          <a:srgbClr val="000000"/>
                        </a:solidFill>
                        <a:effectLst/>
                        <a:latin typeface="Calibri"/>
                      </a:endParaRPr>
                    </a:p>
                  </a:txBody>
                  <a:tcPr marL="9525" marR="9525" marT="9525" marB="0" anchor="b"/>
                </a:tc>
                <a:tc>
                  <a:txBody>
                    <a:bodyPr/>
                    <a:lstStyle/>
                    <a:p>
                      <a:pPr algn="ctr" fontAlgn="b"/>
                      <a:r>
                        <a:rPr lang="es-MX" sz="2000" u="none" strike="noStrike" dirty="0">
                          <a:effectLst/>
                        </a:rPr>
                        <a:t>Fila Total Ti´</a:t>
                      </a:r>
                      <a:endParaRPr lang="es-MX" sz="2000" b="0" i="0" u="none" strike="noStrike" dirty="0">
                        <a:solidFill>
                          <a:srgbClr val="000000"/>
                        </a:solidFill>
                        <a:effectLst/>
                        <a:latin typeface="Calibri"/>
                      </a:endParaRPr>
                    </a:p>
                  </a:txBody>
                  <a:tcPr marL="9525" marR="9525" marT="9525" marB="0" anchor="b"/>
                </a:tc>
                <a:tc>
                  <a:txBody>
                    <a:bodyPr/>
                    <a:lstStyle/>
                    <a:p>
                      <a:pPr algn="ctr" fontAlgn="b"/>
                      <a:r>
                        <a:rPr lang="es-MX" sz="2000" u="none" strike="noStrike">
                          <a:effectLst/>
                        </a:rPr>
                        <a:t>Ni</a:t>
                      </a:r>
                      <a:endParaRPr lang="es-MX" sz="2000" b="0" i="0" u="none" strike="noStrike">
                        <a:solidFill>
                          <a:srgbClr val="000000"/>
                        </a:solidFill>
                        <a:effectLst/>
                        <a:latin typeface="Calibri"/>
                      </a:endParaRPr>
                    </a:p>
                  </a:txBody>
                  <a:tcPr marL="9525" marR="9525" marT="9525" marB="0" anchor="b"/>
                </a:tc>
              </a:tr>
              <a:tr h="336037">
                <a:tc>
                  <a:txBody>
                    <a:bodyPr/>
                    <a:lstStyle/>
                    <a:p>
                      <a:pPr algn="ctr" fontAlgn="b"/>
                      <a:r>
                        <a:rPr lang="es-MX" sz="2000" u="none" strike="noStrike" dirty="0">
                          <a:effectLst/>
                        </a:rPr>
                        <a:t>Zona O1</a:t>
                      </a:r>
                      <a:endParaRPr lang="es-MX" sz="2000" b="0" i="0" u="none" strike="noStrike" dirty="0">
                        <a:solidFill>
                          <a:srgbClr val="000000"/>
                        </a:solidFill>
                        <a:effectLst/>
                        <a:latin typeface="Calibri"/>
                      </a:endParaRPr>
                    </a:p>
                  </a:txBody>
                  <a:tcPr marL="9525" marR="9525" marT="9525" marB="0" anchor="b"/>
                </a:tc>
                <a:tc>
                  <a:txBody>
                    <a:bodyPr/>
                    <a:lstStyle/>
                    <a:p>
                      <a:pPr algn="ctr" fontAlgn="b"/>
                      <a:r>
                        <a:rPr lang="es-MX" sz="2000" u="none" strike="noStrike" dirty="0">
                          <a:effectLst/>
                        </a:rPr>
                        <a:t>15</a:t>
                      </a:r>
                      <a:endParaRPr lang="es-MX" sz="2000" b="0" i="0" u="none" strike="noStrike" dirty="0">
                        <a:solidFill>
                          <a:srgbClr val="000000"/>
                        </a:solidFill>
                        <a:effectLst/>
                        <a:latin typeface="Calibri"/>
                      </a:endParaRPr>
                    </a:p>
                  </a:txBody>
                  <a:tcPr marL="9525" marR="9525" marT="9525" marB="0" anchor="b"/>
                </a:tc>
                <a:tc>
                  <a:txBody>
                    <a:bodyPr/>
                    <a:lstStyle/>
                    <a:p>
                      <a:pPr algn="ctr" fontAlgn="b"/>
                      <a:r>
                        <a:rPr lang="es-MX" sz="2000" u="none" strike="noStrike" dirty="0" smtClean="0">
                          <a:solidFill>
                            <a:schemeClr val="bg2"/>
                          </a:solidFill>
                          <a:effectLst/>
                        </a:rPr>
                        <a:t>9.39</a:t>
                      </a:r>
                      <a:endParaRPr lang="es-MX" sz="2000" b="0" i="0" u="none" strike="noStrike" dirty="0">
                        <a:solidFill>
                          <a:schemeClr val="bg2"/>
                        </a:solidFill>
                        <a:effectLst/>
                        <a:latin typeface="Calibri"/>
                      </a:endParaRPr>
                    </a:p>
                  </a:txBody>
                  <a:tcPr marL="9525" marR="9525" marT="9525" marB="0" anchor="b"/>
                </a:tc>
                <a:tc>
                  <a:txBody>
                    <a:bodyPr/>
                    <a:lstStyle/>
                    <a:p>
                      <a:pPr algn="ctr" fontAlgn="b"/>
                      <a:r>
                        <a:rPr lang="es-MX" sz="2000" u="none" strike="noStrike" dirty="0" smtClean="0">
                          <a:solidFill>
                            <a:schemeClr val="bg2"/>
                          </a:solidFill>
                          <a:effectLst/>
                        </a:rPr>
                        <a:t>5.61</a:t>
                      </a:r>
                      <a:endParaRPr lang="es-MX" sz="2000" b="0" i="0" u="none" strike="noStrike" dirty="0">
                        <a:solidFill>
                          <a:schemeClr val="bg2"/>
                        </a:solidFill>
                        <a:effectLst/>
                        <a:latin typeface="Calibri"/>
                      </a:endParaRPr>
                    </a:p>
                  </a:txBody>
                  <a:tcPr marL="9525" marR="9525" marT="9525" marB="0" anchor="b"/>
                </a:tc>
                <a:tc>
                  <a:txBody>
                    <a:bodyPr/>
                    <a:lstStyle/>
                    <a:p>
                      <a:pPr algn="ctr" fontAlgn="b"/>
                      <a:r>
                        <a:rPr lang="es-MX" sz="2000" u="none" strike="noStrike" dirty="0" smtClean="0">
                          <a:solidFill>
                            <a:schemeClr val="bg2"/>
                          </a:solidFill>
                          <a:effectLst/>
                        </a:rPr>
                        <a:t>15</a:t>
                      </a:r>
                      <a:endParaRPr lang="es-MX" sz="2000" b="0" i="0" u="none" strike="noStrike" dirty="0">
                        <a:solidFill>
                          <a:schemeClr val="bg2"/>
                        </a:solidFill>
                        <a:effectLst/>
                        <a:latin typeface="Calibri"/>
                      </a:endParaRPr>
                    </a:p>
                  </a:txBody>
                  <a:tcPr marL="9525" marR="9525" marT="9525" marB="0" anchor="b"/>
                </a:tc>
                <a:tc>
                  <a:txBody>
                    <a:bodyPr/>
                    <a:lstStyle/>
                    <a:p>
                      <a:pPr algn="ctr" fontAlgn="b"/>
                      <a:r>
                        <a:rPr lang="es-MX" sz="2000" u="none" strike="noStrike" dirty="0" smtClean="0">
                          <a:solidFill>
                            <a:schemeClr val="bg2"/>
                          </a:solidFill>
                          <a:effectLst/>
                        </a:rPr>
                        <a:t>1.0</a:t>
                      </a:r>
                      <a:endParaRPr lang="es-MX" sz="2000" b="0" i="0" u="none" strike="noStrike" dirty="0">
                        <a:solidFill>
                          <a:schemeClr val="bg2"/>
                        </a:solidFill>
                        <a:effectLst/>
                        <a:latin typeface="Calibri"/>
                      </a:endParaRPr>
                    </a:p>
                  </a:txBody>
                  <a:tcPr marL="9525" marR="9525" marT="9525" marB="0" anchor="b"/>
                </a:tc>
              </a:tr>
              <a:tr h="336037">
                <a:tc>
                  <a:txBody>
                    <a:bodyPr/>
                    <a:lstStyle/>
                    <a:p>
                      <a:pPr algn="ctr" fontAlgn="b"/>
                      <a:r>
                        <a:rPr lang="es-MX" sz="2000" u="none" strike="noStrike" dirty="0">
                          <a:effectLst/>
                        </a:rPr>
                        <a:t>Zona O2</a:t>
                      </a:r>
                      <a:endParaRPr lang="es-MX" sz="2000" b="0" i="0" u="none" strike="noStrike" dirty="0">
                        <a:solidFill>
                          <a:srgbClr val="000000"/>
                        </a:solidFill>
                        <a:effectLst/>
                        <a:latin typeface="Calibri"/>
                      </a:endParaRPr>
                    </a:p>
                  </a:txBody>
                  <a:tcPr marL="9525" marR="9525" marT="9525" marB="0" anchor="b"/>
                </a:tc>
                <a:tc>
                  <a:txBody>
                    <a:bodyPr/>
                    <a:lstStyle/>
                    <a:p>
                      <a:pPr algn="ctr" fontAlgn="b"/>
                      <a:r>
                        <a:rPr lang="es-MX" sz="2000" u="none" strike="noStrike" dirty="0">
                          <a:effectLst/>
                        </a:rPr>
                        <a:t>15</a:t>
                      </a:r>
                      <a:endParaRPr lang="es-MX" sz="2000" b="0" i="0" u="none" strike="noStrike" dirty="0">
                        <a:solidFill>
                          <a:srgbClr val="000000"/>
                        </a:solidFill>
                        <a:effectLst/>
                        <a:latin typeface="Calibri"/>
                      </a:endParaRPr>
                    </a:p>
                  </a:txBody>
                  <a:tcPr marL="9525" marR="9525" marT="9525" marB="0" anchor="b"/>
                </a:tc>
                <a:tc>
                  <a:txBody>
                    <a:bodyPr/>
                    <a:lstStyle/>
                    <a:p>
                      <a:pPr algn="ctr" fontAlgn="b"/>
                      <a:r>
                        <a:rPr lang="es-MX" sz="2000" u="none" strike="noStrike" dirty="0" smtClean="0">
                          <a:solidFill>
                            <a:schemeClr val="bg2"/>
                          </a:solidFill>
                          <a:effectLst/>
                        </a:rPr>
                        <a:t>0.62</a:t>
                      </a:r>
                      <a:endParaRPr lang="es-MX" sz="2000" b="0" i="0" u="none" strike="noStrike" dirty="0">
                        <a:solidFill>
                          <a:schemeClr val="bg2"/>
                        </a:solidFill>
                        <a:effectLst/>
                        <a:latin typeface="Calibri"/>
                      </a:endParaRPr>
                    </a:p>
                  </a:txBody>
                  <a:tcPr marL="9525" marR="9525" marT="9525" marB="0" anchor="b"/>
                </a:tc>
                <a:tc>
                  <a:txBody>
                    <a:bodyPr/>
                    <a:lstStyle/>
                    <a:p>
                      <a:pPr algn="ctr" fontAlgn="b"/>
                      <a:r>
                        <a:rPr lang="es-MX" sz="2000" u="none" strike="noStrike" dirty="0" smtClean="0">
                          <a:solidFill>
                            <a:schemeClr val="bg2"/>
                          </a:solidFill>
                          <a:effectLst/>
                        </a:rPr>
                        <a:t>14.38</a:t>
                      </a:r>
                      <a:endParaRPr lang="es-MX" sz="2000" b="0" i="0" u="none" strike="noStrike" dirty="0">
                        <a:solidFill>
                          <a:schemeClr val="bg2"/>
                        </a:solidFill>
                        <a:effectLst/>
                        <a:latin typeface="Calibri"/>
                      </a:endParaRPr>
                    </a:p>
                  </a:txBody>
                  <a:tcPr marL="9525" marR="9525" marT="9525" marB="0" anchor="b"/>
                </a:tc>
                <a:tc>
                  <a:txBody>
                    <a:bodyPr/>
                    <a:lstStyle/>
                    <a:p>
                      <a:pPr algn="ctr" fontAlgn="b"/>
                      <a:r>
                        <a:rPr lang="es-MX" sz="2000" u="none" strike="noStrike" dirty="0" smtClean="0">
                          <a:solidFill>
                            <a:schemeClr val="bg2"/>
                          </a:solidFill>
                          <a:effectLst/>
                        </a:rPr>
                        <a:t>15</a:t>
                      </a:r>
                      <a:endParaRPr lang="es-MX" sz="2000" b="0" i="0" u="none" strike="noStrike" dirty="0">
                        <a:solidFill>
                          <a:schemeClr val="bg2"/>
                        </a:solidFill>
                        <a:effectLst/>
                        <a:latin typeface="Calibri"/>
                      </a:endParaRPr>
                    </a:p>
                  </a:txBody>
                  <a:tcPr marL="9525" marR="9525" marT="9525" marB="0" anchor="b"/>
                </a:tc>
                <a:tc>
                  <a:txBody>
                    <a:bodyPr/>
                    <a:lstStyle/>
                    <a:p>
                      <a:pPr algn="ctr" fontAlgn="b"/>
                      <a:r>
                        <a:rPr lang="es-MX" sz="2000" u="none" strike="noStrike" dirty="0" smtClean="0">
                          <a:solidFill>
                            <a:schemeClr val="bg2"/>
                          </a:solidFill>
                          <a:effectLst/>
                        </a:rPr>
                        <a:t>1.0</a:t>
                      </a:r>
                      <a:endParaRPr lang="es-MX" sz="2000" b="0" i="0" u="none" strike="noStrike" dirty="0">
                        <a:solidFill>
                          <a:schemeClr val="bg2"/>
                        </a:solidFill>
                        <a:effectLst/>
                        <a:latin typeface="Calibri"/>
                      </a:endParaRPr>
                    </a:p>
                  </a:txBody>
                  <a:tcPr marL="9525" marR="9525" marT="9525" marB="0" anchor="b"/>
                </a:tc>
              </a:tr>
              <a:tr h="336037">
                <a:tc gridSpan="2">
                  <a:txBody>
                    <a:bodyPr/>
                    <a:lstStyle/>
                    <a:p>
                      <a:pPr algn="ctr" fontAlgn="b"/>
                      <a:r>
                        <a:rPr lang="es-MX" sz="2000" u="none" strike="noStrike">
                          <a:effectLst/>
                        </a:rPr>
                        <a:t>Columna Total Tj´</a:t>
                      </a:r>
                      <a:endParaRPr lang="es-MX" sz="2000" b="0" i="0" u="none" strike="noStrike">
                        <a:solidFill>
                          <a:srgbClr val="000000"/>
                        </a:solidFill>
                        <a:effectLst/>
                        <a:latin typeface="Calibri"/>
                      </a:endParaRPr>
                    </a:p>
                  </a:txBody>
                  <a:tcPr marL="9525" marR="9525" marT="9525" marB="0" anchor="b"/>
                </a:tc>
                <a:tc hMerge="1">
                  <a:txBody>
                    <a:bodyPr/>
                    <a:lstStyle/>
                    <a:p>
                      <a:endParaRPr lang="es-MX"/>
                    </a:p>
                  </a:txBody>
                  <a:tcPr/>
                </a:tc>
                <a:tc>
                  <a:txBody>
                    <a:bodyPr/>
                    <a:lstStyle/>
                    <a:p>
                      <a:pPr algn="ctr" fontAlgn="b"/>
                      <a:r>
                        <a:rPr lang="es-MX" sz="2000" u="none" strike="noStrike" dirty="0" smtClean="0">
                          <a:solidFill>
                            <a:schemeClr val="bg2"/>
                          </a:solidFill>
                          <a:effectLst/>
                        </a:rPr>
                        <a:t>10.01</a:t>
                      </a:r>
                      <a:endParaRPr lang="es-MX" sz="2000" b="0" i="0" u="none" strike="noStrike" dirty="0">
                        <a:solidFill>
                          <a:schemeClr val="bg2"/>
                        </a:solidFill>
                        <a:effectLst/>
                        <a:latin typeface="Calibri"/>
                      </a:endParaRPr>
                    </a:p>
                  </a:txBody>
                  <a:tcPr marL="9525" marR="9525" marT="9525" marB="0" anchor="b"/>
                </a:tc>
                <a:tc>
                  <a:txBody>
                    <a:bodyPr/>
                    <a:lstStyle/>
                    <a:p>
                      <a:pPr algn="ctr" fontAlgn="b"/>
                      <a:r>
                        <a:rPr lang="es-MX" sz="2000" u="none" strike="noStrike" dirty="0" smtClean="0">
                          <a:solidFill>
                            <a:schemeClr val="bg2"/>
                          </a:solidFill>
                          <a:effectLst/>
                        </a:rPr>
                        <a:t>19.99</a:t>
                      </a:r>
                      <a:endParaRPr lang="es-MX" sz="2000" b="0" i="0" u="none" strike="noStrike" dirty="0">
                        <a:solidFill>
                          <a:schemeClr val="bg2"/>
                        </a:solidFill>
                        <a:effectLst/>
                        <a:latin typeface="Calibri"/>
                      </a:endParaRPr>
                    </a:p>
                  </a:txBody>
                  <a:tcPr marL="9525" marR="9525" marT="9525" marB="0" anchor="b"/>
                </a:tc>
                <a:tc>
                  <a:txBody>
                    <a:bodyPr/>
                    <a:lstStyle/>
                    <a:p>
                      <a:pPr algn="ctr" fontAlgn="b"/>
                      <a:endParaRPr lang="es-MX" sz="2000" b="0" i="0" u="none" strike="noStrike" dirty="0">
                        <a:solidFill>
                          <a:schemeClr val="bg2"/>
                        </a:solidFill>
                        <a:effectLst/>
                        <a:latin typeface="Calibri"/>
                      </a:endParaRPr>
                    </a:p>
                  </a:txBody>
                  <a:tcPr marL="9525" marR="9525" marT="9525" marB="0" anchor="b"/>
                </a:tc>
                <a:tc>
                  <a:txBody>
                    <a:bodyPr/>
                    <a:lstStyle/>
                    <a:p>
                      <a:pPr algn="ctr" fontAlgn="b"/>
                      <a:endParaRPr lang="es-MX" sz="2000" b="0" i="0" u="none" strike="noStrike" dirty="0">
                        <a:solidFill>
                          <a:schemeClr val="bg2"/>
                        </a:solidFill>
                        <a:effectLst/>
                        <a:latin typeface="Calibri"/>
                      </a:endParaRPr>
                    </a:p>
                  </a:txBody>
                  <a:tcPr marL="9525" marR="9525" marT="9525" marB="0" anchor="b"/>
                </a:tc>
              </a:tr>
              <a:tr h="336037">
                <a:tc gridSpan="2">
                  <a:txBody>
                    <a:bodyPr/>
                    <a:lstStyle/>
                    <a:p>
                      <a:pPr algn="ctr" fontAlgn="b"/>
                      <a:r>
                        <a:rPr lang="es-MX" sz="2000" u="none" strike="noStrike">
                          <a:effectLst/>
                        </a:rPr>
                        <a:t>Nj</a:t>
                      </a:r>
                      <a:endParaRPr lang="es-MX" sz="2000" b="0" i="0" u="none" strike="noStrike">
                        <a:solidFill>
                          <a:srgbClr val="000000"/>
                        </a:solidFill>
                        <a:effectLst/>
                        <a:latin typeface="Calibri"/>
                      </a:endParaRPr>
                    </a:p>
                  </a:txBody>
                  <a:tcPr marL="9525" marR="9525" marT="9525" marB="0" anchor="b"/>
                </a:tc>
                <a:tc hMerge="1">
                  <a:txBody>
                    <a:bodyPr/>
                    <a:lstStyle/>
                    <a:p>
                      <a:endParaRPr lang="es-MX"/>
                    </a:p>
                  </a:txBody>
                  <a:tcPr/>
                </a:tc>
                <a:tc>
                  <a:txBody>
                    <a:bodyPr/>
                    <a:lstStyle/>
                    <a:p>
                      <a:pPr algn="ctr" fontAlgn="b"/>
                      <a:r>
                        <a:rPr lang="es-MX" sz="2000" u="none" strike="noStrike" dirty="0" smtClean="0">
                          <a:solidFill>
                            <a:schemeClr val="bg2"/>
                          </a:solidFill>
                          <a:effectLst/>
                        </a:rPr>
                        <a:t>1.0</a:t>
                      </a:r>
                      <a:endParaRPr lang="es-MX" sz="2000" b="0" i="0" u="none" strike="noStrike" dirty="0">
                        <a:solidFill>
                          <a:schemeClr val="bg2"/>
                        </a:solidFill>
                        <a:effectLst/>
                        <a:latin typeface="Calibri"/>
                      </a:endParaRPr>
                    </a:p>
                  </a:txBody>
                  <a:tcPr marL="9525" marR="9525" marT="9525" marB="0" anchor="b"/>
                </a:tc>
                <a:tc>
                  <a:txBody>
                    <a:bodyPr/>
                    <a:lstStyle/>
                    <a:p>
                      <a:pPr algn="ctr" fontAlgn="b"/>
                      <a:r>
                        <a:rPr lang="es-MX" sz="2000" u="none" strike="noStrike" dirty="0" smtClean="0">
                          <a:solidFill>
                            <a:schemeClr val="bg2"/>
                          </a:solidFill>
                          <a:effectLst/>
                        </a:rPr>
                        <a:t>1.0</a:t>
                      </a:r>
                      <a:endParaRPr lang="es-MX" sz="2000" b="0" i="0" u="none" strike="noStrike" dirty="0">
                        <a:solidFill>
                          <a:schemeClr val="bg2"/>
                        </a:solidFill>
                        <a:effectLst/>
                        <a:latin typeface="Calibri"/>
                      </a:endParaRPr>
                    </a:p>
                  </a:txBody>
                  <a:tcPr marL="9525" marR="9525" marT="9525" marB="0" anchor="b"/>
                </a:tc>
                <a:tc>
                  <a:txBody>
                    <a:bodyPr/>
                    <a:lstStyle/>
                    <a:p>
                      <a:pPr algn="ctr" fontAlgn="b"/>
                      <a:endParaRPr lang="es-MX" sz="2000" b="0" i="0" u="none" strike="noStrike" dirty="0">
                        <a:solidFill>
                          <a:schemeClr val="bg2"/>
                        </a:solidFill>
                        <a:effectLst/>
                        <a:latin typeface="Calibri"/>
                      </a:endParaRPr>
                    </a:p>
                  </a:txBody>
                  <a:tcPr marL="9525" marR="9525" marT="9525" marB="0" anchor="b"/>
                </a:tc>
                <a:tc>
                  <a:txBody>
                    <a:bodyPr/>
                    <a:lstStyle/>
                    <a:p>
                      <a:pPr algn="ctr" fontAlgn="b"/>
                      <a:endParaRPr lang="es-MX" sz="2000" b="0" i="0" u="none" strike="noStrike" dirty="0">
                        <a:solidFill>
                          <a:schemeClr val="bg2"/>
                        </a:solidFill>
                        <a:effectLst/>
                        <a:latin typeface="Calibri"/>
                      </a:endParaRPr>
                    </a:p>
                  </a:txBody>
                  <a:tcPr marL="9525" marR="9525" marT="9525" marB="0" anchor="b"/>
                </a:tc>
              </a:tr>
            </a:tbl>
          </a:graphicData>
        </a:graphic>
      </p:graphicFrame>
      <p:sp>
        <p:nvSpPr>
          <p:cNvPr id="3" name="2 CuadroTexto"/>
          <p:cNvSpPr txBox="1"/>
          <p:nvPr/>
        </p:nvSpPr>
        <p:spPr>
          <a:xfrm>
            <a:off x="1677850" y="1467877"/>
            <a:ext cx="1309974" cy="369332"/>
          </a:xfrm>
          <a:prstGeom prst="rect">
            <a:avLst/>
          </a:prstGeom>
          <a:noFill/>
        </p:spPr>
        <p:txBody>
          <a:bodyPr wrap="none" rtlCol="0">
            <a:spAutoFit/>
          </a:bodyPr>
          <a:lstStyle/>
          <a:p>
            <a:r>
              <a:rPr lang="es-MX" dirty="0" smtClean="0">
                <a:solidFill>
                  <a:schemeClr val="bg1"/>
                </a:solidFill>
              </a:rPr>
              <a:t>Iteración 16</a:t>
            </a:r>
            <a:endParaRPr lang="es-MX" dirty="0">
              <a:solidFill>
                <a:schemeClr val="bg1"/>
              </a:solidFill>
            </a:endParaRPr>
          </a:p>
        </p:txBody>
      </p:sp>
      <p:sp>
        <p:nvSpPr>
          <p:cNvPr id="4" name="3 CuadroTexto"/>
          <p:cNvSpPr txBox="1"/>
          <p:nvPr/>
        </p:nvSpPr>
        <p:spPr>
          <a:xfrm>
            <a:off x="755576" y="3781425"/>
            <a:ext cx="8064896" cy="646331"/>
          </a:xfrm>
          <a:prstGeom prst="rect">
            <a:avLst/>
          </a:prstGeom>
          <a:noFill/>
        </p:spPr>
        <p:txBody>
          <a:bodyPr wrap="square" rtlCol="0">
            <a:spAutoFit/>
          </a:bodyPr>
          <a:lstStyle/>
          <a:p>
            <a:r>
              <a:rPr lang="es-MX" dirty="0" smtClean="0"/>
              <a:t>Para lograr el equilibrio de la matriz se sugiere que los factores de normalización sean inferiores al 1%</a:t>
            </a:r>
          </a:p>
        </p:txBody>
      </p:sp>
      <p:sp>
        <p:nvSpPr>
          <p:cNvPr id="5" name="4 Marcador de número de diapositiva"/>
          <p:cNvSpPr>
            <a:spLocks noGrp="1"/>
          </p:cNvSpPr>
          <p:nvPr>
            <p:ph type="sldNum" sz="quarter" idx="12"/>
          </p:nvPr>
        </p:nvSpPr>
        <p:spPr>
          <a:xfrm>
            <a:off x="572658" y="6088211"/>
            <a:ext cx="608287" cy="365125"/>
          </a:xfrm>
        </p:spPr>
        <p:txBody>
          <a:bodyPr/>
          <a:lstStyle/>
          <a:p>
            <a:fld id="{132FADFE-3B8F-471C-ABF0-DBC7717ECBBC}" type="slidenum">
              <a:rPr lang="es-ES" smtClean="0"/>
              <a:t>92</a:t>
            </a:fld>
            <a:endParaRPr lang="es-ES"/>
          </a:p>
        </p:txBody>
      </p:sp>
    </p:spTree>
    <p:extLst>
      <p:ext uri="{BB962C8B-B14F-4D97-AF65-F5344CB8AC3E}">
        <p14:creationId xmlns:p14="http://schemas.microsoft.com/office/powerpoint/2010/main" val="2013079107"/>
      </p:ext>
    </p:extLst>
  </p:cSld>
  <p:clrMapOvr>
    <a:masterClrMapping/>
  </p:clrMapOvr>
  <p:timing>
    <p:tnLst>
      <p:par>
        <p:cTn id="1" dur="indefinite" restart="never" nodeType="tmRoot"/>
      </p:par>
    </p:tnLst>
  </p:timing>
</p:sld>
</file>

<file path=ppt/theme/theme1.xml><?xml version="1.0" encoding="utf-8"?>
<a:theme xmlns:a="http://schemas.openxmlformats.org/drawingml/2006/main" name="Verano">
  <a:themeElements>
    <a:clrScheme name="Forma de onda">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Candara OK">
      <a:majorFont>
        <a:latin typeface="Candara"/>
        <a:ea typeface=""/>
        <a:cs typeface=""/>
      </a:majorFont>
      <a:minorFont>
        <a:latin typeface="Candara"/>
        <a:ea typeface=""/>
        <a:cs typeface=""/>
      </a:minorFont>
    </a:fontScheme>
    <a:fmtScheme name="Clarida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4336</TotalTime>
  <Words>7896</Words>
  <Application>Microsoft Office PowerPoint</Application>
  <PresentationFormat>Presentación en pantalla (4:3)</PresentationFormat>
  <Paragraphs>1123</Paragraphs>
  <Slides>92</Slides>
  <Notes>1</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92</vt:i4>
      </vt:variant>
    </vt:vector>
  </HeadingPairs>
  <TitlesOfParts>
    <vt:vector size="94" baseType="lpstr">
      <vt:lpstr>Verano</vt:lpstr>
      <vt:lpstr>Hoja de cálculo</vt:lpstr>
      <vt:lpstr>Transporte Urbano e Interurbano L40379</vt:lpstr>
      <vt:lpstr>Guion explicativo</vt:lpstr>
      <vt:lpstr>Presentación de PowerPoint</vt:lpstr>
      <vt:lpstr>Antecedentes</vt:lpstr>
      <vt:lpstr>Mapa curricular</vt:lpstr>
      <vt:lpstr>Temas de Investigación</vt:lpstr>
      <vt:lpstr>Bibliografía</vt:lpstr>
      <vt:lpstr>Estructura de la Unidad de Aprendizaje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Dimensionamiento  del Parque vehicular </vt:lpstr>
      <vt:lpstr>Proyección del servicio de transporte</vt:lpstr>
      <vt:lpstr>Sensibilidad del intervalo</vt:lpstr>
      <vt:lpstr>Presentación de PowerPoint</vt:lpstr>
      <vt:lpstr>Planeación de transporte público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Data Insumos para la Generación de Viajes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Transporte Urbano e Interurbano</dc:title>
  <dc:creator>José Miranda</dc:creator>
  <cp:lastModifiedBy>José</cp:lastModifiedBy>
  <cp:revision>240</cp:revision>
  <dcterms:created xsi:type="dcterms:W3CDTF">2014-08-03T19:45:18Z</dcterms:created>
  <dcterms:modified xsi:type="dcterms:W3CDTF">2015-09-30T02:57:43Z</dcterms:modified>
</cp:coreProperties>
</file>