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0" r:id="rId16"/>
    <p:sldId id="285" r:id="rId17"/>
    <p:sldId id="286" r:id="rId18"/>
    <p:sldId id="287" r:id="rId19"/>
    <p:sldId id="288" r:id="rId20"/>
    <p:sldId id="289" r:id="rId21"/>
    <p:sldId id="290" r:id="rId22"/>
    <p:sldId id="294" r:id="rId23"/>
    <p:sldId id="295" r:id="rId24"/>
    <p:sldId id="296" r:id="rId25"/>
    <p:sldId id="282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3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7A4433-1DEB-4412-871C-6F239F6924AB}" type="doc">
      <dgm:prSet loTypeId="urn:microsoft.com/office/officeart/2005/8/layout/arrow6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6417EB81-C06F-4870-9573-C6153404C743}">
      <dgm:prSet phldrT="[Text]" custT="1"/>
      <dgm:spPr/>
      <dgm:t>
        <a:bodyPr/>
        <a:lstStyle/>
        <a:p>
          <a:r>
            <a:rPr lang="es-MX" sz="2400" b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Reactor estequiométrico</a:t>
          </a:r>
          <a:r>
            <a:rPr lang="es-MX" sz="2400" b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 (RStoic)</a:t>
          </a:r>
          <a:endParaRPr lang="es-MX" sz="2400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7258DEE6-5686-4C33-BA0E-C1E1930650D4}" type="parTrans" cxnId="{199556B1-14D1-4E67-B955-8EF9F1E8CFB6}">
      <dgm:prSet/>
      <dgm:spPr/>
      <dgm:t>
        <a:bodyPr/>
        <a:lstStyle/>
        <a:p>
          <a:endParaRPr lang="es-MX"/>
        </a:p>
      </dgm:t>
    </dgm:pt>
    <dgm:pt modelId="{2FE46166-8681-42C7-AE52-038779A52C40}" type="sibTrans" cxnId="{199556B1-14D1-4E67-B955-8EF9F1E8CFB6}">
      <dgm:prSet/>
      <dgm:spPr/>
      <dgm:t>
        <a:bodyPr/>
        <a:lstStyle/>
        <a:p>
          <a:endParaRPr lang="es-MX"/>
        </a:p>
      </dgm:t>
    </dgm:pt>
    <dgm:pt modelId="{F6642E68-11E1-46FB-8531-510DF74478C3}">
      <dgm:prSet phldrT="[Text]" custT="1"/>
      <dgm:spPr/>
      <dgm:t>
        <a:bodyPr/>
        <a:lstStyle/>
        <a:p>
          <a:r>
            <a:rPr lang="es-MX" sz="2400" b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Reactor de rendimiento </a:t>
          </a:r>
          <a:r>
            <a:rPr lang="es-MX" sz="2400" b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(RYield)</a:t>
          </a:r>
          <a:endParaRPr lang="es-MX" sz="2400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4887F12B-9D34-4560-A54F-D1FEA8B0CAE4}" type="parTrans" cxnId="{D8CFF247-CC41-44AB-B146-A117397C9D18}">
      <dgm:prSet/>
      <dgm:spPr/>
      <dgm:t>
        <a:bodyPr/>
        <a:lstStyle/>
        <a:p>
          <a:endParaRPr lang="es-MX"/>
        </a:p>
      </dgm:t>
    </dgm:pt>
    <dgm:pt modelId="{0DE328D0-DD3A-4A03-8075-EC6DC0E82BBD}" type="sibTrans" cxnId="{D8CFF247-CC41-44AB-B146-A117397C9D18}">
      <dgm:prSet/>
      <dgm:spPr/>
      <dgm:t>
        <a:bodyPr/>
        <a:lstStyle/>
        <a:p>
          <a:endParaRPr lang="es-MX"/>
        </a:p>
      </dgm:t>
    </dgm:pt>
    <dgm:pt modelId="{43BD5E8A-7C17-4E73-9A47-7A2B83CFA890}" type="pres">
      <dgm:prSet presAssocID="{E57A4433-1DEB-4412-871C-6F239F6924A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7FF798B-2A50-4D92-B6A9-1D3A872B9BEA}" type="pres">
      <dgm:prSet presAssocID="{E57A4433-1DEB-4412-871C-6F239F6924AB}" presName="ribbon" presStyleLbl="node1" presStyleIdx="0" presStyleCnt="1"/>
      <dgm:spPr/>
      <dgm:t>
        <a:bodyPr/>
        <a:lstStyle/>
        <a:p>
          <a:endParaRPr lang="es-MX"/>
        </a:p>
      </dgm:t>
    </dgm:pt>
    <dgm:pt modelId="{B1427B2C-AF8E-470D-AF63-B62365F2DFC5}" type="pres">
      <dgm:prSet presAssocID="{E57A4433-1DEB-4412-871C-6F239F6924AB}" presName="leftArrowText" presStyleLbl="node1" presStyleIdx="0" presStyleCnt="1" custScaleX="116714" custLinFactNeighborX="-588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0130A4-1F7B-4E3B-988A-F485F30240B8}" type="pres">
      <dgm:prSet presAssocID="{E57A4433-1DEB-4412-871C-6F239F6924AB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ED0ECBF-AAFD-4B92-9C2B-F7E41A952D9D}" type="presOf" srcId="{E57A4433-1DEB-4412-871C-6F239F6924AB}" destId="{43BD5E8A-7C17-4E73-9A47-7A2B83CFA890}" srcOrd="0" destOrd="0" presId="urn:microsoft.com/office/officeart/2005/8/layout/arrow6"/>
    <dgm:cxn modelId="{A3DC8983-08F8-4C4B-8388-D8526DF3C217}" type="presOf" srcId="{6417EB81-C06F-4870-9573-C6153404C743}" destId="{B1427B2C-AF8E-470D-AF63-B62365F2DFC5}" srcOrd="0" destOrd="0" presId="urn:microsoft.com/office/officeart/2005/8/layout/arrow6"/>
    <dgm:cxn modelId="{D8CFF247-CC41-44AB-B146-A117397C9D18}" srcId="{E57A4433-1DEB-4412-871C-6F239F6924AB}" destId="{F6642E68-11E1-46FB-8531-510DF74478C3}" srcOrd="1" destOrd="0" parTransId="{4887F12B-9D34-4560-A54F-D1FEA8B0CAE4}" sibTransId="{0DE328D0-DD3A-4A03-8075-EC6DC0E82BBD}"/>
    <dgm:cxn modelId="{199556B1-14D1-4E67-B955-8EF9F1E8CFB6}" srcId="{E57A4433-1DEB-4412-871C-6F239F6924AB}" destId="{6417EB81-C06F-4870-9573-C6153404C743}" srcOrd="0" destOrd="0" parTransId="{7258DEE6-5686-4C33-BA0E-C1E1930650D4}" sibTransId="{2FE46166-8681-42C7-AE52-038779A52C40}"/>
    <dgm:cxn modelId="{17D5D4DC-6C08-48FB-90E9-233847EA44DD}" type="presOf" srcId="{F6642E68-11E1-46FB-8531-510DF74478C3}" destId="{DA0130A4-1F7B-4E3B-988A-F485F30240B8}" srcOrd="0" destOrd="0" presId="urn:microsoft.com/office/officeart/2005/8/layout/arrow6"/>
    <dgm:cxn modelId="{F47139AF-763C-444B-8378-CC1B7AEA17A6}" type="presParOf" srcId="{43BD5E8A-7C17-4E73-9A47-7A2B83CFA890}" destId="{A7FF798B-2A50-4D92-B6A9-1D3A872B9BEA}" srcOrd="0" destOrd="0" presId="urn:microsoft.com/office/officeart/2005/8/layout/arrow6"/>
    <dgm:cxn modelId="{E625EC4B-5020-4342-AC72-62F8D41785F8}" type="presParOf" srcId="{43BD5E8A-7C17-4E73-9A47-7A2B83CFA890}" destId="{B1427B2C-AF8E-470D-AF63-B62365F2DFC5}" srcOrd="1" destOrd="0" presId="urn:microsoft.com/office/officeart/2005/8/layout/arrow6"/>
    <dgm:cxn modelId="{B0F6B025-2FCB-44E1-BBC8-C3D16D69A6F0}" type="presParOf" srcId="{43BD5E8A-7C17-4E73-9A47-7A2B83CFA890}" destId="{DA0130A4-1F7B-4E3B-988A-F485F30240B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A6D914-171D-428D-9CC1-17576F72495C}" type="doc">
      <dgm:prSet loTypeId="urn:microsoft.com/office/officeart/2005/8/layout/arrow5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3D39F48-9471-4C7F-A5FA-A71D35A06D16}">
      <dgm:prSet phldrT="[Text]" custT="1"/>
      <dgm:spPr/>
      <dgm:t>
        <a:bodyPr/>
        <a:lstStyle/>
        <a:p>
          <a:r>
            <a:rPr lang="es-MX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Reactor de </a:t>
          </a:r>
          <a:r>
            <a:rPr lang="es-MX" sz="24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Gibbs</a:t>
          </a:r>
          <a:r>
            <a:rPr lang="es-MX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(</a:t>
          </a:r>
          <a:r>
            <a:rPr lang="es-MX" sz="2400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RGibbs</a:t>
          </a:r>
          <a:r>
            <a:rPr lang="es-MX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)</a:t>
          </a:r>
          <a:endParaRPr lang="es-MX" sz="2400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6BECC33A-19F6-4446-AF05-B074D27C7F32}" type="parTrans" cxnId="{244289DB-F43D-459D-B01A-286F00BA90C8}">
      <dgm:prSet/>
      <dgm:spPr/>
      <dgm:t>
        <a:bodyPr/>
        <a:lstStyle/>
        <a:p>
          <a:endParaRPr lang="es-MX"/>
        </a:p>
      </dgm:t>
    </dgm:pt>
    <dgm:pt modelId="{35AEF486-FDAE-4F88-9320-41C46DA7127A}" type="sibTrans" cxnId="{244289DB-F43D-459D-B01A-286F00BA90C8}">
      <dgm:prSet/>
      <dgm:spPr/>
      <dgm:t>
        <a:bodyPr/>
        <a:lstStyle/>
        <a:p>
          <a:endParaRPr lang="es-MX"/>
        </a:p>
      </dgm:t>
    </dgm:pt>
    <dgm:pt modelId="{FD37F65B-3BFD-4524-A2D3-DA6978BF872E}">
      <dgm:prSet phldrT="[Text]" custT="1"/>
      <dgm:spPr/>
      <dgm:t>
        <a:bodyPr/>
        <a:lstStyle/>
        <a:p>
          <a:r>
            <a:rPr lang="es-MX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Reactor en equilibrio </a:t>
          </a:r>
          <a:r>
            <a:rPr lang="es-MX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(</a:t>
          </a:r>
          <a:r>
            <a:rPr lang="es-MX" sz="2400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REquil</a:t>
          </a:r>
          <a:r>
            <a:rPr lang="es-MX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)</a:t>
          </a:r>
          <a:endParaRPr lang="es-MX" sz="2400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535F2B9A-63E5-4B99-8FCE-AF8C11CE9864}" type="parTrans" cxnId="{FFB476D3-008C-48D1-BD80-BE181F772A38}">
      <dgm:prSet/>
      <dgm:spPr/>
      <dgm:t>
        <a:bodyPr/>
        <a:lstStyle/>
        <a:p>
          <a:endParaRPr lang="es-MX"/>
        </a:p>
      </dgm:t>
    </dgm:pt>
    <dgm:pt modelId="{99ADAE9A-D33E-4EFE-BBB0-FB8A31462107}" type="sibTrans" cxnId="{FFB476D3-008C-48D1-BD80-BE181F772A38}">
      <dgm:prSet/>
      <dgm:spPr/>
      <dgm:t>
        <a:bodyPr/>
        <a:lstStyle/>
        <a:p>
          <a:endParaRPr lang="es-MX"/>
        </a:p>
      </dgm:t>
    </dgm:pt>
    <dgm:pt modelId="{E8710813-3117-402E-A836-843AB4C22EF7}" type="pres">
      <dgm:prSet presAssocID="{ADA6D914-171D-428D-9CC1-17576F72495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7F75C71-B547-48EC-AD2D-31A9F326C55B}" type="pres">
      <dgm:prSet presAssocID="{E3D39F48-9471-4C7F-A5FA-A71D35A06D16}" presName="arrow" presStyleLbl="node1" presStyleIdx="0" presStyleCnt="2" custScaleY="100105" custRadScaleRad="719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70096A-6EA7-4D6C-BE4A-DA516EE115FD}" type="pres">
      <dgm:prSet presAssocID="{FD37F65B-3BFD-4524-A2D3-DA6978BF872E}" presName="arrow" presStyleLbl="node1" presStyleIdx="1" presStyleCnt="2" custScaleY="100105" custRadScaleRad="719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15AE3F-3170-420E-89E0-7EADA38674DA}" type="presOf" srcId="{FD37F65B-3BFD-4524-A2D3-DA6978BF872E}" destId="{6A70096A-6EA7-4D6C-BE4A-DA516EE115FD}" srcOrd="0" destOrd="0" presId="urn:microsoft.com/office/officeart/2005/8/layout/arrow5"/>
    <dgm:cxn modelId="{316F95C0-BEF7-4263-9A5B-C31FE29E6746}" type="presOf" srcId="{E3D39F48-9471-4C7F-A5FA-A71D35A06D16}" destId="{B7F75C71-B547-48EC-AD2D-31A9F326C55B}" srcOrd="0" destOrd="0" presId="urn:microsoft.com/office/officeart/2005/8/layout/arrow5"/>
    <dgm:cxn modelId="{FFB476D3-008C-48D1-BD80-BE181F772A38}" srcId="{ADA6D914-171D-428D-9CC1-17576F72495C}" destId="{FD37F65B-3BFD-4524-A2D3-DA6978BF872E}" srcOrd="1" destOrd="0" parTransId="{535F2B9A-63E5-4B99-8FCE-AF8C11CE9864}" sibTransId="{99ADAE9A-D33E-4EFE-BBB0-FB8A31462107}"/>
    <dgm:cxn modelId="{244289DB-F43D-459D-B01A-286F00BA90C8}" srcId="{ADA6D914-171D-428D-9CC1-17576F72495C}" destId="{E3D39F48-9471-4C7F-A5FA-A71D35A06D16}" srcOrd="0" destOrd="0" parTransId="{6BECC33A-19F6-4446-AF05-B074D27C7F32}" sibTransId="{35AEF486-FDAE-4F88-9320-41C46DA7127A}"/>
    <dgm:cxn modelId="{B0A38D2E-4B40-4D16-99E8-C01F788A1902}" type="presOf" srcId="{ADA6D914-171D-428D-9CC1-17576F72495C}" destId="{E8710813-3117-402E-A836-843AB4C22EF7}" srcOrd="0" destOrd="0" presId="urn:microsoft.com/office/officeart/2005/8/layout/arrow5"/>
    <dgm:cxn modelId="{F1773EA7-4B12-42CF-99C8-5C39E9E57852}" type="presParOf" srcId="{E8710813-3117-402E-A836-843AB4C22EF7}" destId="{B7F75C71-B547-48EC-AD2D-31A9F326C55B}" srcOrd="0" destOrd="0" presId="urn:microsoft.com/office/officeart/2005/8/layout/arrow5"/>
    <dgm:cxn modelId="{A956C53B-B375-4C29-8015-0D7D55732DC5}" type="presParOf" srcId="{E8710813-3117-402E-A836-843AB4C22EF7}" destId="{6A70096A-6EA7-4D6C-BE4A-DA516EE115F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2C328C-7F1B-4278-8B29-FC534306E4AD}" type="doc">
      <dgm:prSet loTypeId="urn:microsoft.com/office/officeart/2005/8/layout/vProcess5" loCatId="process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76DF6927-8A29-43C9-9EE5-15F7B9568311}">
      <dgm:prSet phldrT="[Text]" custT="1"/>
      <dgm:spPr/>
      <dgm:t>
        <a:bodyPr/>
        <a:lstStyle/>
        <a:p>
          <a:r>
            <a:rPr lang="es-MX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Reactor tanque de agitación continua </a:t>
          </a:r>
          <a:r>
            <a:rPr lang="es-MX" sz="24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(RCSTR)</a:t>
          </a:r>
          <a:r>
            <a:rPr lang="es-MX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endParaRPr lang="es-MX" sz="2400" dirty="0">
            <a:solidFill>
              <a:schemeClr val="bg1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1A7351D6-26C6-496E-9780-989EBB24A021}" type="parTrans" cxnId="{D1F4A0A3-B1B7-4395-88BC-F3925803F33C}">
      <dgm:prSet/>
      <dgm:spPr/>
      <dgm:t>
        <a:bodyPr/>
        <a:lstStyle/>
        <a:p>
          <a:endParaRPr lang="es-MX" sz="2800">
            <a:latin typeface="Arial" pitchFamily="34" charset="0"/>
            <a:cs typeface="Arial" pitchFamily="34" charset="0"/>
          </a:endParaRPr>
        </a:p>
      </dgm:t>
    </dgm:pt>
    <dgm:pt modelId="{B196CE94-148F-479E-83C2-4188CABC8AC9}" type="sibTrans" cxnId="{D1F4A0A3-B1B7-4395-88BC-F3925803F33C}">
      <dgm:prSet custT="1"/>
      <dgm:spPr/>
      <dgm:t>
        <a:bodyPr/>
        <a:lstStyle/>
        <a:p>
          <a:endParaRPr lang="es-MX" sz="2800">
            <a:latin typeface="Arial" pitchFamily="34" charset="0"/>
            <a:cs typeface="Arial" pitchFamily="34" charset="0"/>
          </a:endParaRPr>
        </a:p>
      </dgm:t>
    </dgm:pt>
    <dgm:pt modelId="{9BFC42DC-14C4-4F5F-91D1-C38EBD22A12B}">
      <dgm:prSet phldrT="[Text]" custT="1"/>
      <dgm:spPr/>
      <dgm:t>
        <a:bodyPr/>
        <a:lstStyle/>
        <a:p>
          <a:r>
            <a:rPr lang="es-MX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Reactor de flujo pistón </a:t>
          </a:r>
          <a:r>
            <a:rPr lang="es-MX" sz="24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</a:t>
          </a:r>
          <a:r>
            <a:rPr lang="es-MX" sz="2400" b="1" dirty="0" err="1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RPlug</a:t>
          </a:r>
          <a:r>
            <a:rPr lang="es-MX" sz="24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)</a:t>
          </a:r>
          <a:r>
            <a:rPr lang="es-MX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endParaRPr lang="es-MX" sz="2400" dirty="0">
            <a:solidFill>
              <a:schemeClr val="bg1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28915BEF-15A5-4E21-BCA5-1602856294E6}" type="parTrans" cxnId="{3039D175-04C8-4DC7-9F61-B05887B11E9C}">
      <dgm:prSet/>
      <dgm:spPr/>
      <dgm:t>
        <a:bodyPr/>
        <a:lstStyle/>
        <a:p>
          <a:endParaRPr lang="es-MX" sz="2800">
            <a:latin typeface="Arial" pitchFamily="34" charset="0"/>
            <a:cs typeface="Arial" pitchFamily="34" charset="0"/>
          </a:endParaRPr>
        </a:p>
      </dgm:t>
    </dgm:pt>
    <dgm:pt modelId="{0CE84228-1A99-4CB9-A03B-5D1F9C934F15}" type="sibTrans" cxnId="{3039D175-04C8-4DC7-9F61-B05887B11E9C}">
      <dgm:prSet custT="1"/>
      <dgm:spPr/>
      <dgm:t>
        <a:bodyPr/>
        <a:lstStyle/>
        <a:p>
          <a:endParaRPr lang="es-MX" sz="2800">
            <a:latin typeface="Arial" pitchFamily="34" charset="0"/>
            <a:cs typeface="Arial" pitchFamily="34" charset="0"/>
          </a:endParaRPr>
        </a:p>
      </dgm:t>
    </dgm:pt>
    <dgm:pt modelId="{2964D46E-2AD3-4580-83BD-9397CD0A8784}">
      <dgm:prSet phldrT="[Text]" custT="1"/>
      <dgm:spPr/>
      <dgm:t>
        <a:bodyPr/>
        <a:lstStyle/>
        <a:p>
          <a:r>
            <a:rPr lang="es-MX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Reactor tanque Batch </a:t>
          </a:r>
          <a:r>
            <a:rPr lang="es-MX" sz="24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</a:t>
          </a:r>
          <a:r>
            <a:rPr lang="es-MX" sz="2400" b="1" dirty="0" err="1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RBatch</a:t>
          </a:r>
          <a:r>
            <a:rPr lang="es-MX" sz="24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)</a:t>
          </a:r>
          <a:r>
            <a:rPr lang="es-MX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endParaRPr lang="es-MX" sz="2400" dirty="0">
            <a:solidFill>
              <a:schemeClr val="bg1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49562077-89F6-4AB7-BF79-42940CA83143}" type="parTrans" cxnId="{EFCC05BB-C615-46F7-B201-141FC91A3ABA}">
      <dgm:prSet/>
      <dgm:spPr/>
      <dgm:t>
        <a:bodyPr/>
        <a:lstStyle/>
        <a:p>
          <a:endParaRPr lang="es-MX" sz="2800">
            <a:latin typeface="Arial" pitchFamily="34" charset="0"/>
            <a:cs typeface="Arial" pitchFamily="34" charset="0"/>
          </a:endParaRPr>
        </a:p>
      </dgm:t>
    </dgm:pt>
    <dgm:pt modelId="{023BC19D-1145-4A6B-86ED-90FBB4697106}" type="sibTrans" cxnId="{EFCC05BB-C615-46F7-B201-141FC91A3ABA}">
      <dgm:prSet/>
      <dgm:spPr/>
      <dgm:t>
        <a:bodyPr/>
        <a:lstStyle/>
        <a:p>
          <a:endParaRPr lang="es-MX" sz="2800">
            <a:latin typeface="Arial" pitchFamily="34" charset="0"/>
            <a:cs typeface="Arial" pitchFamily="34" charset="0"/>
          </a:endParaRPr>
        </a:p>
      </dgm:t>
    </dgm:pt>
    <dgm:pt modelId="{278BDD50-A5ED-4251-B9EA-D5828B15A285}" type="pres">
      <dgm:prSet presAssocID="{EB2C328C-7F1B-4278-8B29-FC534306E4A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E00E5D9-A7AA-461B-A3A6-5F963BFFC056}" type="pres">
      <dgm:prSet presAssocID="{EB2C328C-7F1B-4278-8B29-FC534306E4AD}" presName="dummyMaxCanvas" presStyleCnt="0">
        <dgm:presLayoutVars/>
      </dgm:prSet>
      <dgm:spPr/>
    </dgm:pt>
    <dgm:pt modelId="{6D7B7855-9F7E-42D5-8724-654C1E3BEB70}" type="pres">
      <dgm:prSet presAssocID="{EB2C328C-7F1B-4278-8B29-FC534306E4A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839787-F635-4070-B1C8-12AB4CAD06A9}" type="pres">
      <dgm:prSet presAssocID="{EB2C328C-7F1B-4278-8B29-FC534306E4AD}" presName="ThreeNodes_2" presStyleLbl="node1" presStyleIdx="1" presStyleCnt="3" custScaleX="70453" custLinFactNeighborX="67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CCCEF4-93A1-4AAD-A9CD-C407CBDEFA9C}" type="pres">
      <dgm:prSet presAssocID="{EB2C328C-7F1B-4278-8B29-FC534306E4AD}" presName="ThreeNodes_3" presStyleLbl="node1" presStyleIdx="2" presStyleCnt="3" custScaleX="71480" custLinFactNeighborX="-17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7A7778-7CBB-4658-8183-23978541B175}" type="pres">
      <dgm:prSet presAssocID="{EB2C328C-7F1B-4278-8B29-FC534306E4AD}" presName="ThreeConn_1-2" presStyleLbl="fgAccFollowNode1" presStyleIdx="0" presStyleCnt="2" custLinFactNeighborX="-199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87039A-8B51-4B39-B588-9DF3EE5B3232}" type="pres">
      <dgm:prSet presAssocID="{EB2C328C-7F1B-4278-8B29-FC534306E4AD}" presName="ThreeConn_2-3" presStyleLbl="fgAccFollowNode1" presStyleIdx="1" presStyleCnt="2" custLinFactNeighborX="-410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3B147B-797D-4008-A56C-EBD0BA6AE950}" type="pres">
      <dgm:prSet presAssocID="{EB2C328C-7F1B-4278-8B29-FC534306E4A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28BC08-1BE3-4D89-8CD4-C05A8A09DD77}" type="pres">
      <dgm:prSet presAssocID="{EB2C328C-7F1B-4278-8B29-FC534306E4A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EAA5B9-635D-451B-820F-FE6627F50A59}" type="pres">
      <dgm:prSet presAssocID="{EB2C328C-7F1B-4278-8B29-FC534306E4A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C7687E8-C677-41CF-B570-082902E5249E}" type="presOf" srcId="{EB2C328C-7F1B-4278-8B29-FC534306E4AD}" destId="{278BDD50-A5ED-4251-B9EA-D5828B15A285}" srcOrd="0" destOrd="0" presId="urn:microsoft.com/office/officeart/2005/8/layout/vProcess5"/>
    <dgm:cxn modelId="{F4C2A283-B764-4E64-A5F0-747F4009AE9D}" type="presOf" srcId="{2964D46E-2AD3-4580-83BD-9397CD0A8784}" destId="{8DEAA5B9-635D-451B-820F-FE6627F50A59}" srcOrd="1" destOrd="0" presId="urn:microsoft.com/office/officeart/2005/8/layout/vProcess5"/>
    <dgm:cxn modelId="{D1F4A0A3-B1B7-4395-88BC-F3925803F33C}" srcId="{EB2C328C-7F1B-4278-8B29-FC534306E4AD}" destId="{76DF6927-8A29-43C9-9EE5-15F7B9568311}" srcOrd="0" destOrd="0" parTransId="{1A7351D6-26C6-496E-9780-989EBB24A021}" sibTransId="{B196CE94-148F-479E-83C2-4188CABC8AC9}"/>
    <dgm:cxn modelId="{A0C8F41E-0CDD-4E4A-BA28-C413CC343460}" type="presOf" srcId="{76DF6927-8A29-43C9-9EE5-15F7B9568311}" destId="{6D7B7855-9F7E-42D5-8724-654C1E3BEB70}" srcOrd="0" destOrd="0" presId="urn:microsoft.com/office/officeart/2005/8/layout/vProcess5"/>
    <dgm:cxn modelId="{3039D175-04C8-4DC7-9F61-B05887B11E9C}" srcId="{EB2C328C-7F1B-4278-8B29-FC534306E4AD}" destId="{9BFC42DC-14C4-4F5F-91D1-C38EBD22A12B}" srcOrd="1" destOrd="0" parTransId="{28915BEF-15A5-4E21-BCA5-1602856294E6}" sibTransId="{0CE84228-1A99-4CB9-A03B-5D1F9C934F15}"/>
    <dgm:cxn modelId="{89036CA0-8BAD-4BE4-8A7F-57D8B1A18D35}" type="presOf" srcId="{76DF6927-8A29-43C9-9EE5-15F7B9568311}" destId="{113B147B-797D-4008-A56C-EBD0BA6AE950}" srcOrd="1" destOrd="0" presId="urn:microsoft.com/office/officeart/2005/8/layout/vProcess5"/>
    <dgm:cxn modelId="{886C3792-4F9D-4914-ABB4-A1ED5417F542}" type="presOf" srcId="{0CE84228-1A99-4CB9-A03B-5D1F9C934F15}" destId="{8C87039A-8B51-4B39-B588-9DF3EE5B3232}" srcOrd="0" destOrd="0" presId="urn:microsoft.com/office/officeart/2005/8/layout/vProcess5"/>
    <dgm:cxn modelId="{EFCC05BB-C615-46F7-B201-141FC91A3ABA}" srcId="{EB2C328C-7F1B-4278-8B29-FC534306E4AD}" destId="{2964D46E-2AD3-4580-83BD-9397CD0A8784}" srcOrd="2" destOrd="0" parTransId="{49562077-89F6-4AB7-BF79-42940CA83143}" sibTransId="{023BC19D-1145-4A6B-86ED-90FBB4697106}"/>
    <dgm:cxn modelId="{1CFCA531-9F21-4A30-AAF1-2C447A1DD11F}" type="presOf" srcId="{9BFC42DC-14C4-4F5F-91D1-C38EBD22A12B}" destId="{03839787-F635-4070-B1C8-12AB4CAD06A9}" srcOrd="0" destOrd="0" presId="urn:microsoft.com/office/officeart/2005/8/layout/vProcess5"/>
    <dgm:cxn modelId="{50A6EE61-837C-4714-9031-F765189DDE66}" type="presOf" srcId="{B196CE94-148F-479E-83C2-4188CABC8AC9}" destId="{647A7778-7CBB-4658-8183-23978541B175}" srcOrd="0" destOrd="0" presId="urn:microsoft.com/office/officeart/2005/8/layout/vProcess5"/>
    <dgm:cxn modelId="{F69831CA-A75B-4161-8C76-B729CDB089C4}" type="presOf" srcId="{9BFC42DC-14C4-4F5F-91D1-C38EBD22A12B}" destId="{EB28BC08-1BE3-4D89-8CD4-C05A8A09DD77}" srcOrd="1" destOrd="0" presId="urn:microsoft.com/office/officeart/2005/8/layout/vProcess5"/>
    <dgm:cxn modelId="{5222ACD4-3B7E-4BE1-8EB5-A1262D0999EB}" type="presOf" srcId="{2964D46E-2AD3-4580-83BD-9397CD0A8784}" destId="{D1CCCEF4-93A1-4AAD-A9CD-C407CBDEFA9C}" srcOrd="0" destOrd="0" presId="urn:microsoft.com/office/officeart/2005/8/layout/vProcess5"/>
    <dgm:cxn modelId="{7716D635-A243-4F53-B9F0-6875093CCB12}" type="presParOf" srcId="{278BDD50-A5ED-4251-B9EA-D5828B15A285}" destId="{AE00E5D9-A7AA-461B-A3A6-5F963BFFC056}" srcOrd="0" destOrd="0" presId="urn:microsoft.com/office/officeart/2005/8/layout/vProcess5"/>
    <dgm:cxn modelId="{AAA40FEB-9A0A-4D07-AE0E-699498B7C201}" type="presParOf" srcId="{278BDD50-A5ED-4251-B9EA-D5828B15A285}" destId="{6D7B7855-9F7E-42D5-8724-654C1E3BEB70}" srcOrd="1" destOrd="0" presId="urn:microsoft.com/office/officeart/2005/8/layout/vProcess5"/>
    <dgm:cxn modelId="{4474924B-9542-4CA9-9DBD-09FE5EFAE771}" type="presParOf" srcId="{278BDD50-A5ED-4251-B9EA-D5828B15A285}" destId="{03839787-F635-4070-B1C8-12AB4CAD06A9}" srcOrd="2" destOrd="0" presId="urn:microsoft.com/office/officeart/2005/8/layout/vProcess5"/>
    <dgm:cxn modelId="{8CBB6186-EA25-4846-AE06-500A69B31CA8}" type="presParOf" srcId="{278BDD50-A5ED-4251-B9EA-D5828B15A285}" destId="{D1CCCEF4-93A1-4AAD-A9CD-C407CBDEFA9C}" srcOrd="3" destOrd="0" presId="urn:microsoft.com/office/officeart/2005/8/layout/vProcess5"/>
    <dgm:cxn modelId="{B7B7D383-09FA-43C3-B1AB-05C0258672F5}" type="presParOf" srcId="{278BDD50-A5ED-4251-B9EA-D5828B15A285}" destId="{647A7778-7CBB-4658-8183-23978541B175}" srcOrd="4" destOrd="0" presId="urn:microsoft.com/office/officeart/2005/8/layout/vProcess5"/>
    <dgm:cxn modelId="{9CDD3FAD-7CF2-4B7C-B3F7-7208D797BBA8}" type="presParOf" srcId="{278BDD50-A5ED-4251-B9EA-D5828B15A285}" destId="{8C87039A-8B51-4B39-B588-9DF3EE5B3232}" srcOrd="5" destOrd="0" presId="urn:microsoft.com/office/officeart/2005/8/layout/vProcess5"/>
    <dgm:cxn modelId="{6821A475-0854-4E8C-830A-3678A53EBB4A}" type="presParOf" srcId="{278BDD50-A5ED-4251-B9EA-D5828B15A285}" destId="{113B147B-797D-4008-A56C-EBD0BA6AE950}" srcOrd="6" destOrd="0" presId="urn:microsoft.com/office/officeart/2005/8/layout/vProcess5"/>
    <dgm:cxn modelId="{85ECC61F-6B97-46F0-B14E-DFD5DBE2368A}" type="presParOf" srcId="{278BDD50-A5ED-4251-B9EA-D5828B15A285}" destId="{EB28BC08-1BE3-4D89-8CD4-C05A8A09DD77}" srcOrd="7" destOrd="0" presId="urn:microsoft.com/office/officeart/2005/8/layout/vProcess5"/>
    <dgm:cxn modelId="{BF29B889-CF0F-4847-A4E2-3F6FF736DD5D}" type="presParOf" srcId="{278BDD50-A5ED-4251-B9EA-D5828B15A285}" destId="{8DEAA5B9-635D-451B-820F-FE6627F50A5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FF798B-2A50-4D92-B6A9-1D3A872B9BEA}">
      <dsp:nvSpPr>
        <dsp:cNvPr id="0" name=""/>
        <dsp:cNvSpPr/>
      </dsp:nvSpPr>
      <dsp:spPr>
        <a:xfrm>
          <a:off x="414045" y="0"/>
          <a:ext cx="6300700" cy="2520280"/>
        </a:xfrm>
        <a:prstGeom prst="leftRightRibb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427B2C-AF8E-470D-AF63-B62365F2DFC5}">
      <dsp:nvSpPr>
        <dsp:cNvPr id="0" name=""/>
        <dsp:cNvSpPr/>
      </dsp:nvSpPr>
      <dsp:spPr>
        <a:xfrm>
          <a:off x="874089" y="441048"/>
          <a:ext cx="2426753" cy="123493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Reactor estequiométrico</a:t>
          </a:r>
          <a:r>
            <a:rPr lang="es-MX" sz="2400" b="1" kern="120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 (RStoic)</a:t>
          </a:r>
          <a:endParaRPr lang="es-MX" sz="24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874089" y="441048"/>
        <a:ext cx="2426753" cy="1234937"/>
      </dsp:txXfrm>
    </dsp:sp>
    <dsp:sp modelId="{DA0130A4-1F7B-4E3B-988A-F485F30240B8}">
      <dsp:nvSpPr>
        <dsp:cNvPr id="0" name=""/>
        <dsp:cNvSpPr/>
      </dsp:nvSpPr>
      <dsp:spPr>
        <a:xfrm>
          <a:off x="3564396" y="844293"/>
          <a:ext cx="2457273" cy="123493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Reactor de rendimiento </a:t>
          </a:r>
          <a:r>
            <a:rPr lang="es-MX" sz="2400" b="1" kern="120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(RYield)</a:t>
          </a:r>
          <a:endParaRPr lang="es-MX" sz="24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3564396" y="844293"/>
        <a:ext cx="2457273" cy="1234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75C71-B547-48EC-AD2D-31A9F326C55B}">
      <dsp:nvSpPr>
        <dsp:cNvPr id="0" name=""/>
        <dsp:cNvSpPr/>
      </dsp:nvSpPr>
      <dsp:spPr>
        <a:xfrm rot="16200000">
          <a:off x="656225" y="922"/>
          <a:ext cx="2819281" cy="2822242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Reactor de </a:t>
          </a:r>
          <a:r>
            <a:rPr lang="es-MX" sz="2400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Gibbs</a:t>
          </a:r>
          <a:r>
            <a:rPr lang="es-MX" sz="2400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4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(</a:t>
          </a:r>
          <a:r>
            <a:rPr lang="es-MX" sz="24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RGibbs</a:t>
          </a:r>
          <a:r>
            <a:rPr lang="es-MX" sz="24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)</a:t>
          </a:r>
          <a:endParaRPr lang="es-MX" sz="24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 rot="5400000">
        <a:off x="654745" y="707222"/>
        <a:ext cx="2328868" cy="1409641"/>
      </dsp:txXfrm>
    </dsp:sp>
    <dsp:sp modelId="{6A70096A-6EA7-4D6C-BE4A-DA516EE115FD}">
      <dsp:nvSpPr>
        <dsp:cNvPr id="0" name=""/>
        <dsp:cNvSpPr/>
      </dsp:nvSpPr>
      <dsp:spPr>
        <a:xfrm rot="5400000">
          <a:off x="4013324" y="922"/>
          <a:ext cx="2819281" cy="2822242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Reactor en equilibrio </a:t>
          </a:r>
          <a:r>
            <a:rPr lang="es-MX" sz="24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(</a:t>
          </a:r>
          <a:r>
            <a:rPr lang="es-MX" sz="24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REquil</a:t>
          </a:r>
          <a:r>
            <a:rPr lang="es-MX" sz="24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)</a:t>
          </a:r>
          <a:endParaRPr lang="es-MX" sz="24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 rot="-5400000">
        <a:off x="4505218" y="707222"/>
        <a:ext cx="2328868" cy="14096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B7855-9F7E-42D5-8724-654C1E3BEB70}">
      <dsp:nvSpPr>
        <dsp:cNvPr id="0" name=""/>
        <dsp:cNvSpPr/>
      </dsp:nvSpPr>
      <dsp:spPr>
        <a:xfrm>
          <a:off x="0" y="0"/>
          <a:ext cx="4039648" cy="1024778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Reactor tanque de agitación continua </a:t>
          </a:r>
          <a:r>
            <a:rPr lang="es-MX" sz="2400" b="1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(RCSTR)</a:t>
          </a:r>
          <a:r>
            <a:rPr lang="es-MX" sz="2400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endParaRPr lang="es-MX" sz="2400" kern="1200" dirty="0">
            <a:solidFill>
              <a:schemeClr val="bg1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30015" y="30015"/>
        <a:ext cx="2933832" cy="964748"/>
      </dsp:txXfrm>
    </dsp:sp>
    <dsp:sp modelId="{03839787-F635-4070-B1C8-12AB4CAD06A9}">
      <dsp:nvSpPr>
        <dsp:cNvPr id="0" name=""/>
        <dsp:cNvSpPr/>
      </dsp:nvSpPr>
      <dsp:spPr>
        <a:xfrm>
          <a:off x="1224135" y="1195574"/>
          <a:ext cx="2846053" cy="1024778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5407"/>
            <a:satOff val="820"/>
            <a:lumOff val="223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Reactor de flujo pistón </a:t>
          </a:r>
          <a:r>
            <a:rPr lang="es-MX" sz="2400" b="1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</a:t>
          </a:r>
          <a:r>
            <a:rPr lang="es-MX" sz="2400" b="1" kern="1200" dirty="0" err="1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RPlug</a:t>
          </a:r>
          <a:r>
            <a:rPr lang="es-MX" sz="2400" b="1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)</a:t>
          </a:r>
          <a:r>
            <a:rPr lang="es-MX" sz="2400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endParaRPr lang="es-MX" sz="2400" kern="1200" dirty="0">
            <a:solidFill>
              <a:schemeClr val="bg1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1254150" y="1225589"/>
        <a:ext cx="2065609" cy="964748"/>
      </dsp:txXfrm>
    </dsp:sp>
    <dsp:sp modelId="{D1CCCEF4-93A1-4AAD-A9CD-C407CBDEFA9C}">
      <dsp:nvSpPr>
        <dsp:cNvPr id="0" name=""/>
        <dsp:cNvSpPr/>
      </dsp:nvSpPr>
      <dsp:spPr>
        <a:xfrm>
          <a:off x="1216906" y="2391149"/>
          <a:ext cx="2887540" cy="1024778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5407"/>
            <a:satOff val="820"/>
            <a:lumOff val="223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Reactor tanque Batch </a:t>
          </a:r>
          <a:r>
            <a:rPr lang="es-MX" sz="2400" b="1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(</a:t>
          </a:r>
          <a:r>
            <a:rPr lang="es-MX" sz="2400" b="1" kern="1200" dirty="0" err="1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RBatch</a:t>
          </a:r>
          <a:r>
            <a:rPr lang="es-MX" sz="2400" b="1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)</a:t>
          </a:r>
          <a:r>
            <a:rPr lang="es-MX" sz="2400" kern="1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endParaRPr lang="es-MX" sz="2400" kern="1200" dirty="0">
            <a:solidFill>
              <a:schemeClr val="bg1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1246921" y="2421164"/>
        <a:ext cx="2096595" cy="964748"/>
      </dsp:txXfrm>
    </dsp:sp>
    <dsp:sp modelId="{647A7778-7CBB-4658-8183-23978541B175}">
      <dsp:nvSpPr>
        <dsp:cNvPr id="0" name=""/>
        <dsp:cNvSpPr/>
      </dsp:nvSpPr>
      <dsp:spPr>
        <a:xfrm>
          <a:off x="3240361" y="777123"/>
          <a:ext cx="666105" cy="66610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>
            <a:latin typeface="Arial" pitchFamily="34" charset="0"/>
            <a:cs typeface="Arial" pitchFamily="34" charset="0"/>
          </a:endParaRPr>
        </a:p>
      </dsp:txBody>
      <dsp:txXfrm>
        <a:off x="3390235" y="777123"/>
        <a:ext cx="366357" cy="501244"/>
      </dsp:txXfrm>
    </dsp:sp>
    <dsp:sp modelId="{8C87039A-8B51-4B39-B588-9DF3EE5B3232}">
      <dsp:nvSpPr>
        <dsp:cNvPr id="0" name=""/>
        <dsp:cNvSpPr/>
      </dsp:nvSpPr>
      <dsp:spPr>
        <a:xfrm>
          <a:off x="3456386" y="1965866"/>
          <a:ext cx="666105" cy="66610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>
            <a:latin typeface="Arial" pitchFamily="34" charset="0"/>
            <a:cs typeface="Arial" pitchFamily="34" charset="0"/>
          </a:endParaRPr>
        </a:p>
      </dsp:txBody>
      <dsp:txXfrm>
        <a:off x="3606260" y="1965866"/>
        <a:ext cx="366357" cy="5012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B3864-118A-42F4-BE19-BC47AB3C312B}" type="datetimeFigureOut">
              <a:rPr lang="es-MX" smtClean="0"/>
              <a:t>20/02/2015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1BDA9-556B-4A63-84FD-79B11D2986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7358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95466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4965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966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21755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36415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03592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6466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0068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42677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26582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3021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07227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10505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81169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85549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72777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04706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36698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42689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0085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1226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8806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59478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40495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4338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81415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54977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2633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24896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04006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827668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326476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7044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121902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361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2301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5600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470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333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1BDA9-556B-4A63-84FD-79B11D2986C3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8951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733800"/>
            <a:ext cx="9144000" cy="838200"/>
          </a:xfrm>
        </p:spPr>
        <p:txBody>
          <a:bodyPr/>
          <a:lstStyle>
            <a:lvl1pPr>
              <a:defRPr sz="4000"/>
            </a:lvl1pPr>
          </a:lstStyle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72000"/>
            <a:ext cx="6934200" cy="685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s-MX" smtClean="0"/>
              <a:t>Click to edit Master subtitle style</a:t>
            </a:r>
            <a:endParaRPr lang="es-MX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/>
            </a:lvl1pPr>
          </a:lstStyle>
          <a:p>
            <a:endParaRPr lang="es-MX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 smtClean="0"/>
              <a:t>Click to edit Master text styles</a:t>
            </a:r>
          </a:p>
          <a:p>
            <a:pPr lvl="1"/>
            <a:r>
              <a:rPr lang="es-MX" smtClean="0"/>
              <a:t>Second level</a:t>
            </a:r>
          </a:p>
          <a:p>
            <a:pPr lvl="2"/>
            <a:r>
              <a:rPr lang="es-MX" smtClean="0"/>
              <a:t>Third level</a:t>
            </a:r>
          </a:p>
          <a:p>
            <a:pPr lvl="3"/>
            <a:r>
              <a:rPr lang="es-MX" smtClean="0"/>
              <a:t>Fourth level</a:t>
            </a:r>
          </a:p>
          <a:p>
            <a:pPr lvl="4"/>
            <a:r>
              <a:rPr lang="es-MX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52400"/>
            <a:ext cx="1924050" cy="6096000"/>
          </a:xfrm>
        </p:spPr>
        <p:txBody>
          <a:bodyPr vert="eaVert"/>
          <a:lstStyle/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152400"/>
            <a:ext cx="5619750" cy="6096000"/>
          </a:xfrm>
        </p:spPr>
        <p:txBody>
          <a:bodyPr vert="eaVert"/>
          <a:lstStyle/>
          <a:p>
            <a:pPr lvl="0"/>
            <a:r>
              <a:rPr lang="es-MX" smtClean="0"/>
              <a:t>Click to edit Master text styles</a:t>
            </a:r>
          </a:p>
          <a:p>
            <a:pPr lvl="1"/>
            <a:r>
              <a:rPr lang="es-MX" smtClean="0"/>
              <a:t>Second level</a:t>
            </a:r>
          </a:p>
          <a:p>
            <a:pPr lvl="2"/>
            <a:r>
              <a:rPr lang="es-MX" smtClean="0"/>
              <a:t>Third level</a:t>
            </a:r>
          </a:p>
          <a:p>
            <a:pPr lvl="3"/>
            <a:r>
              <a:rPr lang="es-MX" smtClean="0"/>
              <a:t>Fourth level</a:t>
            </a:r>
          </a:p>
          <a:p>
            <a:pPr lvl="4"/>
            <a:r>
              <a:rPr lang="es-MX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 smtClean="0"/>
              <a:t>Click to edit Master text styles</a:t>
            </a:r>
          </a:p>
          <a:p>
            <a:pPr lvl="1"/>
            <a:r>
              <a:rPr lang="es-MX" smtClean="0"/>
              <a:t>Second level</a:t>
            </a:r>
          </a:p>
          <a:p>
            <a:pPr lvl="2"/>
            <a:r>
              <a:rPr lang="es-MX" smtClean="0"/>
              <a:t>Third level</a:t>
            </a:r>
          </a:p>
          <a:p>
            <a:pPr lvl="3"/>
            <a:r>
              <a:rPr lang="es-MX" smtClean="0"/>
              <a:t>Fourth level</a:t>
            </a:r>
          </a:p>
          <a:p>
            <a:pPr lvl="4"/>
            <a:r>
              <a:rPr lang="es-MX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MX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990600"/>
            <a:ext cx="37719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 smtClean="0"/>
              <a:t>Click to edit Master text styles</a:t>
            </a:r>
          </a:p>
          <a:p>
            <a:pPr lvl="1"/>
            <a:r>
              <a:rPr lang="es-MX" smtClean="0"/>
              <a:t>Second level</a:t>
            </a:r>
          </a:p>
          <a:p>
            <a:pPr lvl="2"/>
            <a:r>
              <a:rPr lang="es-MX" smtClean="0"/>
              <a:t>Third level</a:t>
            </a:r>
          </a:p>
          <a:p>
            <a:pPr lvl="3"/>
            <a:r>
              <a:rPr lang="es-MX" smtClean="0"/>
              <a:t>Fourth level</a:t>
            </a:r>
          </a:p>
          <a:p>
            <a:pPr lvl="4"/>
            <a:r>
              <a:rPr lang="es-MX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990600"/>
            <a:ext cx="37719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MX" smtClean="0"/>
              <a:t>Click to edit Master text styles</a:t>
            </a:r>
          </a:p>
          <a:p>
            <a:pPr lvl="1"/>
            <a:r>
              <a:rPr lang="es-MX" smtClean="0"/>
              <a:t>Second level</a:t>
            </a:r>
          </a:p>
          <a:p>
            <a:pPr lvl="2"/>
            <a:r>
              <a:rPr lang="es-MX" smtClean="0"/>
              <a:t>Third level</a:t>
            </a:r>
          </a:p>
          <a:p>
            <a:pPr lvl="3"/>
            <a:r>
              <a:rPr lang="es-MX" smtClean="0"/>
              <a:t>Fourth level</a:t>
            </a:r>
          </a:p>
          <a:p>
            <a:pPr lvl="4"/>
            <a:r>
              <a:rPr lang="es-MX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 smtClean="0"/>
              <a:t>Click to edit Master text styles</a:t>
            </a:r>
          </a:p>
          <a:p>
            <a:pPr lvl="1"/>
            <a:r>
              <a:rPr lang="es-MX" smtClean="0"/>
              <a:t>Second level</a:t>
            </a:r>
          </a:p>
          <a:p>
            <a:pPr lvl="2"/>
            <a:r>
              <a:rPr lang="es-MX" smtClean="0"/>
              <a:t>Third level</a:t>
            </a:r>
          </a:p>
          <a:p>
            <a:pPr lvl="3"/>
            <a:r>
              <a:rPr lang="es-MX" smtClean="0"/>
              <a:t>Fourth level</a:t>
            </a:r>
          </a:p>
          <a:p>
            <a:pPr lvl="4"/>
            <a:r>
              <a:rPr lang="es-MX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 smtClean="0"/>
              <a:t>Click to edit Master text styles</a:t>
            </a:r>
          </a:p>
          <a:p>
            <a:pPr lvl="1"/>
            <a:r>
              <a:rPr lang="es-MX" smtClean="0"/>
              <a:t>Second level</a:t>
            </a:r>
          </a:p>
          <a:p>
            <a:pPr lvl="2"/>
            <a:r>
              <a:rPr lang="es-MX" smtClean="0"/>
              <a:t>Third level</a:t>
            </a:r>
          </a:p>
          <a:p>
            <a:pPr lvl="3"/>
            <a:r>
              <a:rPr lang="es-MX" smtClean="0"/>
              <a:t>Fourth level</a:t>
            </a:r>
          </a:p>
          <a:p>
            <a:pPr lvl="4"/>
            <a:r>
              <a:rPr lang="es-MX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smtClean="0"/>
              <a:t>Click to edit Master text styles</a:t>
            </a:r>
          </a:p>
          <a:p>
            <a:pPr lvl="1"/>
            <a:r>
              <a:rPr lang="es-MX" smtClean="0"/>
              <a:t>Second level</a:t>
            </a:r>
          </a:p>
          <a:p>
            <a:pPr lvl="2"/>
            <a:r>
              <a:rPr lang="es-MX" smtClean="0"/>
              <a:t>Third level</a:t>
            </a:r>
          </a:p>
          <a:p>
            <a:pPr lvl="3"/>
            <a:r>
              <a:rPr lang="es-MX" smtClean="0"/>
              <a:t>Fourth level</a:t>
            </a:r>
          </a:p>
          <a:p>
            <a:pPr lvl="4"/>
            <a:r>
              <a:rPr lang="es-MX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MX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 smtClean="0"/>
              <a:t>Click icon to add picture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52400"/>
            <a:ext cx="716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990600"/>
            <a:ext cx="7696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Click to edit Master text styles</a:t>
            </a:r>
          </a:p>
          <a:p>
            <a:pPr lvl="1"/>
            <a:r>
              <a:rPr lang="es-MX" smtClean="0"/>
              <a:t>Second level</a:t>
            </a:r>
          </a:p>
          <a:p>
            <a:pPr lvl="2"/>
            <a:r>
              <a:rPr lang="es-MX" smtClean="0"/>
              <a:t>Third level</a:t>
            </a:r>
          </a:p>
          <a:p>
            <a:pPr lvl="3"/>
            <a:r>
              <a:rPr lang="es-MX" smtClean="0"/>
              <a:t>Fourth level</a:t>
            </a:r>
          </a:p>
          <a:p>
            <a:pPr lvl="4"/>
            <a:r>
              <a:rPr lang="es-MX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latin typeface="Arial" charset="0"/>
              </a:defRPr>
            </a:lvl1pPr>
          </a:lstStyle>
          <a:p>
            <a:fld id="{847C05A3-99CB-4531-BCAC-0C3328C99E50}" type="datetimeFigureOut">
              <a:rPr lang="es-MX" smtClean="0"/>
              <a:pPr/>
              <a:t>20/02/2015</a:t>
            </a:fld>
            <a:endParaRPr lang="es-MX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latin typeface="Arial" charset="0"/>
              </a:defRPr>
            </a:lvl1pPr>
          </a:lstStyle>
          <a:p>
            <a:endParaRPr lang="es-MX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latin typeface="Arial" charset="0"/>
              </a:defRPr>
            </a:lvl1pPr>
          </a:lstStyle>
          <a:p>
            <a:fld id="{2DBA55D5-0CD9-4B96-8CA0-635B4C0F906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1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1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9.emf"/><Relationship Id="rId4" Type="http://schemas.openxmlformats.org/officeDocument/2006/relationships/diagramLayout" Target="../diagrams/layout3.xml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2996952"/>
            <a:ext cx="9144000" cy="838200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ASPEN PLUS V8.6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4572000"/>
            <a:ext cx="9144000" cy="1089248"/>
          </a:xfrm>
        </p:spPr>
        <p:txBody>
          <a:bodyPr/>
          <a:lstStyle/>
          <a:p>
            <a:pPr algn="ctr"/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INTRODUCCIÓN AL MÓDULO DE REACCIONES Y REACTORES</a:t>
            </a:r>
            <a:endParaRPr lang="es-MX" b="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69721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MODELOS DE C. R. (RCSTR)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66800" y="990600"/>
            <a:ext cx="5233392" cy="5246712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Asume mezclado perfecto.</a:t>
            </a: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Modela reacciones cinéticas y en equilibrio, también reacciones que involucran sólidos.</a:t>
            </a: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Modela reactores en una, dos y tres fases.</a:t>
            </a:r>
            <a:endParaRPr lang="es-MX" sz="2800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732240" y="2348880"/>
            <a:ext cx="1804418" cy="2513372"/>
            <a:chOff x="381000" y="2133600"/>
            <a:chExt cx="2819400" cy="3927144"/>
          </a:xfrm>
        </p:grpSpPr>
        <p:pic>
          <p:nvPicPr>
            <p:cNvPr id="4" name="Picture 3" descr="800px-Batch_reactor3.jpg"/>
            <p:cNvPicPr>
              <a:picLocks noChangeAspect="1"/>
            </p:cNvPicPr>
            <p:nvPr/>
          </p:nvPicPr>
          <p:blipFill>
            <a:blip r:embed="rId3" cstate="print"/>
            <a:srcRect l="18000" t="8000" r="26500" b="4000"/>
            <a:stretch>
              <a:fillRect/>
            </a:stretch>
          </p:blipFill>
          <p:spPr bwMode="auto">
            <a:xfrm>
              <a:off x="381000" y="2348552"/>
              <a:ext cx="2819400" cy="3352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Arrow Connector 4"/>
            <p:cNvCxnSpPr/>
            <p:nvPr/>
          </p:nvCxnSpPr>
          <p:spPr bwMode="auto">
            <a:xfrm>
              <a:off x="949656" y="2133600"/>
              <a:ext cx="4572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6" name="Straight Arrow Connector 5"/>
            <p:cNvCxnSpPr/>
            <p:nvPr/>
          </p:nvCxnSpPr>
          <p:spPr bwMode="auto">
            <a:xfrm rot="5400000">
              <a:off x="1178256" y="2362200"/>
              <a:ext cx="4572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" name="Straight Arrow Connector 6"/>
            <p:cNvCxnSpPr/>
            <p:nvPr/>
          </p:nvCxnSpPr>
          <p:spPr bwMode="auto">
            <a:xfrm>
              <a:off x="1836760" y="6060744"/>
              <a:ext cx="4572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 rot="5400000">
              <a:off x="1608159" y="5832144"/>
              <a:ext cx="4572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5540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MODELOS DE C. R. 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66800" y="990600"/>
            <a:ext cx="7696200" cy="3302496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Asume mezclado perfecto en dirección radial.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 ocurre mezclado en dirección axial.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Modela reacciones cinéticas, y reacciones que involucran sólidos.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Modela reactores en una, dos y tres fases.</a:t>
            </a: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2699792" y="4437112"/>
            <a:ext cx="3730754" cy="1659065"/>
            <a:chOff x="3178696" y="4509120"/>
            <a:chExt cx="2590800" cy="1152128"/>
          </a:xfrm>
        </p:grpSpPr>
        <p:cxnSp>
          <p:nvCxnSpPr>
            <p:cNvPr id="4" name="Straight Arrow Connector 3"/>
            <p:cNvCxnSpPr/>
            <p:nvPr/>
          </p:nvCxnSpPr>
          <p:spPr bwMode="auto">
            <a:xfrm>
              <a:off x="3178696" y="5118720"/>
              <a:ext cx="4572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" name="Can 4"/>
            <p:cNvSpPr/>
            <p:nvPr/>
          </p:nvSpPr>
          <p:spPr>
            <a:xfrm rot="16200000">
              <a:off x="3898032" y="4246984"/>
              <a:ext cx="1152128" cy="1676400"/>
            </a:xfrm>
            <a:prstGeom prst="can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>
              <a:off x="5312296" y="5118720"/>
              <a:ext cx="4572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1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42256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MODELOS DE C. R. 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RBatch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35896" y="1206624"/>
            <a:ext cx="4983088" cy="4814664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Son operaciones en estado no-estacionario.</a:t>
            </a: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conoce la cinética de las reacciones que están ocurriendo.</a:t>
            </a: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lleva a cabo la reacción hasta que se establece un criterio de detención.</a:t>
            </a:r>
            <a:endParaRPr lang="es-MX" sz="2800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800px-Batch_reactor3.jpg"/>
          <p:cNvPicPr>
            <a:picLocks noChangeAspect="1"/>
          </p:cNvPicPr>
          <p:nvPr/>
        </p:nvPicPr>
        <p:blipFill>
          <a:blip r:embed="rId3" cstate="print"/>
          <a:srcRect l="18000" t="8000" r="26500" b="4000"/>
          <a:stretch>
            <a:fillRect/>
          </a:stretch>
        </p:blipFill>
        <p:spPr bwMode="auto">
          <a:xfrm>
            <a:off x="1234828" y="2276872"/>
            <a:ext cx="2113036" cy="25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72334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EJEMPLO PRÁCTICO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1066800" y="990600"/>
            <a:ext cx="7696200" cy="150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MX" sz="2800" kern="0" noProof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Utilizar diferentes modelos de reactores (</a:t>
            </a:r>
            <a:r>
              <a:rPr lang="es-MX" sz="2800" kern="0" noProof="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RStoic</a:t>
            </a:r>
            <a:r>
              <a:rPr lang="es-MX" sz="2800" kern="0" noProof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kern="0" noProof="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RGibbs</a:t>
            </a:r>
            <a:r>
              <a:rPr lang="es-MX" sz="2800" kern="0" noProof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RCSTR y </a:t>
            </a:r>
            <a:r>
              <a:rPr lang="es-MX" sz="2800" kern="0" noProof="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RPlug</a:t>
            </a:r>
            <a:r>
              <a:rPr lang="es-MX" sz="2800" kern="0" noProof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para la siguiente reacción esterificación: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3530270"/>
              </p:ext>
            </p:extLst>
          </p:nvPr>
        </p:nvGraphicFramePr>
        <p:xfrm>
          <a:off x="1090613" y="4005064"/>
          <a:ext cx="2446337" cy="186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Ecuación" r:id="rId4" imgW="1218960" imgH="927000" progId="Equation.3">
                  <p:embed/>
                </p:oleObj>
              </mc:Choice>
              <mc:Fallback>
                <p:oleObj name="Ecuación" r:id="rId4" imgW="1218960" imgH="927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613" y="4005064"/>
                        <a:ext cx="2446337" cy="186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777246"/>
              </p:ext>
            </p:extLst>
          </p:nvPr>
        </p:nvGraphicFramePr>
        <p:xfrm>
          <a:off x="5508104" y="3877717"/>
          <a:ext cx="3125788" cy="2287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Ecuación" r:id="rId6" imgW="1562040" imgH="1143000" progId="Equation.3">
                  <p:embed/>
                </p:oleObj>
              </mc:Choice>
              <mc:Fallback>
                <p:oleObj name="Ecuación" r:id="rId6" imgW="1562040" imgH="1143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3877717"/>
                        <a:ext cx="3125788" cy="2287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314799"/>
              </p:ext>
            </p:extLst>
          </p:nvPr>
        </p:nvGraphicFramePr>
        <p:xfrm>
          <a:off x="1331913" y="2564904"/>
          <a:ext cx="6932612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Ecuación" r:id="rId8" imgW="3454200" imgH="228600" progId="Equation.3">
                  <p:embed/>
                </p:oleObj>
              </mc:Choice>
              <mc:Fallback>
                <p:oleObj name="Ecuación" r:id="rId8" imgW="3454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564904"/>
                        <a:ext cx="6932612" cy="458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578911"/>
              </p:ext>
            </p:extLst>
          </p:nvPr>
        </p:nvGraphicFramePr>
        <p:xfrm>
          <a:off x="3733304" y="3093020"/>
          <a:ext cx="2266950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Ecuación" r:id="rId10" imgW="1130040" imgH="203040" progId="Equation.3">
                  <p:embed/>
                </p:oleObj>
              </mc:Choice>
              <mc:Fallback>
                <p:oleObj name="Ecuación" r:id="rId10" imgW="11300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304" y="3093020"/>
                        <a:ext cx="2266950" cy="407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01673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EJEMPLO PRÁCTICO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317776"/>
              </p:ext>
            </p:extLst>
          </p:nvPr>
        </p:nvGraphicFramePr>
        <p:xfrm>
          <a:off x="1145877" y="1628800"/>
          <a:ext cx="1985963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name="Ecuación" r:id="rId4" imgW="990360" imgH="2108160" progId="Equation.3">
                  <p:embed/>
                </p:oleObj>
              </mc:Choice>
              <mc:Fallback>
                <p:oleObj name="Ecuación" r:id="rId4" imgW="990360" imgH="21081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5877" y="1628800"/>
                        <a:ext cx="1985963" cy="422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1238770"/>
              </p:ext>
            </p:extLst>
          </p:nvPr>
        </p:nvGraphicFramePr>
        <p:xfrm>
          <a:off x="5589588" y="4430713"/>
          <a:ext cx="2479675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" name="Ecuación" r:id="rId6" imgW="1231560" imgH="431640" progId="Equation.3">
                  <p:embed/>
                </p:oleObj>
              </mc:Choice>
              <mc:Fallback>
                <p:oleObj name="Ecuación" r:id="rId6" imgW="1231560" imgH="431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9588" y="4430713"/>
                        <a:ext cx="2479675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734822"/>
              </p:ext>
            </p:extLst>
          </p:nvPr>
        </p:nvGraphicFramePr>
        <p:xfrm>
          <a:off x="5308600" y="3573463"/>
          <a:ext cx="3094038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" name="Ecuación" r:id="rId8" imgW="1536480" imgH="203040" progId="Equation.3">
                  <p:embed/>
                </p:oleObj>
              </mc:Choice>
              <mc:Fallback>
                <p:oleObj name="Ecuación" r:id="rId8" imgW="153648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8600" y="3573463"/>
                        <a:ext cx="3094038" cy="4095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770340"/>
              </p:ext>
            </p:extLst>
          </p:nvPr>
        </p:nvGraphicFramePr>
        <p:xfrm>
          <a:off x="5767388" y="5632450"/>
          <a:ext cx="25050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" name="Ecuación" r:id="rId10" imgW="1244520" imgH="228600" progId="Equation.3">
                  <p:embed/>
                </p:oleObj>
              </mc:Choice>
              <mc:Fallback>
                <p:oleObj name="Ecuación" r:id="rId10" imgW="124452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7388" y="5632450"/>
                        <a:ext cx="2505075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1066800" y="990600"/>
            <a:ext cx="7696200" cy="6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MX" sz="28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Alimentación.</a:t>
            </a:r>
            <a:endParaRPr lang="es-MX" sz="2800" i="1" kern="0" dirty="0" smtClean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01673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SOLUCIÓN EJEMPLO PRÁCTICO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RGibbs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43608" y="98072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1) Introducir los componentes de la reacción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r="26531" b="25867"/>
          <a:stretch/>
        </p:blipFill>
        <p:spPr>
          <a:xfrm>
            <a:off x="1958450" y="2348880"/>
            <a:ext cx="6718006" cy="3816424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551060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SOLUCIÓN EJEMPLO PRÁCTICO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RGibbs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2) Elegir el método de cálculo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r="26531" b="24468"/>
          <a:stretch/>
        </p:blipFill>
        <p:spPr>
          <a:xfrm>
            <a:off x="1958450" y="2276872"/>
            <a:ext cx="6718006" cy="3888432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66351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SOLUCIÓN EJEMPLO PRÁCTICO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RGibbs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3) Revisar el método de cálculo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r="26531" b="24468"/>
          <a:stretch/>
        </p:blipFill>
        <p:spPr>
          <a:xfrm>
            <a:off x="1958450" y="2276872"/>
            <a:ext cx="6718006" cy="3888432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94056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SOLUCIÓN EJEMPLO PRÁCTICO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RGibbs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4) Elegir el modelo del reactor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r="39521" b="20981"/>
          <a:stretch/>
        </p:blipFill>
        <p:spPr>
          <a:xfrm>
            <a:off x="3146256" y="2097352"/>
            <a:ext cx="5530200" cy="4067952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97588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SOLUCIÓN EJEMPLO PRÁCTICO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RGibbs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43608" y="98072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5) Establecer las condiciones de alimentación  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r="31255" b="20272"/>
          <a:stretch/>
        </p:blipFill>
        <p:spPr>
          <a:xfrm>
            <a:off x="2390413" y="2060848"/>
            <a:ext cx="6286043" cy="410445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46751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INTRODUCCIÓN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Aspen Plus cuenta con 3 clases de modelos de diferentes niveles de rigor y capacidad predictiva.</a:t>
            </a:r>
          </a:p>
          <a:p>
            <a:pPr marL="0" indent="0" algn="just">
              <a:buNone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Modelos de balance de masa.</a:t>
            </a: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Modelos en equilibrio.</a:t>
            </a: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Modelos de cinética rigurosa.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72822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SOLUCIÓN EJEMPLO PRÁCTICO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RGibbs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43608" y="98072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6) Establecer las condiciones de operación del reactor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r="31255" b="20272"/>
          <a:stretch/>
        </p:blipFill>
        <p:spPr>
          <a:xfrm>
            <a:off x="2390413" y="2060848"/>
            <a:ext cx="6286043" cy="410445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78627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SOLUCIÓN EJEMPLO PRÁCTICO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RGibbs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7) Resultados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r="31255" b="20272"/>
          <a:stretch/>
        </p:blipFill>
        <p:spPr>
          <a:xfrm>
            <a:off x="2390413" y="2060848"/>
            <a:ext cx="6286043" cy="4104456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31674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RESULTADOS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RStoic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Imagen 3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2723198" cy="2292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80728"/>
            <a:ext cx="3021333" cy="52898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98325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RESULTADOS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Imagen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2557463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36969"/>
            <a:ext cx="3020400" cy="537235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9360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RESULTADOS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RStoic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Imagen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2843213" cy="1843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056" y="1052736"/>
            <a:ext cx="3020400" cy="51953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88806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1066800" y="990600"/>
            <a:ext cx="7696200" cy="236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MX" sz="2800" kern="0" noProof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El di-fenilo es un producto intermedio importante en la industria, uno de sus principales esquemas de producción involucra la </a:t>
            </a:r>
            <a:r>
              <a:rPr lang="es-MX" sz="2800" kern="0" noProof="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deshidrogenación</a:t>
            </a:r>
            <a:r>
              <a:rPr lang="es-MX" sz="2800" kern="0" noProof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pirolítica del benceno de acuerdo con la siguiente reacción:  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1824358"/>
              </p:ext>
            </p:extLst>
          </p:nvPr>
        </p:nvGraphicFramePr>
        <p:xfrm>
          <a:off x="3067050" y="3834308"/>
          <a:ext cx="3695700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cuación" r:id="rId4" imgW="1841400" imgH="457200" progId="Equation.3">
                  <p:embed/>
                </p:oleObj>
              </mc:Choice>
              <mc:Fallback>
                <p:oleObj name="Ecuación" r:id="rId4" imgW="1841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7050" y="3834308"/>
                        <a:ext cx="3695700" cy="91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543669"/>
              </p:ext>
            </p:extLst>
          </p:nvPr>
        </p:nvGraphicFramePr>
        <p:xfrm>
          <a:off x="3641725" y="5229199"/>
          <a:ext cx="186055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cuación" r:id="rId6" imgW="927000" imgH="431640" progId="Equation.3">
                  <p:embed/>
                </p:oleObj>
              </mc:Choice>
              <mc:Fallback>
                <p:oleObj name="Ecuación" r:id="rId6" imgW="927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1725" y="5229199"/>
                        <a:ext cx="1860550" cy="86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40887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1066800" y="990600"/>
            <a:ext cx="7696200" cy="2726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MX" sz="28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 un experimento realizado por Murphy, </a:t>
            </a:r>
            <a:r>
              <a:rPr lang="es-MX" sz="2800" kern="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Lamb</a:t>
            </a:r>
            <a:r>
              <a:rPr lang="es-MX" sz="28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y Watson, el benceno fue vaporizado, calentado hasta la temperatura de reacción y alimentado a un reactor de flujo pistón. Los productos obtenidos se muestran en la siguiente tabla. </a:t>
            </a:r>
            <a:endParaRPr lang="es-MX" sz="2800" kern="0" noProof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9321841"/>
                  </p:ext>
                </p:extLst>
              </p:nvPr>
            </p:nvGraphicFramePr>
            <p:xfrm>
              <a:off x="1396896" y="4478248"/>
              <a:ext cx="7036008" cy="822960"/>
            </p:xfrm>
            <a:graphic>
              <a:graphicData uri="http://schemas.openxmlformats.org/drawingml/2006/table">
                <a:tbl>
                  <a:tblPr firstRow="1" firstCol="1" lastRow="1" lastCol="1" bandRow="1" bandCol="1"/>
                  <a:tblGrid>
                    <a:gridCol w="1584176"/>
                    <a:gridCol w="1728192"/>
                    <a:gridCol w="899160"/>
                    <a:gridCol w="899160"/>
                    <a:gridCol w="1026160"/>
                    <a:gridCol w="899160"/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Temperatura</a:t>
                          </a:r>
                          <a:r>
                            <a:rPr lang="en-US" sz="1800" b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F)</a:t>
                          </a:r>
                          <a:endParaRPr lang="es-MX" sz="18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Velocidad</a:t>
                          </a:r>
                          <a:r>
                            <a:rPr lang="en-US" sz="1800" b="1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 de </a:t>
                          </a:r>
                          <a:r>
                            <a:rPr lang="en-US" sz="1800" b="1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flujo</a:t>
                          </a:r>
                          <a:r>
                            <a:rPr lang="en-US" sz="1800" b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sz="18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lbmol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/h)</a:t>
                          </a:r>
                          <a:endParaRPr lang="es-MX" sz="18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800" b="1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800" b="1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  <m:t>𝑨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8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800" b="1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800" b="1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  <m:t>𝑩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8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800" b="1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800" b="1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  <m:t>𝑪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8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800" b="1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800" b="1" i="1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ahoma" panose="020B0604030504040204" pitchFamily="34" charset="0"/>
                                      </a:rPr>
                                      <m:t>𝑫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8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1400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0.0682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0.8410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0.0695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0.00680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0.0830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9321841"/>
                  </p:ext>
                </p:extLst>
              </p:nvPr>
            </p:nvGraphicFramePr>
            <p:xfrm>
              <a:off x="1396896" y="4478248"/>
              <a:ext cx="7036008" cy="822960"/>
            </p:xfrm>
            <a:graphic>
              <a:graphicData uri="http://schemas.openxmlformats.org/drawingml/2006/table">
                <a:tbl>
                  <a:tblPr firstRow="1" firstCol="1" lastRow="1" lastCol="1" bandRow="1" bandCol="1"/>
                  <a:tblGrid>
                    <a:gridCol w="1584176"/>
                    <a:gridCol w="1728192"/>
                    <a:gridCol w="899160"/>
                    <a:gridCol w="899160"/>
                    <a:gridCol w="1026160"/>
                    <a:gridCol w="899160"/>
                  </a:tblGrid>
                  <a:tr h="54864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Temperatura</a:t>
                          </a:r>
                          <a:r>
                            <a:rPr lang="en-US" sz="1800" b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F)</a:t>
                          </a:r>
                          <a:endParaRPr lang="es-MX" sz="18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Velocidad</a:t>
                          </a:r>
                          <a:r>
                            <a:rPr lang="en-US" sz="1800" b="1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 de </a:t>
                          </a:r>
                          <a:r>
                            <a:rPr lang="en-US" sz="1800" b="1" baseline="0" dirty="0" err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flujo</a:t>
                          </a:r>
                          <a:r>
                            <a:rPr lang="en-US" sz="1800" b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sz="1800" b="1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lbmol</a:t>
                          </a:r>
                          <a:r>
                            <a:rPr lang="en-US" sz="1800" b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/h)</a:t>
                          </a:r>
                          <a:endParaRPr lang="es-MX" sz="1800" b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370748" t="-13187" r="-317007" b="-74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467568" t="-13187" r="-214865" b="-74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00000" t="-13187" r="-89286" b="-74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681081" t="-13187" r="-1351" b="-74725"/>
                          </a:stretch>
                        </a:blipFill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1400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0.0682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0.8410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0.0695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0.00680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effectLst/>
                              <a:latin typeface="Arial" panose="020B0604020202020204" pitchFamily="34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0.0830</a:t>
                          </a:r>
                          <a:endParaRPr lang="es-MX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9597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1066800" y="990600"/>
            <a:ext cx="7696200" cy="56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MX" sz="28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Utilizar la siguiente información adicional:</a:t>
            </a:r>
            <a:endParaRPr lang="es-MX" sz="2800" kern="0" noProof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4519696"/>
              </p:ext>
            </p:extLst>
          </p:nvPr>
        </p:nvGraphicFramePr>
        <p:xfrm>
          <a:off x="3067050" y="1938809"/>
          <a:ext cx="3695700" cy="415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cuación" r:id="rId4" imgW="1841400" imgH="2070000" progId="Equation.3">
                  <p:embed/>
                </p:oleObj>
              </mc:Choice>
              <mc:Fallback>
                <p:oleObj name="Ecuación" r:id="rId4" imgW="1841400" imgH="2070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7050" y="1938809"/>
                        <a:ext cx="3695700" cy="4154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24726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739854"/>
              </p:ext>
            </p:extLst>
          </p:nvPr>
        </p:nvGraphicFramePr>
        <p:xfrm>
          <a:off x="2248693" y="1096089"/>
          <a:ext cx="5330825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Ecuación" r:id="rId4" imgW="2654280" imgH="787320" progId="Equation.3">
                  <p:embed/>
                </p:oleObj>
              </mc:Choice>
              <mc:Fallback>
                <p:oleObj name="Ecuación" r:id="rId4" imgW="265428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8693" y="1096089"/>
                        <a:ext cx="5330825" cy="158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1066800" y="2934816"/>
            <a:ext cx="7696200" cy="99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MX" sz="28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Los valores de los parámetros son los siguientes:</a:t>
            </a:r>
            <a:endParaRPr lang="es-MX" sz="2800" kern="0" noProof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010616"/>
              </p:ext>
            </p:extLst>
          </p:nvPr>
        </p:nvGraphicFramePr>
        <p:xfrm>
          <a:off x="2065338" y="4152106"/>
          <a:ext cx="5765800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Ecuación" r:id="rId6" imgW="2869920" imgH="787320" progId="Equation.3">
                  <p:embed/>
                </p:oleObj>
              </mc:Choice>
              <mc:Fallback>
                <p:oleObj name="Ecuación" r:id="rId6" imgW="286992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5338" y="4152106"/>
                        <a:ext cx="5765800" cy="158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515184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9441046"/>
              </p:ext>
            </p:extLst>
          </p:nvPr>
        </p:nvGraphicFramePr>
        <p:xfrm>
          <a:off x="2428875" y="1124744"/>
          <a:ext cx="4284663" cy="280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cuación" r:id="rId4" imgW="2133360" imgH="1396800" progId="Equation.3">
                  <p:embed/>
                </p:oleObj>
              </mc:Choice>
              <mc:Fallback>
                <p:oleObj name="Ecuación" r:id="rId4" imgW="2133360" imgH="1396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75" y="1124744"/>
                        <a:ext cx="4284663" cy="2803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2 Marcador de contenido"/>
          <p:cNvSpPr txBox="1">
            <a:spLocks/>
          </p:cNvSpPr>
          <p:nvPr/>
        </p:nvSpPr>
        <p:spPr bwMode="auto">
          <a:xfrm>
            <a:off x="1066800" y="4365104"/>
            <a:ext cx="7696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MX" sz="2800" kern="0" noProof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Utilizar la información para replicar los resultados de la tabla utilizando Aspen Plus. ¿Cuál es la diferencia en % entre la fracción mol simulada y la experimental?</a:t>
            </a:r>
            <a:endParaRPr lang="es-MX" sz="2800" kern="0" noProof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58198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MODELOS DE BALANCE DE MASA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66800" y="5085184"/>
            <a:ext cx="7696200" cy="11632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Calculan balances de masa y energía, pero no llevan a cabo cálculos cinéticos rigurosos.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39030021"/>
              </p:ext>
            </p:extLst>
          </p:nvPr>
        </p:nvGraphicFramePr>
        <p:xfrm>
          <a:off x="1331640" y="1124744"/>
          <a:ext cx="7128792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07578"/>
            <a:ext cx="2443163" cy="1557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182674"/>
            <a:ext cx="1828800" cy="20288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40213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Especificar los componentes.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r="26531" b="25178"/>
          <a:stretch/>
        </p:blipFill>
        <p:spPr>
          <a:xfrm>
            <a:off x="1958450" y="2313413"/>
            <a:ext cx="6718006" cy="3851891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24551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Elegir el método.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r="27475" b="24822"/>
          <a:stretch/>
        </p:blipFill>
        <p:spPr>
          <a:xfrm>
            <a:off x="2051720" y="2295087"/>
            <a:ext cx="6631686" cy="3870217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48490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Elegir el modelo del reactor.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r="39760" b="21465"/>
          <a:stretch/>
        </p:blipFill>
        <p:spPr>
          <a:xfrm>
            <a:off x="3168110" y="2122265"/>
            <a:ext cx="5508346" cy="4043039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994687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Establecer las condiciones de la corriente de alimentación.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r="31255" b="21465"/>
          <a:stretch/>
        </p:blipFill>
        <p:spPr>
          <a:xfrm>
            <a:off x="2411760" y="2132856"/>
            <a:ext cx="6286043" cy="4043039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72206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Establecer condiciones de operación del reactor.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r="31271" b="21182"/>
          <a:stretch/>
        </p:blipFill>
        <p:spPr>
          <a:xfrm>
            <a:off x="2411760" y="2132856"/>
            <a:ext cx="6284580" cy="4057607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80213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Establecer las dimensiones del reactor.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r="31255" b="21465"/>
          <a:stretch/>
        </p:blipFill>
        <p:spPr>
          <a:xfrm>
            <a:off x="2411760" y="2132856"/>
            <a:ext cx="6286043" cy="4043039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38157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Establecer el sistema de reacción.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r="31255" b="21465"/>
          <a:stretch/>
        </p:blipFill>
        <p:spPr>
          <a:xfrm>
            <a:off x="2411760" y="2132856"/>
            <a:ext cx="6286043" cy="4043039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91053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Establecer la estequiometria de las reacciones.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r="31255" b="21465"/>
          <a:stretch/>
        </p:blipFill>
        <p:spPr>
          <a:xfrm>
            <a:off x="2411760" y="2132856"/>
            <a:ext cx="6286043" cy="4043039"/>
          </a:xfrm>
          <a:prstGeom prst="rect">
            <a:avLst/>
          </a:prstGeo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244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Establecer la cinética de las reacciones.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r="31255" b="21465"/>
          <a:stretch/>
        </p:blipFill>
        <p:spPr>
          <a:xfrm>
            <a:off x="2411760" y="2132856"/>
            <a:ext cx="6286043" cy="4043039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076580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PROBLEMA 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RPlug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 (Solución)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1043608" y="98072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10) Resultados. </a:t>
            </a:r>
            <a:endParaRPr lang="es-MX" sz="28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r="31255" b="21465"/>
          <a:stretch/>
        </p:blipFill>
        <p:spPr>
          <a:xfrm>
            <a:off x="2411760" y="2132856"/>
            <a:ext cx="6286043" cy="4043039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43322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MODELOS EN EQUILIBRIO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66800" y="990600"/>
            <a:ext cx="7696200" cy="1142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Estos modelos asumen un equilibrio químico y un equilibrio entre fases.</a:t>
            </a:r>
          </a:p>
          <a:p>
            <a:pPr marL="0" indent="0" algn="just">
              <a:buNone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2800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61560310"/>
              </p:ext>
            </p:extLst>
          </p:nvPr>
        </p:nvGraphicFramePr>
        <p:xfrm>
          <a:off x="1115616" y="2117080"/>
          <a:ext cx="7488832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n 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49080"/>
            <a:ext cx="1814513" cy="2043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49080"/>
            <a:ext cx="1814513" cy="207168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87039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REFERENCIAS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 bwMode="auto">
          <a:xfrm>
            <a:off x="1066800" y="990600"/>
            <a:ext cx="7696200" cy="359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sz="2800" kern="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1. </a:t>
            </a:r>
            <a:r>
              <a:rPr lang="es-MX" sz="2800" kern="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Fogler</a:t>
            </a:r>
            <a:r>
              <a:rPr lang="es-MX" sz="28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H.S. Elementos de Ingeniería de Reacciones Químicas, 3ra. Edición, New Jersey, 1999</a:t>
            </a:r>
            <a:r>
              <a:rPr lang="es-MX" sz="28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defRPr/>
            </a:pPr>
            <a:endParaRPr lang="es-MX" sz="2800" kern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sz="2800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Murphy</a:t>
            </a:r>
            <a:r>
              <a:rPr lang="es-MX" sz="28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G. B.; </a:t>
            </a:r>
            <a:r>
              <a:rPr lang="es-MX" sz="2800" kern="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Lamb</a:t>
            </a:r>
            <a:r>
              <a:rPr lang="es-MX" sz="28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G.G. and Watson, K.M. </a:t>
            </a:r>
            <a:r>
              <a:rPr lang="es-MX" sz="2800" kern="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Transactions</a:t>
            </a:r>
            <a:r>
              <a:rPr lang="es-MX" sz="28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es-MX" sz="2800" kern="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MX" sz="28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American </a:t>
            </a:r>
            <a:r>
              <a:rPr lang="es-MX" sz="2800" kern="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Institute</a:t>
            </a:r>
            <a:r>
              <a:rPr lang="es-MX" sz="28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es-MX" sz="2800" kern="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Chemical</a:t>
            </a:r>
            <a:r>
              <a:rPr lang="es-MX" sz="28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kern="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Engineers</a:t>
            </a:r>
            <a:r>
              <a:rPr lang="es-MX" sz="2800" kern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(34) 429, 1938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s-MX" sz="2800" kern="0" noProof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89996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MODELOS DE CINÉTICA RIGUROSA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66800" y="4797152"/>
            <a:ext cx="7696200" cy="1451248"/>
          </a:xfrm>
        </p:spPr>
        <p:txBody>
          <a:bodyPr/>
          <a:lstStyle/>
          <a:p>
            <a:pPr marL="0" indent="0" algn="just">
              <a:buNone/>
            </a:pP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Predicen composición de la corriente de productos y velocidades de flujo, con base a velocidades de reacción calculadas.</a:t>
            </a:r>
          </a:p>
          <a:p>
            <a:pPr marL="514350" indent="-514350" algn="just">
              <a:buFont typeface="+mj-lt"/>
              <a:buAutoNum type="arabicPeriod"/>
            </a:pPr>
            <a:endParaRPr lang="es-MX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99286761"/>
              </p:ext>
            </p:extLst>
          </p:nvPr>
        </p:nvGraphicFramePr>
        <p:xfrm>
          <a:off x="1115616" y="1196752"/>
          <a:ext cx="4752528" cy="3415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agen 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663" y="906339"/>
            <a:ext cx="2514600" cy="1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87042"/>
            <a:ext cx="2671763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353494"/>
            <a:ext cx="2400300" cy="152876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721117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MODELOS DE B. DE M. (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RStoic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Modela un reactor cuando:</a:t>
            </a:r>
          </a:p>
          <a:p>
            <a:pPr marL="0" indent="0">
              <a:buNone/>
            </a:pPr>
            <a:endParaRPr lang="es-MX" sz="2800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desconoce la cinética de la reacción o no es relevante.</a:t>
            </a:r>
          </a:p>
          <a:p>
            <a:pPr marL="514350" indent="-514350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conoce la estequiometria.</a:t>
            </a:r>
          </a:p>
          <a:p>
            <a:pPr marL="514350" indent="-514350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puede especificar el avance de reacción.</a:t>
            </a:r>
            <a:endParaRPr lang="es-MX" sz="2800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070849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MODELOS DE B. DE M. 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RYield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Modela un reactor cuando se especifican los rendimientos de reacción de cada componente, es útil cuando:</a:t>
            </a:r>
          </a:p>
          <a:p>
            <a:pPr marL="0" indent="0" algn="just">
              <a:buNone/>
            </a:pPr>
            <a:endParaRPr lang="es-MX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desconoce la cinética y la estequiometria de la reacción.</a:t>
            </a:r>
          </a:p>
          <a:p>
            <a:pPr marL="514350" indent="-514350" algn="just">
              <a:buFont typeface="+mj-lt"/>
              <a:buAutoNum type="arabicPeriod"/>
            </a:pPr>
            <a:endParaRPr lang="es-MX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dispone de datos de distribución de rendimientos, o correlaciones.</a:t>
            </a:r>
            <a:endParaRPr lang="es-MX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439229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MODELOS EN EQUIL. (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REquil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Modela un reactor cuando:</a:t>
            </a:r>
          </a:p>
          <a:p>
            <a:pPr marL="0" indent="0" algn="just">
              <a:buNone/>
            </a:pPr>
            <a:endParaRPr lang="es-MX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conoce la estequiometria de la reacción.</a:t>
            </a:r>
          </a:p>
          <a:p>
            <a:pPr marL="514350" indent="-514350" algn="just">
              <a:buFont typeface="+mj-lt"/>
              <a:buAutoNum type="arabicPeriod"/>
            </a:pPr>
            <a:endParaRPr lang="es-MX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Algunas o todas las reacciones alcanzan el equilibrio químico.</a:t>
            </a:r>
          </a:p>
          <a:p>
            <a:pPr marL="514350" indent="-514350" algn="just">
              <a:buNone/>
            </a:pPr>
            <a:endParaRPr lang="es-MX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Utilizan la energía libre de </a:t>
            </a:r>
            <a:r>
              <a:rPr lang="es-MX" b="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Gibbs</a:t>
            </a: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para determinar constantes en equilibrio.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3761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MODELOS EN EQUIL. 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s-MX" dirty="0" err="1" smtClean="0">
                <a:solidFill>
                  <a:schemeClr val="bg1">
                    <a:lumMod val="50000"/>
                  </a:schemeClr>
                </a:solidFill>
              </a:rPr>
              <a:t>RGibbs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Modela reactores con:</a:t>
            </a:r>
          </a:p>
          <a:p>
            <a:pPr marL="0" indent="0" algn="just">
              <a:buNone/>
            </a:pPr>
            <a:endParaRPr lang="es-MX" sz="2800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Equilibrio químico de una sola fase (gas o líquido).</a:t>
            </a: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Equilibrio de fases y/o químico con fases sólidas.</a:t>
            </a: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Equilibrio químico y equilibrio </a:t>
            </a:r>
            <a:r>
              <a:rPr lang="es-MX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entre</a:t>
            </a:r>
            <a:r>
              <a:rPr lang="es-MX" sz="2800" b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fases simultáneamente.</a:t>
            </a:r>
          </a:p>
          <a:p>
            <a:pPr marL="514350" indent="-514350" algn="just">
              <a:buFont typeface="+mj-lt"/>
              <a:buAutoNum type="arabicPeriod"/>
            </a:pPr>
            <a:endParaRPr lang="es-MX" sz="2800" b="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endParaRPr lang="es-MX" sz="2800" b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55D5-0CD9-4B96-8CA0-635B4C0F9064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23263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mage control design template">
  <a:themeElements>
    <a:clrScheme name="Office Theme 12">
      <a:dk1>
        <a:srgbClr val="777777"/>
      </a:dk1>
      <a:lt1>
        <a:srgbClr val="969696"/>
      </a:lt1>
      <a:dk2>
        <a:srgbClr val="686B5D"/>
      </a:dk2>
      <a:lt2>
        <a:srgbClr val="FFFFCC"/>
      </a:lt2>
      <a:accent1>
        <a:srgbClr val="909082"/>
      </a:accent1>
      <a:accent2>
        <a:srgbClr val="809EA8"/>
      </a:accent2>
      <a:accent3>
        <a:srgbClr val="B9BAB6"/>
      </a:accent3>
      <a:accent4>
        <a:srgbClr val="7F7F7F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777777"/>
        </a:dk1>
        <a:lt1>
          <a:srgbClr val="969696"/>
        </a:lt1>
        <a:dk2>
          <a:srgbClr val="686B5D"/>
        </a:dk2>
        <a:lt2>
          <a:srgbClr val="FFFFCC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7F7F7F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Damage control design template</Template>
  <TotalTime>864</TotalTime>
  <Words>952</Words>
  <Application>Microsoft Office PowerPoint</Application>
  <PresentationFormat>Presentación en pantalla (4:3)</PresentationFormat>
  <Paragraphs>217</Paragraphs>
  <Slides>40</Slides>
  <Notes>40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51" baseType="lpstr">
      <vt:lpstr>Arial</vt:lpstr>
      <vt:lpstr>Arial Black</vt:lpstr>
      <vt:lpstr>Calibri</vt:lpstr>
      <vt:lpstr>Cambria Math</vt:lpstr>
      <vt:lpstr>Constantia</vt:lpstr>
      <vt:lpstr>Symbol</vt:lpstr>
      <vt:lpstr>Tahoma</vt:lpstr>
      <vt:lpstr>Times New Roman</vt:lpstr>
      <vt:lpstr>Damage control design template</vt:lpstr>
      <vt:lpstr>Microsoft Editor de ecuaciones 3.0</vt:lpstr>
      <vt:lpstr>Ecuación</vt:lpstr>
      <vt:lpstr>ASPEN PLUS V8.6</vt:lpstr>
      <vt:lpstr>INTRODUCCIÓN</vt:lpstr>
      <vt:lpstr>MODELOS DE BALANCE DE MASA</vt:lpstr>
      <vt:lpstr>MODELOS EN EQUILIBRIO</vt:lpstr>
      <vt:lpstr>MODELOS DE CINÉTICA RIGUROSA</vt:lpstr>
      <vt:lpstr>MODELOS DE B. DE M. (RStoic)</vt:lpstr>
      <vt:lpstr>MODELOS DE B. DE M. (RYield)</vt:lpstr>
      <vt:lpstr>MODELOS EN EQUIL. (REquil)</vt:lpstr>
      <vt:lpstr>MODELOS EN EQUIL. (RGibbs)</vt:lpstr>
      <vt:lpstr>MODELOS DE C. R. (RCSTR)</vt:lpstr>
      <vt:lpstr>MODELOS DE C. R. (RPlug)</vt:lpstr>
      <vt:lpstr>MODELOS DE C. R. (RBatch)</vt:lpstr>
      <vt:lpstr>EJEMPLO PRÁCTICO</vt:lpstr>
      <vt:lpstr>EJEMPLO PRÁCTICO</vt:lpstr>
      <vt:lpstr>SOLUCIÓN EJEMPLO PRÁCTICO RGibbs</vt:lpstr>
      <vt:lpstr>SOLUCIÓN EJEMPLO PRÁCTICO RGibbs</vt:lpstr>
      <vt:lpstr>SOLUCIÓN EJEMPLO PRÁCTICO RGibbs</vt:lpstr>
      <vt:lpstr>SOLUCIÓN EJEMPLO PRÁCTICO RGibbs</vt:lpstr>
      <vt:lpstr>SOLUCIÓN EJEMPLO PRÁCTICO RGibbs</vt:lpstr>
      <vt:lpstr>SOLUCIÓN EJEMPLO PRÁCTICO RGibbs</vt:lpstr>
      <vt:lpstr>SOLUCIÓN EJEMPLO PRÁCTICO RGibbs</vt:lpstr>
      <vt:lpstr>RESULTADOS RStoic</vt:lpstr>
      <vt:lpstr>RESULTADOS RPlug</vt:lpstr>
      <vt:lpstr>RESULTADOS RStoic</vt:lpstr>
      <vt:lpstr>PROBLEMA RPlug</vt:lpstr>
      <vt:lpstr>PROBLEMA RPlug</vt:lpstr>
      <vt:lpstr>PROBLEMA RPlug</vt:lpstr>
      <vt:lpstr>PROBLEMA RPlug</vt:lpstr>
      <vt:lpstr>PROBLEMA RPlug</vt:lpstr>
      <vt:lpstr>PROBLEMA RPlug (Solución)</vt:lpstr>
      <vt:lpstr>PROBLEMA RPlug (Solución)</vt:lpstr>
      <vt:lpstr>PROBLEMA RPlug (Solución)</vt:lpstr>
      <vt:lpstr>PROBLEMA RPlug (Solución)</vt:lpstr>
      <vt:lpstr>PROBLEMA RPlug (Solución)</vt:lpstr>
      <vt:lpstr>PROBLEMA RPlug (Solución)</vt:lpstr>
      <vt:lpstr>PROBLEMA RPlug (Solución)</vt:lpstr>
      <vt:lpstr>PROBLEMA RPlug (Solución)</vt:lpstr>
      <vt:lpstr>PROBLEMA RPlug (Solución)</vt:lpstr>
      <vt:lpstr>PROBLEMA RPlug (Solución)</vt:lpstr>
      <vt:lpstr>REFERENCIAS</vt:lpstr>
    </vt:vector>
  </TitlesOfParts>
  <Company>UAEMex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ASPEN PLUS USER INTERFACE</dc:title>
  <dc:creator>Usuario28</dc:creator>
  <cp:lastModifiedBy>Eduardo</cp:lastModifiedBy>
  <cp:revision>70</cp:revision>
  <dcterms:created xsi:type="dcterms:W3CDTF">2013-02-05T20:45:28Z</dcterms:created>
  <dcterms:modified xsi:type="dcterms:W3CDTF">2015-02-20T14:53:51Z</dcterms:modified>
</cp:coreProperties>
</file>