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8" r:id="rId22"/>
    <p:sldId id="276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198" y="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duardo\Documents\Facultad%20de%20quimica\2015A\Laboratorio%20de%20ingenieria%20de%20reactores\Ejemplo%20DT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duardo\Documents\Facultad%20de%20quimica\2015A\Laboratorio%20de%20ingenieria%20de%20reactores\Ejemplo%20DT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duardo\Documents\Facultad%20de%20quimica\2015A\Laboratorio%20de%20ingenieria%20de%20reactores\Ejemplo%20DT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duardo\Documents\Facultad%20de%20quimica\2015A\Laboratorio%20de%20ingenieria%20de%20reactores\Ejemplo%20DTR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C(t)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Sheet1!$B$4:$B$16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12</c:v>
                </c:pt>
                <c:pt idx="12">
                  <c:v>14</c:v>
                </c:pt>
              </c:numCache>
            </c:numRef>
          </c:xVal>
          <c:yVal>
            <c:numRef>
              <c:f>Sheet1!$C$4:$C$16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8</c:v>
                </c:pt>
                <c:pt idx="4">
                  <c:v>10</c:v>
                </c:pt>
                <c:pt idx="5">
                  <c:v>8</c:v>
                </c:pt>
                <c:pt idx="6">
                  <c:v>6</c:v>
                </c:pt>
                <c:pt idx="7">
                  <c:v>4</c:v>
                </c:pt>
                <c:pt idx="8">
                  <c:v>3</c:v>
                </c:pt>
                <c:pt idx="9">
                  <c:v>2.2000000000000002</c:v>
                </c:pt>
                <c:pt idx="10">
                  <c:v>1.5</c:v>
                </c:pt>
                <c:pt idx="11">
                  <c:v>0.6</c:v>
                </c:pt>
                <c:pt idx="12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0927872"/>
        <c:axId val="990925696"/>
      </c:scatterChart>
      <c:valAx>
        <c:axId val="990927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sz="1800" b="1" i="1"/>
                  <a:t>t</a:t>
                </a:r>
                <a:r>
                  <a:rPr lang="es-MX" sz="1800" b="1"/>
                  <a:t> (min)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90925696"/>
        <c:crosses val="autoZero"/>
        <c:crossBetween val="midCat"/>
      </c:valAx>
      <c:valAx>
        <c:axId val="990925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sz="1800" b="1" i="1"/>
                  <a:t>C</a:t>
                </a:r>
                <a:r>
                  <a:rPr lang="es-MX" sz="1800" b="1"/>
                  <a:t> (g/m</a:t>
                </a:r>
                <a:r>
                  <a:rPr lang="es-MX" sz="1800" b="1" baseline="30000"/>
                  <a:t>3</a:t>
                </a:r>
                <a:r>
                  <a:rPr lang="es-MX" sz="1800" b="1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909278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E(t)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Sheet1!$B$4:$B$16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12</c:v>
                </c:pt>
                <c:pt idx="12">
                  <c:v>14</c:v>
                </c:pt>
              </c:numCache>
            </c:numRef>
          </c:xVal>
          <c:yVal>
            <c:numRef>
              <c:f>Sheet1!$F$4:$F$16</c:f>
              <c:numCache>
                <c:formatCode>0.000</c:formatCode>
                <c:ptCount val="13"/>
                <c:pt idx="0">
                  <c:v>0</c:v>
                </c:pt>
                <c:pt idx="1">
                  <c:v>1.7588430721125658E-2</c:v>
                </c:pt>
                <c:pt idx="2">
                  <c:v>8.7942153605628293E-2</c:v>
                </c:pt>
                <c:pt idx="3">
                  <c:v>0.14070744576900526</c:v>
                </c:pt>
                <c:pt idx="4">
                  <c:v>0.17588430721125659</c:v>
                </c:pt>
                <c:pt idx="5">
                  <c:v>0.14070744576900526</c:v>
                </c:pt>
                <c:pt idx="6">
                  <c:v>0.10553058432675394</c:v>
                </c:pt>
                <c:pt idx="7">
                  <c:v>7.0353722884502631E-2</c:v>
                </c:pt>
                <c:pt idx="8">
                  <c:v>5.276529216337697E-2</c:v>
                </c:pt>
                <c:pt idx="9">
                  <c:v>3.8694547586476453E-2</c:v>
                </c:pt>
                <c:pt idx="10">
                  <c:v>2.6382646081688485E-2</c:v>
                </c:pt>
                <c:pt idx="11">
                  <c:v>1.0553058432675394E-2</c:v>
                </c:pt>
                <c:pt idx="12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0920800"/>
        <c:axId val="990921888"/>
      </c:scatterChart>
      <c:valAx>
        <c:axId val="990920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sz="1800" b="1" i="1"/>
                  <a:t>t</a:t>
                </a:r>
                <a:r>
                  <a:rPr lang="es-MX" sz="1800" b="1"/>
                  <a:t> (min)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90921888"/>
        <c:crosses val="autoZero"/>
        <c:crossBetween val="midCat"/>
      </c:valAx>
      <c:valAx>
        <c:axId val="990921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sz="1800" b="1" i="1"/>
                  <a:t>E</a:t>
                </a:r>
                <a:r>
                  <a:rPr lang="es-MX" sz="1800" b="1"/>
                  <a:t> (min</a:t>
                </a:r>
                <a:r>
                  <a:rPr lang="es-MX" sz="1800" b="1" baseline="30000"/>
                  <a:t>-1</a:t>
                </a:r>
                <a:r>
                  <a:rPr lang="es-MX" sz="1800" b="1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909208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tE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Sheet1!$B$4:$B$16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12</c:v>
                </c:pt>
                <c:pt idx="12">
                  <c:v>14</c:v>
                </c:pt>
              </c:numCache>
            </c:numRef>
          </c:xVal>
          <c:yVal>
            <c:numRef>
              <c:f>Sheet1!$M$4:$M$16</c:f>
              <c:numCache>
                <c:formatCode>0.000</c:formatCode>
                <c:ptCount val="13"/>
                <c:pt idx="0">
                  <c:v>0</c:v>
                </c:pt>
                <c:pt idx="1">
                  <c:v>1.7588430721125658E-2</c:v>
                </c:pt>
                <c:pt idx="2">
                  <c:v>0.17588430721125659</c:v>
                </c:pt>
                <c:pt idx="3">
                  <c:v>0.42212233730701576</c:v>
                </c:pt>
                <c:pt idx="4">
                  <c:v>0.70353722884502634</c:v>
                </c:pt>
                <c:pt idx="5">
                  <c:v>0.70353722884502634</c:v>
                </c:pt>
                <c:pt idx="6">
                  <c:v>0.63318350596052364</c:v>
                </c:pt>
                <c:pt idx="7">
                  <c:v>0.49247606019151841</c:v>
                </c:pt>
                <c:pt idx="8">
                  <c:v>0.42212233730701576</c:v>
                </c:pt>
                <c:pt idx="9">
                  <c:v>0.34825092827828807</c:v>
                </c:pt>
                <c:pt idx="10">
                  <c:v>0.26382646081688488</c:v>
                </c:pt>
                <c:pt idx="11">
                  <c:v>0.12663670119210474</c:v>
                </c:pt>
                <c:pt idx="12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0925152"/>
        <c:axId val="990924608"/>
      </c:scatterChart>
      <c:valAx>
        <c:axId val="990925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sz="1800" b="1" i="1"/>
                  <a:t>t</a:t>
                </a:r>
                <a:r>
                  <a:rPr lang="es-MX" sz="1800" b="1"/>
                  <a:t> (min)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90924608"/>
        <c:crosses val="autoZero"/>
        <c:crossBetween val="midCat"/>
      </c:valAx>
      <c:valAx>
        <c:axId val="99092460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sz="1800" b="1" i="1"/>
                  <a:t>t</a:t>
                </a:r>
                <a:r>
                  <a:rPr lang="es-MX" sz="1800" b="1" i="1">
                    <a:latin typeface="Calibri" panose="020F0502020204030204" pitchFamily="34" charset="0"/>
                  </a:rPr>
                  <a:t>·</a:t>
                </a:r>
                <a:r>
                  <a:rPr lang="es-MX" sz="1800" b="1" i="1"/>
                  <a:t>E</a:t>
                </a:r>
                <a:r>
                  <a:rPr lang="es-MX" sz="1800" b="1"/>
                  <a:t>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909251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Sheet1!$B$4:$B$16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12</c:v>
                </c:pt>
                <c:pt idx="12">
                  <c:v>14</c:v>
                </c:pt>
              </c:numCache>
            </c:numRef>
          </c:xVal>
          <c:yVal>
            <c:numRef>
              <c:f>Sheet1!$Q$4:$Q$16</c:f>
              <c:numCache>
                <c:formatCode>0.000</c:formatCode>
                <c:ptCount val="13"/>
                <c:pt idx="0">
                  <c:v>0</c:v>
                </c:pt>
                <c:pt idx="1">
                  <c:v>0.28045328318051876</c:v>
                </c:pt>
                <c:pt idx="2">
                  <c:v>0.78787437970020857</c:v>
                </c:pt>
                <c:pt idx="3">
                  <c:v>0.55898664113452734</c:v>
                </c:pt>
                <c:pt idx="4">
                  <c:v>0.17348645785841474</c:v>
                </c:pt>
                <c:pt idx="5">
                  <c:v>6.5829769467170332E-6</c:v>
                </c:pt>
                <c:pt idx="6">
                  <c:v>0.10697916840387912</c:v>
                </c:pt>
                <c:pt idx="7">
                  <c:v>0.28334304548570405</c:v>
                </c:pt>
                <c:pt idx="8">
                  <c:v>0.47705556835337048</c:v>
                </c:pt>
                <c:pt idx="9">
                  <c:v>0.62123192040742581</c:v>
                </c:pt>
                <c:pt idx="10">
                  <c:v>0.66137194490590856</c:v>
                </c:pt>
                <c:pt idx="11">
                  <c:v>0.51811090971545593</c:v>
                </c:pt>
                <c:pt idx="12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0922976"/>
        <c:axId val="990923520"/>
      </c:scatterChart>
      <c:valAx>
        <c:axId val="990922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b="1" i="1"/>
                  <a:t>t</a:t>
                </a:r>
                <a:r>
                  <a:rPr lang="es-MX" b="1"/>
                  <a:t> (min)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90923520"/>
        <c:crosses val="autoZero"/>
        <c:crossBetween val="midCat"/>
      </c:valAx>
      <c:valAx>
        <c:axId val="99092352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b="1" i="1"/>
                  <a:t>(t-t</a:t>
                </a:r>
                <a:r>
                  <a:rPr lang="es-MX" b="1" i="1" baseline="-25000"/>
                  <a:t>m</a:t>
                </a:r>
                <a:r>
                  <a:rPr lang="es-MX" b="1" i="1"/>
                  <a:t>)</a:t>
                </a:r>
                <a:r>
                  <a:rPr lang="es-MX" b="1" i="1" baseline="30000"/>
                  <a:t>2</a:t>
                </a:r>
                <a:r>
                  <a:rPr lang="es-MX" b="1" i="1">
                    <a:latin typeface="Calibri" panose="020F0502020204030204" pitchFamily="34" charset="0"/>
                  </a:rPr>
                  <a:t>·</a:t>
                </a:r>
                <a:r>
                  <a:rPr lang="es-MX" b="1" i="1"/>
                  <a:t>E</a:t>
                </a:r>
                <a:r>
                  <a:rPr lang="es-MX" b="1"/>
                  <a:t>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909229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image" Target="../media/image10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C9DE75-6897-405C-8000-42CCDE99AD27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47ED3BE9-3DA6-42C8-9A51-578CFA4D798B}">
      <dgm:prSet phldrT="[Texto]" custT="1"/>
      <dgm:spPr/>
      <dgm:t>
        <a:bodyPr/>
        <a:lstStyle/>
        <a:p>
          <a:r>
            <a:rPr lang="es-MX" sz="2400" dirty="0" smtClean="0"/>
            <a:t>Canalizaciones de flujo</a:t>
          </a:r>
          <a:endParaRPr lang="es-MX" sz="2400" dirty="0"/>
        </a:p>
      </dgm:t>
    </dgm:pt>
    <dgm:pt modelId="{A3187C6F-1A31-4924-8ED1-70472C21799E}" type="parTrans" cxnId="{522CCA04-FC95-4C5B-B898-89E2EBE59319}">
      <dgm:prSet/>
      <dgm:spPr/>
      <dgm:t>
        <a:bodyPr/>
        <a:lstStyle/>
        <a:p>
          <a:endParaRPr lang="es-MX"/>
        </a:p>
      </dgm:t>
    </dgm:pt>
    <dgm:pt modelId="{4264E808-182D-47BE-9819-E525E12FFEBD}" type="sibTrans" cxnId="{522CCA04-FC95-4C5B-B898-89E2EBE59319}">
      <dgm:prSet/>
      <dgm:spPr/>
      <dgm:t>
        <a:bodyPr/>
        <a:lstStyle/>
        <a:p>
          <a:endParaRPr lang="es-MX"/>
        </a:p>
      </dgm:t>
    </dgm:pt>
    <dgm:pt modelId="{9BEB961C-95BA-4EC0-AF1B-A2A8E28A4FF7}">
      <dgm:prSet phldrT="[Texto]" custT="1"/>
      <dgm:spPr/>
      <dgm:t>
        <a:bodyPr/>
        <a:lstStyle/>
        <a:p>
          <a:r>
            <a:rPr lang="es-MX" sz="2400" dirty="0" smtClean="0"/>
            <a:t>Recirculación de flujo</a:t>
          </a:r>
          <a:endParaRPr lang="es-MX" sz="2400" dirty="0"/>
        </a:p>
      </dgm:t>
    </dgm:pt>
    <dgm:pt modelId="{A67B510D-CDAB-4503-913E-2A3D256BC23B}" type="parTrans" cxnId="{8931713C-42EA-4767-BC48-E453364D0B86}">
      <dgm:prSet/>
      <dgm:spPr/>
      <dgm:t>
        <a:bodyPr/>
        <a:lstStyle/>
        <a:p>
          <a:endParaRPr lang="es-MX"/>
        </a:p>
      </dgm:t>
    </dgm:pt>
    <dgm:pt modelId="{1D0C0C30-D1A0-4450-A953-3BA13BE86350}" type="sibTrans" cxnId="{8931713C-42EA-4767-BC48-E453364D0B86}">
      <dgm:prSet/>
      <dgm:spPr/>
      <dgm:t>
        <a:bodyPr/>
        <a:lstStyle/>
        <a:p>
          <a:endParaRPr lang="es-MX"/>
        </a:p>
      </dgm:t>
    </dgm:pt>
    <dgm:pt modelId="{62B9F96D-1699-4F41-AC9A-ABD62866E53E}">
      <dgm:prSet phldrT="[Texto]" custT="1"/>
      <dgm:spPr/>
      <dgm:t>
        <a:bodyPr/>
        <a:lstStyle/>
        <a:p>
          <a:r>
            <a:rPr lang="es-MX" sz="2400" dirty="0" smtClean="0"/>
            <a:t>Formación de zonas estancadas y muertas</a:t>
          </a:r>
          <a:endParaRPr lang="es-MX" sz="2400" dirty="0"/>
        </a:p>
      </dgm:t>
    </dgm:pt>
    <dgm:pt modelId="{4763F622-32B1-48C5-9CFA-190B397004E9}" type="parTrans" cxnId="{6C83AE3F-A3E1-4AA0-BBEF-C0F3F161755E}">
      <dgm:prSet/>
      <dgm:spPr/>
      <dgm:t>
        <a:bodyPr/>
        <a:lstStyle/>
        <a:p>
          <a:endParaRPr lang="es-MX"/>
        </a:p>
      </dgm:t>
    </dgm:pt>
    <dgm:pt modelId="{F63A0103-11D2-4319-99CB-B43CD6C5F853}" type="sibTrans" cxnId="{6C83AE3F-A3E1-4AA0-BBEF-C0F3F161755E}">
      <dgm:prSet/>
      <dgm:spPr/>
      <dgm:t>
        <a:bodyPr/>
        <a:lstStyle/>
        <a:p>
          <a:endParaRPr lang="es-MX"/>
        </a:p>
      </dgm:t>
    </dgm:pt>
    <dgm:pt modelId="{477EE630-504E-49C6-9E9F-D331D846EB00}" type="pres">
      <dgm:prSet presAssocID="{FFC9DE75-6897-405C-8000-42CCDE99AD27}" presName="Name0" presStyleCnt="0">
        <dgm:presLayoutVars>
          <dgm:dir/>
          <dgm:resizeHandles val="exact"/>
        </dgm:presLayoutVars>
      </dgm:prSet>
      <dgm:spPr/>
    </dgm:pt>
    <dgm:pt modelId="{711B9AD0-7DBF-4DFA-8CD7-050C8EC5063D}" type="pres">
      <dgm:prSet presAssocID="{47ED3BE9-3DA6-42C8-9A51-578CFA4D79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089677-810E-4B96-B8EE-0B009F9B2258}" type="pres">
      <dgm:prSet presAssocID="{4264E808-182D-47BE-9819-E525E12FFEBD}" presName="sibTrans" presStyleLbl="sibTrans2D1" presStyleIdx="0" presStyleCnt="2"/>
      <dgm:spPr/>
      <dgm:t>
        <a:bodyPr/>
        <a:lstStyle/>
        <a:p>
          <a:endParaRPr lang="es-MX"/>
        </a:p>
      </dgm:t>
    </dgm:pt>
    <dgm:pt modelId="{66AAE81B-BA6D-4483-903B-FC3CD0B99C54}" type="pres">
      <dgm:prSet presAssocID="{4264E808-182D-47BE-9819-E525E12FFEBD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1E043DE7-BEAD-4F7A-9091-B66096CA1A40}" type="pres">
      <dgm:prSet presAssocID="{9BEB961C-95BA-4EC0-AF1B-A2A8E28A4FF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03D8F9-7BC2-4B22-B763-6D3056B46A89}" type="pres">
      <dgm:prSet presAssocID="{1D0C0C30-D1A0-4450-A953-3BA13BE86350}" presName="sibTrans" presStyleLbl="sibTrans2D1" presStyleIdx="1" presStyleCnt="2"/>
      <dgm:spPr/>
      <dgm:t>
        <a:bodyPr/>
        <a:lstStyle/>
        <a:p>
          <a:endParaRPr lang="es-MX"/>
        </a:p>
      </dgm:t>
    </dgm:pt>
    <dgm:pt modelId="{DB0E3CAD-F446-47A0-8AE7-F80A46782BC3}" type="pres">
      <dgm:prSet presAssocID="{1D0C0C30-D1A0-4450-A953-3BA13BE86350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22FB040E-63C4-48CB-8EDA-B00469368B73}" type="pres">
      <dgm:prSet presAssocID="{62B9F96D-1699-4F41-AC9A-ABD62866E53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99DCEE4-A13D-48FA-90F8-6F751D003A56}" type="presOf" srcId="{62B9F96D-1699-4F41-AC9A-ABD62866E53E}" destId="{22FB040E-63C4-48CB-8EDA-B00469368B73}" srcOrd="0" destOrd="0" presId="urn:microsoft.com/office/officeart/2005/8/layout/process1"/>
    <dgm:cxn modelId="{AB7927F8-319B-46A2-AB69-8B239AF64CC7}" type="presOf" srcId="{4264E808-182D-47BE-9819-E525E12FFEBD}" destId="{35089677-810E-4B96-B8EE-0B009F9B2258}" srcOrd="0" destOrd="0" presId="urn:microsoft.com/office/officeart/2005/8/layout/process1"/>
    <dgm:cxn modelId="{D2D7AAB6-EA2E-4362-BF9F-4214D3F8F8DA}" type="presOf" srcId="{4264E808-182D-47BE-9819-E525E12FFEBD}" destId="{66AAE81B-BA6D-4483-903B-FC3CD0B99C54}" srcOrd="1" destOrd="0" presId="urn:microsoft.com/office/officeart/2005/8/layout/process1"/>
    <dgm:cxn modelId="{8931713C-42EA-4767-BC48-E453364D0B86}" srcId="{FFC9DE75-6897-405C-8000-42CCDE99AD27}" destId="{9BEB961C-95BA-4EC0-AF1B-A2A8E28A4FF7}" srcOrd="1" destOrd="0" parTransId="{A67B510D-CDAB-4503-913E-2A3D256BC23B}" sibTransId="{1D0C0C30-D1A0-4450-A953-3BA13BE86350}"/>
    <dgm:cxn modelId="{6A84833C-DF7A-4095-BD75-1AFC8673E295}" type="presOf" srcId="{1D0C0C30-D1A0-4450-A953-3BA13BE86350}" destId="{DB0E3CAD-F446-47A0-8AE7-F80A46782BC3}" srcOrd="1" destOrd="0" presId="urn:microsoft.com/office/officeart/2005/8/layout/process1"/>
    <dgm:cxn modelId="{3F676156-ED77-4D2F-A4EF-58712DB139A7}" type="presOf" srcId="{1D0C0C30-D1A0-4450-A953-3BA13BE86350}" destId="{0403D8F9-7BC2-4B22-B763-6D3056B46A89}" srcOrd="0" destOrd="0" presId="urn:microsoft.com/office/officeart/2005/8/layout/process1"/>
    <dgm:cxn modelId="{6C83AE3F-A3E1-4AA0-BBEF-C0F3F161755E}" srcId="{FFC9DE75-6897-405C-8000-42CCDE99AD27}" destId="{62B9F96D-1699-4F41-AC9A-ABD62866E53E}" srcOrd="2" destOrd="0" parTransId="{4763F622-32B1-48C5-9CFA-190B397004E9}" sibTransId="{F63A0103-11D2-4319-99CB-B43CD6C5F853}"/>
    <dgm:cxn modelId="{97C0F6BB-BDD1-4855-9A9C-6517D0E22510}" type="presOf" srcId="{47ED3BE9-3DA6-42C8-9A51-578CFA4D798B}" destId="{711B9AD0-7DBF-4DFA-8CD7-050C8EC5063D}" srcOrd="0" destOrd="0" presId="urn:microsoft.com/office/officeart/2005/8/layout/process1"/>
    <dgm:cxn modelId="{522CCA04-FC95-4C5B-B898-89E2EBE59319}" srcId="{FFC9DE75-6897-405C-8000-42CCDE99AD27}" destId="{47ED3BE9-3DA6-42C8-9A51-578CFA4D798B}" srcOrd="0" destOrd="0" parTransId="{A3187C6F-1A31-4924-8ED1-70472C21799E}" sibTransId="{4264E808-182D-47BE-9819-E525E12FFEBD}"/>
    <dgm:cxn modelId="{584FC747-037A-4DAB-ABCC-BAAB94409970}" type="presOf" srcId="{FFC9DE75-6897-405C-8000-42CCDE99AD27}" destId="{477EE630-504E-49C6-9E9F-D331D846EB00}" srcOrd="0" destOrd="0" presId="urn:microsoft.com/office/officeart/2005/8/layout/process1"/>
    <dgm:cxn modelId="{F7BCA03E-508A-401F-957C-BDC2174428DB}" type="presOf" srcId="{9BEB961C-95BA-4EC0-AF1B-A2A8E28A4FF7}" destId="{1E043DE7-BEAD-4F7A-9091-B66096CA1A40}" srcOrd="0" destOrd="0" presId="urn:microsoft.com/office/officeart/2005/8/layout/process1"/>
    <dgm:cxn modelId="{D8BE34A5-9435-4333-9BB0-A21E9EE028E6}" type="presParOf" srcId="{477EE630-504E-49C6-9E9F-D331D846EB00}" destId="{711B9AD0-7DBF-4DFA-8CD7-050C8EC5063D}" srcOrd="0" destOrd="0" presId="urn:microsoft.com/office/officeart/2005/8/layout/process1"/>
    <dgm:cxn modelId="{B6984728-C785-4BC1-B0AF-6D10F4BBF2D9}" type="presParOf" srcId="{477EE630-504E-49C6-9E9F-D331D846EB00}" destId="{35089677-810E-4B96-B8EE-0B009F9B2258}" srcOrd="1" destOrd="0" presId="urn:microsoft.com/office/officeart/2005/8/layout/process1"/>
    <dgm:cxn modelId="{151124B6-4079-4CE3-8DC0-95F6E9E75118}" type="presParOf" srcId="{35089677-810E-4B96-B8EE-0B009F9B2258}" destId="{66AAE81B-BA6D-4483-903B-FC3CD0B99C54}" srcOrd="0" destOrd="0" presId="urn:microsoft.com/office/officeart/2005/8/layout/process1"/>
    <dgm:cxn modelId="{BF652E24-BB96-47DC-AB4C-E2C08DADEC22}" type="presParOf" srcId="{477EE630-504E-49C6-9E9F-D331D846EB00}" destId="{1E043DE7-BEAD-4F7A-9091-B66096CA1A40}" srcOrd="2" destOrd="0" presId="urn:microsoft.com/office/officeart/2005/8/layout/process1"/>
    <dgm:cxn modelId="{894E7FE2-E173-4CF3-8CF5-F33276D9EE55}" type="presParOf" srcId="{477EE630-504E-49C6-9E9F-D331D846EB00}" destId="{0403D8F9-7BC2-4B22-B763-6D3056B46A89}" srcOrd="3" destOrd="0" presId="urn:microsoft.com/office/officeart/2005/8/layout/process1"/>
    <dgm:cxn modelId="{34456919-A0BD-477B-AAAD-B98A28252CB0}" type="presParOf" srcId="{0403D8F9-7BC2-4B22-B763-6D3056B46A89}" destId="{DB0E3CAD-F446-47A0-8AE7-F80A46782BC3}" srcOrd="0" destOrd="0" presId="urn:microsoft.com/office/officeart/2005/8/layout/process1"/>
    <dgm:cxn modelId="{C6F8B7FD-B9C1-4824-A1CA-33FC1A8202DF}" type="presParOf" srcId="{477EE630-504E-49C6-9E9F-D331D846EB00}" destId="{22FB040E-63C4-48CB-8EDA-B00469368B7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DB24EA-FE3D-46F0-A6D4-EAA774D2266E}" type="doc">
      <dgm:prSet loTypeId="urn:microsoft.com/office/officeart/2005/8/layout/hProcess3" loCatId="process" qsTypeId="urn:microsoft.com/office/officeart/2005/8/quickstyle/simple3" qsCatId="simple" csTypeId="urn:microsoft.com/office/officeart/2005/8/colors/accent0_3" csCatId="mainScheme" phldr="1"/>
      <dgm:spPr/>
    </dgm:pt>
    <dgm:pt modelId="{137C83D7-2A15-4FF1-B07A-13ECFF70CCEC}">
      <dgm:prSet phldrT="[Text]" custT="1"/>
      <dgm:spPr/>
      <dgm:t>
        <a:bodyPr/>
        <a:lstStyle/>
        <a:p>
          <a:r>
            <a:rPr lang="es-MX" sz="2400" dirty="0" smtClean="0">
              <a:latin typeface="+mn-lt"/>
            </a:rPr>
            <a:t>Se deben evitar las desviaciones del flujo ideal ya que originan una disminución en la eficacia del reactor</a:t>
          </a:r>
          <a:endParaRPr lang="es-MX" sz="2400" dirty="0">
            <a:latin typeface="+mn-lt"/>
          </a:endParaRPr>
        </a:p>
      </dgm:t>
    </dgm:pt>
    <dgm:pt modelId="{9D1A6182-0B73-47C4-8985-BD2CC9619B8E}" type="parTrans" cxnId="{791A0B6D-9A7A-44A0-845A-4141767B890B}">
      <dgm:prSet/>
      <dgm:spPr/>
      <dgm:t>
        <a:bodyPr/>
        <a:lstStyle/>
        <a:p>
          <a:endParaRPr lang="es-MX"/>
        </a:p>
      </dgm:t>
    </dgm:pt>
    <dgm:pt modelId="{0CF71E7D-1ABD-4908-9147-171451A91FEA}" type="sibTrans" cxnId="{791A0B6D-9A7A-44A0-845A-4141767B890B}">
      <dgm:prSet/>
      <dgm:spPr/>
      <dgm:t>
        <a:bodyPr/>
        <a:lstStyle/>
        <a:p>
          <a:endParaRPr lang="es-MX"/>
        </a:p>
      </dgm:t>
    </dgm:pt>
    <dgm:pt modelId="{73D59CE4-0432-46CE-988B-A1880CD2F2AE}" type="pres">
      <dgm:prSet presAssocID="{43DB24EA-FE3D-46F0-A6D4-EAA774D2266E}" presName="Name0" presStyleCnt="0">
        <dgm:presLayoutVars>
          <dgm:dir/>
          <dgm:animLvl val="lvl"/>
          <dgm:resizeHandles val="exact"/>
        </dgm:presLayoutVars>
      </dgm:prSet>
      <dgm:spPr/>
    </dgm:pt>
    <dgm:pt modelId="{6034761C-B37C-431C-9F8A-557119076133}" type="pres">
      <dgm:prSet presAssocID="{43DB24EA-FE3D-46F0-A6D4-EAA774D2266E}" presName="dummy" presStyleCnt="0"/>
      <dgm:spPr/>
    </dgm:pt>
    <dgm:pt modelId="{5911B39F-C42C-4A3F-A1DE-703527A0896C}" type="pres">
      <dgm:prSet presAssocID="{43DB24EA-FE3D-46F0-A6D4-EAA774D2266E}" presName="linH" presStyleCnt="0"/>
      <dgm:spPr/>
    </dgm:pt>
    <dgm:pt modelId="{F4EE73CA-3C75-410F-8D5B-9D7A0ADE48D3}" type="pres">
      <dgm:prSet presAssocID="{43DB24EA-FE3D-46F0-A6D4-EAA774D2266E}" presName="padding1" presStyleCnt="0"/>
      <dgm:spPr/>
    </dgm:pt>
    <dgm:pt modelId="{3A7981CC-8900-441A-BAC6-108F95F44D7F}" type="pres">
      <dgm:prSet presAssocID="{137C83D7-2A15-4FF1-B07A-13ECFF70CCEC}" presName="linV" presStyleCnt="0"/>
      <dgm:spPr/>
    </dgm:pt>
    <dgm:pt modelId="{45770137-988A-44EA-A0A9-A484F17EA78C}" type="pres">
      <dgm:prSet presAssocID="{137C83D7-2A15-4FF1-B07A-13ECFF70CCEC}" presName="spVertical1" presStyleCnt="0"/>
      <dgm:spPr/>
    </dgm:pt>
    <dgm:pt modelId="{B0538B90-4F94-4503-814D-6CF47810FD86}" type="pres">
      <dgm:prSet presAssocID="{137C83D7-2A15-4FF1-B07A-13ECFF70CCEC}" presName="parTx" presStyleLbl="revTx" presStyleIdx="0" presStyleCnt="1" custScaleX="20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E49C92-F9CF-48E6-AAE5-8FB4454095EA}" type="pres">
      <dgm:prSet presAssocID="{137C83D7-2A15-4FF1-B07A-13ECFF70CCEC}" presName="spVertical2" presStyleCnt="0"/>
      <dgm:spPr/>
    </dgm:pt>
    <dgm:pt modelId="{67F768FB-D324-4C7E-8A3D-5E411F05B290}" type="pres">
      <dgm:prSet presAssocID="{137C83D7-2A15-4FF1-B07A-13ECFF70CCEC}" presName="spVertical3" presStyleCnt="0"/>
      <dgm:spPr/>
    </dgm:pt>
    <dgm:pt modelId="{DBB76223-DAA3-4C49-8201-258155DD4E8E}" type="pres">
      <dgm:prSet presAssocID="{43DB24EA-FE3D-46F0-A6D4-EAA774D2266E}" presName="padding2" presStyleCnt="0"/>
      <dgm:spPr/>
    </dgm:pt>
    <dgm:pt modelId="{D21B9000-1E92-4B49-9DD1-CCD55B13C3A4}" type="pres">
      <dgm:prSet presAssocID="{43DB24EA-FE3D-46F0-A6D4-EAA774D2266E}" presName="negArrow" presStyleCnt="0"/>
      <dgm:spPr/>
    </dgm:pt>
    <dgm:pt modelId="{3E61519C-4774-49F0-90D9-84EC555C21F4}" type="pres">
      <dgm:prSet presAssocID="{43DB24EA-FE3D-46F0-A6D4-EAA774D2266E}" presName="backgroundArrow" presStyleLbl="node1" presStyleIdx="0" presStyleCnt="1" custLinFactNeighborX="891"/>
      <dgm:spPr/>
    </dgm:pt>
  </dgm:ptLst>
  <dgm:cxnLst>
    <dgm:cxn modelId="{C21D261C-3A32-4490-8DDA-365D3F8A0C5E}" type="presOf" srcId="{43DB24EA-FE3D-46F0-A6D4-EAA774D2266E}" destId="{73D59CE4-0432-46CE-988B-A1880CD2F2AE}" srcOrd="0" destOrd="0" presId="urn:microsoft.com/office/officeart/2005/8/layout/hProcess3"/>
    <dgm:cxn modelId="{58A08DCB-9CE8-4AA2-BDD8-521F13DED845}" type="presOf" srcId="{137C83D7-2A15-4FF1-B07A-13ECFF70CCEC}" destId="{B0538B90-4F94-4503-814D-6CF47810FD86}" srcOrd="0" destOrd="0" presId="urn:microsoft.com/office/officeart/2005/8/layout/hProcess3"/>
    <dgm:cxn modelId="{791A0B6D-9A7A-44A0-845A-4141767B890B}" srcId="{43DB24EA-FE3D-46F0-A6D4-EAA774D2266E}" destId="{137C83D7-2A15-4FF1-B07A-13ECFF70CCEC}" srcOrd="0" destOrd="0" parTransId="{9D1A6182-0B73-47C4-8985-BD2CC9619B8E}" sibTransId="{0CF71E7D-1ABD-4908-9147-171451A91FEA}"/>
    <dgm:cxn modelId="{03368287-66A8-4C35-B64E-04F7CE242236}" type="presParOf" srcId="{73D59CE4-0432-46CE-988B-A1880CD2F2AE}" destId="{6034761C-B37C-431C-9F8A-557119076133}" srcOrd="0" destOrd="0" presId="urn:microsoft.com/office/officeart/2005/8/layout/hProcess3"/>
    <dgm:cxn modelId="{2472D0E0-730F-410D-BC75-967984F6D8C6}" type="presParOf" srcId="{73D59CE4-0432-46CE-988B-A1880CD2F2AE}" destId="{5911B39F-C42C-4A3F-A1DE-703527A0896C}" srcOrd="1" destOrd="0" presId="urn:microsoft.com/office/officeart/2005/8/layout/hProcess3"/>
    <dgm:cxn modelId="{4CE70068-05BE-454B-A39C-5390AD27C8F4}" type="presParOf" srcId="{5911B39F-C42C-4A3F-A1DE-703527A0896C}" destId="{F4EE73CA-3C75-410F-8D5B-9D7A0ADE48D3}" srcOrd="0" destOrd="0" presId="urn:microsoft.com/office/officeart/2005/8/layout/hProcess3"/>
    <dgm:cxn modelId="{EB721426-8A27-4C4F-A05E-00FE3055DE4C}" type="presParOf" srcId="{5911B39F-C42C-4A3F-A1DE-703527A0896C}" destId="{3A7981CC-8900-441A-BAC6-108F95F44D7F}" srcOrd="1" destOrd="0" presId="urn:microsoft.com/office/officeart/2005/8/layout/hProcess3"/>
    <dgm:cxn modelId="{800C5F9E-502C-4DAF-A2A6-5643D926A616}" type="presParOf" srcId="{3A7981CC-8900-441A-BAC6-108F95F44D7F}" destId="{45770137-988A-44EA-A0A9-A484F17EA78C}" srcOrd="0" destOrd="0" presId="urn:microsoft.com/office/officeart/2005/8/layout/hProcess3"/>
    <dgm:cxn modelId="{A5B3BCA8-557C-4A58-AE77-4F22F76FDC6D}" type="presParOf" srcId="{3A7981CC-8900-441A-BAC6-108F95F44D7F}" destId="{B0538B90-4F94-4503-814D-6CF47810FD86}" srcOrd="1" destOrd="0" presId="urn:microsoft.com/office/officeart/2005/8/layout/hProcess3"/>
    <dgm:cxn modelId="{4FB19635-49EF-4799-97AD-B2E8667605D8}" type="presParOf" srcId="{3A7981CC-8900-441A-BAC6-108F95F44D7F}" destId="{17E49C92-F9CF-48E6-AAE5-8FB4454095EA}" srcOrd="2" destOrd="0" presId="urn:microsoft.com/office/officeart/2005/8/layout/hProcess3"/>
    <dgm:cxn modelId="{2A8F350F-F7F0-4487-9A63-D570CB16D9A6}" type="presParOf" srcId="{3A7981CC-8900-441A-BAC6-108F95F44D7F}" destId="{67F768FB-D324-4C7E-8A3D-5E411F05B290}" srcOrd="3" destOrd="0" presId="urn:microsoft.com/office/officeart/2005/8/layout/hProcess3"/>
    <dgm:cxn modelId="{748C1B3D-4D32-4D7B-8B9F-CB70E5784C0F}" type="presParOf" srcId="{5911B39F-C42C-4A3F-A1DE-703527A0896C}" destId="{DBB76223-DAA3-4C49-8201-258155DD4E8E}" srcOrd="2" destOrd="0" presId="urn:microsoft.com/office/officeart/2005/8/layout/hProcess3"/>
    <dgm:cxn modelId="{B32215FB-9C43-4B25-9CDD-A64952657434}" type="presParOf" srcId="{5911B39F-C42C-4A3F-A1DE-703527A0896C}" destId="{D21B9000-1E92-4B49-9DD1-CCD55B13C3A4}" srcOrd="3" destOrd="0" presId="urn:microsoft.com/office/officeart/2005/8/layout/hProcess3"/>
    <dgm:cxn modelId="{E721B19E-61EB-41F1-80BA-82AE9CAEAD1E}" type="presParOf" srcId="{5911B39F-C42C-4A3F-A1DE-703527A0896C}" destId="{3E61519C-4774-49F0-90D9-84EC555C21F4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C9EB68-DCBE-49BB-8A13-4E0FA1F84FA7}" type="doc">
      <dgm:prSet loTypeId="urn:microsoft.com/office/officeart/2005/8/layout/pyramid3" loCatId="pyramid" qsTypeId="urn:microsoft.com/office/officeart/2005/8/quickstyle/simple5" qsCatId="simple" csTypeId="urn:microsoft.com/office/officeart/2005/8/colors/accent2_4" csCatId="accent2" phldr="1"/>
      <dgm:spPr/>
    </dgm:pt>
    <dgm:pt modelId="{509C6A0B-EA0D-4D99-A5A2-0E43ABC8EE93}">
      <dgm:prSet phldrT="[Text]" custT="1"/>
      <dgm:spPr/>
      <dgm:t>
        <a:bodyPr/>
        <a:lstStyle/>
        <a:p>
          <a:r>
            <a:rPr lang="es-MX" sz="2400" dirty="0" smtClean="0"/>
            <a:t>Prescindir de un conocimiento completo</a:t>
          </a:r>
          <a:endParaRPr lang="es-MX" sz="2400" dirty="0"/>
        </a:p>
      </dgm:t>
    </dgm:pt>
    <dgm:pt modelId="{ABB3EC47-12DB-4C92-868A-BB0520A82D9C}" type="parTrans" cxnId="{3EDC4A74-C789-411D-BA6C-607C376603CD}">
      <dgm:prSet/>
      <dgm:spPr/>
      <dgm:t>
        <a:bodyPr/>
        <a:lstStyle/>
        <a:p>
          <a:endParaRPr lang="es-MX"/>
        </a:p>
      </dgm:t>
    </dgm:pt>
    <dgm:pt modelId="{B44ED30A-C27A-429C-8B3C-C3164288CF4D}" type="sibTrans" cxnId="{3EDC4A74-C789-411D-BA6C-607C376603CD}">
      <dgm:prSet/>
      <dgm:spPr/>
      <dgm:t>
        <a:bodyPr/>
        <a:lstStyle/>
        <a:p>
          <a:endParaRPr lang="es-MX"/>
        </a:p>
      </dgm:t>
    </dgm:pt>
    <dgm:pt modelId="{9F6376ED-175C-4255-9667-7E1C9B416951}">
      <dgm:prSet phldrT="[Text]" custT="1"/>
      <dgm:spPr/>
      <dgm:t>
        <a:bodyPr/>
        <a:lstStyle/>
        <a:p>
          <a:r>
            <a:rPr lang="es-MX" sz="2400" smtClean="0"/>
            <a:t>Conocer lo mínimo sobre el flujo</a:t>
          </a:r>
          <a:endParaRPr lang="es-MX" sz="2400" dirty="0"/>
        </a:p>
      </dgm:t>
    </dgm:pt>
    <dgm:pt modelId="{69D272F8-946C-44D3-B641-46CBBAE36639}" type="parTrans" cxnId="{9094B8F1-8304-498C-941F-124099482ECB}">
      <dgm:prSet/>
      <dgm:spPr/>
      <dgm:t>
        <a:bodyPr/>
        <a:lstStyle/>
        <a:p>
          <a:endParaRPr lang="es-MX"/>
        </a:p>
      </dgm:t>
    </dgm:pt>
    <dgm:pt modelId="{CF22581B-DBE4-4FD7-B908-BC6841C09867}" type="sibTrans" cxnId="{9094B8F1-8304-498C-941F-124099482ECB}">
      <dgm:prSet/>
      <dgm:spPr/>
      <dgm:t>
        <a:bodyPr/>
        <a:lstStyle/>
        <a:p>
          <a:endParaRPr lang="es-MX"/>
        </a:p>
      </dgm:t>
    </dgm:pt>
    <dgm:pt modelId="{8F26CC63-5B7C-4156-971E-3134AA17B522}">
      <dgm:prSet phldrT="[Text]" custT="1"/>
      <dgm:spPr/>
      <dgm:t>
        <a:bodyPr/>
        <a:lstStyle/>
        <a:p>
          <a:endParaRPr lang="es-MX" sz="2400" dirty="0">
            <a:solidFill>
              <a:schemeClr val="bg1">
                <a:lumMod val="10000"/>
              </a:schemeClr>
            </a:solidFill>
          </a:endParaRPr>
        </a:p>
      </dgm:t>
    </dgm:pt>
    <dgm:pt modelId="{6B60D163-B8F8-48A6-9CCD-0F0719D94EF9}" type="sibTrans" cxnId="{46FFDB51-C142-4215-888A-304DE0934F86}">
      <dgm:prSet/>
      <dgm:spPr/>
      <dgm:t>
        <a:bodyPr/>
        <a:lstStyle/>
        <a:p>
          <a:endParaRPr lang="es-MX"/>
        </a:p>
      </dgm:t>
    </dgm:pt>
    <dgm:pt modelId="{C4D8A5A8-1233-4E22-8C1D-B78413C94A6B}" type="parTrans" cxnId="{46FFDB51-C142-4215-888A-304DE0934F86}">
      <dgm:prSet/>
      <dgm:spPr/>
      <dgm:t>
        <a:bodyPr/>
        <a:lstStyle/>
        <a:p>
          <a:endParaRPr lang="es-MX"/>
        </a:p>
      </dgm:t>
    </dgm:pt>
    <dgm:pt modelId="{F8DFBFA8-7ABF-4552-96E8-830CD77629E4}" type="pres">
      <dgm:prSet presAssocID="{F9C9EB68-DCBE-49BB-8A13-4E0FA1F84FA7}" presName="Name0" presStyleCnt="0">
        <dgm:presLayoutVars>
          <dgm:dir/>
          <dgm:animLvl val="lvl"/>
          <dgm:resizeHandles val="exact"/>
        </dgm:presLayoutVars>
      </dgm:prSet>
      <dgm:spPr/>
    </dgm:pt>
    <dgm:pt modelId="{291B095A-4864-4A99-9D1E-F0CFE4FFB4D5}" type="pres">
      <dgm:prSet presAssocID="{509C6A0B-EA0D-4D99-A5A2-0E43ABC8EE93}" presName="Name8" presStyleCnt="0"/>
      <dgm:spPr/>
    </dgm:pt>
    <dgm:pt modelId="{2B97130E-C7EC-4F14-9B6F-C7B2565387F9}" type="pres">
      <dgm:prSet presAssocID="{509C6A0B-EA0D-4D99-A5A2-0E43ABC8EE93}" presName="level" presStyleLbl="node1" presStyleIdx="0" presStyleCnt="3" custLinFactY="-68293" custLinFactNeighborX="1724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762A28-1AD2-4290-AF0D-352761D23C58}" type="pres">
      <dgm:prSet presAssocID="{509C6A0B-EA0D-4D99-A5A2-0E43ABC8EE9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350F42-91B1-4FF2-B5C3-67A135A6DEFA}" type="pres">
      <dgm:prSet presAssocID="{9F6376ED-175C-4255-9667-7E1C9B416951}" presName="Name8" presStyleCnt="0"/>
      <dgm:spPr/>
    </dgm:pt>
    <dgm:pt modelId="{B29A242B-DE29-4017-9AD6-76E150B1F038}" type="pres">
      <dgm:prSet presAssocID="{9F6376ED-175C-4255-9667-7E1C9B416951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A00E08-FCB7-495E-B825-9EC8EDBBA4B6}" type="pres">
      <dgm:prSet presAssocID="{9F6376ED-175C-4255-9667-7E1C9B41695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F903A1-B8AF-4B12-9028-D996FFEA9E0C}" type="pres">
      <dgm:prSet presAssocID="{8F26CC63-5B7C-4156-971E-3134AA17B522}" presName="Name8" presStyleCnt="0"/>
      <dgm:spPr/>
    </dgm:pt>
    <dgm:pt modelId="{1DBF7A3A-6375-46FE-A731-542331917EFA}" type="pres">
      <dgm:prSet presAssocID="{8F26CC63-5B7C-4156-971E-3134AA17B522}" presName="level" presStyleLbl="node1" presStyleIdx="2" presStyleCnt="3" custScaleX="99192" custLinFactNeighborX="45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90722E-EA71-429D-862E-538EDBA2D071}" type="pres">
      <dgm:prSet presAssocID="{8F26CC63-5B7C-4156-971E-3134AA17B52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094B8F1-8304-498C-941F-124099482ECB}" srcId="{F9C9EB68-DCBE-49BB-8A13-4E0FA1F84FA7}" destId="{9F6376ED-175C-4255-9667-7E1C9B416951}" srcOrd="1" destOrd="0" parTransId="{69D272F8-946C-44D3-B641-46CBBAE36639}" sibTransId="{CF22581B-DBE4-4FD7-B908-BC6841C09867}"/>
    <dgm:cxn modelId="{3EDC4A74-C789-411D-BA6C-607C376603CD}" srcId="{F9C9EB68-DCBE-49BB-8A13-4E0FA1F84FA7}" destId="{509C6A0B-EA0D-4D99-A5A2-0E43ABC8EE93}" srcOrd="0" destOrd="0" parTransId="{ABB3EC47-12DB-4C92-868A-BB0520A82D9C}" sibTransId="{B44ED30A-C27A-429C-8B3C-C3164288CF4D}"/>
    <dgm:cxn modelId="{EC9BE5BD-EBFE-4676-97D8-CF0A945DB9FB}" type="presOf" srcId="{509C6A0B-EA0D-4D99-A5A2-0E43ABC8EE93}" destId="{2B97130E-C7EC-4F14-9B6F-C7B2565387F9}" srcOrd="0" destOrd="0" presId="urn:microsoft.com/office/officeart/2005/8/layout/pyramid3"/>
    <dgm:cxn modelId="{46FFDB51-C142-4215-888A-304DE0934F86}" srcId="{F9C9EB68-DCBE-49BB-8A13-4E0FA1F84FA7}" destId="{8F26CC63-5B7C-4156-971E-3134AA17B522}" srcOrd="2" destOrd="0" parTransId="{C4D8A5A8-1233-4E22-8C1D-B78413C94A6B}" sibTransId="{6B60D163-B8F8-48A6-9CCD-0F0719D94EF9}"/>
    <dgm:cxn modelId="{401778FE-F622-4EAD-98F6-D2A888EBF3A6}" type="presOf" srcId="{509C6A0B-EA0D-4D99-A5A2-0E43ABC8EE93}" destId="{93762A28-1AD2-4290-AF0D-352761D23C58}" srcOrd="1" destOrd="0" presId="urn:microsoft.com/office/officeart/2005/8/layout/pyramid3"/>
    <dgm:cxn modelId="{3CA7BA7A-EFBD-4EF6-83FD-2EBA0D222D09}" type="presOf" srcId="{8F26CC63-5B7C-4156-971E-3134AA17B522}" destId="{1DBF7A3A-6375-46FE-A731-542331917EFA}" srcOrd="0" destOrd="0" presId="urn:microsoft.com/office/officeart/2005/8/layout/pyramid3"/>
    <dgm:cxn modelId="{DB8B8212-C3F2-4269-86ED-FA2B9055ACAA}" type="presOf" srcId="{F9C9EB68-DCBE-49BB-8A13-4E0FA1F84FA7}" destId="{F8DFBFA8-7ABF-4552-96E8-830CD77629E4}" srcOrd="0" destOrd="0" presId="urn:microsoft.com/office/officeart/2005/8/layout/pyramid3"/>
    <dgm:cxn modelId="{99393ED1-0D72-4E0E-BB3A-3E223CC4E897}" type="presOf" srcId="{8F26CC63-5B7C-4156-971E-3134AA17B522}" destId="{B290722E-EA71-429D-862E-538EDBA2D071}" srcOrd="1" destOrd="0" presId="urn:microsoft.com/office/officeart/2005/8/layout/pyramid3"/>
    <dgm:cxn modelId="{C407D00E-4FA5-4A79-B9FA-98B7C29AA6B0}" type="presOf" srcId="{9F6376ED-175C-4255-9667-7E1C9B416951}" destId="{B29A242B-DE29-4017-9AD6-76E150B1F038}" srcOrd="0" destOrd="0" presId="urn:microsoft.com/office/officeart/2005/8/layout/pyramid3"/>
    <dgm:cxn modelId="{3308B786-77EF-403F-B78C-227128563B4C}" type="presOf" srcId="{9F6376ED-175C-4255-9667-7E1C9B416951}" destId="{ECA00E08-FCB7-495E-B825-9EC8EDBBA4B6}" srcOrd="1" destOrd="0" presId="urn:microsoft.com/office/officeart/2005/8/layout/pyramid3"/>
    <dgm:cxn modelId="{A7F94915-5587-436B-BEE3-B7C09698D9DE}" type="presParOf" srcId="{F8DFBFA8-7ABF-4552-96E8-830CD77629E4}" destId="{291B095A-4864-4A99-9D1E-F0CFE4FFB4D5}" srcOrd="0" destOrd="0" presId="urn:microsoft.com/office/officeart/2005/8/layout/pyramid3"/>
    <dgm:cxn modelId="{0A289324-FD8F-40F4-8CD8-1977A10FCD31}" type="presParOf" srcId="{291B095A-4864-4A99-9D1E-F0CFE4FFB4D5}" destId="{2B97130E-C7EC-4F14-9B6F-C7B2565387F9}" srcOrd="0" destOrd="0" presId="urn:microsoft.com/office/officeart/2005/8/layout/pyramid3"/>
    <dgm:cxn modelId="{B6497EDB-9BC3-48F9-B976-2BFB794493EC}" type="presParOf" srcId="{291B095A-4864-4A99-9D1E-F0CFE4FFB4D5}" destId="{93762A28-1AD2-4290-AF0D-352761D23C58}" srcOrd="1" destOrd="0" presId="urn:microsoft.com/office/officeart/2005/8/layout/pyramid3"/>
    <dgm:cxn modelId="{4F1C752F-DBED-4D96-ABC6-8B0447D75C5F}" type="presParOf" srcId="{F8DFBFA8-7ABF-4552-96E8-830CD77629E4}" destId="{B7350F42-91B1-4FF2-B5C3-67A135A6DEFA}" srcOrd="1" destOrd="0" presId="urn:microsoft.com/office/officeart/2005/8/layout/pyramid3"/>
    <dgm:cxn modelId="{17B735EB-8EE7-4611-8479-38521B811D99}" type="presParOf" srcId="{B7350F42-91B1-4FF2-B5C3-67A135A6DEFA}" destId="{B29A242B-DE29-4017-9AD6-76E150B1F038}" srcOrd="0" destOrd="0" presId="urn:microsoft.com/office/officeart/2005/8/layout/pyramid3"/>
    <dgm:cxn modelId="{9DB7F4FD-55B2-4B03-A2ED-72C38AF04D70}" type="presParOf" srcId="{B7350F42-91B1-4FF2-B5C3-67A135A6DEFA}" destId="{ECA00E08-FCB7-495E-B825-9EC8EDBBA4B6}" srcOrd="1" destOrd="0" presId="urn:microsoft.com/office/officeart/2005/8/layout/pyramid3"/>
    <dgm:cxn modelId="{4C901AA0-BA6B-42B9-BED9-F9ADE4605918}" type="presParOf" srcId="{F8DFBFA8-7ABF-4552-96E8-830CD77629E4}" destId="{10F903A1-B8AF-4B12-9028-D996FFEA9E0C}" srcOrd="2" destOrd="0" presId="urn:microsoft.com/office/officeart/2005/8/layout/pyramid3"/>
    <dgm:cxn modelId="{6592E030-76BB-4893-9C72-6FB11491ABD3}" type="presParOf" srcId="{10F903A1-B8AF-4B12-9028-D996FFEA9E0C}" destId="{1DBF7A3A-6375-46FE-A731-542331917EFA}" srcOrd="0" destOrd="0" presId="urn:microsoft.com/office/officeart/2005/8/layout/pyramid3"/>
    <dgm:cxn modelId="{38540BCE-A0BC-47E9-A011-D92CE833CE8A}" type="presParOf" srcId="{10F903A1-B8AF-4B12-9028-D996FFEA9E0C}" destId="{B290722E-EA71-429D-862E-538EDBA2D071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71C8DA-6AFA-4AC7-96BD-8D5C2A9590CD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F20AD7B5-1C09-43E9-9D8E-BC74F155C122}">
          <dgm:prSet phldrT="[Texto]" custT="1"/>
          <dgm:spPr/>
          <dgm:t>
            <a:bodyPr/>
            <a:lstStyle/>
            <a:p>
              <a:r>
                <a:rPr lang="es-MX" sz="1800" dirty="0" smtClean="0"/>
                <a:t>Inyectando un trazador (</a:t>
              </a:r>
              <a14:m>
                <m:oMath xmlns:m="http://schemas.openxmlformats.org/officeDocument/2006/math">
                  <m:r>
                    <a:rPr lang="es-MX" sz="1800" b="0" i="1" smtClean="0">
                      <a:latin typeface="Cambria Math" panose="02040503050406030204" pitchFamily="18" charset="0"/>
                    </a:rPr>
                    <m:t>𝑡</m:t>
                  </m:r>
                  <m:r>
                    <a:rPr lang="es-MX" sz="1800" b="0" i="1" smtClean="0">
                      <a:latin typeface="Cambria Math" panose="02040503050406030204" pitchFamily="18" charset="0"/>
                    </a:rPr>
                    <m:t>=0</m:t>
                  </m:r>
                </m:oMath>
              </a14:m>
              <a:r>
                <a:rPr lang="es-MX" sz="1800" dirty="0" smtClean="0"/>
                <a:t>).</a:t>
              </a:r>
              <a:endParaRPr lang="es-MX" sz="1800" dirty="0"/>
            </a:p>
          </dgm:t>
        </dgm:pt>
      </mc:Choice>
      <mc:Fallback xmlns="">
        <dgm:pt modelId="{F20AD7B5-1C09-43E9-9D8E-BC74F155C122}">
          <dgm:prSet phldrT="[Texto]" custT="1"/>
          <dgm:spPr/>
          <dgm:t>
            <a:bodyPr/>
            <a:lstStyle/>
            <a:p>
              <a:r>
                <a:rPr lang="es-MX" sz="1800" dirty="0" smtClean="0"/>
                <a:t>Inyectando un trazador (</a:t>
              </a:r>
              <a:r>
                <a:rPr lang="es-MX" sz="1800" b="0" i="0" smtClean="0">
                  <a:latin typeface="Cambria Math" panose="02040503050406030204" pitchFamily="18" charset="0"/>
                </a:rPr>
                <a:t>𝑡=0</a:t>
              </a:r>
              <a:r>
                <a:rPr lang="es-MX" sz="1800" dirty="0" smtClean="0"/>
                <a:t>).</a:t>
              </a:r>
              <a:endParaRPr lang="es-MX" sz="1800" dirty="0"/>
            </a:p>
          </dgm:t>
        </dgm:pt>
      </mc:Fallback>
    </mc:AlternateContent>
    <dgm:pt modelId="{FBCF7EED-F6E6-4D9E-9890-44388E0BB591}" type="parTrans" cxnId="{51A099F8-41C3-447C-BB4E-5263F3B12A2A}">
      <dgm:prSet/>
      <dgm:spPr/>
      <dgm:t>
        <a:bodyPr/>
        <a:lstStyle/>
        <a:p>
          <a:endParaRPr lang="es-MX"/>
        </a:p>
      </dgm:t>
    </dgm:pt>
    <dgm:pt modelId="{A20C5910-8092-4E61-8980-D725CB382086}" type="sibTrans" cxnId="{51A099F8-41C3-447C-BB4E-5263F3B12A2A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9868A0F9-2303-4821-958F-5FDB4802FF78}">
          <dgm:prSet phldrT="[Texto]" custT="1"/>
          <dgm:spPr/>
          <dgm:t>
            <a:bodyPr/>
            <a:lstStyle/>
            <a:p>
              <a:r>
                <a:rPr lang="es-MX" sz="1800" dirty="0" smtClean="0"/>
                <a:t>Midiendo la concentración (</a:t>
              </a:r>
              <a14:m>
                <m:oMath xmlns:m="http://schemas.openxmlformats.org/officeDocument/2006/math">
                  <m:r>
                    <a:rPr lang="es-MX" sz="1800" b="0" i="1" smtClean="0">
                      <a:latin typeface="Cambria Math" panose="02040503050406030204" pitchFamily="18" charset="0"/>
                    </a:rPr>
                    <m:t>𝐶</m:t>
                  </m:r>
                </m:oMath>
              </a14:m>
              <a:r>
                <a:rPr lang="es-MX" sz="1800" dirty="0" smtClean="0"/>
                <a:t>) del trazador en el efluente.</a:t>
              </a:r>
              <a:endParaRPr lang="es-MX" sz="1800" dirty="0"/>
            </a:p>
          </dgm:t>
        </dgm:pt>
      </mc:Choice>
      <mc:Fallback xmlns="">
        <dgm:pt modelId="{9868A0F9-2303-4821-958F-5FDB4802FF78}">
          <dgm:prSet phldrT="[Texto]" custT="1"/>
          <dgm:spPr/>
          <dgm:t>
            <a:bodyPr/>
            <a:lstStyle/>
            <a:p>
              <a:r>
                <a:rPr lang="es-MX" sz="1800" dirty="0" smtClean="0"/>
                <a:t>Midiendo la concentración (</a:t>
              </a:r>
              <a:r>
                <a:rPr lang="es-MX" sz="1800" b="0" i="0" smtClean="0">
                  <a:latin typeface="Cambria Math" panose="02040503050406030204" pitchFamily="18" charset="0"/>
                </a:rPr>
                <a:t>𝐶</a:t>
              </a:r>
              <a:r>
                <a:rPr lang="es-MX" sz="1800" dirty="0" smtClean="0"/>
                <a:t>) del trazador en el efluente.</a:t>
              </a:r>
              <a:endParaRPr lang="es-MX" sz="1800" dirty="0"/>
            </a:p>
          </dgm:t>
        </dgm:pt>
      </mc:Fallback>
    </mc:AlternateContent>
    <dgm:pt modelId="{23B90233-A117-4132-B540-8908CBD87E78}" type="sibTrans" cxnId="{76103089-3DD1-403F-A37C-0A873A7A0E05}">
      <dgm:prSet/>
      <dgm:spPr/>
      <dgm:t>
        <a:bodyPr/>
        <a:lstStyle/>
        <a:p>
          <a:endParaRPr lang="es-MX"/>
        </a:p>
      </dgm:t>
    </dgm:pt>
    <dgm:pt modelId="{0F395B2C-142C-40E8-9E6A-F6894A22B42E}" type="parTrans" cxnId="{76103089-3DD1-403F-A37C-0A873A7A0E05}">
      <dgm:prSet/>
      <dgm:spPr/>
      <dgm:t>
        <a:bodyPr/>
        <a:lstStyle/>
        <a:p>
          <a:endParaRPr lang="es-MX"/>
        </a:p>
      </dgm:t>
    </dgm:pt>
    <dgm:pt modelId="{F30FB5F4-D406-4B40-903C-B7B34EC3EDC5}" type="pres">
      <dgm:prSet presAssocID="{7171C8DA-6AFA-4AC7-96BD-8D5C2A9590CD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768574D-2D88-4385-A949-FA74A38BB942}" type="pres">
      <dgm:prSet presAssocID="{F20AD7B5-1C09-43E9-9D8E-BC74F155C122}" presName="Accent1" presStyleCnt="0"/>
      <dgm:spPr/>
    </dgm:pt>
    <dgm:pt modelId="{04322A73-9615-471F-9AAB-52B4D8CFB1B8}" type="pres">
      <dgm:prSet presAssocID="{F20AD7B5-1C09-43E9-9D8E-BC74F155C122}" presName="Accent" presStyleLbl="node1" presStyleIdx="0" presStyleCnt="2"/>
      <dgm:spPr/>
    </dgm:pt>
    <dgm:pt modelId="{3A7412D1-466E-44BF-A67B-1E57329F210E}" type="pres">
      <dgm:prSet presAssocID="{F20AD7B5-1C09-43E9-9D8E-BC74F155C122}" presName="Parent1" presStyleLbl="revTx" presStyleIdx="0" presStyleCnt="2" custScaleX="10983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90D603-EC52-4A2C-9888-D916BD5C4420}" type="pres">
      <dgm:prSet presAssocID="{9868A0F9-2303-4821-958F-5FDB4802FF78}" presName="Accent2" presStyleCnt="0"/>
      <dgm:spPr/>
    </dgm:pt>
    <dgm:pt modelId="{5B630D25-7C3D-461E-87CE-8F4F9034712A}" type="pres">
      <dgm:prSet presAssocID="{9868A0F9-2303-4821-958F-5FDB4802FF78}" presName="Accent" presStyleLbl="node1" presStyleIdx="1" presStyleCnt="2"/>
      <dgm:spPr/>
    </dgm:pt>
    <dgm:pt modelId="{164C614A-E1F3-4DE8-9188-CA8F9BBDA4AC}" type="pres">
      <dgm:prSet presAssocID="{9868A0F9-2303-4821-958F-5FDB4802FF78}" presName="Parent2" presStyleLbl="revTx" presStyleIdx="1" presStyleCnt="2" custScaleY="13469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AAECAC1-1CA4-41E9-B9FB-7CEAD1038C7F}" type="presOf" srcId="{9868A0F9-2303-4821-958F-5FDB4802FF78}" destId="{164C614A-E1F3-4DE8-9188-CA8F9BBDA4AC}" srcOrd="0" destOrd="0" presId="urn:microsoft.com/office/officeart/2009/layout/CircleArrowProcess"/>
    <dgm:cxn modelId="{1E08E8C5-0591-4B2D-A753-53DEB5F0F26C}" type="presOf" srcId="{7171C8DA-6AFA-4AC7-96BD-8D5C2A9590CD}" destId="{F30FB5F4-D406-4B40-903C-B7B34EC3EDC5}" srcOrd="0" destOrd="0" presId="urn:microsoft.com/office/officeart/2009/layout/CircleArrowProcess"/>
    <dgm:cxn modelId="{76103089-3DD1-403F-A37C-0A873A7A0E05}" srcId="{7171C8DA-6AFA-4AC7-96BD-8D5C2A9590CD}" destId="{9868A0F9-2303-4821-958F-5FDB4802FF78}" srcOrd="1" destOrd="0" parTransId="{0F395B2C-142C-40E8-9E6A-F6894A22B42E}" sibTransId="{23B90233-A117-4132-B540-8908CBD87E78}"/>
    <dgm:cxn modelId="{11994352-C685-4351-AEB3-93CF648DBC16}" type="presOf" srcId="{F20AD7B5-1C09-43E9-9D8E-BC74F155C122}" destId="{3A7412D1-466E-44BF-A67B-1E57329F210E}" srcOrd="0" destOrd="0" presId="urn:microsoft.com/office/officeart/2009/layout/CircleArrowProcess"/>
    <dgm:cxn modelId="{51A099F8-41C3-447C-BB4E-5263F3B12A2A}" srcId="{7171C8DA-6AFA-4AC7-96BD-8D5C2A9590CD}" destId="{F20AD7B5-1C09-43E9-9D8E-BC74F155C122}" srcOrd="0" destOrd="0" parTransId="{FBCF7EED-F6E6-4D9E-9890-44388E0BB591}" sibTransId="{A20C5910-8092-4E61-8980-D725CB382086}"/>
    <dgm:cxn modelId="{FF1E2737-162D-4A0C-8233-CA8A86D3962D}" type="presParOf" srcId="{F30FB5F4-D406-4B40-903C-B7B34EC3EDC5}" destId="{8768574D-2D88-4385-A949-FA74A38BB942}" srcOrd="0" destOrd="0" presId="urn:microsoft.com/office/officeart/2009/layout/CircleArrowProcess"/>
    <dgm:cxn modelId="{09C049CD-7C07-4F19-BBAA-F9EEFDA63813}" type="presParOf" srcId="{8768574D-2D88-4385-A949-FA74A38BB942}" destId="{04322A73-9615-471F-9AAB-52B4D8CFB1B8}" srcOrd="0" destOrd="0" presId="urn:microsoft.com/office/officeart/2009/layout/CircleArrowProcess"/>
    <dgm:cxn modelId="{9E58C88E-C48D-4F34-BB32-165EA8C75C2D}" type="presParOf" srcId="{F30FB5F4-D406-4B40-903C-B7B34EC3EDC5}" destId="{3A7412D1-466E-44BF-A67B-1E57329F210E}" srcOrd="1" destOrd="0" presId="urn:microsoft.com/office/officeart/2009/layout/CircleArrowProcess"/>
    <dgm:cxn modelId="{D9AAA45E-593F-41C1-91FC-789CC37B31FD}" type="presParOf" srcId="{F30FB5F4-D406-4B40-903C-B7B34EC3EDC5}" destId="{B090D603-EC52-4A2C-9888-D916BD5C4420}" srcOrd="2" destOrd="0" presId="urn:microsoft.com/office/officeart/2009/layout/CircleArrowProcess"/>
    <dgm:cxn modelId="{E001FCDF-611C-49AC-863B-2536C68C270D}" type="presParOf" srcId="{B090D603-EC52-4A2C-9888-D916BD5C4420}" destId="{5B630D25-7C3D-461E-87CE-8F4F9034712A}" srcOrd="0" destOrd="0" presId="urn:microsoft.com/office/officeart/2009/layout/CircleArrowProcess"/>
    <dgm:cxn modelId="{A92439AC-9ABB-4FD2-8DE1-DE747586108D}" type="presParOf" srcId="{F30FB5F4-D406-4B40-903C-B7B34EC3EDC5}" destId="{164C614A-E1F3-4DE8-9188-CA8F9BBDA4AC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71C8DA-6AFA-4AC7-96BD-8D5C2A9590CD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F20AD7B5-1C09-43E9-9D8E-BC74F155C122}">
      <dgm:prSet phldrT="[Texto]" custT="1"/>
      <dgm:spPr>
        <a:blipFill rotWithShape="0">
          <a:blip xmlns:r="http://schemas.openxmlformats.org/officeDocument/2006/relationships" r:embed="rId1"/>
          <a:stretch>
            <a:fillRect l="-5072" r="-4710" b="-1587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FBCF7EED-F6E6-4D9E-9890-44388E0BB591}" type="parTrans" cxnId="{51A099F8-41C3-447C-BB4E-5263F3B12A2A}">
      <dgm:prSet/>
      <dgm:spPr/>
      <dgm:t>
        <a:bodyPr/>
        <a:lstStyle/>
        <a:p>
          <a:endParaRPr lang="es-MX"/>
        </a:p>
      </dgm:t>
    </dgm:pt>
    <dgm:pt modelId="{A20C5910-8092-4E61-8980-D725CB382086}" type="sibTrans" cxnId="{51A099F8-41C3-447C-BB4E-5263F3B12A2A}">
      <dgm:prSet/>
      <dgm:spPr/>
      <dgm:t>
        <a:bodyPr/>
        <a:lstStyle/>
        <a:p>
          <a:endParaRPr lang="es-MX"/>
        </a:p>
      </dgm:t>
    </dgm:pt>
    <dgm:pt modelId="{9868A0F9-2303-4821-958F-5FDB4802FF78}">
      <dgm:prSet phldrT="[Texto]" custT="1"/>
      <dgm:spPr>
        <a:blipFill rotWithShape="0">
          <a:blip xmlns:r="http://schemas.openxmlformats.org/officeDocument/2006/relationships" r:embed="rId2"/>
          <a:stretch>
            <a:fillRect l="-7968" t="-8876" r="-9562" b="-13018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23B90233-A117-4132-B540-8908CBD87E78}" type="sibTrans" cxnId="{76103089-3DD1-403F-A37C-0A873A7A0E05}">
      <dgm:prSet/>
      <dgm:spPr/>
      <dgm:t>
        <a:bodyPr/>
        <a:lstStyle/>
        <a:p>
          <a:endParaRPr lang="es-MX"/>
        </a:p>
      </dgm:t>
    </dgm:pt>
    <dgm:pt modelId="{0F395B2C-142C-40E8-9E6A-F6894A22B42E}" type="parTrans" cxnId="{76103089-3DD1-403F-A37C-0A873A7A0E05}">
      <dgm:prSet/>
      <dgm:spPr/>
      <dgm:t>
        <a:bodyPr/>
        <a:lstStyle/>
        <a:p>
          <a:endParaRPr lang="es-MX"/>
        </a:p>
      </dgm:t>
    </dgm:pt>
    <dgm:pt modelId="{F30FB5F4-D406-4B40-903C-B7B34EC3EDC5}" type="pres">
      <dgm:prSet presAssocID="{7171C8DA-6AFA-4AC7-96BD-8D5C2A9590CD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8768574D-2D88-4385-A949-FA74A38BB942}" type="pres">
      <dgm:prSet presAssocID="{F20AD7B5-1C09-43E9-9D8E-BC74F155C122}" presName="Accent1" presStyleCnt="0"/>
      <dgm:spPr/>
    </dgm:pt>
    <dgm:pt modelId="{04322A73-9615-471F-9AAB-52B4D8CFB1B8}" type="pres">
      <dgm:prSet presAssocID="{F20AD7B5-1C09-43E9-9D8E-BC74F155C122}" presName="Accent" presStyleLbl="node1" presStyleIdx="0" presStyleCnt="2"/>
      <dgm:spPr/>
    </dgm:pt>
    <dgm:pt modelId="{3A7412D1-466E-44BF-A67B-1E57329F210E}" type="pres">
      <dgm:prSet presAssocID="{F20AD7B5-1C09-43E9-9D8E-BC74F155C122}" presName="Parent1" presStyleLbl="revTx" presStyleIdx="0" presStyleCnt="2" custScaleX="10983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90D603-EC52-4A2C-9888-D916BD5C4420}" type="pres">
      <dgm:prSet presAssocID="{9868A0F9-2303-4821-958F-5FDB4802FF78}" presName="Accent2" presStyleCnt="0"/>
      <dgm:spPr/>
    </dgm:pt>
    <dgm:pt modelId="{5B630D25-7C3D-461E-87CE-8F4F9034712A}" type="pres">
      <dgm:prSet presAssocID="{9868A0F9-2303-4821-958F-5FDB4802FF78}" presName="Accent" presStyleLbl="node1" presStyleIdx="1" presStyleCnt="2"/>
      <dgm:spPr/>
    </dgm:pt>
    <dgm:pt modelId="{164C614A-E1F3-4DE8-9188-CA8F9BBDA4AC}" type="pres">
      <dgm:prSet presAssocID="{9868A0F9-2303-4821-958F-5FDB4802FF78}" presName="Parent2" presStyleLbl="revTx" presStyleIdx="1" presStyleCnt="2" custScaleY="13469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1A099F8-41C3-447C-BB4E-5263F3B12A2A}" srcId="{7171C8DA-6AFA-4AC7-96BD-8D5C2A9590CD}" destId="{F20AD7B5-1C09-43E9-9D8E-BC74F155C122}" srcOrd="0" destOrd="0" parTransId="{FBCF7EED-F6E6-4D9E-9890-44388E0BB591}" sibTransId="{A20C5910-8092-4E61-8980-D725CB382086}"/>
    <dgm:cxn modelId="{76103089-3DD1-403F-A37C-0A873A7A0E05}" srcId="{7171C8DA-6AFA-4AC7-96BD-8D5C2A9590CD}" destId="{9868A0F9-2303-4821-958F-5FDB4802FF78}" srcOrd="1" destOrd="0" parTransId="{0F395B2C-142C-40E8-9E6A-F6894A22B42E}" sibTransId="{23B90233-A117-4132-B540-8908CBD87E78}"/>
    <dgm:cxn modelId="{1E08E8C5-0591-4B2D-A753-53DEB5F0F26C}" type="presOf" srcId="{7171C8DA-6AFA-4AC7-96BD-8D5C2A9590CD}" destId="{F30FB5F4-D406-4B40-903C-B7B34EC3EDC5}" srcOrd="0" destOrd="0" presId="urn:microsoft.com/office/officeart/2009/layout/CircleArrowProcess"/>
    <dgm:cxn modelId="{BAAECAC1-1CA4-41E9-B9FB-7CEAD1038C7F}" type="presOf" srcId="{9868A0F9-2303-4821-958F-5FDB4802FF78}" destId="{164C614A-E1F3-4DE8-9188-CA8F9BBDA4AC}" srcOrd="0" destOrd="0" presId="urn:microsoft.com/office/officeart/2009/layout/CircleArrowProcess"/>
    <dgm:cxn modelId="{11994352-C685-4351-AEB3-93CF648DBC16}" type="presOf" srcId="{F20AD7B5-1C09-43E9-9D8E-BC74F155C122}" destId="{3A7412D1-466E-44BF-A67B-1E57329F210E}" srcOrd="0" destOrd="0" presId="urn:microsoft.com/office/officeart/2009/layout/CircleArrowProcess"/>
    <dgm:cxn modelId="{FF1E2737-162D-4A0C-8233-CA8A86D3962D}" type="presParOf" srcId="{F30FB5F4-D406-4B40-903C-B7B34EC3EDC5}" destId="{8768574D-2D88-4385-A949-FA74A38BB942}" srcOrd="0" destOrd="0" presId="urn:microsoft.com/office/officeart/2009/layout/CircleArrowProcess"/>
    <dgm:cxn modelId="{09C049CD-7C07-4F19-BBAA-F9EEFDA63813}" type="presParOf" srcId="{8768574D-2D88-4385-A949-FA74A38BB942}" destId="{04322A73-9615-471F-9AAB-52B4D8CFB1B8}" srcOrd="0" destOrd="0" presId="urn:microsoft.com/office/officeart/2009/layout/CircleArrowProcess"/>
    <dgm:cxn modelId="{9E58C88E-C48D-4F34-BB32-165EA8C75C2D}" type="presParOf" srcId="{F30FB5F4-D406-4B40-903C-B7B34EC3EDC5}" destId="{3A7412D1-466E-44BF-A67B-1E57329F210E}" srcOrd="1" destOrd="0" presId="urn:microsoft.com/office/officeart/2009/layout/CircleArrowProcess"/>
    <dgm:cxn modelId="{D9AAA45E-593F-41C1-91FC-789CC37B31FD}" type="presParOf" srcId="{F30FB5F4-D406-4B40-903C-B7B34EC3EDC5}" destId="{B090D603-EC52-4A2C-9888-D916BD5C4420}" srcOrd="2" destOrd="0" presId="urn:microsoft.com/office/officeart/2009/layout/CircleArrowProcess"/>
    <dgm:cxn modelId="{E001FCDF-611C-49AC-863B-2536C68C270D}" type="presParOf" srcId="{B090D603-EC52-4A2C-9888-D916BD5C4420}" destId="{5B630D25-7C3D-461E-87CE-8F4F9034712A}" srcOrd="0" destOrd="0" presId="urn:microsoft.com/office/officeart/2009/layout/CircleArrowProcess"/>
    <dgm:cxn modelId="{A92439AC-9ABB-4FD2-8DE1-DE747586108D}" type="presParOf" srcId="{F30FB5F4-D406-4B40-903C-B7B34EC3EDC5}" destId="{164C614A-E1F3-4DE8-9188-CA8F9BBDA4AC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1B9AD0-7DBF-4DFA-8CD7-050C8EC5063D}">
      <dsp:nvSpPr>
        <dsp:cNvPr id="0" name=""/>
        <dsp:cNvSpPr/>
      </dsp:nvSpPr>
      <dsp:spPr>
        <a:xfrm>
          <a:off x="7512" y="324243"/>
          <a:ext cx="2245283" cy="166291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Canalizaciones de flujo</a:t>
          </a:r>
          <a:endParaRPr lang="es-MX" sz="2400" kern="1200" dirty="0"/>
        </a:p>
      </dsp:txBody>
      <dsp:txXfrm>
        <a:off x="56217" y="372948"/>
        <a:ext cx="2147873" cy="1565502"/>
      </dsp:txXfrm>
    </dsp:sp>
    <dsp:sp modelId="{35089677-810E-4B96-B8EE-0B009F9B2258}">
      <dsp:nvSpPr>
        <dsp:cNvPr id="0" name=""/>
        <dsp:cNvSpPr/>
      </dsp:nvSpPr>
      <dsp:spPr>
        <a:xfrm>
          <a:off x="2477323" y="877284"/>
          <a:ext cx="476000" cy="5568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2477323" y="988650"/>
        <a:ext cx="333200" cy="334098"/>
      </dsp:txXfrm>
    </dsp:sp>
    <dsp:sp modelId="{1E043DE7-BEAD-4F7A-9091-B66096CA1A40}">
      <dsp:nvSpPr>
        <dsp:cNvPr id="0" name=""/>
        <dsp:cNvSpPr/>
      </dsp:nvSpPr>
      <dsp:spPr>
        <a:xfrm>
          <a:off x="3150908" y="324243"/>
          <a:ext cx="2245283" cy="1662912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Recirculación de flujo</a:t>
          </a:r>
          <a:endParaRPr lang="es-MX" sz="2400" kern="1200" dirty="0"/>
        </a:p>
      </dsp:txBody>
      <dsp:txXfrm>
        <a:off x="3199613" y="372948"/>
        <a:ext cx="2147873" cy="1565502"/>
      </dsp:txXfrm>
    </dsp:sp>
    <dsp:sp modelId="{0403D8F9-7BC2-4B22-B763-6D3056B46A89}">
      <dsp:nvSpPr>
        <dsp:cNvPr id="0" name=""/>
        <dsp:cNvSpPr/>
      </dsp:nvSpPr>
      <dsp:spPr>
        <a:xfrm>
          <a:off x="5620719" y="877284"/>
          <a:ext cx="476000" cy="5568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5620719" y="988650"/>
        <a:ext cx="333200" cy="334098"/>
      </dsp:txXfrm>
    </dsp:sp>
    <dsp:sp modelId="{22FB040E-63C4-48CB-8EDA-B00469368B73}">
      <dsp:nvSpPr>
        <dsp:cNvPr id="0" name=""/>
        <dsp:cNvSpPr/>
      </dsp:nvSpPr>
      <dsp:spPr>
        <a:xfrm>
          <a:off x="6294304" y="324243"/>
          <a:ext cx="2245283" cy="1662912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Formación de zonas estancadas y muertas</a:t>
          </a:r>
          <a:endParaRPr lang="es-MX" sz="2400" kern="1200" dirty="0"/>
        </a:p>
      </dsp:txBody>
      <dsp:txXfrm>
        <a:off x="6343009" y="372948"/>
        <a:ext cx="2147873" cy="15655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61519C-4774-49F0-90D9-84EC555C21F4}">
      <dsp:nvSpPr>
        <dsp:cNvPr id="0" name=""/>
        <dsp:cNvSpPr/>
      </dsp:nvSpPr>
      <dsp:spPr>
        <a:xfrm>
          <a:off x="0" y="11700"/>
          <a:ext cx="5867399" cy="4320000"/>
        </a:xfrm>
        <a:prstGeom prst="rightArrow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0538B90-4F94-4503-814D-6CF47810FD86}">
      <dsp:nvSpPr>
        <dsp:cNvPr id="0" name=""/>
        <dsp:cNvSpPr/>
      </dsp:nvSpPr>
      <dsp:spPr>
        <a:xfrm>
          <a:off x="474720" y="1091700"/>
          <a:ext cx="4805939" cy="21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+mn-lt"/>
            </a:rPr>
            <a:t>Se deben evitar las desviaciones del flujo ideal ya que originan una disminución en la eficacia del reactor</a:t>
          </a:r>
          <a:endParaRPr lang="es-MX" sz="2400" kern="1200" dirty="0">
            <a:latin typeface="+mn-lt"/>
          </a:endParaRPr>
        </a:p>
      </dsp:txBody>
      <dsp:txXfrm>
        <a:off x="474720" y="1091700"/>
        <a:ext cx="4805939" cy="216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97130E-C7EC-4F14-9B6F-C7B2565387F9}">
      <dsp:nvSpPr>
        <dsp:cNvPr id="0" name=""/>
        <dsp:cNvSpPr/>
      </dsp:nvSpPr>
      <dsp:spPr>
        <a:xfrm rot="10800000">
          <a:off x="0" y="0"/>
          <a:ext cx="8839200" cy="838199"/>
        </a:xfrm>
        <a:prstGeom prst="trapezoid">
          <a:avLst>
            <a:gd name="adj" fmla="val 175758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Prescindir de un conocimiento completo</a:t>
          </a:r>
          <a:endParaRPr lang="es-MX" sz="2400" kern="1200" dirty="0"/>
        </a:p>
      </dsp:txBody>
      <dsp:txXfrm rot="-10800000">
        <a:off x="1546859" y="0"/>
        <a:ext cx="5745480" cy="838199"/>
      </dsp:txXfrm>
    </dsp:sp>
    <dsp:sp modelId="{B29A242B-DE29-4017-9AD6-76E150B1F038}">
      <dsp:nvSpPr>
        <dsp:cNvPr id="0" name=""/>
        <dsp:cNvSpPr/>
      </dsp:nvSpPr>
      <dsp:spPr>
        <a:xfrm rot="10800000">
          <a:off x="1473199" y="838199"/>
          <a:ext cx="5892800" cy="838199"/>
        </a:xfrm>
        <a:prstGeom prst="trapezoid">
          <a:avLst>
            <a:gd name="adj" fmla="val 175758"/>
          </a:avLst>
        </a:prstGeom>
        <a:gradFill rotWithShape="0">
          <a:gsLst>
            <a:gs pos="0">
              <a:schemeClr val="accent2">
                <a:shade val="50000"/>
                <a:hueOff val="-394115"/>
                <a:satOff val="5189"/>
                <a:lumOff val="31078"/>
                <a:alphaOff val="0"/>
                <a:tint val="96000"/>
                <a:lumMod val="102000"/>
              </a:schemeClr>
            </a:gs>
            <a:gs pos="100000">
              <a:schemeClr val="accent2">
                <a:shade val="50000"/>
                <a:hueOff val="-394115"/>
                <a:satOff val="5189"/>
                <a:lumOff val="31078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Conocer lo mínimo sobre el flujo</a:t>
          </a:r>
          <a:endParaRPr lang="es-MX" sz="2400" kern="1200" dirty="0"/>
        </a:p>
      </dsp:txBody>
      <dsp:txXfrm rot="-10800000">
        <a:off x="2504439" y="838199"/>
        <a:ext cx="3830320" cy="838199"/>
      </dsp:txXfrm>
    </dsp:sp>
    <dsp:sp modelId="{1DBF7A3A-6375-46FE-A731-542331917EFA}">
      <dsp:nvSpPr>
        <dsp:cNvPr id="0" name=""/>
        <dsp:cNvSpPr/>
      </dsp:nvSpPr>
      <dsp:spPr>
        <a:xfrm rot="10800000">
          <a:off x="2971797" y="1676399"/>
          <a:ext cx="2922593" cy="838199"/>
        </a:xfrm>
        <a:prstGeom prst="trapezoid">
          <a:avLst>
            <a:gd name="adj" fmla="val 175758"/>
          </a:avLst>
        </a:prstGeom>
        <a:gradFill rotWithShape="0">
          <a:gsLst>
            <a:gs pos="0">
              <a:schemeClr val="accent2">
                <a:shade val="50000"/>
                <a:hueOff val="-394115"/>
                <a:satOff val="5189"/>
                <a:lumOff val="31078"/>
                <a:alphaOff val="0"/>
                <a:tint val="96000"/>
                <a:lumMod val="102000"/>
              </a:schemeClr>
            </a:gs>
            <a:gs pos="100000">
              <a:schemeClr val="accent2">
                <a:shade val="50000"/>
                <a:hueOff val="-394115"/>
                <a:satOff val="5189"/>
                <a:lumOff val="31078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>
            <a:solidFill>
              <a:schemeClr val="bg1">
                <a:lumMod val="10000"/>
              </a:schemeClr>
            </a:solidFill>
          </a:endParaRPr>
        </a:p>
      </dsp:txBody>
      <dsp:txXfrm rot="-10800000">
        <a:off x="2971797" y="1676399"/>
        <a:ext cx="2922593" cy="8381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322A73-9615-471F-9AAB-52B4D8CFB1B8}">
      <dsp:nvSpPr>
        <dsp:cNvPr id="0" name=""/>
        <dsp:cNvSpPr/>
      </dsp:nvSpPr>
      <dsp:spPr>
        <a:xfrm>
          <a:off x="2669914" y="0"/>
          <a:ext cx="2745256" cy="274533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7412D1-466E-44BF-A67B-1E57329F210E}">
      <dsp:nvSpPr>
        <dsp:cNvPr id="0" name=""/>
        <dsp:cNvSpPr/>
      </dsp:nvSpPr>
      <dsp:spPr>
        <a:xfrm>
          <a:off x="3200941" y="993922"/>
          <a:ext cx="1682212" cy="76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Inyectando un trazador (</a:t>
          </a:r>
          <a14:m xmlns:a14="http://schemas.microsoft.com/office/drawing/2010/main">
            <m:oMath xmlns:m="http://schemas.openxmlformats.org/officeDocument/2006/math">
              <m:r>
                <a:rPr lang="es-MX" sz="1800" b="0" i="1" kern="1200" smtClean="0">
                  <a:latin typeface="Cambria Math" panose="02040503050406030204" pitchFamily="18" charset="0"/>
                </a:rPr>
                <m:t>𝑡</m:t>
              </m:r>
              <m:r>
                <a:rPr lang="es-MX" sz="1800" b="0" i="1" kern="1200" smtClean="0">
                  <a:latin typeface="Cambria Math" panose="02040503050406030204" pitchFamily="18" charset="0"/>
                </a:rPr>
                <m:t>=0</m:t>
              </m:r>
            </m:oMath>
          </a14:m>
          <a:r>
            <a:rPr lang="es-MX" sz="1800" kern="1200" dirty="0" smtClean="0"/>
            <a:t>).</a:t>
          </a:r>
          <a:endParaRPr lang="es-MX" sz="1800" kern="1200" dirty="0"/>
        </a:p>
      </dsp:txBody>
      <dsp:txXfrm>
        <a:off x="3200941" y="993922"/>
        <a:ext cx="1682212" cy="765728"/>
      </dsp:txXfrm>
    </dsp:sp>
    <dsp:sp modelId="{5B630D25-7C3D-461E-87CE-8F4F9034712A}">
      <dsp:nvSpPr>
        <dsp:cNvPr id="0" name=""/>
        <dsp:cNvSpPr/>
      </dsp:nvSpPr>
      <dsp:spPr>
        <a:xfrm>
          <a:off x="2103228" y="1759650"/>
          <a:ext cx="2358384" cy="2359382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4C614A-E1F3-4DE8-9188-CA8F9BBDA4AC}">
      <dsp:nvSpPr>
        <dsp:cNvPr id="0" name=""/>
        <dsp:cNvSpPr/>
      </dsp:nvSpPr>
      <dsp:spPr>
        <a:xfrm>
          <a:off x="2510410" y="2441576"/>
          <a:ext cx="1531637" cy="1031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Midiendo la concentración (</a:t>
          </a:r>
          <a14:m xmlns:a14="http://schemas.microsoft.com/office/drawing/2010/main">
            <m:oMath xmlns:m="http://schemas.openxmlformats.org/officeDocument/2006/math">
              <m:r>
                <a:rPr lang="es-MX" sz="1800" b="0" i="1" kern="1200" smtClean="0">
                  <a:latin typeface="Cambria Math" panose="02040503050406030204" pitchFamily="18" charset="0"/>
                </a:rPr>
                <m:t>𝐶</m:t>
              </m:r>
            </m:oMath>
          </a14:m>
          <a:r>
            <a:rPr lang="es-MX" sz="1800" kern="1200" dirty="0" smtClean="0"/>
            <a:t>) del trazador en el efluente.</a:t>
          </a:r>
          <a:endParaRPr lang="es-MX" sz="1800" kern="1200" dirty="0"/>
        </a:p>
      </dsp:txBody>
      <dsp:txXfrm>
        <a:off x="2510410" y="2441576"/>
        <a:ext cx="1531637" cy="10313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5362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375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6669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108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7476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98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1172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5833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787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954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389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15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8506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9460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078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7144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0998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03DE76-289F-42CC-99C9-7DDDE5BFDF26}" type="datetimeFigureOut">
              <a:rPr lang="es-MX" smtClean="0"/>
              <a:t>05/03/2015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42D3270-4D4C-4E55-AA07-D90161D880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666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8401" y="2070100"/>
            <a:ext cx="8574622" cy="2002367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/>
              <a:t>DISTRIBUCIÓN DE TIEMPOS DE RESIDENCIA (DTR) EN REACTORES QUÍMICOS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253950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DTR (CSTR)</a:t>
            </a:r>
            <a:endParaRPr lang="es-MX" b="1" dirty="0"/>
          </a:p>
        </p:txBody>
      </p:sp>
      <p:pic>
        <p:nvPicPr>
          <p:cNvPr id="6" name="Picture 8" descr="800px-Batch_reactor3.jpg"/>
          <p:cNvPicPr>
            <a:picLocks noChangeAspect="1"/>
          </p:cNvPicPr>
          <p:nvPr/>
        </p:nvPicPr>
        <p:blipFill>
          <a:blip r:embed="rId2" cstate="print"/>
          <a:srcRect l="18000" t="8000" r="26500" b="4000"/>
          <a:stretch>
            <a:fillRect/>
          </a:stretch>
        </p:blipFill>
        <p:spPr bwMode="auto">
          <a:xfrm>
            <a:off x="2786988" y="2726708"/>
            <a:ext cx="2819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 bwMode="auto">
          <a:xfrm>
            <a:off x="3355644" y="2511756"/>
            <a:ext cx="4572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5400000">
            <a:off x="3584244" y="2740356"/>
            <a:ext cx="4572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242748" y="6438900"/>
            <a:ext cx="4572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5400000">
            <a:off x="4014147" y="6210300"/>
            <a:ext cx="4572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5" name="TextBox 18"/>
          <p:cNvSpPr txBox="1"/>
          <p:nvPr/>
        </p:nvSpPr>
        <p:spPr>
          <a:xfrm>
            <a:off x="1638300" y="2073414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>
                    <a:lumMod val="10000"/>
                  </a:schemeClr>
                </a:solidFill>
              </a:rPr>
              <a:t>Alimentación continua</a:t>
            </a:r>
            <a:endParaRPr lang="es-MX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1409700" y="4204037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>
                    <a:lumMod val="10000"/>
                  </a:schemeClr>
                </a:solidFill>
              </a:rPr>
              <a:t>Mezclado</a:t>
            </a:r>
            <a:endParaRPr lang="es-MX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7" name="TextBox 20"/>
          <p:cNvSpPr txBox="1"/>
          <p:nvPr/>
        </p:nvSpPr>
        <p:spPr>
          <a:xfrm>
            <a:off x="4457700" y="6035814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>
                    <a:lumMod val="10000"/>
                  </a:schemeClr>
                </a:solidFill>
              </a:rPr>
              <a:t>Descarga continua</a:t>
            </a:r>
            <a:endParaRPr lang="es-MX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7353300" y="2641600"/>
            <a:ext cx="4343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s-MX" sz="2000" kern="0" noProof="0" dirty="0" smtClean="0">
                <a:solidFill>
                  <a:schemeClr val="bg1">
                    <a:lumMod val="10000"/>
                  </a:schemeClr>
                </a:solidFill>
              </a:rPr>
              <a:t>Moléculas</a:t>
            </a:r>
            <a:r>
              <a:rPr kumimoji="0" lang="es-MX" sz="2000" b="0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salen del reactor de manera inmediata.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es-MX" sz="2000" b="0" i="0" u="none" strike="noStrike" kern="0" cap="none" spc="0" normalizeH="0" noProof="0" dirty="0" smtClean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es-MX" sz="2000" b="0" i="0" u="none" strike="noStrike" kern="0" cap="none" spc="0" normalizeH="0" noProof="0" dirty="0" smtClean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s-MX" sz="2000" kern="0" dirty="0" smtClean="0">
                <a:solidFill>
                  <a:schemeClr val="bg1">
                    <a:lumMod val="10000"/>
                  </a:schemeClr>
                </a:solidFill>
              </a:rPr>
              <a:t>Moléculas</a:t>
            </a: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permanecerán</a:t>
            </a:r>
            <a:r>
              <a:rPr lang="es-MX" sz="2000" kern="0" dirty="0" smtClean="0">
                <a:solidFill>
                  <a:schemeClr val="bg1">
                    <a:lumMod val="10000"/>
                  </a:schemeClr>
                </a:solidFill>
              </a:rPr>
              <a:t> mucho tiempo.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endParaRPr lang="es-MX" sz="2000" kern="0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endParaRPr lang="es-MX" sz="2000" kern="0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s-MX" sz="2000" kern="0" dirty="0" smtClean="0">
                <a:solidFill>
                  <a:schemeClr val="bg1">
                    <a:lumMod val="10000"/>
                  </a:schemeClr>
                </a:solidFill>
              </a:rPr>
              <a:t>Moléculas permanecen el tiempo de residencia medio.</a:t>
            </a:r>
          </a:p>
        </p:txBody>
      </p:sp>
    </p:spTree>
    <p:extLst>
      <p:ext uri="{BB962C8B-B14F-4D97-AF65-F5344CB8AC3E}">
        <p14:creationId xmlns:p14="http://schemas.microsoft.com/office/powerpoint/2010/main" val="337035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044700" y="1943100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¿Cómo se mide la DTR?</a:t>
            </a:r>
            <a:endParaRPr lang="es-MX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4199227789"/>
                  </p:ext>
                </p:extLst>
              </p:nvPr>
            </p:nvGraphicFramePr>
            <p:xfrm>
              <a:off x="3632200" y="2501900"/>
              <a:ext cx="7518400" cy="411903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4199227789"/>
                  </p:ext>
                </p:extLst>
              </p:nvPr>
            </p:nvGraphicFramePr>
            <p:xfrm>
              <a:off x="3632200" y="2501900"/>
              <a:ext cx="7518400" cy="411903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893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044700" y="1943100"/>
            <a:ext cx="9906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Consideraciones:</a:t>
            </a:r>
          </a:p>
          <a:p>
            <a:endParaRPr lang="es-MX" sz="2400" dirty="0" smtClean="0"/>
          </a:p>
          <a:p>
            <a:pPr marL="457200" indent="-457200">
              <a:buAutoNum type="arabicParenR"/>
            </a:pPr>
            <a:r>
              <a:rPr lang="es-MX" sz="2400" dirty="0" smtClean="0"/>
              <a:t>Flujo estacionario.</a:t>
            </a:r>
          </a:p>
          <a:p>
            <a:pPr marL="457200" indent="-457200">
              <a:buAutoNum type="arabicParenR"/>
            </a:pPr>
            <a:endParaRPr lang="es-MX" sz="2400" dirty="0" smtClean="0"/>
          </a:p>
          <a:p>
            <a:pPr marL="457200" indent="-457200">
              <a:buAutoNum type="arabicParenR"/>
            </a:pPr>
            <a:r>
              <a:rPr lang="es-MX" sz="2400" dirty="0" smtClean="0"/>
              <a:t>Un solo fluido a través del reactor.</a:t>
            </a:r>
          </a:p>
          <a:p>
            <a:pPr marL="457200" indent="-457200">
              <a:buAutoNum type="arabicParenR"/>
            </a:pPr>
            <a:endParaRPr lang="es-MX" sz="2400" dirty="0" smtClean="0"/>
          </a:p>
          <a:p>
            <a:pPr marL="457200" indent="-457200">
              <a:buAutoNum type="arabicParenR"/>
            </a:pPr>
            <a:r>
              <a:rPr lang="es-MX" sz="2400" dirty="0" smtClean="0"/>
              <a:t>No reacción química.</a:t>
            </a:r>
          </a:p>
          <a:p>
            <a:pPr marL="457200" indent="-457200">
              <a:buAutoNum type="arabicParenR"/>
            </a:pPr>
            <a:endParaRPr lang="es-MX" sz="2400" dirty="0" smtClean="0"/>
          </a:p>
          <a:p>
            <a:pPr marL="457200" indent="-457200">
              <a:buAutoNum type="arabicParenR"/>
            </a:pPr>
            <a:r>
              <a:rPr lang="es-MX" sz="2400" dirty="0" smtClean="0"/>
              <a:t>No cambio de densidad.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1846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044700" y="1943100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Características de un buen trazador: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2806721" y="2647192"/>
            <a:ext cx="2478494" cy="2230188"/>
            <a:chOff x="2590894" y="1215"/>
            <a:chExt cx="1652329" cy="1486792"/>
          </a:xfrm>
        </p:grpSpPr>
        <p:sp>
          <p:nvSpPr>
            <p:cNvPr id="8" name="Hexágono 7"/>
            <p:cNvSpPr/>
            <p:nvPr/>
          </p:nvSpPr>
          <p:spPr>
            <a:xfrm rot="5400000">
              <a:off x="2673663" y="-81554"/>
              <a:ext cx="1486792" cy="1652329"/>
            </a:xfrm>
            <a:prstGeom prst="hexagon">
              <a:avLst>
                <a:gd name="adj" fmla="val 25000"/>
                <a:gd name="vf" fmla="val 11547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Hexágono 4"/>
            <p:cNvSpPr/>
            <p:nvPr/>
          </p:nvSpPr>
          <p:spPr>
            <a:xfrm>
              <a:off x="2866283" y="249013"/>
              <a:ext cx="1101553" cy="9911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dirty="0" smtClean="0">
                  <a:solidFill>
                    <a:schemeClr val="bg1"/>
                  </a:solidFill>
                </a:rPr>
                <a:t>No reactivo</a:t>
              </a:r>
              <a:endParaRPr lang="es-MX" sz="20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5396837" y="2647191"/>
            <a:ext cx="2478494" cy="2230188"/>
            <a:chOff x="1889723" y="1263204"/>
            <a:chExt cx="1652329" cy="1486792"/>
          </a:xfrm>
        </p:grpSpPr>
        <p:sp>
          <p:nvSpPr>
            <p:cNvPr id="18" name="Hexágono 17"/>
            <p:cNvSpPr/>
            <p:nvPr/>
          </p:nvSpPr>
          <p:spPr>
            <a:xfrm rot="5400000">
              <a:off x="1972492" y="1180435"/>
              <a:ext cx="1486792" cy="1652329"/>
            </a:xfrm>
            <a:prstGeom prst="hexagon">
              <a:avLst>
                <a:gd name="adj" fmla="val 25000"/>
                <a:gd name="vf" fmla="val 11547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4158277"/>
                <a:satOff val="-19187"/>
                <a:lumOff val="706"/>
                <a:alphaOff val="0"/>
              </a:schemeClr>
            </a:fillRef>
            <a:effectRef idx="0">
              <a:schemeClr val="accent4">
                <a:hueOff val="4158277"/>
                <a:satOff val="-19187"/>
                <a:lumOff val="7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Hexágono 4"/>
            <p:cNvSpPr/>
            <p:nvPr/>
          </p:nvSpPr>
          <p:spPr>
            <a:xfrm>
              <a:off x="2165112" y="1511002"/>
              <a:ext cx="1101553" cy="9911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dirty="0" smtClean="0">
                  <a:solidFill>
                    <a:schemeClr val="bg1"/>
                  </a:solidFill>
                </a:rPr>
                <a:t>Fácil de detectar</a:t>
              </a:r>
              <a:endParaRPr lang="es-MX" sz="20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upo 19"/>
          <p:cNvGrpSpPr/>
          <p:nvPr/>
        </p:nvGrpSpPr>
        <p:grpSpPr>
          <a:xfrm>
            <a:off x="7986954" y="2647189"/>
            <a:ext cx="2478494" cy="2230188"/>
            <a:chOff x="2590894" y="2525194"/>
            <a:chExt cx="1652329" cy="1486792"/>
          </a:xfrm>
        </p:grpSpPr>
        <p:sp>
          <p:nvSpPr>
            <p:cNvPr id="21" name="Hexágono 20"/>
            <p:cNvSpPr/>
            <p:nvPr/>
          </p:nvSpPr>
          <p:spPr>
            <a:xfrm rot="5400000">
              <a:off x="2673663" y="2442425"/>
              <a:ext cx="1486792" cy="1652329"/>
            </a:xfrm>
            <a:prstGeom prst="hexagon">
              <a:avLst>
                <a:gd name="adj" fmla="val 25000"/>
                <a:gd name="vf" fmla="val 11547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8316554"/>
                <a:satOff val="-38374"/>
                <a:lumOff val="1412"/>
                <a:alphaOff val="0"/>
              </a:schemeClr>
            </a:fillRef>
            <a:effectRef idx="0">
              <a:schemeClr val="accent4">
                <a:hueOff val="8316554"/>
                <a:satOff val="-38374"/>
                <a:lumOff val="141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Hexágono 4"/>
            <p:cNvSpPr/>
            <p:nvPr/>
          </p:nvSpPr>
          <p:spPr>
            <a:xfrm>
              <a:off x="2866283" y="2772992"/>
              <a:ext cx="1101553" cy="9911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dirty="0" smtClean="0">
                  <a:solidFill>
                    <a:schemeClr val="bg1"/>
                  </a:solidFill>
                </a:rPr>
                <a:t>No adsorbente en las paredes del reactor</a:t>
              </a:r>
              <a:endParaRPr lang="es-MX" sz="20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4101780" y="4446400"/>
            <a:ext cx="2478494" cy="2230188"/>
            <a:chOff x="2590894" y="2525194"/>
            <a:chExt cx="1652329" cy="1486792"/>
          </a:xfrm>
          <a:solidFill>
            <a:srgbClr val="FFFF00"/>
          </a:solidFill>
        </p:grpSpPr>
        <p:sp>
          <p:nvSpPr>
            <p:cNvPr id="24" name="Hexágono 23"/>
            <p:cNvSpPr/>
            <p:nvPr/>
          </p:nvSpPr>
          <p:spPr>
            <a:xfrm rot="5400000">
              <a:off x="2673663" y="2442425"/>
              <a:ext cx="1486792" cy="1652329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8316554"/>
                <a:satOff val="-38374"/>
                <a:lumOff val="1412"/>
                <a:alphaOff val="0"/>
              </a:schemeClr>
            </a:fillRef>
            <a:effectRef idx="0">
              <a:schemeClr val="accent4">
                <a:hueOff val="8316554"/>
                <a:satOff val="-38374"/>
                <a:lumOff val="141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Hexágono 4"/>
            <p:cNvSpPr/>
            <p:nvPr/>
          </p:nvSpPr>
          <p:spPr>
            <a:xfrm>
              <a:off x="2866283" y="2896473"/>
              <a:ext cx="1101553" cy="744233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dirty="0" smtClean="0">
                  <a:solidFill>
                    <a:schemeClr val="tx1"/>
                  </a:solidFill>
                </a:rPr>
                <a:t>Soluble en la mezcla</a:t>
              </a:r>
              <a:endParaRPr lang="es-MX" sz="20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6691897" y="4446399"/>
            <a:ext cx="2478494" cy="2230188"/>
            <a:chOff x="1889723" y="1263204"/>
            <a:chExt cx="1652329" cy="1486792"/>
          </a:xfrm>
        </p:grpSpPr>
        <p:sp>
          <p:nvSpPr>
            <p:cNvPr id="27" name="Hexágono 26"/>
            <p:cNvSpPr/>
            <p:nvPr/>
          </p:nvSpPr>
          <p:spPr>
            <a:xfrm rot="5400000">
              <a:off x="1972492" y="1180435"/>
              <a:ext cx="1486792" cy="165232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4158277"/>
                <a:satOff val="-19187"/>
                <a:lumOff val="706"/>
                <a:alphaOff val="0"/>
              </a:schemeClr>
            </a:fillRef>
            <a:effectRef idx="0">
              <a:schemeClr val="accent4">
                <a:hueOff val="4158277"/>
                <a:satOff val="-19187"/>
                <a:lumOff val="7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Hexágono 4"/>
            <p:cNvSpPr/>
            <p:nvPr/>
          </p:nvSpPr>
          <p:spPr>
            <a:xfrm>
              <a:off x="2165112" y="1511002"/>
              <a:ext cx="1101553" cy="9911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dirty="0" smtClean="0">
                  <a:solidFill>
                    <a:schemeClr val="bg1"/>
                  </a:solidFill>
                </a:rPr>
                <a:t>Propiedades físicas similares a la mezcla de reacción</a:t>
              </a:r>
              <a:endParaRPr lang="es-MX" sz="2000" b="1" kern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354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044700" y="1943100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¿Cuáles son los métodos de inyección mas utilizados?</a:t>
            </a:r>
          </a:p>
        </p:txBody>
      </p:sp>
      <p:grpSp>
        <p:nvGrpSpPr>
          <p:cNvPr id="4" name="Group 21"/>
          <p:cNvGrpSpPr>
            <a:grpSpLocks noChangeAspect="1"/>
          </p:cNvGrpSpPr>
          <p:nvPr/>
        </p:nvGrpSpPr>
        <p:grpSpPr>
          <a:xfrm>
            <a:off x="2618898" y="2738555"/>
            <a:ext cx="7749537" cy="1408511"/>
            <a:chOff x="-52901" y="2362201"/>
            <a:chExt cx="8909330" cy="1619309"/>
          </a:xfrm>
        </p:grpSpPr>
        <p:sp>
          <p:nvSpPr>
            <p:cNvPr id="5" name="Flowchart: Summing Junction 6"/>
            <p:cNvSpPr/>
            <p:nvPr/>
          </p:nvSpPr>
          <p:spPr bwMode="auto">
            <a:xfrm>
              <a:off x="2438400" y="2857501"/>
              <a:ext cx="381000" cy="381000"/>
            </a:xfrm>
            <a:prstGeom prst="flowChartSummingJunction">
              <a:avLst/>
            </a:prstGeom>
            <a:noFill/>
            <a:ln w="22225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cxnSp>
          <p:nvCxnSpPr>
            <p:cNvPr id="6" name="Straight Arrow Connector 8"/>
            <p:cNvCxnSpPr/>
            <p:nvPr/>
          </p:nvCxnSpPr>
          <p:spPr bwMode="auto">
            <a:xfrm>
              <a:off x="2819400" y="3048001"/>
              <a:ext cx="658368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" name="Can 9"/>
            <p:cNvSpPr/>
            <p:nvPr/>
          </p:nvSpPr>
          <p:spPr>
            <a:xfrm rot="16200000">
              <a:off x="3998978" y="1840992"/>
              <a:ext cx="1371600" cy="2414017"/>
            </a:xfrm>
            <a:prstGeom prst="can">
              <a:avLst/>
            </a:prstGeom>
            <a:noFill/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cxnSp>
          <p:nvCxnSpPr>
            <p:cNvPr id="8" name="Straight Arrow Connector 10"/>
            <p:cNvCxnSpPr/>
            <p:nvPr/>
          </p:nvCxnSpPr>
          <p:spPr bwMode="auto">
            <a:xfrm>
              <a:off x="5894832" y="3048001"/>
              <a:ext cx="658368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" name="Flowchart: Summing Junction 11"/>
            <p:cNvSpPr/>
            <p:nvPr/>
          </p:nvSpPr>
          <p:spPr bwMode="auto">
            <a:xfrm>
              <a:off x="6553200" y="2857501"/>
              <a:ext cx="381000" cy="381000"/>
            </a:xfrm>
            <a:prstGeom prst="flowChartSummingJunction">
              <a:avLst/>
            </a:prstGeom>
            <a:noFill/>
            <a:ln w="22225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cxnSp>
          <p:nvCxnSpPr>
            <p:cNvPr id="10" name="Straight Arrow Connector 12"/>
            <p:cNvCxnSpPr/>
            <p:nvPr/>
          </p:nvCxnSpPr>
          <p:spPr bwMode="auto">
            <a:xfrm>
              <a:off x="1765300" y="3048000"/>
              <a:ext cx="658368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3"/>
            <p:cNvCxnSpPr/>
            <p:nvPr/>
          </p:nvCxnSpPr>
          <p:spPr bwMode="auto">
            <a:xfrm>
              <a:off x="6948932" y="3048000"/>
              <a:ext cx="658368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5"/>
            <p:cNvCxnSpPr/>
            <p:nvPr/>
          </p:nvCxnSpPr>
          <p:spPr bwMode="auto">
            <a:xfrm rot="16200000">
              <a:off x="2446020" y="3459481"/>
              <a:ext cx="36576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6"/>
            <p:cNvCxnSpPr/>
            <p:nvPr/>
          </p:nvCxnSpPr>
          <p:spPr bwMode="auto">
            <a:xfrm rot="5400000" flipV="1">
              <a:off x="6560820" y="3459480"/>
              <a:ext cx="36576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5" name="TextBox 17"/>
            <p:cNvSpPr txBox="1"/>
            <p:nvPr/>
          </p:nvSpPr>
          <p:spPr>
            <a:xfrm>
              <a:off x="-52901" y="2851091"/>
              <a:ext cx="1905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dirty="0" smtClean="0">
                  <a:solidFill>
                    <a:schemeClr val="bg1">
                      <a:lumMod val="10000"/>
                    </a:schemeClr>
                  </a:solidFill>
                </a:rPr>
                <a:t>Alimentación</a:t>
              </a:r>
              <a:endParaRPr lang="es-MX" sz="2000" dirty="0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16" name="TextBox 18"/>
            <p:cNvSpPr txBox="1"/>
            <p:nvPr/>
          </p:nvSpPr>
          <p:spPr>
            <a:xfrm>
              <a:off x="7484829" y="2826357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dirty="0" smtClean="0">
                  <a:solidFill>
                    <a:schemeClr val="bg1">
                      <a:lumMod val="10000"/>
                    </a:schemeClr>
                  </a:solidFill>
                </a:rPr>
                <a:t>Efluente</a:t>
              </a:r>
              <a:endParaRPr lang="es-MX" sz="2000" dirty="0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17" name="TextBox 19"/>
            <p:cNvSpPr txBox="1"/>
            <p:nvPr/>
          </p:nvSpPr>
          <p:spPr>
            <a:xfrm>
              <a:off x="1790700" y="3581400"/>
              <a:ext cx="1676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dirty="0" smtClean="0">
                  <a:solidFill>
                    <a:schemeClr val="bg1">
                      <a:lumMod val="10000"/>
                    </a:schemeClr>
                  </a:solidFill>
                </a:rPr>
                <a:t>Inyección</a:t>
              </a:r>
              <a:endParaRPr lang="es-MX" sz="2000" dirty="0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18" name="TextBox 20"/>
            <p:cNvSpPr txBox="1"/>
            <p:nvPr/>
          </p:nvSpPr>
          <p:spPr>
            <a:xfrm>
              <a:off x="5905500" y="3581400"/>
              <a:ext cx="1676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dirty="0" smtClean="0">
                  <a:solidFill>
                    <a:schemeClr val="bg1">
                      <a:lumMod val="10000"/>
                    </a:schemeClr>
                  </a:solidFill>
                </a:rPr>
                <a:t>Detección</a:t>
              </a:r>
              <a:endParaRPr lang="es-MX" sz="2000" dirty="0">
                <a:solidFill>
                  <a:schemeClr val="bg1">
                    <a:lumMod val="10000"/>
                  </a:schemeClr>
                </a:solidFill>
              </a:endParaRPr>
            </a:p>
          </p:txBody>
        </p:sp>
      </p:grpSp>
      <p:grpSp>
        <p:nvGrpSpPr>
          <p:cNvPr id="19" name="Group 34"/>
          <p:cNvGrpSpPr/>
          <p:nvPr/>
        </p:nvGrpSpPr>
        <p:grpSpPr>
          <a:xfrm>
            <a:off x="2600453" y="5327708"/>
            <a:ext cx="1295400" cy="1143000"/>
            <a:chOff x="304800" y="4572000"/>
            <a:chExt cx="1295400" cy="1143000"/>
          </a:xfrm>
        </p:grpSpPr>
        <p:sp>
          <p:nvSpPr>
            <p:cNvPr id="20" name="Freeform 23"/>
            <p:cNvSpPr/>
            <p:nvPr/>
          </p:nvSpPr>
          <p:spPr bwMode="auto">
            <a:xfrm>
              <a:off x="609600" y="4686300"/>
              <a:ext cx="368300" cy="1028700"/>
            </a:xfrm>
            <a:custGeom>
              <a:avLst/>
              <a:gdLst>
                <a:gd name="connsiteX0" fmla="*/ 0 w 368300"/>
                <a:gd name="connsiteY0" fmla="*/ 1028700 h 1028700"/>
                <a:gd name="connsiteX1" fmla="*/ 228600 w 368300"/>
                <a:gd name="connsiteY1" fmla="*/ 0 h 1028700"/>
                <a:gd name="connsiteX2" fmla="*/ 368300 w 368300"/>
                <a:gd name="connsiteY2" fmla="*/ 102870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8300" h="1028700">
                  <a:moveTo>
                    <a:pt x="0" y="1028700"/>
                  </a:moveTo>
                  <a:cubicBezTo>
                    <a:pt x="83608" y="514350"/>
                    <a:pt x="167217" y="0"/>
                    <a:pt x="228600" y="0"/>
                  </a:cubicBezTo>
                  <a:cubicBezTo>
                    <a:pt x="289983" y="0"/>
                    <a:pt x="329141" y="514350"/>
                    <a:pt x="368300" y="1028700"/>
                  </a:cubicBezTo>
                </a:path>
              </a:pathLst>
            </a:custGeom>
            <a:noFill/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cxnSp>
          <p:nvCxnSpPr>
            <p:cNvPr id="21" name="Straight Arrow Connector 27"/>
            <p:cNvCxnSpPr/>
            <p:nvPr/>
          </p:nvCxnSpPr>
          <p:spPr bwMode="auto">
            <a:xfrm flipV="1">
              <a:off x="304800" y="4572000"/>
              <a:ext cx="0" cy="11430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Straight Arrow Connector 31"/>
            <p:cNvCxnSpPr/>
            <p:nvPr/>
          </p:nvCxnSpPr>
          <p:spPr bwMode="auto">
            <a:xfrm flipV="1">
              <a:off x="304800" y="5715000"/>
              <a:ext cx="12954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3" name="Freeform 25"/>
          <p:cNvSpPr/>
          <p:nvPr/>
        </p:nvSpPr>
        <p:spPr bwMode="auto">
          <a:xfrm>
            <a:off x="4266693" y="5801841"/>
            <a:ext cx="1930400" cy="668867"/>
          </a:xfrm>
          <a:custGeom>
            <a:avLst/>
            <a:gdLst>
              <a:gd name="connsiteX0" fmla="*/ 0 w 1930400"/>
              <a:gd name="connsiteY0" fmla="*/ 668867 h 668867"/>
              <a:gd name="connsiteX1" fmla="*/ 939800 w 1930400"/>
              <a:gd name="connsiteY1" fmla="*/ 8467 h 668867"/>
              <a:gd name="connsiteX2" fmla="*/ 1930400 w 1930400"/>
              <a:gd name="connsiteY2" fmla="*/ 618067 h 66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0400" h="668867">
                <a:moveTo>
                  <a:pt x="0" y="668867"/>
                </a:moveTo>
                <a:cubicBezTo>
                  <a:pt x="309033" y="342900"/>
                  <a:pt x="618067" y="16934"/>
                  <a:pt x="939800" y="8467"/>
                </a:cubicBezTo>
                <a:cubicBezTo>
                  <a:pt x="1261533" y="0"/>
                  <a:pt x="1595966" y="309033"/>
                  <a:pt x="1930400" y="618067"/>
                </a:cubicBezTo>
              </a:path>
            </a:pathLst>
          </a:custGeom>
          <a:noFill/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24" name="Straight Arrow Connector 32"/>
          <p:cNvCxnSpPr/>
          <p:nvPr/>
        </p:nvCxnSpPr>
        <p:spPr bwMode="auto">
          <a:xfrm flipV="1">
            <a:off x="4215893" y="5327708"/>
            <a:ext cx="0" cy="1143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33"/>
          <p:cNvCxnSpPr/>
          <p:nvPr/>
        </p:nvCxnSpPr>
        <p:spPr bwMode="auto">
          <a:xfrm flipV="1">
            <a:off x="4215893" y="6470708"/>
            <a:ext cx="219456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38"/>
          <p:cNvCxnSpPr/>
          <p:nvPr/>
        </p:nvCxnSpPr>
        <p:spPr bwMode="auto">
          <a:xfrm flipV="1">
            <a:off x="7757989" y="5327708"/>
            <a:ext cx="0" cy="1143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39"/>
          <p:cNvCxnSpPr/>
          <p:nvPr/>
        </p:nvCxnSpPr>
        <p:spPr bwMode="auto">
          <a:xfrm flipV="1">
            <a:off x="7757989" y="6470708"/>
            <a:ext cx="12954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Connector 43"/>
          <p:cNvCxnSpPr/>
          <p:nvPr/>
        </p:nvCxnSpPr>
        <p:spPr bwMode="auto">
          <a:xfrm flipV="1">
            <a:off x="8062789" y="5632508"/>
            <a:ext cx="0" cy="838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45"/>
          <p:cNvCxnSpPr/>
          <p:nvPr/>
        </p:nvCxnSpPr>
        <p:spPr bwMode="auto">
          <a:xfrm>
            <a:off x="8062789" y="5632508"/>
            <a:ext cx="685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Arrow Connector 48"/>
          <p:cNvCxnSpPr/>
          <p:nvPr/>
        </p:nvCxnSpPr>
        <p:spPr bwMode="auto">
          <a:xfrm flipV="1">
            <a:off x="9373429" y="5327708"/>
            <a:ext cx="0" cy="1143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49"/>
          <p:cNvCxnSpPr/>
          <p:nvPr/>
        </p:nvCxnSpPr>
        <p:spPr bwMode="auto">
          <a:xfrm flipV="1">
            <a:off x="9373429" y="6470708"/>
            <a:ext cx="219456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Freeform 50"/>
          <p:cNvSpPr/>
          <p:nvPr/>
        </p:nvSpPr>
        <p:spPr bwMode="auto">
          <a:xfrm>
            <a:off x="9373429" y="5844175"/>
            <a:ext cx="1828800" cy="613833"/>
          </a:xfrm>
          <a:custGeom>
            <a:avLst/>
            <a:gdLst>
              <a:gd name="connsiteX0" fmla="*/ 0 w 1828800"/>
              <a:gd name="connsiteY0" fmla="*/ 613833 h 613833"/>
              <a:gd name="connsiteX1" fmla="*/ 558800 w 1828800"/>
              <a:gd name="connsiteY1" fmla="*/ 423333 h 613833"/>
              <a:gd name="connsiteX2" fmla="*/ 901700 w 1828800"/>
              <a:gd name="connsiteY2" fmla="*/ 67733 h 613833"/>
              <a:gd name="connsiteX3" fmla="*/ 1828800 w 1828800"/>
              <a:gd name="connsiteY3" fmla="*/ 16933 h 613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613833">
                <a:moveTo>
                  <a:pt x="0" y="613833"/>
                </a:moveTo>
                <a:cubicBezTo>
                  <a:pt x="204258" y="564091"/>
                  <a:pt x="408517" y="514350"/>
                  <a:pt x="558800" y="423333"/>
                </a:cubicBezTo>
                <a:cubicBezTo>
                  <a:pt x="709083" y="332316"/>
                  <a:pt x="690033" y="135466"/>
                  <a:pt x="901700" y="67733"/>
                </a:cubicBezTo>
                <a:cubicBezTo>
                  <a:pt x="1113367" y="0"/>
                  <a:pt x="1471083" y="8466"/>
                  <a:pt x="1828800" y="16933"/>
                </a:cubicBezTo>
              </a:path>
            </a:pathLst>
          </a:custGeom>
          <a:noFill/>
          <a:ln w="25400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55"/>
              <p:cNvSpPr txBox="1"/>
              <p:nvPr/>
            </p:nvSpPr>
            <p:spPr>
              <a:xfrm>
                <a:off x="2915414" y="6413696"/>
                <a:ext cx="457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0" i="1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s-MX" sz="2000" dirty="0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7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414" y="6413696"/>
                <a:ext cx="457200" cy="4001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59"/>
          <p:cNvSpPr txBox="1"/>
          <p:nvPr/>
        </p:nvSpPr>
        <p:spPr>
          <a:xfrm>
            <a:off x="3057653" y="4775198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>
                    <a:lumMod val="10000"/>
                  </a:schemeClr>
                </a:solidFill>
              </a:rPr>
              <a:t>Inyección de pulso</a:t>
            </a:r>
            <a:endParaRPr lang="es-MX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2" name="TextBox 60"/>
          <p:cNvSpPr txBox="1"/>
          <p:nvPr/>
        </p:nvSpPr>
        <p:spPr>
          <a:xfrm>
            <a:off x="8138989" y="4775198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>
                    <a:lumMod val="10000"/>
                  </a:schemeClr>
                </a:solidFill>
              </a:rPr>
              <a:t>Inyección de escalón</a:t>
            </a:r>
            <a:endParaRPr lang="es-MX" sz="2000" dirty="0">
              <a:solidFill>
                <a:schemeClr val="bg1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2147263" y="5735765"/>
                <a:ext cx="5935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7263" y="5735765"/>
                <a:ext cx="593558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uadroTexto 42"/>
              <p:cNvSpPr txBox="1"/>
              <p:nvPr/>
            </p:nvSpPr>
            <p:spPr>
              <a:xfrm>
                <a:off x="3762698" y="5730128"/>
                <a:ext cx="5935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3" name="CuadroTexto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698" y="5730128"/>
                <a:ext cx="593558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uadroTexto 43"/>
              <p:cNvSpPr txBox="1"/>
              <p:nvPr/>
            </p:nvSpPr>
            <p:spPr>
              <a:xfrm>
                <a:off x="7316029" y="5722108"/>
                <a:ext cx="5935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4" name="CuadroTexto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6029" y="5722108"/>
                <a:ext cx="593558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uadroTexto 44"/>
              <p:cNvSpPr txBox="1"/>
              <p:nvPr/>
            </p:nvSpPr>
            <p:spPr>
              <a:xfrm>
                <a:off x="8928261" y="5730130"/>
                <a:ext cx="5935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5" name="CuadroTexto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8261" y="5730130"/>
                <a:ext cx="593558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55"/>
              <p:cNvSpPr txBox="1"/>
              <p:nvPr/>
            </p:nvSpPr>
            <p:spPr>
              <a:xfrm>
                <a:off x="5024955" y="6421718"/>
                <a:ext cx="457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0" i="1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s-MX" sz="2000" dirty="0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4955" y="6421718"/>
                <a:ext cx="457200" cy="40011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55"/>
              <p:cNvSpPr txBox="1"/>
              <p:nvPr/>
            </p:nvSpPr>
            <p:spPr>
              <a:xfrm>
                <a:off x="8088991" y="6421718"/>
                <a:ext cx="457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0" i="1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s-MX" sz="2000" dirty="0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7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8991" y="6421718"/>
                <a:ext cx="457200" cy="40011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55"/>
              <p:cNvSpPr txBox="1"/>
              <p:nvPr/>
            </p:nvSpPr>
            <p:spPr>
              <a:xfrm>
                <a:off x="10102278" y="6413698"/>
                <a:ext cx="457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0" i="1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s-MX" sz="2000" dirty="0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8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2278" y="6413698"/>
                <a:ext cx="457200" cy="40011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662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DTR (Inyección de Pulso)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/>
              <p:cNvSpPr txBox="1">
                <a:spLocks noChangeAspect="1"/>
              </p:cNvSpPr>
              <p:nvPr/>
            </p:nvSpPr>
            <p:spPr>
              <a:xfrm>
                <a:off x="1403844" y="1985750"/>
                <a:ext cx="10179646" cy="45984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𝜐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s-MX" sz="2400" b="0" dirty="0" smtClean="0">
                    <a:ea typeface="Cambria Math" panose="02040503050406030204" pitchFamily="18" charset="0"/>
                  </a:rPr>
                  <a:t> Cantidad de material que ha pasado entre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s-MX" sz="2400" b="0" dirty="0" smtClean="0">
                    <a:ea typeface="Cambria Math" panose="02040503050406030204" pitchFamily="18" charset="0"/>
                  </a:rPr>
                  <a:t> y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∆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s-MX" sz="2400" b="0" dirty="0" smtClean="0">
                    <a:ea typeface="Cambria Math" panose="02040503050406030204" pitchFamily="18" charset="0"/>
                  </a:rPr>
                  <a:t> en el reactor</a:t>
                </a: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𝑚𝑜𝑙𝑒𝑠</m:t>
                              </m:r>
                            </m:num>
                            <m:den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𝑣𝑜𝑙𝑢𝑚𝑒𝑛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dirty="0" smtClean="0">
                  <a:ea typeface="Cambria Math" panose="02040503050406030204" pitchFamily="18" charset="0"/>
                </a:endParaRP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𝜐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𝑣𝑜𝑙𝑢𝑚𝑒𝑛</m:t>
                              </m:r>
                            </m:num>
                            <m:den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𝑡𝑖𝑒𝑚𝑝𝑜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dirty="0" smtClean="0">
                  <a:ea typeface="Cambria Math" panose="02040503050406030204" pitchFamily="18" charset="0"/>
                </a:endParaRP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𝑡𝑖𝑒𝑚𝑝𝑜</m:t>
                          </m:r>
                        </m:e>
                      </m:d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3" name="CuadroTex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844" y="1985750"/>
                <a:ext cx="10179646" cy="4598438"/>
              </a:xfrm>
              <a:prstGeom prst="rect">
                <a:avLst/>
              </a:prstGeom>
              <a:blipFill rotWithShape="0">
                <a:blip r:embed="rId2"/>
                <a:stretch>
                  <a:fillRect l="-1018" t="-2122" r="-898" b="-185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007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DTR (Inyección de Pulso)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/>
              <p:cNvSpPr txBox="1">
                <a:spLocks noChangeAspect="1"/>
              </p:cNvSpPr>
              <p:nvPr/>
            </p:nvSpPr>
            <p:spPr>
              <a:xfrm>
                <a:off x="3441229" y="1996998"/>
                <a:ext cx="6104876" cy="46358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s-MX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𝑚𝑜𝑙𝑒𝑠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𝑡𝑜𝑡𝑎𝑙𝑒𝑠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𝑖𝑛𝑦𝑒𝑐𝑡𝑎𝑑𝑜𝑠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𝑡𝑟𝑎𝑧𝑎𝑑𝑜𝑟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𝑓𝑢𝑛𝑐𝑖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ó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𝐷𝑇𝑅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𝑑𝑁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𝜐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𝑑𝑡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𝑑𝑁</m:t>
                          </m:r>
                        </m:e>
                      </m:nary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3" name="CuadroTex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1229" y="1996998"/>
                <a:ext cx="6104876" cy="463582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190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DTR (Inyección de Pulso)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/>
              <p:cNvSpPr txBox="1">
                <a:spLocks noChangeAspect="1"/>
              </p:cNvSpPr>
              <p:nvPr/>
            </p:nvSpPr>
            <p:spPr>
              <a:xfrm>
                <a:off x="1024222" y="1999177"/>
                <a:ext cx="10965631" cy="41364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nary>
                            <m:nary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𝜐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d>
                                <m:d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</m:den>
                      </m:f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𝐶𝑜𝑚𝑜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𝑙𝑎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𝑣𝑒𝑙𝑜𝑐𝑖𝑑𝑎𝑑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𝑓𝑙𝑢𝑗𝑜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𝑣𝑜𝑙𝑢𝑚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é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𝑡𝑟𝑖𝑐𝑜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𝑐𝑜𝑛𝑠𝑡𝑎𝑛𝑡𝑒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nary>
                            <m:nary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d>
                                <m:d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s-MX" sz="240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𝑂𝑡𝑟𝑎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𝑓𝑜𝑟𝑚𝑎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𝑖𝑛𝑡𝑒𝑟𝑝𝑟𝑒𝑡𝑎𝑟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𝑙𝑎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𝑓𝑢𝑛𝑐𝑖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ó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𝐷𝑇𝑅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𝑠𝑢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𝑓𝑜𝑟𝑚𝑎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𝑖𝑛𝑡𝑒𝑔𝑟𝑎𝑙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𝑓𝑟𝑎𝑐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𝑑𝑒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𝑚𝑎𝑡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𝑞𝑢𝑒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h𝑎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𝑟𝑒𝑠𝑖𝑑𝑖𝑑𝑜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𝑒𝑛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𝑟𝑒𝑎𝑐𝑡𝑜𝑟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𝑒𝑛𝑡𝑟𝑒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 </m:t>
                          </m:r>
                        </m:e>
                      </m:nary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3" name="CuadroTex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222" y="1999177"/>
                <a:ext cx="10965631" cy="413645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212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DTR (Inyección de Pulso)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>
                <a:spLocks noChangeAspect="1"/>
              </p:cNvSpPr>
              <p:nvPr/>
            </p:nvSpPr>
            <p:spPr>
              <a:xfrm>
                <a:off x="1024222" y="2025303"/>
                <a:ext cx="10196959" cy="46397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𝑓𝑢𝑛𝑐𝑖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ó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𝑑𝑖𝑠𝑡𝑟𝑖𝑏𝑢𝑐𝑖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ó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𝑒𝑑𝑎𝑑𝑒𝑠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𝑓𝑢𝑛𝑐𝑖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ó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𝐷𝑇𝑅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𝑎𝑐𝑢𝑚𝑢𝑙𝑎𝑡𝑖𝑣𝑎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𝑓𝑟𝑎𝑐𝑐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𝑚𝑎𝑡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𝑞𝑢𝑒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h𝑎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𝑒𝑠𝑡𝑎𝑑𝑜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𝑒𝑙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𝑟𝑒𝑎𝑐𝑡𝑜𝑟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𝑡𝑖𝑒𝑚𝑝𝑜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𝑚𝑒𝑛𝑜𝑟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𝑞𝑢𝑒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1 −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</m:t>
                      </m:r>
                      <m:nary>
                        <m:nary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222" y="2025303"/>
                <a:ext cx="10196959" cy="463979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52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DTR (Momentos de la Función)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>
                <a:spLocks noChangeAspect="1"/>
              </p:cNvSpPr>
              <p:nvPr/>
            </p:nvSpPr>
            <p:spPr>
              <a:xfrm>
                <a:off x="2027522" y="2025303"/>
                <a:ext cx="8958991" cy="47474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𝑡𝐸</m:t>
                              </m:r>
                              <m:d>
                                <m:dPr>
                                  <m:ctrlPr>
                                    <a:rPr lang="es-MX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</m:den>
                      </m:f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𝑡𝐸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𝑝𝑟𝑖𝑚𝑒𝑟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𝑚𝑜𝑚𝑒𝑛𝑡𝑜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𝑓𝑢𝑛𝑐𝑖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ó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𝐷𝑇𝑅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𝑡𝑖𝑒𝑚𝑝𝑜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𝑝𝑟𝑜𝑚𝑒𝑑𝑖𝑜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𝑞𝑢𝑒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𝑒𝑙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𝑚𝑎𝑡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𝑝𝑒𝑟𝑚𝑎𝑛𝑒𝑐𝑒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𝑒𝑙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𝑟𝑒𝑎𝑐𝑡𝑜𝑟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− </m:t>
                                  </m:r>
                                  <m:sSub>
                                    <m:sSubPr>
                                      <m:ctrlPr>
                                        <a:rPr lang="es-MX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s-MX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𝑠𝑒𝑔𝑢𝑛𝑑𝑜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𝑚𝑜𝑚𝑒𝑛𝑡𝑜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𝑓𝑢𝑛𝑐𝑖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ó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𝐷𝑇𝑅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dirty="0" smtClean="0">
                  <a:ea typeface="Cambria Math" panose="02040503050406030204" pitchFamily="18" charset="0"/>
                </a:endParaRP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𝑣𝑎𝑟𝑖𝑎𝑛𝑧𝑎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𝑞𝑢𝑒</m:t>
                      </m:r>
                      <m:func>
                        <m:func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𝑎𝑚𝑝𝑙𝑖𝑎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𝑙𝑎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𝑑𝑖𝑠𝑡𝑟𝑖𝑏𝑢𝑐𝑖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ó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e>
                      </m:func>
                    </m:oMath>
                  </m:oMathPara>
                </a14:m>
                <a:endParaRPr lang="es-MX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522" y="2025303"/>
                <a:ext cx="8958991" cy="4747453"/>
              </a:xfrm>
              <a:prstGeom prst="rect">
                <a:avLst/>
              </a:prstGeom>
              <a:blipFill rotWithShape="0">
                <a:blip r:embed="rId2"/>
                <a:stretch>
                  <a:fillRect b="-179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499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812799"/>
          </a:xfrm>
        </p:spPr>
        <p:txBody>
          <a:bodyPr/>
          <a:lstStyle/>
          <a:p>
            <a:r>
              <a:rPr lang="es-MX" b="1" dirty="0" smtClean="0"/>
              <a:t>CONTENIDO</a:t>
            </a:r>
            <a:endParaRPr lang="es-MX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2044700" y="1498600"/>
            <a:ext cx="990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sz="2400" dirty="0" smtClean="0"/>
              <a:t>Introducción.</a:t>
            </a:r>
          </a:p>
          <a:p>
            <a:pPr marL="342900" indent="-342900">
              <a:buFont typeface="+mj-lt"/>
              <a:buAutoNum type="arabicPeriod"/>
            </a:pPr>
            <a:endParaRPr lang="es-MX" sz="2400" dirty="0"/>
          </a:p>
          <a:p>
            <a:pPr marL="342900" indent="-342900">
              <a:buFont typeface="+mj-lt"/>
              <a:buAutoNum type="arabicPeriod"/>
            </a:pPr>
            <a:r>
              <a:rPr lang="es-MX" sz="2400" dirty="0" smtClean="0"/>
              <a:t>Medición de la distribución de tiempos de residencia (inyección por pulso).</a:t>
            </a:r>
          </a:p>
          <a:p>
            <a:pPr marL="342900" indent="-342900">
              <a:buFont typeface="+mj-lt"/>
              <a:buAutoNum type="arabicPeriod"/>
            </a:pPr>
            <a:endParaRPr lang="es-MX" sz="2400" dirty="0"/>
          </a:p>
          <a:p>
            <a:pPr marL="342900" indent="-342900">
              <a:buFont typeface="+mj-lt"/>
              <a:buAutoNum type="arabicPeriod"/>
            </a:pPr>
            <a:r>
              <a:rPr lang="es-MX" sz="2400" dirty="0" smtClean="0"/>
              <a:t>Ejemplo de aplicación.   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71207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EJEMPLO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044700" y="1943100"/>
            <a:ext cx="990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/>
              <a:t>Una muestra de un trazador se </a:t>
            </a:r>
            <a:r>
              <a:rPr lang="es-MX" sz="2400" dirty="0" smtClean="0"/>
              <a:t>inyectó </a:t>
            </a:r>
            <a:r>
              <a:rPr lang="es-MX" sz="2400" dirty="0"/>
              <a:t>a 320 K en forma de pulso en un reactor, y se midió su concentración en el efluente en función del tiempo, obteniéndose los siguientes datos.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a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0728404"/>
                  </p:ext>
                </p:extLst>
              </p:nvPr>
            </p:nvGraphicFramePr>
            <p:xfrm>
              <a:off x="8661400" y="3073400"/>
              <a:ext cx="2589530" cy="3578543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476250"/>
                    <a:gridCol w="942657"/>
                    <a:gridCol w="1170623"/>
                  </a:tblGrid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600" b="1" u="none" strike="noStrike" dirty="0">
                              <a:effectLst/>
                            </a:rPr>
                            <a:t>No.</a:t>
                          </a:r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𝒎𝒊𝒏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𝒈</m:t>
                                    </m:r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sSup>
                                      <m:sSupPr>
                                        <m:ctrlP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p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9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9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2.2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1.5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a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0728404"/>
                  </p:ext>
                </p:extLst>
              </p:nvPr>
            </p:nvGraphicFramePr>
            <p:xfrm>
              <a:off x="8661400" y="3073400"/>
              <a:ext cx="2589530" cy="3578543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476250"/>
                    <a:gridCol w="942657"/>
                    <a:gridCol w="1170623"/>
                  </a:tblGrid>
                  <a:tr h="28479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600" b="1" u="none" strike="noStrike" dirty="0">
                              <a:effectLst/>
                            </a:rPr>
                            <a:t>No.</a:t>
                          </a:r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0968" t="-6383" r="-125806" b="-11957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21244" t="-6383" r="-1036" b="-1195745"/>
                          </a:stretch>
                        </a:blipFill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9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9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2.2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1.5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/>
              <p:cNvSpPr txBox="1"/>
              <p:nvPr/>
            </p:nvSpPr>
            <p:spPr>
              <a:xfrm>
                <a:off x="2044700" y="3340100"/>
                <a:ext cx="5803900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 algn="just">
                  <a:buFont typeface="+mj-lt"/>
                  <a:buAutoNum type="arabicPeriod"/>
                </a:pPr>
                <a:r>
                  <a:rPr lang="es-MX" sz="2400" dirty="0" smtClean="0"/>
                  <a:t>Construir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s-MX" sz="2400" dirty="0" smtClean="0"/>
                  <a:t> y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s-MX" sz="2400" dirty="0" smtClean="0"/>
                  <a:t>.</a:t>
                </a:r>
              </a:p>
              <a:p>
                <a:pPr marL="457200" indent="-457200" algn="just">
                  <a:buFont typeface="+mj-lt"/>
                  <a:buAutoNum type="arabicPeriod"/>
                </a:pPr>
                <a:r>
                  <a:rPr lang="es-MX" sz="2400" dirty="0" smtClean="0"/>
                  <a:t>Determinar la fracción del material que ha pasado entre 3 y 6 min en el reactor.</a:t>
                </a:r>
              </a:p>
              <a:p>
                <a:pPr marL="457200" indent="-457200" algn="just">
                  <a:buFont typeface="+mj-lt"/>
                  <a:buAutoNum type="arabicPeriod"/>
                </a:pPr>
                <a:r>
                  <a:rPr lang="es-MX" sz="2400" dirty="0" smtClean="0"/>
                  <a:t>Determinar la fracción de material que ha pasado menos de 3 min en el reactor.</a:t>
                </a:r>
              </a:p>
              <a:p>
                <a:pPr marL="457200" indent="-457200" algn="just">
                  <a:buFont typeface="+mj-lt"/>
                  <a:buAutoNum type="arabicPeriod"/>
                </a:pPr>
                <a:r>
                  <a:rPr lang="es-MX" sz="2400" dirty="0" smtClean="0"/>
                  <a:t>Determinar el primer y segundo momento de la función DTR.</a:t>
                </a:r>
                <a:endParaRPr lang="es-MX" sz="2400" dirty="0"/>
              </a:p>
            </p:txBody>
          </p:sp>
        </mc:Choice>
        <mc:Fallback xmlns="">
          <p:sp>
            <p:nvSpPr>
              <p:cNvPr id="11" name="Cuadro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700" y="3340100"/>
                <a:ext cx="5803900" cy="2677656"/>
              </a:xfrm>
              <a:prstGeom prst="rect">
                <a:avLst/>
              </a:prstGeom>
              <a:blipFill rotWithShape="0">
                <a:blip r:embed="rId3"/>
                <a:stretch>
                  <a:fillRect l="-1679" t="-2050" r="-1574" b="-432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695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EJEMPLO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a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629638"/>
                  </p:ext>
                </p:extLst>
              </p:nvPr>
            </p:nvGraphicFramePr>
            <p:xfrm>
              <a:off x="9281984" y="2663967"/>
              <a:ext cx="2589530" cy="365253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476250"/>
                    <a:gridCol w="942657"/>
                    <a:gridCol w="1170623"/>
                  </a:tblGrid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600" b="1" u="none" strike="noStrike" dirty="0">
                              <a:effectLst/>
                            </a:rPr>
                            <a:t>No.</a:t>
                          </a:r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𝒎𝒊𝒏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𝒈</m:t>
                                    </m:r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sSup>
                                      <m:sSupPr>
                                        <m:ctrlP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p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27352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9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9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2.2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1.5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a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629638"/>
                  </p:ext>
                </p:extLst>
              </p:nvPr>
            </p:nvGraphicFramePr>
            <p:xfrm>
              <a:off x="9281984" y="2663967"/>
              <a:ext cx="2589530" cy="365253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476250"/>
                    <a:gridCol w="942657"/>
                    <a:gridCol w="1170623"/>
                  </a:tblGrid>
                  <a:tr h="28479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600" b="1" u="none" strike="noStrike" dirty="0">
                              <a:effectLst/>
                            </a:rPr>
                            <a:t>No.</a:t>
                          </a:r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0968" t="-6383" r="-125806" b="-12212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21244" t="-6383" r="-1036" b="-1221277"/>
                          </a:stretch>
                        </a:blipFill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27352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b="0" i="0" u="none" strike="noStrike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9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9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2.2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1.5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253365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 smtClean="0">
                              <a:effectLst/>
                            </a:rPr>
                            <a:t>12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7" name="Gráfic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5106336"/>
              </p:ext>
            </p:extLst>
          </p:nvPr>
        </p:nvGraphicFramePr>
        <p:xfrm>
          <a:off x="922808" y="1837259"/>
          <a:ext cx="6912865" cy="414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82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EJEMPLO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>
                <a:spLocks noChangeAspect="1"/>
              </p:cNvSpPr>
              <p:nvPr/>
            </p:nvSpPr>
            <p:spPr>
              <a:xfrm>
                <a:off x="1452992" y="1971882"/>
                <a:ext cx="10081350" cy="38481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nary>
                            <m:nary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d>
                                <m:d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s-MX" sz="2400" dirty="0" smtClean="0">
                  <a:ea typeface="Cambria Math" panose="02040503050406030204" pitchFamily="18" charset="0"/>
                </a:endParaRPr>
              </a:p>
              <a:p>
                <a:endParaRPr lang="es-MX" sz="2400" dirty="0" smtClean="0">
                  <a:ea typeface="Cambria Math" panose="02040503050406030204" pitchFamily="18" charset="0"/>
                </a:endParaRPr>
              </a:p>
              <a:p>
                <a:r>
                  <a:rPr lang="es-MX" sz="2400" dirty="0" smtClean="0">
                    <a:ea typeface="Cambria Math" panose="02040503050406030204" pitchFamily="18" charset="0"/>
                  </a:rPr>
                  <a:t>Utilizando la fórmula de integración numérica para funciones con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s-MX" sz="2400" dirty="0" smtClean="0">
                    <a:ea typeface="Cambria Math" panose="02040503050406030204" pitchFamily="18" charset="0"/>
                  </a:rPr>
                  <a:t> puntos.</a:t>
                </a: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s-MX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s-MX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s-MX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sup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+4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+4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+…+4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r>
                  <a:rPr lang="es-MX" sz="2400" dirty="0" smtClean="0">
                    <a:ea typeface="Cambria Math" panose="02040503050406030204" pitchFamily="18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992" y="1971882"/>
                <a:ext cx="10081350" cy="3848169"/>
              </a:xfrm>
              <a:prstGeom prst="rect">
                <a:avLst/>
              </a:prstGeom>
              <a:blipFill rotWithShape="0">
                <a:blip r:embed="rId2"/>
                <a:stretch>
                  <a:fillRect l="-1814" r="-90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320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EJEMPLO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>
                <a:spLocks noChangeAspect="1"/>
              </p:cNvSpPr>
              <p:nvPr/>
            </p:nvSpPr>
            <p:spPr>
              <a:xfrm>
                <a:off x="2556756" y="2367667"/>
                <a:ext cx="7873822" cy="37089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s-MX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</m:t>
                          </m:r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s-MX" sz="240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s-MX" sz="240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s-MX" sz="2400" dirty="0" smtClean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s-MX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nary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num>
                        <m:den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0+4∗1+2∗5+4∗8+2∗10</m:t>
                              </m:r>
                            </m:e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+4∗8+2∗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2.2</m:t>
                              </m:r>
                            </m:e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+2∗1.5+4∗0.6+0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MX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s-MX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s-MX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=56.8555 </m:t>
                    </m:r>
                    <m:f>
                      <m:f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𝑚𝑖𝑛</m:t>
                        </m:r>
                      </m:num>
                      <m:den>
                        <m:sSup>
                          <m:sSupPr>
                            <m:ctrlP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 smtClean="0"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756" y="2367667"/>
                <a:ext cx="7873822" cy="37089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18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EJEMPLO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p:graphicFrame>
        <p:nvGraphicFramePr>
          <p:cNvPr id="4" name="Gráfic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4134150"/>
              </p:ext>
            </p:extLst>
          </p:nvPr>
        </p:nvGraphicFramePr>
        <p:xfrm>
          <a:off x="895512" y="1809961"/>
          <a:ext cx="6912865" cy="414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4749003"/>
                  </p:ext>
                </p:extLst>
              </p:nvPr>
            </p:nvGraphicFramePr>
            <p:xfrm>
              <a:off x="10112991" y="2859136"/>
              <a:ext cx="1750378" cy="3445193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741744"/>
                    <a:gridCol w="1008634"/>
                  </a:tblGrid>
                  <a:tr h="21907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𝒎𝒊𝒏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𝒎𝒊𝒏</m:t>
                                        </m:r>
                                      </m:e>
                                      <m:sup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0.088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0.176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5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0.106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7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0.070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0.053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0.039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0.026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4749003"/>
                  </p:ext>
                </p:extLst>
              </p:nvPr>
            </p:nvGraphicFramePr>
            <p:xfrm>
              <a:off x="10112991" y="2859136"/>
              <a:ext cx="1750378" cy="3445193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741744"/>
                    <a:gridCol w="1008634"/>
                  </a:tblGrid>
                  <a:tr h="275273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820" t="-4444" r="-138525" b="-12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73653" t="-4444" r="-1198" b="-1204444"/>
                          </a:stretch>
                        </a:blipFill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0.088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0.176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5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0.106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7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0.070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0.053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0.039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0.026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4054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EJEMPLO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a 2"/>
              <p:cNvGraphicFramePr>
                <a:graphicFrameLocks noGrp="1"/>
              </p:cNvGraphicFramePr>
              <p:nvPr/>
            </p:nvGraphicFramePr>
            <p:xfrm>
              <a:off x="10112991" y="2859136"/>
              <a:ext cx="1750378" cy="3445193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741744"/>
                    <a:gridCol w="1008634"/>
                  </a:tblGrid>
                  <a:tr h="21907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𝒎𝒊𝒏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𝒎𝒊𝒏</m:t>
                                        </m:r>
                                      </m:e>
                                      <m:sup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0.088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0.176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5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0.106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7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0.070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0.053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0.039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0.026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a 2"/>
              <p:cNvGraphicFramePr>
                <a:graphicFrameLocks noGrp="1"/>
              </p:cNvGraphicFramePr>
              <p:nvPr/>
            </p:nvGraphicFramePr>
            <p:xfrm>
              <a:off x="10112991" y="2859136"/>
              <a:ext cx="1750378" cy="3445193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741744"/>
                    <a:gridCol w="1008634"/>
                  </a:tblGrid>
                  <a:tr h="275273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20" t="-4444" r="-138525" b="-12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73653" t="-4444" r="-1198" b="-1204444"/>
                          </a:stretch>
                        </a:blipFill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0.088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0.176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5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0.106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7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0.070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0.053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0.039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0.026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uadroTexto 4"/>
              <p:cNvSpPr txBox="1">
                <a:spLocks noChangeAspect="1"/>
              </p:cNvSpPr>
              <p:nvPr/>
            </p:nvSpPr>
            <p:spPr>
              <a:xfrm>
                <a:off x="1452992" y="1971882"/>
                <a:ext cx="9470541" cy="46761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sz="2400" dirty="0" smtClean="0">
                    <a:ea typeface="Cambria Math" panose="02040503050406030204" pitchFamily="18" charset="0"/>
                  </a:rPr>
                  <a:t>Utilizando la fórmula de integración numérica para funciones con 4 puntos.</a:t>
                </a: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s-MX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s-MX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s-MX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p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+3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+3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MX" sz="24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</m:t>
                          </m:r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6−3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</m:sup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nary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+3</m:t>
                          </m:r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+3</m:t>
                          </m:r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</m:oMath>
                  </m:oMathPara>
                </a14:m>
                <a:endParaRPr lang="es-MX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0.141+3∗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0.176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+3∗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0.141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+0.106</m:t>
                        </m:r>
                      </m:e>
                    </m:d>
                  </m:oMath>
                </a14:m>
                <a:r>
                  <a:rPr lang="es-MX" sz="2400" dirty="0" smtClean="0">
                    <a:ea typeface="Cambria Math" panose="02040503050406030204" pitchFamily="18" charset="0"/>
                  </a:rPr>
                  <a:t> = 0.4485</a:t>
                </a:r>
                <a:endParaRPr lang="es-MX" sz="24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992" y="1971882"/>
                <a:ext cx="9470541" cy="4676152"/>
              </a:xfrm>
              <a:prstGeom prst="rect">
                <a:avLst/>
              </a:prstGeom>
              <a:blipFill rotWithShape="0">
                <a:blip r:embed="rId3"/>
                <a:stretch>
                  <a:fillRect l="-1931" t="-1953" r="-965" b="-130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949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EJEMPLO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a 2"/>
              <p:cNvGraphicFramePr>
                <a:graphicFrameLocks noGrp="1"/>
              </p:cNvGraphicFramePr>
              <p:nvPr/>
            </p:nvGraphicFramePr>
            <p:xfrm>
              <a:off x="10112991" y="2859136"/>
              <a:ext cx="1750378" cy="3445193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741744"/>
                    <a:gridCol w="1008634"/>
                  </a:tblGrid>
                  <a:tr h="21907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𝒎𝒊𝒏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𝒎𝒊𝒏</m:t>
                                        </m:r>
                                      </m:e>
                                      <m:sup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0.088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0.176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5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0.106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7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0.070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0.053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0.039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0.026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a 2"/>
              <p:cNvGraphicFramePr>
                <a:graphicFrameLocks noGrp="1"/>
              </p:cNvGraphicFramePr>
              <p:nvPr/>
            </p:nvGraphicFramePr>
            <p:xfrm>
              <a:off x="10112991" y="2859136"/>
              <a:ext cx="1750378" cy="3445193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741744"/>
                    <a:gridCol w="1008634"/>
                  </a:tblGrid>
                  <a:tr h="275273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20" t="-4444" r="-138525" b="-12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73653" t="-4444" r="-1198" b="-1204444"/>
                          </a:stretch>
                        </a:blipFill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0.088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0.176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5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0.141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0.106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7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0.070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0.053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0.039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0.026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/>
              <p:cNvSpPr txBox="1">
                <a:spLocks noChangeAspect="1"/>
              </p:cNvSpPr>
              <p:nvPr/>
            </p:nvSpPr>
            <p:spPr>
              <a:xfrm>
                <a:off x="1452992" y="1971882"/>
                <a:ext cx="9470541" cy="39367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sz="2400" dirty="0" smtClean="0">
                    <a:ea typeface="Cambria Math" panose="02040503050406030204" pitchFamily="18" charset="0"/>
                  </a:rPr>
                  <a:t>Utilizando la fórmula de integración numérica para funciones con 4 puntos.</a:t>
                </a: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</m:t>
                          </m:r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MX" sz="2400" dirty="0" smtClean="0">
                  <a:ea typeface="Cambria Math" panose="02040503050406030204" pitchFamily="18" charset="0"/>
                </a:endParaRPr>
              </a:p>
              <a:p>
                <a:endParaRPr lang="es-MX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p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nary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+3</m:t>
                          </m:r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+3</m:t>
                          </m:r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</m:oMath>
                  </m:oMathPara>
                </a14:m>
                <a:endParaRPr lang="es-MX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s-MX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0+3∗0.018+3∗0.088+0.141</m:t>
                        </m:r>
                      </m:e>
                    </m:d>
                  </m:oMath>
                </a14:m>
                <a:r>
                  <a:rPr lang="es-MX" sz="2400" dirty="0" smtClean="0">
                    <a:ea typeface="Cambria Math" panose="02040503050406030204" pitchFamily="18" charset="0"/>
                  </a:rPr>
                  <a:t> = 0.1714</a:t>
                </a:r>
                <a:endParaRPr lang="es-MX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992" y="1971882"/>
                <a:ext cx="9470541" cy="3936783"/>
              </a:xfrm>
              <a:prstGeom prst="rect">
                <a:avLst/>
              </a:prstGeom>
              <a:blipFill rotWithShape="0">
                <a:blip r:embed="rId3"/>
                <a:stretch>
                  <a:fillRect l="-1931" t="-2322" r="-965" b="-185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00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EJEMPLO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p:graphicFrame>
        <p:nvGraphicFramePr>
          <p:cNvPr id="7" name="Gráfic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748327"/>
              </p:ext>
            </p:extLst>
          </p:nvPr>
        </p:nvGraphicFramePr>
        <p:xfrm>
          <a:off x="854577" y="1809966"/>
          <a:ext cx="6912865" cy="414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a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2800278"/>
                  </p:ext>
                </p:extLst>
              </p:nvPr>
            </p:nvGraphicFramePr>
            <p:xfrm>
              <a:off x="10604311" y="2900079"/>
              <a:ext cx="1260857" cy="341376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741744"/>
                    <a:gridCol w="519113"/>
                  </a:tblGrid>
                  <a:tr h="21907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𝒎𝒊𝒏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03422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0.176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0.422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0.704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5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0.704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0.633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7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0.492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0.422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0.348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0.264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0.127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a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2800278"/>
                  </p:ext>
                </p:extLst>
              </p:nvPr>
            </p:nvGraphicFramePr>
            <p:xfrm>
              <a:off x="10604311" y="2900079"/>
              <a:ext cx="1260857" cy="341376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741744"/>
                    <a:gridCol w="519113"/>
                  </a:tblGrid>
                  <a:tr h="24384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820" t="-2500" r="-72131" b="-13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43023" t="-2500" r="-2326" b="-1355000"/>
                          </a:stretch>
                        </a:blipFill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0.018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0.176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0.422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0.704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5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0.704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0.633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7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0.492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0.422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0.348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0.264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0.127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394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EJEMPLO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>
                <a:spLocks noChangeAspect="1"/>
              </p:cNvSpPr>
              <p:nvPr/>
            </p:nvSpPr>
            <p:spPr>
              <a:xfrm>
                <a:off x="2027522" y="2025303"/>
                <a:ext cx="10081350" cy="36762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sz="2400" dirty="0" smtClean="0">
                    <a:ea typeface="Cambria Math" panose="02040503050406030204" pitchFamily="18" charset="0"/>
                  </a:rPr>
                  <a:t>Utilizando la fórmula de integración numérica para funciones con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s-MX" sz="2400" dirty="0">
                    <a:ea typeface="Cambria Math" panose="02040503050406030204" pitchFamily="18" charset="0"/>
                  </a:rPr>
                  <a:t> puntos.</a:t>
                </a:r>
              </a:p>
              <a:p>
                <a:endParaRPr lang="es-MX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𝑡𝐸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MX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s-MX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0.018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0.176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0.422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0.704</m:t>
                              </m:r>
                            </m:e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0.704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0.633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0.492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0.422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0.348</m:t>
                              </m:r>
                            </m:e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0.264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0.127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+0</m:t>
                              </m:r>
                            </m:e>
                          </m:eqArr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4.9931 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𝑚𝑖𝑛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522" y="2025303"/>
                <a:ext cx="10081350" cy="3676263"/>
              </a:xfrm>
              <a:prstGeom prst="rect">
                <a:avLst/>
              </a:prstGeom>
              <a:blipFill rotWithShape="0">
                <a:blip r:embed="rId2"/>
                <a:stretch>
                  <a:fillRect l="-1875" t="-2488" r="-90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173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EJEMPLO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p:graphicFrame>
        <p:nvGraphicFramePr>
          <p:cNvPr id="4" name="Gráfic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506206"/>
              </p:ext>
            </p:extLst>
          </p:nvPr>
        </p:nvGraphicFramePr>
        <p:xfrm>
          <a:off x="977406" y="1809966"/>
          <a:ext cx="6912865" cy="414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7848839"/>
                  </p:ext>
                </p:extLst>
              </p:nvPr>
            </p:nvGraphicFramePr>
            <p:xfrm>
              <a:off x="9494957" y="2890554"/>
              <a:ext cx="2357819" cy="3419285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741744"/>
                    <a:gridCol w="1616075"/>
                  </a:tblGrid>
                  <a:tr h="23812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𝒎𝒊𝒏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sz="16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𝒕</m:t>
                                        </m:r>
                                        <m:r>
                                          <a:rPr lang="es-MX" sz="1600" b="1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s-MX" sz="1600" b="1" i="1" u="none" strike="noStrike" smtClean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s-MX" sz="1600" b="1" i="1" u="none" strike="noStrike" smtClean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𝒕</m:t>
                                            </m:r>
                                          </m:e>
                                          <m:sub>
                                            <m:r>
                                              <a:rPr lang="es-MX" sz="1600" b="1" i="1" u="none" strike="noStrike" smtClean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𝒎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  <m:r>
                                  <a:rPr lang="es-MX" sz="1600" b="1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6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𝒎𝒊𝒏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sz="1600" b="1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0.280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0.788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0.559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0.173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5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0.107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7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0.283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0.477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0.621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0.661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0.518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7848839"/>
                  </p:ext>
                </p:extLst>
              </p:nvPr>
            </p:nvGraphicFramePr>
            <p:xfrm>
              <a:off x="9494957" y="2890554"/>
              <a:ext cx="2357819" cy="3419285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741744"/>
                    <a:gridCol w="1616075"/>
                  </a:tblGrid>
                  <a:tr h="249365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820" t="-2439" r="-219672" b="-1321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46241" t="-2439" r="-752" b="-1321951"/>
                          </a:stretch>
                        </a:blipFill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0.280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0.788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3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0.559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0.173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5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6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0.107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7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0.283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8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0.477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9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0.621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10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0.661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12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0.518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384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>
                              <a:effectLst/>
                            </a:rPr>
                            <a:t>14</a:t>
                          </a:r>
                          <a:endParaRPr lang="es-MX" sz="16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s-MX" sz="1600" u="none" strike="noStrike" dirty="0">
                              <a:effectLst/>
                            </a:rPr>
                            <a:t>0.000</a:t>
                          </a:r>
                          <a:endParaRPr lang="es-MX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8244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Flujo Ideal</a:t>
            </a:r>
            <a:endParaRPr lang="es-MX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1320800" y="20574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Reactor </a:t>
            </a:r>
            <a:r>
              <a:rPr lang="es-MX" sz="2400" dirty="0" err="1" smtClean="0"/>
              <a:t>Batch</a:t>
            </a:r>
            <a:r>
              <a:rPr lang="es-MX" sz="2400" dirty="0" smtClean="0"/>
              <a:t> </a:t>
            </a:r>
            <a:endParaRPr lang="es-MX" sz="24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 l="7106" r="75635" b="15932"/>
          <a:stretch>
            <a:fillRect/>
          </a:stretch>
        </p:blipFill>
        <p:spPr bwMode="auto">
          <a:xfrm>
            <a:off x="1663700" y="2519065"/>
            <a:ext cx="1295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8"/>
          <p:cNvSpPr txBox="1"/>
          <p:nvPr/>
        </p:nvSpPr>
        <p:spPr>
          <a:xfrm>
            <a:off x="2425700" y="4815245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10000"/>
                  </a:schemeClr>
                </a:solidFill>
              </a:rPr>
              <a:t>Mezcla uniforme</a:t>
            </a:r>
            <a:endParaRPr lang="es-MX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5343856" y="3443645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>
                    <a:lumMod val="10000"/>
                  </a:schemeClr>
                </a:solidFill>
              </a:rPr>
              <a:t>Reactor tubular</a:t>
            </a:r>
            <a:endParaRPr lang="es-MX" sz="2400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/>
          <a:srcRect l="31980" t="32542" r="30457" b="37627"/>
          <a:stretch>
            <a:fillRect/>
          </a:stretch>
        </p:blipFill>
        <p:spPr bwMode="auto">
          <a:xfrm>
            <a:off x="5080000" y="3827130"/>
            <a:ext cx="2819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4"/>
          <p:cNvSpPr txBox="1"/>
          <p:nvPr/>
        </p:nvSpPr>
        <p:spPr>
          <a:xfrm>
            <a:off x="4524992" y="4665330"/>
            <a:ext cx="1469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10000"/>
                  </a:schemeClr>
                </a:solidFill>
              </a:rPr>
              <a:t>Alimentación</a:t>
            </a:r>
            <a:endParaRPr lang="es-MX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2" name="TextBox 15"/>
          <p:cNvSpPr txBox="1"/>
          <p:nvPr/>
        </p:nvSpPr>
        <p:spPr>
          <a:xfrm>
            <a:off x="6908800" y="4681955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10000"/>
                  </a:schemeClr>
                </a:solidFill>
              </a:rPr>
              <a:t>Producto</a:t>
            </a:r>
            <a:endParaRPr lang="es-MX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/>
          <a:srcRect l="72081" t="32542" r="3553" b="15932"/>
          <a:stretch>
            <a:fillRect/>
          </a:stretch>
        </p:blipFill>
        <p:spPr bwMode="auto">
          <a:xfrm>
            <a:off x="9750424" y="4920817"/>
            <a:ext cx="1828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1"/>
          <p:cNvSpPr txBox="1"/>
          <p:nvPr/>
        </p:nvSpPr>
        <p:spPr>
          <a:xfrm>
            <a:off x="9275762" y="3632620"/>
            <a:ext cx="2778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>
                    <a:lumMod val="10000"/>
                  </a:schemeClr>
                </a:solidFill>
              </a:rPr>
              <a:t>Reactor tanque de agitación continua</a:t>
            </a:r>
            <a:endParaRPr lang="es-MX" sz="2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5" name="TextBox 17"/>
          <p:cNvSpPr txBox="1"/>
          <p:nvPr/>
        </p:nvSpPr>
        <p:spPr>
          <a:xfrm>
            <a:off x="10817224" y="6317818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10000"/>
                  </a:schemeClr>
                </a:solidFill>
              </a:rPr>
              <a:t>Producto</a:t>
            </a:r>
            <a:endParaRPr lang="es-MX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10880724" y="4462129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10000"/>
                  </a:schemeClr>
                </a:solidFill>
              </a:rPr>
              <a:t>Mezcla uniforme</a:t>
            </a:r>
            <a:endParaRPr lang="es-MX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7" name="TextBox 19"/>
          <p:cNvSpPr txBox="1"/>
          <p:nvPr/>
        </p:nvSpPr>
        <p:spPr>
          <a:xfrm>
            <a:off x="9217024" y="4603317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10000"/>
                  </a:schemeClr>
                </a:solidFill>
              </a:rPr>
              <a:t>Alimentación</a:t>
            </a:r>
            <a:endParaRPr lang="es-MX" sz="1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4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EJEMPLO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>
                <a:spLocks noChangeAspect="1"/>
              </p:cNvSpPr>
              <p:nvPr/>
            </p:nvSpPr>
            <p:spPr>
              <a:xfrm>
                <a:off x="2027522" y="2025303"/>
                <a:ext cx="10081350" cy="36762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sz="2400" dirty="0" smtClean="0">
                    <a:ea typeface="Cambria Math" panose="02040503050406030204" pitchFamily="18" charset="0"/>
                  </a:rPr>
                  <a:t>Utilizando la fórmula de integración numérica para funciones con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s-MX" sz="2400" dirty="0">
                    <a:ea typeface="Cambria Math" panose="02040503050406030204" pitchFamily="18" charset="0"/>
                  </a:rPr>
                  <a:t> puntos.</a:t>
                </a:r>
              </a:p>
              <a:p>
                <a:endParaRPr lang="es-MX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nary>
                        <m:nary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  <m:e>
                          <m:sSup>
                            <m:sSupPr>
                              <m:ctrlPr>
                                <a:rPr lang="es-MX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MX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s-MX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MX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s-MX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0.28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0.788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0.559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0.173</m:t>
                              </m:r>
                            </m:e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0.107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0.283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0.477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0.621</m:t>
                              </m:r>
                            </m:e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0.661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+4∗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0.518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+0</m:t>
                              </m:r>
                            </m:e>
                          </m:eqArr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endParaRPr lang="es-MX" sz="24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.2352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𝑚𝑖𝑛</m:t>
                      </m:r>
                    </m:oMath>
                  </m:oMathPara>
                </a14:m>
                <a:endParaRPr lang="es-MX" sz="2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522" y="2025303"/>
                <a:ext cx="10081350" cy="3676263"/>
              </a:xfrm>
              <a:prstGeom prst="rect">
                <a:avLst/>
              </a:prstGeom>
              <a:blipFill rotWithShape="0">
                <a:blip r:embed="rId2"/>
                <a:stretch>
                  <a:fillRect l="-1875" t="-2488" r="-907" b="-16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897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Flujo No Ideal</a:t>
            </a:r>
            <a:endParaRPr lang="es-MX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67488336"/>
              </p:ext>
            </p:extLst>
          </p:nvPr>
        </p:nvGraphicFramePr>
        <p:xfrm>
          <a:off x="2717800" y="3505201"/>
          <a:ext cx="8547100" cy="2311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CuadroTexto 17"/>
          <p:cNvSpPr txBox="1"/>
          <p:nvPr/>
        </p:nvSpPr>
        <p:spPr>
          <a:xfrm>
            <a:off x="2044700" y="1892300"/>
            <a:ext cx="990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El comportamiento real de los reactores nunca se ajusta exactamente al flujo ideal.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81461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Flujo No Ideal</a:t>
            </a:r>
            <a:endParaRPr lang="es-MX" b="1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6751" r="8861"/>
          <a:stretch>
            <a:fillRect/>
          </a:stretch>
        </p:blipFill>
        <p:spPr bwMode="auto">
          <a:xfrm>
            <a:off x="1626416" y="2328840"/>
            <a:ext cx="1333497" cy="197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7"/>
          <p:cNvSpPr txBox="1"/>
          <p:nvPr/>
        </p:nvSpPr>
        <p:spPr>
          <a:xfrm>
            <a:off x="2845615" y="391886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10000"/>
                  </a:schemeClr>
                </a:solidFill>
              </a:rPr>
              <a:t>Zonas muertas</a:t>
            </a:r>
            <a:endParaRPr lang="es-MX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 t="15444"/>
          <a:stretch>
            <a:fillRect/>
          </a:stretch>
        </p:blipFill>
        <p:spPr bwMode="auto">
          <a:xfrm>
            <a:off x="9764581" y="4906484"/>
            <a:ext cx="2066925" cy="146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9"/>
          <p:cNvSpPr txBox="1"/>
          <p:nvPr/>
        </p:nvSpPr>
        <p:spPr>
          <a:xfrm>
            <a:off x="9459780" y="6354283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10000"/>
                  </a:schemeClr>
                </a:solidFill>
              </a:rPr>
              <a:t>Zonas muertas</a:t>
            </a:r>
            <a:endParaRPr lang="es-MX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9" name="TextBox 10"/>
          <p:cNvSpPr txBox="1"/>
          <p:nvPr/>
        </p:nvSpPr>
        <p:spPr>
          <a:xfrm>
            <a:off x="10145580" y="4598706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10000"/>
                  </a:schemeClr>
                </a:solidFill>
              </a:rPr>
              <a:t>Circuitos cortos</a:t>
            </a:r>
            <a:endParaRPr lang="es-MX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4" cstate="print"/>
          <a:srcRect l="17778"/>
          <a:stretch>
            <a:fillRect/>
          </a:stretch>
        </p:blipFill>
        <p:spPr bwMode="auto">
          <a:xfrm>
            <a:off x="4674416" y="2318660"/>
            <a:ext cx="1127757" cy="2141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12"/>
          <p:cNvSpPr txBox="1"/>
          <p:nvPr/>
        </p:nvSpPr>
        <p:spPr>
          <a:xfrm>
            <a:off x="5649772" y="3403261"/>
            <a:ext cx="283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10000"/>
                  </a:schemeClr>
                </a:solidFill>
              </a:rPr>
              <a:t>Formación de canalizaciones</a:t>
            </a:r>
            <a:endParaRPr lang="es-MX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5" cstate="print"/>
          <a:srcRect r="6122"/>
          <a:stretch>
            <a:fillRect/>
          </a:stretch>
        </p:blipFill>
        <p:spPr bwMode="auto">
          <a:xfrm>
            <a:off x="6640380" y="5214260"/>
            <a:ext cx="1752600" cy="112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15"/>
          <p:cNvSpPr txBox="1"/>
          <p:nvPr/>
        </p:nvSpPr>
        <p:spPr>
          <a:xfrm>
            <a:off x="6868980" y="6331423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10000"/>
                  </a:schemeClr>
                </a:solidFill>
              </a:rPr>
              <a:t>Circuitos cortos</a:t>
            </a:r>
            <a:endParaRPr lang="es-MX" sz="1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23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Flujo No Ideal</a:t>
            </a:r>
            <a:endParaRPr lang="es-MX" b="1" dirty="0"/>
          </a:p>
        </p:txBody>
      </p:sp>
      <p:graphicFrame>
        <p:nvGraphicFramePr>
          <p:cNvPr id="13" name="Diagram 13"/>
          <p:cNvGraphicFramePr/>
          <p:nvPr>
            <p:extLst>
              <p:ext uri="{D42A27DB-BD31-4B8C-83A1-F6EECF244321}">
                <p14:modId xmlns:p14="http://schemas.microsoft.com/office/powerpoint/2010/main" val="572082073"/>
              </p:ext>
            </p:extLst>
          </p:nvPr>
        </p:nvGraphicFramePr>
        <p:xfrm>
          <a:off x="2074817" y="2225040"/>
          <a:ext cx="58674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" name="Picture 3" descr="C:\Users\HP\AppData\Local\Microsoft\Windows\Temporary Internet Files\Content.IE5\A31V87L1\MC900449064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60377" y="3237835"/>
            <a:ext cx="2286000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889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Flujo No Ideal</a:t>
            </a:r>
            <a:endParaRPr lang="es-MX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2044700" y="1892300"/>
            <a:ext cx="990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Los problemas de flujo no ideal están íntimamente relacionados con los cambios de escala.</a:t>
            </a:r>
            <a:endParaRPr lang="es-MX" sz="2400" dirty="0"/>
          </a:p>
        </p:txBody>
      </p:sp>
      <p:pic>
        <p:nvPicPr>
          <p:cNvPr id="6" name="Picture 5" descr="800px-Batch_reactor3.jpg"/>
          <p:cNvPicPr>
            <a:picLocks noChangeAspect="1"/>
          </p:cNvPicPr>
          <p:nvPr/>
        </p:nvPicPr>
        <p:blipFill>
          <a:blip r:embed="rId2" cstate="print"/>
          <a:srcRect l="18000" t="8000" r="26500" b="4000"/>
          <a:stretch>
            <a:fillRect/>
          </a:stretch>
        </p:blipFill>
        <p:spPr bwMode="auto">
          <a:xfrm>
            <a:off x="7899400" y="2921000"/>
            <a:ext cx="2819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800px-Batch_reactor3.jpg"/>
          <p:cNvPicPr>
            <a:picLocks noChangeAspect="1"/>
          </p:cNvPicPr>
          <p:nvPr/>
        </p:nvPicPr>
        <p:blipFill>
          <a:blip r:embed="rId2" cstate="print"/>
          <a:srcRect l="18000" t="8000" r="26500" b="4000"/>
          <a:stretch>
            <a:fillRect/>
          </a:stretch>
        </p:blipFill>
        <p:spPr bwMode="auto">
          <a:xfrm>
            <a:off x="2870200" y="3759200"/>
            <a:ext cx="14097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entagon 9"/>
          <p:cNvSpPr/>
          <p:nvPr/>
        </p:nvSpPr>
        <p:spPr bwMode="auto">
          <a:xfrm>
            <a:off x="5003800" y="4064000"/>
            <a:ext cx="2438400" cy="1066800"/>
          </a:xfrm>
          <a:prstGeom prst="homePlate">
            <a:avLst/>
          </a:prstGeom>
          <a:solidFill>
            <a:schemeClr val="tx1">
              <a:lumMod val="40000"/>
              <a:lumOff val="60000"/>
            </a:schemeClr>
          </a:solidFill>
          <a:ln w="9525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7600" y="4181144"/>
            <a:ext cx="2362200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>
                    <a:lumMod val="10000"/>
                  </a:schemeClr>
                </a:solidFill>
              </a:rPr>
              <a:t>Magnitud de la no idealidad</a:t>
            </a:r>
            <a:endParaRPr lang="es-MX" sz="2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2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Distribución de Tiempos de Residencia (DTR)</a:t>
            </a:r>
            <a:endParaRPr lang="es-MX" b="1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159000" y="1816100"/>
            <a:ext cx="8686800" cy="1371600"/>
          </a:xfrm>
        </p:spPr>
        <p:txBody>
          <a:bodyPr/>
          <a:lstStyle/>
          <a:p>
            <a:pPr marL="0" indent="0" algn="ctr">
              <a:buNone/>
            </a:pPr>
            <a:r>
              <a:rPr lang="es-MX" sz="2400" b="0" dirty="0" smtClean="0">
                <a:solidFill>
                  <a:schemeClr val="bg1">
                    <a:lumMod val="10000"/>
                  </a:schemeClr>
                </a:solidFill>
              </a:rPr>
              <a:t>Ante este problema, lo más recomendable sería disponer de una representación completa de la distribución de velocidades y predecir el comportamiento del reactor.</a:t>
            </a:r>
            <a:endParaRPr lang="es-MX" sz="2400" b="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1" name="Up-Down Arrow 12"/>
          <p:cNvSpPr/>
          <p:nvPr/>
        </p:nvSpPr>
        <p:spPr bwMode="auto">
          <a:xfrm>
            <a:off x="5969000" y="3568700"/>
            <a:ext cx="1066800" cy="1447800"/>
          </a:xfrm>
          <a:prstGeom prst="upDownArrow">
            <a:avLst/>
          </a:prstGeom>
          <a:solidFill>
            <a:schemeClr val="tx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159000" y="5473700"/>
            <a:ext cx="868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Esta técnica seria magnifica</a:t>
            </a:r>
            <a:r>
              <a:rPr lang="es-MX" sz="2400" kern="0" dirty="0" smtClean="0">
                <a:solidFill>
                  <a:schemeClr val="bg1">
                    <a:lumMod val="10000"/>
                  </a:schemeClr>
                </a:solidFill>
              </a:rPr>
              <a:t>, pero su complejidad la haría poco rentable.</a:t>
            </a:r>
            <a:endParaRPr kumimoji="0" lang="es-MX" sz="2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4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304801"/>
            <a:ext cx="10018713" cy="1358899"/>
          </a:xfrm>
        </p:spPr>
        <p:txBody>
          <a:bodyPr/>
          <a:lstStyle/>
          <a:p>
            <a:r>
              <a:rPr lang="es-MX" b="1" dirty="0" smtClean="0"/>
              <a:t>INTRODUCCIÓN</a:t>
            </a:r>
            <a:br>
              <a:rPr lang="es-MX" b="1" dirty="0" smtClean="0"/>
            </a:br>
            <a:r>
              <a:rPr lang="es-MX" b="1" dirty="0" smtClean="0"/>
              <a:t>DTR</a:t>
            </a:r>
            <a:endParaRPr lang="es-MX" b="1" dirty="0"/>
          </a:p>
        </p:txBody>
      </p:sp>
      <p:pic>
        <p:nvPicPr>
          <p:cNvPr id="7" name="Picture 6" descr="C:\Users\HP\AppData\Local\Microsoft\Windows\Temporary Internet Files\Content.IE5\PTMEQKNF\MC90023728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3931" y="1917701"/>
            <a:ext cx="1778534" cy="1282700"/>
          </a:xfrm>
          <a:prstGeom prst="rect">
            <a:avLst/>
          </a:prstGeom>
          <a:noFill/>
        </p:spPr>
      </p:pic>
      <p:graphicFrame>
        <p:nvGraphicFramePr>
          <p:cNvPr id="8" name="Diagram 15"/>
          <p:cNvGraphicFramePr/>
          <p:nvPr>
            <p:extLst>
              <p:ext uri="{D42A27DB-BD31-4B8C-83A1-F6EECF244321}">
                <p14:modId xmlns:p14="http://schemas.microsoft.com/office/powerpoint/2010/main" val="4160305263"/>
              </p:ext>
            </p:extLst>
          </p:nvPr>
        </p:nvGraphicFramePr>
        <p:xfrm>
          <a:off x="2476500" y="3263900"/>
          <a:ext cx="8839200" cy="251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566348" y="5778500"/>
            <a:ext cx="868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Cuanto tiempo permanece cada una de las moléculas en el recipiente, o bien la </a:t>
            </a:r>
            <a:r>
              <a:rPr kumimoji="0" lang="es-MX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DTR</a:t>
            </a:r>
            <a:r>
              <a:rPr kumimoji="0" 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la corriente del fluido</a:t>
            </a:r>
            <a:endParaRPr kumimoji="0" lang="es-MX" sz="2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274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TM03457496[[fn=Paralaje]]</Template>
  <TotalTime>1070</TotalTime>
  <Words>708</Words>
  <Application>Microsoft Office PowerPoint</Application>
  <PresentationFormat>Panorámica</PresentationFormat>
  <Paragraphs>430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7" baseType="lpstr">
      <vt:lpstr>Arial</vt:lpstr>
      <vt:lpstr>Calibri</vt:lpstr>
      <vt:lpstr>Cambria Math</vt:lpstr>
      <vt:lpstr>Constantia</vt:lpstr>
      <vt:lpstr>Corbel</vt:lpstr>
      <vt:lpstr>Tahoma</vt:lpstr>
      <vt:lpstr>Parallax</vt:lpstr>
      <vt:lpstr>DISTRIBUCIÓN DE TIEMPOS DE RESIDENCIA (DTR) EN REACTORES QUÍMICOS</vt:lpstr>
      <vt:lpstr>CONTENIDO</vt:lpstr>
      <vt:lpstr>INTRODUCCIÓN Flujo Ideal</vt:lpstr>
      <vt:lpstr>INTRODUCCIÓN Flujo No Ideal</vt:lpstr>
      <vt:lpstr>INTRODUCCIÓN Flujo No Ideal</vt:lpstr>
      <vt:lpstr>INTRODUCCIÓN Flujo No Ideal</vt:lpstr>
      <vt:lpstr>INTRODUCCIÓN Flujo No Ideal</vt:lpstr>
      <vt:lpstr>INTRODUCCIÓN Distribución de Tiempos de Residencia (DTR)</vt:lpstr>
      <vt:lpstr>INTRODUCCIÓN DTR</vt:lpstr>
      <vt:lpstr>INTRODUCCIÓN DTR (CSTR)</vt:lpstr>
      <vt:lpstr>INTRODUCCIÓN DTR</vt:lpstr>
      <vt:lpstr>INTRODUCCIÓN DTR</vt:lpstr>
      <vt:lpstr>INTRODUCCIÓN DTR</vt:lpstr>
      <vt:lpstr>INTRODUCCIÓN DTR</vt:lpstr>
      <vt:lpstr>INTRODUCCIÓN DTR (Inyección de Pulso)</vt:lpstr>
      <vt:lpstr>INTRODUCCIÓN DTR (Inyección de Pulso)</vt:lpstr>
      <vt:lpstr>INTRODUCCIÓN DTR (Inyección de Pulso)</vt:lpstr>
      <vt:lpstr>INTRODUCCIÓN DTR (Inyección de Pulso)</vt:lpstr>
      <vt:lpstr>INTRODUCCIÓN DTR (Momentos de la Función)</vt:lpstr>
      <vt:lpstr>EJEMPLO DTR</vt:lpstr>
      <vt:lpstr>EJEMPLO DTR</vt:lpstr>
      <vt:lpstr>EJEMPLO DTR</vt:lpstr>
      <vt:lpstr>EJEMPLO DTR</vt:lpstr>
      <vt:lpstr>EJEMPLO DTR</vt:lpstr>
      <vt:lpstr>EJEMPLO DTR</vt:lpstr>
      <vt:lpstr>EJEMPLO DTR</vt:lpstr>
      <vt:lpstr>EJEMPLO DTR</vt:lpstr>
      <vt:lpstr>EJEMPLO DTR</vt:lpstr>
      <vt:lpstr>EJEMPLO DTR</vt:lpstr>
      <vt:lpstr>EJEMPLO DTR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DISTRIBUCIÓN DE TIEMPOS DE RESIDENCIA (DTR) EN REACTORES QUÍMICOS</dc:title>
  <dc:creator>Eduardo</dc:creator>
  <cp:lastModifiedBy>Eduardo</cp:lastModifiedBy>
  <cp:revision>55</cp:revision>
  <dcterms:created xsi:type="dcterms:W3CDTF">2015-02-20T21:06:05Z</dcterms:created>
  <dcterms:modified xsi:type="dcterms:W3CDTF">2015-03-05T15:52:33Z</dcterms:modified>
</cp:coreProperties>
</file>