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diagrams/quickStyle3.xml" ContentType="application/vnd.openxmlformats-officedocument.drawingml.diagramStyl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52"/>
  </p:notesMasterIdLst>
  <p:sldIdLst>
    <p:sldId id="258" r:id="rId2"/>
    <p:sldId id="259" r:id="rId3"/>
    <p:sldId id="260" r:id="rId4"/>
    <p:sldId id="257" r:id="rId5"/>
    <p:sldId id="261" r:id="rId6"/>
    <p:sldId id="264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82" r:id="rId21"/>
    <p:sldId id="283" r:id="rId22"/>
    <p:sldId id="281" r:id="rId23"/>
    <p:sldId id="284" r:id="rId24"/>
    <p:sldId id="285" r:id="rId25"/>
    <p:sldId id="286" r:id="rId26"/>
    <p:sldId id="288" r:id="rId27"/>
    <p:sldId id="289" r:id="rId28"/>
    <p:sldId id="290" r:id="rId29"/>
    <p:sldId id="291" r:id="rId30"/>
    <p:sldId id="292" r:id="rId31"/>
    <p:sldId id="295" r:id="rId32"/>
    <p:sldId id="287" r:id="rId33"/>
    <p:sldId id="279" r:id="rId34"/>
    <p:sldId id="298" r:id="rId35"/>
    <p:sldId id="299" r:id="rId36"/>
    <p:sldId id="300" r:id="rId37"/>
    <p:sldId id="301" r:id="rId38"/>
    <p:sldId id="302" r:id="rId39"/>
    <p:sldId id="303" r:id="rId40"/>
    <p:sldId id="277" r:id="rId41"/>
    <p:sldId id="306" r:id="rId42"/>
    <p:sldId id="304" r:id="rId43"/>
    <p:sldId id="305" r:id="rId44"/>
    <p:sldId id="307" r:id="rId45"/>
    <p:sldId id="308" r:id="rId46"/>
    <p:sldId id="309" r:id="rId47"/>
    <p:sldId id="278" r:id="rId48"/>
    <p:sldId id="310" r:id="rId49"/>
    <p:sldId id="312" r:id="rId50"/>
    <p:sldId id="276" r:id="rId5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3685FD-7498-4BDA-A5C9-64605F3802CC}" type="doc">
      <dgm:prSet loTypeId="urn:microsoft.com/office/officeart/2005/8/layout/hProcess9" loCatId="process" qsTypeId="urn:microsoft.com/office/officeart/2005/8/quickstyle/simple5" qsCatId="simple" csTypeId="urn:microsoft.com/office/officeart/2005/8/colors/colorful1" csCatId="colorful" phldr="1"/>
      <dgm:spPr/>
    </dgm:pt>
    <dgm:pt modelId="{C0C0A5DB-303D-40E4-9BA9-4661FBC93650}">
      <dgm:prSet phldrT="[Texto]"/>
      <dgm:spPr/>
      <dgm:t>
        <a:bodyPr/>
        <a:lstStyle/>
        <a:p>
          <a:r>
            <a:rPr lang="es-MX" dirty="0" smtClean="0"/>
            <a:t>DOMINIOS</a:t>
          </a:r>
          <a:endParaRPr lang="es-MX" dirty="0"/>
        </a:p>
      </dgm:t>
    </dgm:pt>
    <dgm:pt modelId="{D1B120C2-6D77-492F-87DD-5229294A880E}" type="parTrans" cxnId="{4CA47119-5BFE-465A-B598-EAF3B42C102F}">
      <dgm:prSet/>
      <dgm:spPr/>
      <dgm:t>
        <a:bodyPr/>
        <a:lstStyle/>
        <a:p>
          <a:endParaRPr lang="es-MX"/>
        </a:p>
      </dgm:t>
    </dgm:pt>
    <dgm:pt modelId="{DCDC0C8C-7107-408D-B625-A1C5AA9F5C30}" type="sibTrans" cxnId="{4CA47119-5BFE-465A-B598-EAF3B42C102F}">
      <dgm:prSet/>
      <dgm:spPr/>
      <dgm:t>
        <a:bodyPr/>
        <a:lstStyle/>
        <a:p>
          <a:endParaRPr lang="es-MX"/>
        </a:p>
      </dgm:t>
    </dgm:pt>
    <dgm:pt modelId="{4649E716-C496-4EE8-9EC5-A95384C3198D}">
      <dgm:prSet phldrT="[Texto]"/>
      <dgm:spPr/>
      <dgm:t>
        <a:bodyPr/>
        <a:lstStyle/>
        <a:p>
          <a:r>
            <a:rPr lang="es-MX" dirty="0" smtClean="0"/>
            <a:t>CLASIFICACIÓN</a:t>
          </a:r>
          <a:endParaRPr lang="es-MX" dirty="0"/>
        </a:p>
      </dgm:t>
    </dgm:pt>
    <dgm:pt modelId="{370F9187-D721-4864-85CE-EF3DF9BF1578}" type="parTrans" cxnId="{CD0830D1-8EAE-41AA-87FA-33F045159DCF}">
      <dgm:prSet/>
      <dgm:spPr/>
      <dgm:t>
        <a:bodyPr/>
        <a:lstStyle/>
        <a:p>
          <a:endParaRPr lang="es-MX"/>
        </a:p>
      </dgm:t>
    </dgm:pt>
    <dgm:pt modelId="{082E37F4-68CE-4531-BE52-BDD5E65FBCE9}" type="sibTrans" cxnId="{CD0830D1-8EAE-41AA-87FA-33F045159DCF}">
      <dgm:prSet/>
      <dgm:spPr/>
      <dgm:t>
        <a:bodyPr/>
        <a:lstStyle/>
        <a:p>
          <a:endParaRPr lang="es-MX"/>
        </a:p>
      </dgm:t>
    </dgm:pt>
    <dgm:pt modelId="{41B5737C-86E9-4539-81A1-518046350D45}">
      <dgm:prSet phldrT="[Texto]"/>
      <dgm:spPr/>
      <dgm:t>
        <a:bodyPr/>
        <a:lstStyle/>
        <a:p>
          <a:r>
            <a:rPr lang="es-MX" dirty="0" smtClean="0"/>
            <a:t>CARACTERÍSTICAS</a:t>
          </a:r>
          <a:endParaRPr lang="es-MX" dirty="0"/>
        </a:p>
      </dgm:t>
    </dgm:pt>
    <dgm:pt modelId="{91DF79E2-8223-49A7-B769-0495819523A2}" type="parTrans" cxnId="{12644B7E-E2AC-48B4-A5EB-1078962559B5}">
      <dgm:prSet/>
      <dgm:spPr/>
      <dgm:t>
        <a:bodyPr/>
        <a:lstStyle/>
        <a:p>
          <a:endParaRPr lang="es-MX"/>
        </a:p>
      </dgm:t>
    </dgm:pt>
    <dgm:pt modelId="{07104116-31F9-488E-B83E-8CC010F88948}" type="sibTrans" cxnId="{12644B7E-E2AC-48B4-A5EB-1078962559B5}">
      <dgm:prSet/>
      <dgm:spPr/>
      <dgm:t>
        <a:bodyPr/>
        <a:lstStyle/>
        <a:p>
          <a:endParaRPr lang="es-MX"/>
        </a:p>
      </dgm:t>
    </dgm:pt>
    <dgm:pt modelId="{C1C3FD64-3D82-4394-9D2D-E25EB706CB37}" type="pres">
      <dgm:prSet presAssocID="{5A3685FD-7498-4BDA-A5C9-64605F3802CC}" presName="CompostProcess" presStyleCnt="0">
        <dgm:presLayoutVars>
          <dgm:dir/>
          <dgm:resizeHandles val="exact"/>
        </dgm:presLayoutVars>
      </dgm:prSet>
      <dgm:spPr/>
    </dgm:pt>
    <dgm:pt modelId="{0F063BF3-C702-4FF3-9AE1-718BCE170CF7}" type="pres">
      <dgm:prSet presAssocID="{5A3685FD-7498-4BDA-A5C9-64605F3802CC}" presName="arrow" presStyleLbl="bgShp" presStyleIdx="0" presStyleCnt="1"/>
      <dgm:spPr/>
    </dgm:pt>
    <dgm:pt modelId="{287D23A3-2FDC-45A7-BB7D-F528F5091C7B}" type="pres">
      <dgm:prSet presAssocID="{5A3685FD-7498-4BDA-A5C9-64605F3802CC}" presName="linearProcess" presStyleCnt="0"/>
      <dgm:spPr/>
    </dgm:pt>
    <dgm:pt modelId="{07D9918F-CDE4-4F14-BA29-544D1C7218DB}" type="pres">
      <dgm:prSet presAssocID="{C0C0A5DB-303D-40E4-9BA9-4661FBC9365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D77132-F593-4F17-A4D8-34C3442F11F6}" type="pres">
      <dgm:prSet presAssocID="{DCDC0C8C-7107-408D-B625-A1C5AA9F5C30}" presName="sibTrans" presStyleCnt="0"/>
      <dgm:spPr/>
    </dgm:pt>
    <dgm:pt modelId="{F0874BCF-D6E9-4A1C-99F2-7CA809977804}" type="pres">
      <dgm:prSet presAssocID="{4649E716-C496-4EE8-9EC5-A95384C3198D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3D2839-8FC8-446F-A6B8-B8974FF7A9F4}" type="pres">
      <dgm:prSet presAssocID="{082E37F4-68CE-4531-BE52-BDD5E65FBCE9}" presName="sibTrans" presStyleCnt="0"/>
      <dgm:spPr/>
    </dgm:pt>
    <dgm:pt modelId="{516CA92E-8FA5-40B7-B90C-55569F565545}" type="pres">
      <dgm:prSet presAssocID="{41B5737C-86E9-4539-81A1-518046350D45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D0830D1-8EAE-41AA-87FA-33F045159DCF}" srcId="{5A3685FD-7498-4BDA-A5C9-64605F3802CC}" destId="{4649E716-C496-4EE8-9EC5-A95384C3198D}" srcOrd="1" destOrd="0" parTransId="{370F9187-D721-4864-85CE-EF3DF9BF1578}" sibTransId="{082E37F4-68CE-4531-BE52-BDD5E65FBCE9}"/>
    <dgm:cxn modelId="{4CA47119-5BFE-465A-B598-EAF3B42C102F}" srcId="{5A3685FD-7498-4BDA-A5C9-64605F3802CC}" destId="{C0C0A5DB-303D-40E4-9BA9-4661FBC93650}" srcOrd="0" destOrd="0" parTransId="{D1B120C2-6D77-492F-87DD-5229294A880E}" sibTransId="{DCDC0C8C-7107-408D-B625-A1C5AA9F5C30}"/>
    <dgm:cxn modelId="{12644B7E-E2AC-48B4-A5EB-1078962559B5}" srcId="{5A3685FD-7498-4BDA-A5C9-64605F3802CC}" destId="{41B5737C-86E9-4539-81A1-518046350D45}" srcOrd="2" destOrd="0" parTransId="{91DF79E2-8223-49A7-B769-0495819523A2}" sibTransId="{07104116-31F9-488E-B83E-8CC010F88948}"/>
    <dgm:cxn modelId="{C28B5F1A-AD69-4472-9CE2-D89E848E0017}" type="presOf" srcId="{4649E716-C496-4EE8-9EC5-A95384C3198D}" destId="{F0874BCF-D6E9-4A1C-99F2-7CA809977804}" srcOrd="0" destOrd="0" presId="urn:microsoft.com/office/officeart/2005/8/layout/hProcess9"/>
    <dgm:cxn modelId="{943EBDA2-E118-4BE6-9CF2-973A76D379DB}" type="presOf" srcId="{5A3685FD-7498-4BDA-A5C9-64605F3802CC}" destId="{C1C3FD64-3D82-4394-9D2D-E25EB706CB37}" srcOrd="0" destOrd="0" presId="urn:microsoft.com/office/officeart/2005/8/layout/hProcess9"/>
    <dgm:cxn modelId="{57A0680D-0F64-4B97-8119-40F3ED860C7C}" type="presOf" srcId="{C0C0A5DB-303D-40E4-9BA9-4661FBC93650}" destId="{07D9918F-CDE4-4F14-BA29-544D1C7218DB}" srcOrd="0" destOrd="0" presId="urn:microsoft.com/office/officeart/2005/8/layout/hProcess9"/>
    <dgm:cxn modelId="{E82384C6-8BDC-4CF4-91C6-4F3D688647E5}" type="presOf" srcId="{41B5737C-86E9-4539-81A1-518046350D45}" destId="{516CA92E-8FA5-40B7-B90C-55569F565545}" srcOrd="0" destOrd="0" presId="urn:microsoft.com/office/officeart/2005/8/layout/hProcess9"/>
    <dgm:cxn modelId="{DFED7B76-ED4E-4A0E-8DA5-3689486263F0}" type="presParOf" srcId="{C1C3FD64-3D82-4394-9D2D-E25EB706CB37}" destId="{0F063BF3-C702-4FF3-9AE1-718BCE170CF7}" srcOrd="0" destOrd="0" presId="urn:microsoft.com/office/officeart/2005/8/layout/hProcess9"/>
    <dgm:cxn modelId="{67686CA7-31A4-495B-A381-F240F06D2CA0}" type="presParOf" srcId="{C1C3FD64-3D82-4394-9D2D-E25EB706CB37}" destId="{287D23A3-2FDC-45A7-BB7D-F528F5091C7B}" srcOrd="1" destOrd="0" presId="urn:microsoft.com/office/officeart/2005/8/layout/hProcess9"/>
    <dgm:cxn modelId="{28290A9D-908D-4272-ACCE-24B11B428E75}" type="presParOf" srcId="{287D23A3-2FDC-45A7-BB7D-F528F5091C7B}" destId="{07D9918F-CDE4-4F14-BA29-544D1C7218DB}" srcOrd="0" destOrd="0" presId="urn:microsoft.com/office/officeart/2005/8/layout/hProcess9"/>
    <dgm:cxn modelId="{BF86FA83-86BB-47F7-B7EC-2948A5B522CC}" type="presParOf" srcId="{287D23A3-2FDC-45A7-BB7D-F528F5091C7B}" destId="{F6D77132-F593-4F17-A4D8-34C3442F11F6}" srcOrd="1" destOrd="0" presId="urn:microsoft.com/office/officeart/2005/8/layout/hProcess9"/>
    <dgm:cxn modelId="{FCF91899-60FB-4E4B-B671-999F4103CE20}" type="presParOf" srcId="{287D23A3-2FDC-45A7-BB7D-F528F5091C7B}" destId="{F0874BCF-D6E9-4A1C-99F2-7CA809977804}" srcOrd="2" destOrd="0" presId="urn:microsoft.com/office/officeart/2005/8/layout/hProcess9"/>
    <dgm:cxn modelId="{CDC626C3-2842-41A3-827A-ABD1D74CE47D}" type="presParOf" srcId="{287D23A3-2FDC-45A7-BB7D-F528F5091C7B}" destId="{CA3D2839-8FC8-446F-A6B8-B8974FF7A9F4}" srcOrd="3" destOrd="0" presId="urn:microsoft.com/office/officeart/2005/8/layout/hProcess9"/>
    <dgm:cxn modelId="{CFD0F61E-71A5-4426-822A-C9D457B6F37E}" type="presParOf" srcId="{287D23A3-2FDC-45A7-BB7D-F528F5091C7B}" destId="{516CA92E-8FA5-40B7-B90C-55569F56554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1149F0-53F4-4197-B3B9-16460DF6C8CE}" type="doc">
      <dgm:prSet loTypeId="urn:microsoft.com/office/officeart/2005/8/layout/radial2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2D091909-6B65-4813-AF3E-4D964B4DB189}">
      <dgm:prSet phldrT="[Texto]"/>
      <dgm:spPr/>
      <dgm:t>
        <a:bodyPr/>
        <a:lstStyle/>
        <a:p>
          <a:r>
            <a:rPr lang="es-MX" dirty="0" smtClean="0">
              <a:latin typeface="Arial Black" pitchFamily="34" charset="0"/>
            </a:rPr>
            <a:t>EUBACTERIAS</a:t>
          </a:r>
          <a:endParaRPr lang="es-MX" dirty="0">
            <a:latin typeface="Arial Black" pitchFamily="34" charset="0"/>
          </a:endParaRPr>
        </a:p>
      </dgm:t>
    </dgm:pt>
    <dgm:pt modelId="{7157F669-9BC5-41ED-8D5C-BE0669DD883A}" type="parTrans" cxnId="{02C88C78-7BBD-4CD6-BE6E-7F2D2C5359EA}">
      <dgm:prSet/>
      <dgm:spPr/>
      <dgm:t>
        <a:bodyPr/>
        <a:lstStyle/>
        <a:p>
          <a:endParaRPr lang="es-MX"/>
        </a:p>
      </dgm:t>
    </dgm:pt>
    <dgm:pt modelId="{46FF6642-177C-41D7-B31B-6C8806051D0D}" type="sibTrans" cxnId="{02C88C78-7BBD-4CD6-BE6E-7F2D2C5359EA}">
      <dgm:prSet/>
      <dgm:spPr/>
      <dgm:t>
        <a:bodyPr/>
        <a:lstStyle/>
        <a:p>
          <a:endParaRPr lang="es-MX"/>
        </a:p>
      </dgm:t>
    </dgm:pt>
    <dgm:pt modelId="{A409C7DB-F05E-4C81-81F3-049D078BCEB9}">
      <dgm:prSet phldrT="[Texto]"/>
      <dgm:spPr/>
      <dgm:t>
        <a:bodyPr/>
        <a:lstStyle/>
        <a:p>
          <a:pPr algn="just"/>
          <a:r>
            <a:rPr lang="es-MX" smtClean="0">
              <a:latin typeface="Arial Black" pitchFamily="34" charset="0"/>
            </a:rPr>
            <a:t>BACTERIAS VERDADERAS</a:t>
          </a:r>
          <a:endParaRPr lang="es-MX" dirty="0">
            <a:latin typeface="Arial Black" pitchFamily="34" charset="0"/>
          </a:endParaRPr>
        </a:p>
      </dgm:t>
    </dgm:pt>
    <dgm:pt modelId="{6EBFEF35-D276-4D48-AF87-1524AF05DD9E}" type="parTrans" cxnId="{D077D91B-23D1-4A0E-A3B4-2AAA0D8D271C}">
      <dgm:prSet/>
      <dgm:spPr/>
      <dgm:t>
        <a:bodyPr/>
        <a:lstStyle/>
        <a:p>
          <a:endParaRPr lang="es-MX"/>
        </a:p>
      </dgm:t>
    </dgm:pt>
    <dgm:pt modelId="{1A7A4C0A-ACB0-49AA-AE33-E3874D038102}" type="sibTrans" cxnId="{D077D91B-23D1-4A0E-A3B4-2AAA0D8D271C}">
      <dgm:prSet/>
      <dgm:spPr/>
      <dgm:t>
        <a:bodyPr/>
        <a:lstStyle/>
        <a:p>
          <a:endParaRPr lang="es-MX"/>
        </a:p>
      </dgm:t>
    </dgm:pt>
    <dgm:pt modelId="{DDCC72C4-AE18-4538-BB7F-C3587C7B90E5}">
      <dgm:prSet phldrT="[Texto]"/>
      <dgm:spPr/>
      <dgm:t>
        <a:bodyPr/>
        <a:lstStyle/>
        <a:p>
          <a:r>
            <a:rPr lang="es-MX" dirty="0" smtClean="0">
              <a:latin typeface="Arial Black" pitchFamily="34" charset="0"/>
            </a:rPr>
            <a:t>ARCHAE</a:t>
          </a:r>
          <a:endParaRPr lang="es-MX" dirty="0">
            <a:latin typeface="Arial Black" pitchFamily="34" charset="0"/>
          </a:endParaRPr>
        </a:p>
      </dgm:t>
    </dgm:pt>
    <dgm:pt modelId="{FA04DFC8-453A-44DD-BEB1-EE4AEB184F30}" type="parTrans" cxnId="{3BF9C6A2-567C-4D35-BF5F-DF5533811290}">
      <dgm:prSet/>
      <dgm:spPr/>
      <dgm:t>
        <a:bodyPr/>
        <a:lstStyle/>
        <a:p>
          <a:endParaRPr lang="es-MX"/>
        </a:p>
      </dgm:t>
    </dgm:pt>
    <dgm:pt modelId="{F370010D-58DD-4F24-9C2C-35F55F9B523F}" type="sibTrans" cxnId="{3BF9C6A2-567C-4D35-BF5F-DF5533811290}">
      <dgm:prSet/>
      <dgm:spPr/>
      <dgm:t>
        <a:bodyPr/>
        <a:lstStyle/>
        <a:p>
          <a:endParaRPr lang="es-MX"/>
        </a:p>
      </dgm:t>
    </dgm:pt>
    <dgm:pt modelId="{A68DF756-92A8-4BD7-887F-B6BE35FE37B8}">
      <dgm:prSet phldrT="[Texto]"/>
      <dgm:spPr/>
      <dgm:t>
        <a:bodyPr/>
        <a:lstStyle/>
        <a:p>
          <a:r>
            <a:rPr lang="es-MX" smtClean="0">
              <a:latin typeface="Arial Black" pitchFamily="34" charset="0"/>
            </a:rPr>
            <a:t>ARCHAES</a:t>
          </a:r>
          <a:endParaRPr lang="es-MX" dirty="0">
            <a:latin typeface="Arial Black" pitchFamily="34" charset="0"/>
          </a:endParaRPr>
        </a:p>
      </dgm:t>
    </dgm:pt>
    <dgm:pt modelId="{E6398F30-86DA-46BA-A817-B5FA2E07AA9B}" type="parTrans" cxnId="{5B991C44-93B5-4BB6-93F8-8AFFE7C78148}">
      <dgm:prSet/>
      <dgm:spPr/>
      <dgm:t>
        <a:bodyPr/>
        <a:lstStyle/>
        <a:p>
          <a:endParaRPr lang="es-MX"/>
        </a:p>
      </dgm:t>
    </dgm:pt>
    <dgm:pt modelId="{AD63CD91-F1A8-4013-8429-F2716BC2B26C}" type="sibTrans" cxnId="{5B991C44-93B5-4BB6-93F8-8AFFE7C78148}">
      <dgm:prSet/>
      <dgm:spPr/>
      <dgm:t>
        <a:bodyPr/>
        <a:lstStyle/>
        <a:p>
          <a:endParaRPr lang="es-MX"/>
        </a:p>
      </dgm:t>
    </dgm:pt>
    <dgm:pt modelId="{5B1F8936-4CDF-4A2E-964D-AD248B15DAE9}">
      <dgm:prSet phldrT="[Texto]"/>
      <dgm:spPr/>
      <dgm:t>
        <a:bodyPr/>
        <a:lstStyle/>
        <a:p>
          <a:r>
            <a:rPr lang="es-MX" dirty="0" smtClean="0">
              <a:latin typeface="Arial Black" pitchFamily="34" charset="0"/>
            </a:rPr>
            <a:t>EUCARYA</a:t>
          </a:r>
          <a:endParaRPr lang="es-MX" dirty="0">
            <a:latin typeface="Arial Black" pitchFamily="34" charset="0"/>
          </a:endParaRPr>
        </a:p>
      </dgm:t>
    </dgm:pt>
    <dgm:pt modelId="{5379A131-0A99-4AFA-926E-7AA372CF82E4}" type="parTrans" cxnId="{CA706667-F773-4926-99DD-BF5B24D02312}">
      <dgm:prSet/>
      <dgm:spPr/>
      <dgm:t>
        <a:bodyPr/>
        <a:lstStyle/>
        <a:p>
          <a:endParaRPr lang="es-MX"/>
        </a:p>
      </dgm:t>
    </dgm:pt>
    <dgm:pt modelId="{9D5EB883-C2CB-4D16-976C-ABD5A33A3A64}" type="sibTrans" cxnId="{CA706667-F773-4926-99DD-BF5B24D02312}">
      <dgm:prSet/>
      <dgm:spPr/>
      <dgm:t>
        <a:bodyPr/>
        <a:lstStyle/>
        <a:p>
          <a:endParaRPr lang="es-MX"/>
        </a:p>
      </dgm:t>
    </dgm:pt>
    <dgm:pt modelId="{79375FCF-C3D4-497E-BBF5-0C3758A7A5A2}">
      <dgm:prSet phldrT="[Texto]"/>
      <dgm:spPr/>
      <dgm:t>
        <a:bodyPr/>
        <a:lstStyle/>
        <a:p>
          <a:r>
            <a:rPr lang="es-MX" smtClean="0">
              <a:latin typeface="Arial Black" pitchFamily="34" charset="0"/>
            </a:rPr>
            <a:t>PROTISTA</a:t>
          </a:r>
          <a:endParaRPr lang="es-MX" dirty="0">
            <a:latin typeface="Arial Black" pitchFamily="34" charset="0"/>
          </a:endParaRPr>
        </a:p>
      </dgm:t>
    </dgm:pt>
    <dgm:pt modelId="{0EA331AB-90DA-43B3-96B3-BDF8B056AF82}" type="parTrans" cxnId="{D0F74B1E-C8D8-4D21-B0FC-A306602AE4C8}">
      <dgm:prSet/>
      <dgm:spPr/>
      <dgm:t>
        <a:bodyPr/>
        <a:lstStyle/>
        <a:p>
          <a:endParaRPr lang="es-MX"/>
        </a:p>
      </dgm:t>
    </dgm:pt>
    <dgm:pt modelId="{DA1D0CD8-D1CB-4E16-B3B9-ECBC1AD72119}" type="sibTrans" cxnId="{D0F74B1E-C8D8-4D21-B0FC-A306602AE4C8}">
      <dgm:prSet/>
      <dgm:spPr/>
      <dgm:t>
        <a:bodyPr/>
        <a:lstStyle/>
        <a:p>
          <a:endParaRPr lang="es-MX"/>
        </a:p>
      </dgm:t>
    </dgm:pt>
    <dgm:pt modelId="{6081DCFF-BEEF-442D-8F75-ED020276F22E}">
      <dgm:prSet phldrT="[Texto]"/>
      <dgm:spPr/>
      <dgm:t>
        <a:bodyPr/>
        <a:lstStyle/>
        <a:p>
          <a:r>
            <a:rPr lang="es-MX" smtClean="0">
              <a:latin typeface="Arial Black" pitchFamily="34" charset="0"/>
            </a:rPr>
            <a:t>FUNGI</a:t>
          </a:r>
          <a:endParaRPr lang="es-MX" dirty="0">
            <a:latin typeface="Arial Black" pitchFamily="34" charset="0"/>
          </a:endParaRPr>
        </a:p>
      </dgm:t>
    </dgm:pt>
    <dgm:pt modelId="{E6E34DA4-D4AC-4539-80BE-B7E340D1F039}" type="parTrans" cxnId="{2895B6EC-6888-4CE9-8426-F8DA929D943A}">
      <dgm:prSet/>
      <dgm:spPr/>
      <dgm:t>
        <a:bodyPr/>
        <a:lstStyle/>
        <a:p>
          <a:endParaRPr lang="es-MX"/>
        </a:p>
      </dgm:t>
    </dgm:pt>
    <dgm:pt modelId="{0FDB254E-D566-4142-B27B-2EF44F0A9D86}" type="sibTrans" cxnId="{2895B6EC-6888-4CE9-8426-F8DA929D943A}">
      <dgm:prSet/>
      <dgm:spPr/>
      <dgm:t>
        <a:bodyPr/>
        <a:lstStyle/>
        <a:p>
          <a:endParaRPr lang="es-MX"/>
        </a:p>
      </dgm:t>
    </dgm:pt>
    <dgm:pt modelId="{6CD03AC0-53BE-4BFB-9F99-A03C15942C29}">
      <dgm:prSet phldrT="[Texto]"/>
      <dgm:spPr/>
      <dgm:t>
        <a:bodyPr/>
        <a:lstStyle/>
        <a:p>
          <a:r>
            <a:rPr lang="es-MX" smtClean="0">
              <a:latin typeface="Arial Black" pitchFamily="34" charset="0"/>
            </a:rPr>
            <a:t>PLANTAS</a:t>
          </a:r>
          <a:endParaRPr lang="es-MX" dirty="0">
            <a:latin typeface="Arial Black" pitchFamily="34" charset="0"/>
          </a:endParaRPr>
        </a:p>
      </dgm:t>
    </dgm:pt>
    <dgm:pt modelId="{3E740B13-F9C3-4FEB-98D3-15147D31BF2D}" type="parTrans" cxnId="{3A00B09C-4FE8-4F42-907F-2DF32134E253}">
      <dgm:prSet/>
      <dgm:spPr/>
      <dgm:t>
        <a:bodyPr/>
        <a:lstStyle/>
        <a:p>
          <a:endParaRPr lang="es-MX"/>
        </a:p>
      </dgm:t>
    </dgm:pt>
    <dgm:pt modelId="{26ABD21E-AD9F-4106-A3C2-6EF015DC9318}" type="sibTrans" cxnId="{3A00B09C-4FE8-4F42-907F-2DF32134E253}">
      <dgm:prSet/>
      <dgm:spPr/>
      <dgm:t>
        <a:bodyPr/>
        <a:lstStyle/>
        <a:p>
          <a:endParaRPr lang="es-MX"/>
        </a:p>
      </dgm:t>
    </dgm:pt>
    <dgm:pt modelId="{CC380A26-8539-4A01-8716-0E30C85C3371}">
      <dgm:prSet phldrT="[Texto]"/>
      <dgm:spPr/>
      <dgm:t>
        <a:bodyPr/>
        <a:lstStyle/>
        <a:p>
          <a:r>
            <a:rPr lang="es-MX" smtClean="0">
              <a:latin typeface="Arial Black" pitchFamily="34" charset="0"/>
            </a:rPr>
            <a:t>ANIMALES</a:t>
          </a:r>
          <a:endParaRPr lang="es-MX" dirty="0">
            <a:latin typeface="Arial Black" pitchFamily="34" charset="0"/>
          </a:endParaRPr>
        </a:p>
      </dgm:t>
    </dgm:pt>
    <dgm:pt modelId="{3C95C14B-C1D5-40E9-8DCD-8C0157ED8E2A}" type="parTrans" cxnId="{954003A3-D5FF-4B33-BD44-6CB6CBF067A3}">
      <dgm:prSet/>
      <dgm:spPr/>
      <dgm:t>
        <a:bodyPr/>
        <a:lstStyle/>
        <a:p>
          <a:endParaRPr lang="es-MX"/>
        </a:p>
      </dgm:t>
    </dgm:pt>
    <dgm:pt modelId="{8DC228A5-FFF6-4881-92BD-524E9C2EC255}" type="sibTrans" cxnId="{954003A3-D5FF-4B33-BD44-6CB6CBF067A3}">
      <dgm:prSet/>
      <dgm:spPr/>
      <dgm:t>
        <a:bodyPr/>
        <a:lstStyle/>
        <a:p>
          <a:endParaRPr lang="es-MX"/>
        </a:p>
      </dgm:t>
    </dgm:pt>
    <dgm:pt modelId="{3DCCE609-1782-4736-8AA9-8924866DB485}" type="pres">
      <dgm:prSet presAssocID="{CE1149F0-53F4-4197-B3B9-16460DF6C8CE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6FA25AB-F2E7-47F9-9050-5024D9E6D45A}" type="pres">
      <dgm:prSet presAssocID="{CE1149F0-53F4-4197-B3B9-16460DF6C8CE}" presName="cycle" presStyleCnt="0"/>
      <dgm:spPr/>
      <dgm:t>
        <a:bodyPr/>
        <a:lstStyle/>
        <a:p>
          <a:endParaRPr lang="es-MX"/>
        </a:p>
      </dgm:t>
    </dgm:pt>
    <dgm:pt modelId="{7F2FC833-021F-4E08-BE31-1EE068D0FA25}" type="pres">
      <dgm:prSet presAssocID="{CE1149F0-53F4-4197-B3B9-16460DF6C8CE}" presName="centerShape" presStyleCnt="0"/>
      <dgm:spPr/>
      <dgm:t>
        <a:bodyPr/>
        <a:lstStyle/>
        <a:p>
          <a:endParaRPr lang="es-MX"/>
        </a:p>
      </dgm:t>
    </dgm:pt>
    <dgm:pt modelId="{0BF49302-97C0-451A-9A18-67ABFF7FF266}" type="pres">
      <dgm:prSet presAssocID="{CE1149F0-53F4-4197-B3B9-16460DF6C8CE}" presName="connSite" presStyleLbl="node1" presStyleIdx="0" presStyleCnt="4"/>
      <dgm:spPr/>
      <dgm:t>
        <a:bodyPr/>
        <a:lstStyle/>
        <a:p>
          <a:endParaRPr lang="es-MX"/>
        </a:p>
      </dgm:t>
    </dgm:pt>
    <dgm:pt modelId="{93DD4EB3-0D9E-4B1F-A38C-D2B88264D604}" type="pres">
      <dgm:prSet presAssocID="{CE1149F0-53F4-4197-B3B9-16460DF6C8CE}" presName="visible" presStyleLbl="nod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B817B03D-BFD7-495F-85EB-50CB32D84022}" type="pres">
      <dgm:prSet presAssocID="{7157F669-9BC5-41ED-8D5C-BE0669DD883A}" presName="Name25" presStyleLbl="parChTrans1D1" presStyleIdx="0" presStyleCnt="3"/>
      <dgm:spPr/>
      <dgm:t>
        <a:bodyPr/>
        <a:lstStyle/>
        <a:p>
          <a:endParaRPr lang="es-MX"/>
        </a:p>
      </dgm:t>
    </dgm:pt>
    <dgm:pt modelId="{CA1271C0-AFC8-4F06-8644-C38ACC41367C}" type="pres">
      <dgm:prSet presAssocID="{2D091909-6B65-4813-AF3E-4D964B4DB189}" presName="node" presStyleCnt="0"/>
      <dgm:spPr/>
      <dgm:t>
        <a:bodyPr/>
        <a:lstStyle/>
        <a:p>
          <a:endParaRPr lang="es-MX"/>
        </a:p>
      </dgm:t>
    </dgm:pt>
    <dgm:pt modelId="{070B5ACB-EE6F-479F-80AD-7FBD079E49F4}" type="pres">
      <dgm:prSet presAssocID="{2D091909-6B65-4813-AF3E-4D964B4DB189}" presName="parentNode" presStyleLbl="node1" presStyleIdx="1" presStyleCnt="4" custLinFactNeighborX="2698" custLinFactNeighborY="-499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0FA736-11F5-4F96-874A-B35015D438AD}" type="pres">
      <dgm:prSet presAssocID="{2D091909-6B65-4813-AF3E-4D964B4DB189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3FAC07-EA79-480C-90B8-9A02257F8583}" type="pres">
      <dgm:prSet presAssocID="{FA04DFC8-453A-44DD-BEB1-EE4AEB184F30}" presName="Name25" presStyleLbl="parChTrans1D1" presStyleIdx="1" presStyleCnt="3"/>
      <dgm:spPr/>
      <dgm:t>
        <a:bodyPr/>
        <a:lstStyle/>
        <a:p>
          <a:endParaRPr lang="es-MX"/>
        </a:p>
      </dgm:t>
    </dgm:pt>
    <dgm:pt modelId="{C085C1B2-6837-41BD-8E6A-AD138AC13E9E}" type="pres">
      <dgm:prSet presAssocID="{DDCC72C4-AE18-4538-BB7F-C3587C7B90E5}" presName="node" presStyleCnt="0"/>
      <dgm:spPr/>
      <dgm:t>
        <a:bodyPr/>
        <a:lstStyle/>
        <a:p>
          <a:endParaRPr lang="es-MX"/>
        </a:p>
      </dgm:t>
    </dgm:pt>
    <dgm:pt modelId="{F90529F3-9849-47C1-AF07-BB4E12E4384D}" type="pres">
      <dgm:prSet presAssocID="{DDCC72C4-AE18-4538-BB7F-C3587C7B90E5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E8748A-D8F9-4FDB-8256-1C9EA833602A}" type="pres">
      <dgm:prSet presAssocID="{DDCC72C4-AE18-4538-BB7F-C3587C7B90E5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6ADEA3-96AA-4254-A5A8-D3B5244C3FF7}" type="pres">
      <dgm:prSet presAssocID="{5379A131-0A99-4AFA-926E-7AA372CF82E4}" presName="Name25" presStyleLbl="parChTrans1D1" presStyleIdx="2" presStyleCnt="3"/>
      <dgm:spPr/>
      <dgm:t>
        <a:bodyPr/>
        <a:lstStyle/>
        <a:p>
          <a:endParaRPr lang="es-MX"/>
        </a:p>
      </dgm:t>
    </dgm:pt>
    <dgm:pt modelId="{29662DB1-44C3-4EE0-B3B9-C1998E9D7107}" type="pres">
      <dgm:prSet presAssocID="{5B1F8936-4CDF-4A2E-964D-AD248B15DAE9}" presName="node" presStyleCnt="0"/>
      <dgm:spPr/>
      <dgm:t>
        <a:bodyPr/>
        <a:lstStyle/>
        <a:p>
          <a:endParaRPr lang="es-MX"/>
        </a:p>
      </dgm:t>
    </dgm:pt>
    <dgm:pt modelId="{5E9FF057-2703-4EFB-BA4D-E01C75272134}" type="pres">
      <dgm:prSet presAssocID="{5B1F8936-4CDF-4A2E-964D-AD248B15DAE9}" presName="parentNode" presStyleLbl="node1" presStyleIdx="3" presStyleCnt="4" custLinFactNeighborX="2698" custLinFactNeighborY="536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136DEE-B074-4B05-92B9-1D909CC361D9}" type="pres">
      <dgm:prSet presAssocID="{5B1F8936-4CDF-4A2E-964D-AD248B15DAE9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077D91B-23D1-4A0E-A3B4-2AAA0D8D271C}" srcId="{2D091909-6B65-4813-AF3E-4D964B4DB189}" destId="{A409C7DB-F05E-4C81-81F3-049D078BCEB9}" srcOrd="0" destOrd="0" parTransId="{6EBFEF35-D276-4D48-AF87-1524AF05DD9E}" sibTransId="{1A7A4C0A-ACB0-49AA-AE33-E3874D038102}"/>
    <dgm:cxn modelId="{A80AB100-7C2B-4F97-AE35-AE7A88A4A6CB}" type="presOf" srcId="{5B1F8936-4CDF-4A2E-964D-AD248B15DAE9}" destId="{5E9FF057-2703-4EFB-BA4D-E01C75272134}" srcOrd="0" destOrd="0" presId="urn:microsoft.com/office/officeart/2005/8/layout/radial2"/>
    <dgm:cxn modelId="{2895B6EC-6888-4CE9-8426-F8DA929D943A}" srcId="{5B1F8936-4CDF-4A2E-964D-AD248B15DAE9}" destId="{6081DCFF-BEEF-442D-8F75-ED020276F22E}" srcOrd="1" destOrd="0" parTransId="{E6E34DA4-D4AC-4539-80BE-B7E340D1F039}" sibTransId="{0FDB254E-D566-4142-B27B-2EF44F0A9D86}"/>
    <dgm:cxn modelId="{8250F32B-8B37-47B9-A8D8-4F3C39EC4E58}" type="presOf" srcId="{CE1149F0-53F4-4197-B3B9-16460DF6C8CE}" destId="{3DCCE609-1782-4736-8AA9-8924866DB485}" srcOrd="0" destOrd="0" presId="urn:microsoft.com/office/officeart/2005/8/layout/radial2"/>
    <dgm:cxn modelId="{5B991C44-93B5-4BB6-93F8-8AFFE7C78148}" srcId="{DDCC72C4-AE18-4538-BB7F-C3587C7B90E5}" destId="{A68DF756-92A8-4BD7-887F-B6BE35FE37B8}" srcOrd="0" destOrd="0" parTransId="{E6398F30-86DA-46BA-A817-B5FA2E07AA9B}" sibTransId="{AD63CD91-F1A8-4013-8429-F2716BC2B26C}"/>
    <dgm:cxn modelId="{BE8053EA-1D02-479D-90AD-ECA9192039F4}" type="presOf" srcId="{FA04DFC8-453A-44DD-BEB1-EE4AEB184F30}" destId="{823FAC07-EA79-480C-90B8-9A02257F8583}" srcOrd="0" destOrd="0" presId="urn:microsoft.com/office/officeart/2005/8/layout/radial2"/>
    <dgm:cxn modelId="{3A00B09C-4FE8-4F42-907F-2DF32134E253}" srcId="{5B1F8936-4CDF-4A2E-964D-AD248B15DAE9}" destId="{6CD03AC0-53BE-4BFB-9F99-A03C15942C29}" srcOrd="2" destOrd="0" parTransId="{3E740B13-F9C3-4FEB-98D3-15147D31BF2D}" sibTransId="{26ABD21E-AD9F-4106-A3C2-6EF015DC9318}"/>
    <dgm:cxn modelId="{CA706667-F773-4926-99DD-BF5B24D02312}" srcId="{CE1149F0-53F4-4197-B3B9-16460DF6C8CE}" destId="{5B1F8936-4CDF-4A2E-964D-AD248B15DAE9}" srcOrd="2" destOrd="0" parTransId="{5379A131-0A99-4AFA-926E-7AA372CF82E4}" sibTransId="{9D5EB883-C2CB-4D16-976C-ABD5A33A3A64}"/>
    <dgm:cxn modelId="{9C7F1E69-F032-4D9E-B17E-78C682CC6EA9}" type="presOf" srcId="{7157F669-9BC5-41ED-8D5C-BE0669DD883A}" destId="{B817B03D-BFD7-495F-85EB-50CB32D84022}" srcOrd="0" destOrd="0" presId="urn:microsoft.com/office/officeart/2005/8/layout/radial2"/>
    <dgm:cxn modelId="{E7B472E3-F884-4322-A1C0-79D1D8E9E667}" type="presOf" srcId="{CC380A26-8539-4A01-8716-0E30C85C3371}" destId="{89136DEE-B074-4B05-92B9-1D909CC361D9}" srcOrd="0" destOrd="3" presId="urn:microsoft.com/office/officeart/2005/8/layout/radial2"/>
    <dgm:cxn modelId="{3BF9C6A2-567C-4D35-BF5F-DF5533811290}" srcId="{CE1149F0-53F4-4197-B3B9-16460DF6C8CE}" destId="{DDCC72C4-AE18-4538-BB7F-C3587C7B90E5}" srcOrd="1" destOrd="0" parTransId="{FA04DFC8-453A-44DD-BEB1-EE4AEB184F30}" sibTransId="{F370010D-58DD-4F24-9C2C-35F55F9B523F}"/>
    <dgm:cxn modelId="{5A89425B-F0EC-442D-8E9C-1507B621F92B}" type="presOf" srcId="{5379A131-0A99-4AFA-926E-7AA372CF82E4}" destId="{546ADEA3-96AA-4254-A5A8-D3B5244C3FF7}" srcOrd="0" destOrd="0" presId="urn:microsoft.com/office/officeart/2005/8/layout/radial2"/>
    <dgm:cxn modelId="{CD7FC215-DE9E-412A-8343-78B9A673DBCB}" type="presOf" srcId="{6CD03AC0-53BE-4BFB-9F99-A03C15942C29}" destId="{89136DEE-B074-4B05-92B9-1D909CC361D9}" srcOrd="0" destOrd="2" presId="urn:microsoft.com/office/officeart/2005/8/layout/radial2"/>
    <dgm:cxn modelId="{D0F74B1E-C8D8-4D21-B0FC-A306602AE4C8}" srcId="{5B1F8936-4CDF-4A2E-964D-AD248B15DAE9}" destId="{79375FCF-C3D4-497E-BBF5-0C3758A7A5A2}" srcOrd="0" destOrd="0" parTransId="{0EA331AB-90DA-43B3-96B3-BDF8B056AF82}" sibTransId="{DA1D0CD8-D1CB-4E16-B3B9-ECBC1AD72119}"/>
    <dgm:cxn modelId="{02C88C78-7BBD-4CD6-BE6E-7F2D2C5359EA}" srcId="{CE1149F0-53F4-4197-B3B9-16460DF6C8CE}" destId="{2D091909-6B65-4813-AF3E-4D964B4DB189}" srcOrd="0" destOrd="0" parTransId="{7157F669-9BC5-41ED-8D5C-BE0669DD883A}" sibTransId="{46FF6642-177C-41D7-B31B-6C8806051D0D}"/>
    <dgm:cxn modelId="{1EF46B99-BC77-447E-A6C0-B6C10402921C}" type="presOf" srcId="{A409C7DB-F05E-4C81-81F3-049D078BCEB9}" destId="{9A0FA736-11F5-4F96-874A-B35015D438AD}" srcOrd="0" destOrd="0" presId="urn:microsoft.com/office/officeart/2005/8/layout/radial2"/>
    <dgm:cxn modelId="{1999AB7D-E9E7-4BB4-B579-86E6FD068121}" type="presOf" srcId="{6081DCFF-BEEF-442D-8F75-ED020276F22E}" destId="{89136DEE-B074-4B05-92B9-1D909CC361D9}" srcOrd="0" destOrd="1" presId="urn:microsoft.com/office/officeart/2005/8/layout/radial2"/>
    <dgm:cxn modelId="{682C6DFF-6FDA-41B6-9B7F-782D1C2D1DE4}" type="presOf" srcId="{A68DF756-92A8-4BD7-887F-B6BE35FE37B8}" destId="{F0E8748A-D8F9-4FDB-8256-1C9EA833602A}" srcOrd="0" destOrd="0" presId="urn:microsoft.com/office/officeart/2005/8/layout/radial2"/>
    <dgm:cxn modelId="{90BFDB0F-4EBA-4A1C-9FC7-87F3B76D170E}" type="presOf" srcId="{79375FCF-C3D4-497E-BBF5-0C3758A7A5A2}" destId="{89136DEE-B074-4B05-92B9-1D909CC361D9}" srcOrd="0" destOrd="0" presId="urn:microsoft.com/office/officeart/2005/8/layout/radial2"/>
    <dgm:cxn modelId="{278CA767-A4BE-4C2C-823C-9608F4B91AE3}" type="presOf" srcId="{DDCC72C4-AE18-4538-BB7F-C3587C7B90E5}" destId="{F90529F3-9849-47C1-AF07-BB4E12E4384D}" srcOrd="0" destOrd="0" presId="urn:microsoft.com/office/officeart/2005/8/layout/radial2"/>
    <dgm:cxn modelId="{954003A3-D5FF-4B33-BD44-6CB6CBF067A3}" srcId="{5B1F8936-4CDF-4A2E-964D-AD248B15DAE9}" destId="{CC380A26-8539-4A01-8716-0E30C85C3371}" srcOrd="3" destOrd="0" parTransId="{3C95C14B-C1D5-40E9-8DCD-8C0157ED8E2A}" sibTransId="{8DC228A5-FFF6-4881-92BD-524E9C2EC255}"/>
    <dgm:cxn modelId="{3D5F8A21-4214-438F-A974-3F4136E8A8E5}" type="presOf" srcId="{2D091909-6B65-4813-AF3E-4D964B4DB189}" destId="{070B5ACB-EE6F-479F-80AD-7FBD079E49F4}" srcOrd="0" destOrd="0" presId="urn:microsoft.com/office/officeart/2005/8/layout/radial2"/>
    <dgm:cxn modelId="{CDA647DA-4A0C-4B6F-A398-A40D0C2E079D}" type="presParOf" srcId="{3DCCE609-1782-4736-8AA9-8924866DB485}" destId="{C6FA25AB-F2E7-47F9-9050-5024D9E6D45A}" srcOrd="0" destOrd="0" presId="urn:microsoft.com/office/officeart/2005/8/layout/radial2"/>
    <dgm:cxn modelId="{2BD1EE2E-235C-453A-B107-4324ACF91B10}" type="presParOf" srcId="{C6FA25AB-F2E7-47F9-9050-5024D9E6D45A}" destId="{7F2FC833-021F-4E08-BE31-1EE068D0FA25}" srcOrd="0" destOrd="0" presId="urn:microsoft.com/office/officeart/2005/8/layout/radial2"/>
    <dgm:cxn modelId="{12F688E0-7ED0-4F6D-A6CF-EC2495FB8B77}" type="presParOf" srcId="{7F2FC833-021F-4E08-BE31-1EE068D0FA25}" destId="{0BF49302-97C0-451A-9A18-67ABFF7FF266}" srcOrd="0" destOrd="0" presId="urn:microsoft.com/office/officeart/2005/8/layout/radial2"/>
    <dgm:cxn modelId="{ED998D9E-6798-460E-8947-E016E3F63275}" type="presParOf" srcId="{7F2FC833-021F-4E08-BE31-1EE068D0FA25}" destId="{93DD4EB3-0D9E-4B1F-A38C-D2B88264D604}" srcOrd="1" destOrd="0" presId="urn:microsoft.com/office/officeart/2005/8/layout/radial2"/>
    <dgm:cxn modelId="{36B8A901-0108-4CDA-BED8-CA3F4B8C203C}" type="presParOf" srcId="{C6FA25AB-F2E7-47F9-9050-5024D9E6D45A}" destId="{B817B03D-BFD7-495F-85EB-50CB32D84022}" srcOrd="1" destOrd="0" presId="urn:microsoft.com/office/officeart/2005/8/layout/radial2"/>
    <dgm:cxn modelId="{36E24F00-D599-4A8B-AABD-F1FBB47DFE29}" type="presParOf" srcId="{C6FA25AB-F2E7-47F9-9050-5024D9E6D45A}" destId="{CA1271C0-AFC8-4F06-8644-C38ACC41367C}" srcOrd="2" destOrd="0" presId="urn:microsoft.com/office/officeart/2005/8/layout/radial2"/>
    <dgm:cxn modelId="{0C5739FC-6DAA-4B7C-A185-FBB7540E4EA8}" type="presParOf" srcId="{CA1271C0-AFC8-4F06-8644-C38ACC41367C}" destId="{070B5ACB-EE6F-479F-80AD-7FBD079E49F4}" srcOrd="0" destOrd="0" presId="urn:microsoft.com/office/officeart/2005/8/layout/radial2"/>
    <dgm:cxn modelId="{7E4B7106-FA48-43EE-A0A8-5B9AD207A8C4}" type="presParOf" srcId="{CA1271C0-AFC8-4F06-8644-C38ACC41367C}" destId="{9A0FA736-11F5-4F96-874A-B35015D438AD}" srcOrd="1" destOrd="0" presId="urn:microsoft.com/office/officeart/2005/8/layout/radial2"/>
    <dgm:cxn modelId="{1AA0B62D-EC63-49CE-AAD1-68B83CB9BC88}" type="presParOf" srcId="{C6FA25AB-F2E7-47F9-9050-5024D9E6D45A}" destId="{823FAC07-EA79-480C-90B8-9A02257F8583}" srcOrd="3" destOrd="0" presId="urn:microsoft.com/office/officeart/2005/8/layout/radial2"/>
    <dgm:cxn modelId="{36012266-C55C-480F-A022-652D1BFEC92C}" type="presParOf" srcId="{C6FA25AB-F2E7-47F9-9050-5024D9E6D45A}" destId="{C085C1B2-6837-41BD-8E6A-AD138AC13E9E}" srcOrd="4" destOrd="0" presId="urn:microsoft.com/office/officeart/2005/8/layout/radial2"/>
    <dgm:cxn modelId="{9467A0D6-C616-4203-AE6C-9723FD05439B}" type="presParOf" srcId="{C085C1B2-6837-41BD-8E6A-AD138AC13E9E}" destId="{F90529F3-9849-47C1-AF07-BB4E12E4384D}" srcOrd="0" destOrd="0" presId="urn:microsoft.com/office/officeart/2005/8/layout/radial2"/>
    <dgm:cxn modelId="{907B5C49-E6B1-49EC-AEEA-6EC9FAFA91A6}" type="presParOf" srcId="{C085C1B2-6837-41BD-8E6A-AD138AC13E9E}" destId="{F0E8748A-D8F9-4FDB-8256-1C9EA833602A}" srcOrd="1" destOrd="0" presId="urn:microsoft.com/office/officeart/2005/8/layout/radial2"/>
    <dgm:cxn modelId="{828312BA-762A-410D-948D-05D494828200}" type="presParOf" srcId="{C6FA25AB-F2E7-47F9-9050-5024D9E6D45A}" destId="{546ADEA3-96AA-4254-A5A8-D3B5244C3FF7}" srcOrd="5" destOrd="0" presId="urn:microsoft.com/office/officeart/2005/8/layout/radial2"/>
    <dgm:cxn modelId="{DEF1C30E-DB68-4A8E-9395-236533AF9482}" type="presParOf" srcId="{C6FA25AB-F2E7-47F9-9050-5024D9E6D45A}" destId="{29662DB1-44C3-4EE0-B3B9-C1998E9D7107}" srcOrd="6" destOrd="0" presId="urn:microsoft.com/office/officeart/2005/8/layout/radial2"/>
    <dgm:cxn modelId="{D1B8F5E6-1C7B-4858-B565-7AB79097B4F2}" type="presParOf" srcId="{29662DB1-44C3-4EE0-B3B9-C1998E9D7107}" destId="{5E9FF057-2703-4EFB-BA4D-E01C75272134}" srcOrd="0" destOrd="0" presId="urn:microsoft.com/office/officeart/2005/8/layout/radial2"/>
    <dgm:cxn modelId="{FFE094FC-3F71-4438-A9BE-909902A0BB42}" type="presParOf" srcId="{29662DB1-44C3-4EE0-B3B9-C1998E9D7107}" destId="{89136DEE-B074-4B05-92B9-1D909CC361D9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BDA0A3-5EAF-46F9-A2BD-EF63DB570220}" type="doc">
      <dgm:prSet loTypeId="urn:microsoft.com/office/officeart/2005/8/layout/cycle7" loCatId="cycle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B30482FE-987E-46BA-B0DF-3A8C9A0E11A8}">
      <dgm:prSet phldrT="[Texto]"/>
      <dgm:spPr/>
      <dgm:t>
        <a:bodyPr/>
        <a:lstStyle/>
        <a:p>
          <a:r>
            <a:rPr lang="es-MX" dirty="0" smtClean="0"/>
            <a:t>CLOROPHYTAS</a:t>
          </a:r>
          <a:endParaRPr lang="es-MX" dirty="0"/>
        </a:p>
      </dgm:t>
    </dgm:pt>
    <dgm:pt modelId="{E6B7ADD8-C6A8-46E6-AAC5-8B32AEAF239D}" type="parTrans" cxnId="{1D0FFCD8-7026-45CC-AB5B-1352816BD74A}">
      <dgm:prSet/>
      <dgm:spPr/>
      <dgm:t>
        <a:bodyPr/>
        <a:lstStyle/>
        <a:p>
          <a:endParaRPr lang="es-MX"/>
        </a:p>
      </dgm:t>
    </dgm:pt>
    <dgm:pt modelId="{D1992CD4-3291-4BD2-960C-18F35D6200EC}" type="sibTrans" cxnId="{1D0FFCD8-7026-45CC-AB5B-1352816BD74A}">
      <dgm:prSet/>
      <dgm:spPr/>
      <dgm:t>
        <a:bodyPr/>
        <a:lstStyle/>
        <a:p>
          <a:endParaRPr lang="es-MX"/>
        </a:p>
      </dgm:t>
    </dgm:pt>
    <dgm:pt modelId="{60265751-8081-4A20-87DB-ED255FB9C25F}">
      <dgm:prSet phldrT="[Texto]"/>
      <dgm:spPr/>
      <dgm:t>
        <a:bodyPr/>
        <a:lstStyle/>
        <a:p>
          <a:r>
            <a:rPr lang="es-MX" dirty="0" smtClean="0"/>
            <a:t>FEOPHYTAS</a:t>
          </a:r>
          <a:endParaRPr lang="es-MX" dirty="0"/>
        </a:p>
      </dgm:t>
    </dgm:pt>
    <dgm:pt modelId="{06E9AA7C-95B5-4BDB-987D-91942A5BFDC1}" type="parTrans" cxnId="{5BEA6CCC-00F5-4518-AF06-A78DA26AEE90}">
      <dgm:prSet/>
      <dgm:spPr/>
      <dgm:t>
        <a:bodyPr/>
        <a:lstStyle/>
        <a:p>
          <a:endParaRPr lang="es-MX"/>
        </a:p>
      </dgm:t>
    </dgm:pt>
    <dgm:pt modelId="{B767D962-FE09-46DF-9B40-423A22C16006}" type="sibTrans" cxnId="{5BEA6CCC-00F5-4518-AF06-A78DA26AEE90}">
      <dgm:prSet/>
      <dgm:spPr/>
      <dgm:t>
        <a:bodyPr/>
        <a:lstStyle/>
        <a:p>
          <a:endParaRPr lang="es-MX"/>
        </a:p>
      </dgm:t>
    </dgm:pt>
    <dgm:pt modelId="{B296B7A3-2BEC-4912-B6FA-C5835447A801}">
      <dgm:prSet phldrT="[Texto]"/>
      <dgm:spPr/>
      <dgm:t>
        <a:bodyPr/>
        <a:lstStyle/>
        <a:p>
          <a:r>
            <a:rPr lang="es-MX" dirty="0" smtClean="0"/>
            <a:t>RODOPHYTAS</a:t>
          </a:r>
          <a:endParaRPr lang="es-MX" dirty="0"/>
        </a:p>
      </dgm:t>
    </dgm:pt>
    <dgm:pt modelId="{EE8B457B-E250-4625-A144-4E85D473D3DB}" type="parTrans" cxnId="{73845697-662E-41B6-A726-88C691C37826}">
      <dgm:prSet/>
      <dgm:spPr/>
      <dgm:t>
        <a:bodyPr/>
        <a:lstStyle/>
        <a:p>
          <a:endParaRPr lang="es-MX"/>
        </a:p>
      </dgm:t>
    </dgm:pt>
    <dgm:pt modelId="{E33939A4-D0E2-4A34-8D52-4EC271DB087E}" type="sibTrans" cxnId="{73845697-662E-41B6-A726-88C691C37826}">
      <dgm:prSet/>
      <dgm:spPr/>
      <dgm:t>
        <a:bodyPr/>
        <a:lstStyle/>
        <a:p>
          <a:endParaRPr lang="es-MX"/>
        </a:p>
      </dgm:t>
    </dgm:pt>
    <dgm:pt modelId="{84184758-1AE9-47CB-ACDE-4CB31C091007}" type="pres">
      <dgm:prSet presAssocID="{E2BDA0A3-5EAF-46F9-A2BD-EF63DB57022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EBD5058-227B-4F79-AA5B-749C90FCB764}" type="pres">
      <dgm:prSet presAssocID="{B30482FE-987E-46BA-B0DF-3A8C9A0E11A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89CD15-7BA0-4C3A-AEED-4090CE6F2862}" type="pres">
      <dgm:prSet presAssocID="{D1992CD4-3291-4BD2-960C-18F35D6200EC}" presName="sibTrans" presStyleLbl="sibTrans2D1" presStyleIdx="0" presStyleCnt="3"/>
      <dgm:spPr/>
      <dgm:t>
        <a:bodyPr/>
        <a:lstStyle/>
        <a:p>
          <a:endParaRPr lang="es-MX"/>
        </a:p>
      </dgm:t>
    </dgm:pt>
    <dgm:pt modelId="{C3E0AF02-27C3-4C18-A4B6-17F09F71B9CD}" type="pres">
      <dgm:prSet presAssocID="{D1992CD4-3291-4BD2-960C-18F35D6200EC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1EAADD41-FA12-4853-9E0F-4D27A12D789E}" type="pres">
      <dgm:prSet presAssocID="{60265751-8081-4A20-87DB-ED255FB9C25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7C5C32-01AB-437C-8E82-F886F32C14B2}" type="pres">
      <dgm:prSet presAssocID="{B767D962-FE09-46DF-9B40-423A22C16006}" presName="sibTrans" presStyleLbl="sibTrans2D1" presStyleIdx="1" presStyleCnt="3"/>
      <dgm:spPr/>
      <dgm:t>
        <a:bodyPr/>
        <a:lstStyle/>
        <a:p>
          <a:endParaRPr lang="es-MX"/>
        </a:p>
      </dgm:t>
    </dgm:pt>
    <dgm:pt modelId="{30AB5B1A-539F-422A-8AD2-18D33EBAF28E}" type="pres">
      <dgm:prSet presAssocID="{B767D962-FE09-46DF-9B40-423A22C16006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76E45C96-0C79-412A-A183-9D71A02DE1A6}" type="pres">
      <dgm:prSet presAssocID="{B296B7A3-2BEC-4912-B6FA-C5835447A80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5C6263-B34C-4245-A0B7-F99DF465E9A7}" type="pres">
      <dgm:prSet presAssocID="{E33939A4-D0E2-4A34-8D52-4EC271DB087E}" presName="sibTrans" presStyleLbl="sibTrans2D1" presStyleIdx="2" presStyleCnt="3"/>
      <dgm:spPr/>
      <dgm:t>
        <a:bodyPr/>
        <a:lstStyle/>
        <a:p>
          <a:endParaRPr lang="es-MX"/>
        </a:p>
      </dgm:t>
    </dgm:pt>
    <dgm:pt modelId="{CB287FED-4184-4678-BABD-DAC85D3DE986}" type="pres">
      <dgm:prSet presAssocID="{E33939A4-D0E2-4A34-8D52-4EC271DB087E}" presName="connectorText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1C189D1E-4073-41CA-AF19-A3E94571D8F5}" type="presOf" srcId="{E33939A4-D0E2-4A34-8D52-4EC271DB087E}" destId="{855C6263-B34C-4245-A0B7-F99DF465E9A7}" srcOrd="0" destOrd="0" presId="urn:microsoft.com/office/officeart/2005/8/layout/cycle7"/>
    <dgm:cxn modelId="{B45C8594-7600-44DA-AA33-35A3A3763598}" type="presOf" srcId="{B767D962-FE09-46DF-9B40-423A22C16006}" destId="{30AB5B1A-539F-422A-8AD2-18D33EBAF28E}" srcOrd="1" destOrd="0" presId="urn:microsoft.com/office/officeart/2005/8/layout/cycle7"/>
    <dgm:cxn modelId="{1D0FFCD8-7026-45CC-AB5B-1352816BD74A}" srcId="{E2BDA0A3-5EAF-46F9-A2BD-EF63DB570220}" destId="{B30482FE-987E-46BA-B0DF-3A8C9A0E11A8}" srcOrd="0" destOrd="0" parTransId="{E6B7ADD8-C6A8-46E6-AAC5-8B32AEAF239D}" sibTransId="{D1992CD4-3291-4BD2-960C-18F35D6200EC}"/>
    <dgm:cxn modelId="{829858F6-9844-475B-B8DF-99A103D0590A}" type="presOf" srcId="{E33939A4-D0E2-4A34-8D52-4EC271DB087E}" destId="{CB287FED-4184-4678-BABD-DAC85D3DE986}" srcOrd="1" destOrd="0" presId="urn:microsoft.com/office/officeart/2005/8/layout/cycle7"/>
    <dgm:cxn modelId="{5BEA6CCC-00F5-4518-AF06-A78DA26AEE90}" srcId="{E2BDA0A3-5EAF-46F9-A2BD-EF63DB570220}" destId="{60265751-8081-4A20-87DB-ED255FB9C25F}" srcOrd="1" destOrd="0" parTransId="{06E9AA7C-95B5-4BDB-987D-91942A5BFDC1}" sibTransId="{B767D962-FE09-46DF-9B40-423A22C16006}"/>
    <dgm:cxn modelId="{3F3029D7-AF35-4515-97B0-0AFE818DB7ED}" type="presOf" srcId="{60265751-8081-4A20-87DB-ED255FB9C25F}" destId="{1EAADD41-FA12-4853-9E0F-4D27A12D789E}" srcOrd="0" destOrd="0" presId="urn:microsoft.com/office/officeart/2005/8/layout/cycle7"/>
    <dgm:cxn modelId="{73845697-662E-41B6-A726-88C691C37826}" srcId="{E2BDA0A3-5EAF-46F9-A2BD-EF63DB570220}" destId="{B296B7A3-2BEC-4912-B6FA-C5835447A801}" srcOrd="2" destOrd="0" parTransId="{EE8B457B-E250-4625-A144-4E85D473D3DB}" sibTransId="{E33939A4-D0E2-4A34-8D52-4EC271DB087E}"/>
    <dgm:cxn modelId="{C69A9B54-8767-4DF1-BF6A-881B65C73E61}" type="presOf" srcId="{B296B7A3-2BEC-4912-B6FA-C5835447A801}" destId="{76E45C96-0C79-412A-A183-9D71A02DE1A6}" srcOrd="0" destOrd="0" presId="urn:microsoft.com/office/officeart/2005/8/layout/cycle7"/>
    <dgm:cxn modelId="{71F475D4-F05D-469B-9C3A-B24243EDF6AC}" type="presOf" srcId="{D1992CD4-3291-4BD2-960C-18F35D6200EC}" destId="{C3E0AF02-27C3-4C18-A4B6-17F09F71B9CD}" srcOrd="1" destOrd="0" presId="urn:microsoft.com/office/officeart/2005/8/layout/cycle7"/>
    <dgm:cxn modelId="{68967947-4CAC-4A26-8786-EBA7D735D386}" type="presOf" srcId="{B767D962-FE09-46DF-9B40-423A22C16006}" destId="{867C5C32-01AB-437C-8E82-F886F32C14B2}" srcOrd="0" destOrd="0" presId="urn:microsoft.com/office/officeart/2005/8/layout/cycle7"/>
    <dgm:cxn modelId="{7F125FD4-9FC4-4DF2-9F7B-B4003E83DF6B}" type="presOf" srcId="{B30482FE-987E-46BA-B0DF-3A8C9A0E11A8}" destId="{FEBD5058-227B-4F79-AA5B-749C90FCB764}" srcOrd="0" destOrd="0" presId="urn:microsoft.com/office/officeart/2005/8/layout/cycle7"/>
    <dgm:cxn modelId="{0F69F478-C600-4166-BDE7-8553314F1A37}" type="presOf" srcId="{E2BDA0A3-5EAF-46F9-A2BD-EF63DB570220}" destId="{84184758-1AE9-47CB-ACDE-4CB31C091007}" srcOrd="0" destOrd="0" presId="urn:microsoft.com/office/officeart/2005/8/layout/cycle7"/>
    <dgm:cxn modelId="{939780AE-8F74-4B9C-A310-6814D828F443}" type="presOf" srcId="{D1992CD4-3291-4BD2-960C-18F35D6200EC}" destId="{A289CD15-7BA0-4C3A-AEED-4090CE6F2862}" srcOrd="0" destOrd="0" presId="urn:microsoft.com/office/officeart/2005/8/layout/cycle7"/>
    <dgm:cxn modelId="{33CAEBB6-833F-4DC1-A4AD-F8CEFE0827A2}" type="presParOf" srcId="{84184758-1AE9-47CB-ACDE-4CB31C091007}" destId="{FEBD5058-227B-4F79-AA5B-749C90FCB764}" srcOrd="0" destOrd="0" presId="urn:microsoft.com/office/officeart/2005/8/layout/cycle7"/>
    <dgm:cxn modelId="{F89219C7-A951-4293-B668-7CAD4D31D381}" type="presParOf" srcId="{84184758-1AE9-47CB-ACDE-4CB31C091007}" destId="{A289CD15-7BA0-4C3A-AEED-4090CE6F2862}" srcOrd="1" destOrd="0" presId="urn:microsoft.com/office/officeart/2005/8/layout/cycle7"/>
    <dgm:cxn modelId="{B01C661C-B801-4CF5-952B-0EA86B408555}" type="presParOf" srcId="{A289CD15-7BA0-4C3A-AEED-4090CE6F2862}" destId="{C3E0AF02-27C3-4C18-A4B6-17F09F71B9CD}" srcOrd="0" destOrd="0" presId="urn:microsoft.com/office/officeart/2005/8/layout/cycle7"/>
    <dgm:cxn modelId="{A76389C7-A22F-44BA-A17E-FD578F214221}" type="presParOf" srcId="{84184758-1AE9-47CB-ACDE-4CB31C091007}" destId="{1EAADD41-FA12-4853-9E0F-4D27A12D789E}" srcOrd="2" destOrd="0" presId="urn:microsoft.com/office/officeart/2005/8/layout/cycle7"/>
    <dgm:cxn modelId="{7CFC862D-6D22-400F-9BB4-4F3388F9FFA4}" type="presParOf" srcId="{84184758-1AE9-47CB-ACDE-4CB31C091007}" destId="{867C5C32-01AB-437C-8E82-F886F32C14B2}" srcOrd="3" destOrd="0" presId="urn:microsoft.com/office/officeart/2005/8/layout/cycle7"/>
    <dgm:cxn modelId="{A7D620AA-0FC5-46C4-95B6-8962E836E47B}" type="presParOf" srcId="{867C5C32-01AB-437C-8E82-F886F32C14B2}" destId="{30AB5B1A-539F-422A-8AD2-18D33EBAF28E}" srcOrd="0" destOrd="0" presId="urn:microsoft.com/office/officeart/2005/8/layout/cycle7"/>
    <dgm:cxn modelId="{E4745B2A-4FC5-4CDE-984B-1877EAB9B59A}" type="presParOf" srcId="{84184758-1AE9-47CB-ACDE-4CB31C091007}" destId="{76E45C96-0C79-412A-A183-9D71A02DE1A6}" srcOrd="4" destOrd="0" presId="urn:microsoft.com/office/officeart/2005/8/layout/cycle7"/>
    <dgm:cxn modelId="{4979A5C0-A6CC-436F-940A-214C20115A44}" type="presParOf" srcId="{84184758-1AE9-47CB-ACDE-4CB31C091007}" destId="{855C6263-B34C-4245-A0B7-F99DF465E9A7}" srcOrd="5" destOrd="0" presId="urn:microsoft.com/office/officeart/2005/8/layout/cycle7"/>
    <dgm:cxn modelId="{8CBFE985-1FA7-4F56-96A7-74D32BCE91FA}" type="presParOf" srcId="{855C6263-B34C-4245-A0B7-F99DF465E9A7}" destId="{CB287FED-4184-4678-BABD-DAC85D3DE98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063BF3-C702-4FF3-9AE1-718BCE170CF7}">
      <dsp:nvSpPr>
        <dsp:cNvPr id="0" name=""/>
        <dsp:cNvSpPr/>
      </dsp:nvSpPr>
      <dsp:spPr>
        <a:xfrm>
          <a:off x="599466" y="0"/>
          <a:ext cx="6793954" cy="54006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2">
              <a:tint val="40000"/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>
          <a:bevelT w="0" h="0"/>
          <a:contourClr>
            <a:schemeClr val="accent2">
              <a:tint val="40000"/>
              <a:hueOff val="0"/>
              <a:satOff val="0"/>
              <a:lumOff val="0"/>
              <a:alphaOff val="0"/>
              <a:tint val="7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7D9918F-CDE4-4F14-BA29-544D1C7218DB}">
      <dsp:nvSpPr>
        <dsp:cNvPr id="0" name=""/>
        <dsp:cNvSpPr/>
      </dsp:nvSpPr>
      <dsp:spPr>
        <a:xfrm>
          <a:off x="3987" y="1620180"/>
          <a:ext cx="2569402" cy="21602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101500">
            <a:schemeClr val="accent2">
              <a:hueOff val="0"/>
              <a:satOff val="0"/>
              <a:lumOff val="0"/>
              <a:alphaOff val="0"/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accent2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DOMINIOS</a:t>
          </a:r>
          <a:endParaRPr lang="es-MX" sz="2100" kern="1200" dirty="0"/>
        </a:p>
      </dsp:txBody>
      <dsp:txXfrm>
        <a:off x="3987" y="1620180"/>
        <a:ext cx="2569402" cy="2160240"/>
      </dsp:txXfrm>
    </dsp:sp>
    <dsp:sp modelId="{F0874BCF-D6E9-4A1C-99F2-7CA809977804}">
      <dsp:nvSpPr>
        <dsp:cNvPr id="0" name=""/>
        <dsp:cNvSpPr/>
      </dsp:nvSpPr>
      <dsp:spPr>
        <a:xfrm>
          <a:off x="2711742" y="1620180"/>
          <a:ext cx="2569402" cy="21602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101500">
            <a:schemeClr val="accent3">
              <a:hueOff val="0"/>
              <a:satOff val="0"/>
              <a:lumOff val="0"/>
              <a:alphaOff val="0"/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accent3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CLASIFICACIÓN</a:t>
          </a:r>
          <a:endParaRPr lang="es-MX" sz="2100" kern="1200" dirty="0"/>
        </a:p>
      </dsp:txBody>
      <dsp:txXfrm>
        <a:off x="2711742" y="1620180"/>
        <a:ext cx="2569402" cy="2160240"/>
      </dsp:txXfrm>
    </dsp:sp>
    <dsp:sp modelId="{516CA92E-8FA5-40B7-B90C-55569F565545}">
      <dsp:nvSpPr>
        <dsp:cNvPr id="0" name=""/>
        <dsp:cNvSpPr/>
      </dsp:nvSpPr>
      <dsp:spPr>
        <a:xfrm>
          <a:off x="5419498" y="1620180"/>
          <a:ext cx="2569402" cy="21602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4"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101500">
            <a:schemeClr val="accent4">
              <a:hueOff val="0"/>
              <a:satOff val="0"/>
              <a:lumOff val="0"/>
              <a:alphaOff val="0"/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accent4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CARACTERÍSTICAS</a:t>
          </a:r>
          <a:endParaRPr lang="es-MX" sz="2100" kern="1200" dirty="0"/>
        </a:p>
      </dsp:txBody>
      <dsp:txXfrm>
        <a:off x="5419498" y="1620180"/>
        <a:ext cx="2569402" cy="21602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6ADEA3-96AA-4254-A5A8-D3B5244C3FF7}">
      <dsp:nvSpPr>
        <dsp:cNvPr id="0" name=""/>
        <dsp:cNvSpPr/>
      </dsp:nvSpPr>
      <dsp:spPr>
        <a:xfrm rot="2530978">
          <a:off x="2484370" y="4034692"/>
          <a:ext cx="913408" cy="61259"/>
        </a:xfrm>
        <a:custGeom>
          <a:avLst/>
          <a:gdLst/>
          <a:ahLst/>
          <a:cxnLst/>
          <a:rect l="0" t="0" r="0" b="0"/>
          <a:pathLst>
            <a:path>
              <a:moveTo>
                <a:pt x="0" y="30629"/>
              </a:moveTo>
              <a:lnTo>
                <a:pt x="913408" y="3062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3FAC07-EA79-480C-90B8-9A02257F8583}">
      <dsp:nvSpPr>
        <dsp:cNvPr id="0" name=""/>
        <dsp:cNvSpPr/>
      </dsp:nvSpPr>
      <dsp:spPr>
        <a:xfrm>
          <a:off x="2602655" y="2849690"/>
          <a:ext cx="965426" cy="61259"/>
        </a:xfrm>
        <a:custGeom>
          <a:avLst/>
          <a:gdLst/>
          <a:ahLst/>
          <a:cxnLst/>
          <a:rect l="0" t="0" r="0" b="0"/>
          <a:pathLst>
            <a:path>
              <a:moveTo>
                <a:pt x="0" y="30629"/>
              </a:moveTo>
              <a:lnTo>
                <a:pt x="965426" y="3062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17B03D-BFD7-495F-85EB-50CB32D84022}">
      <dsp:nvSpPr>
        <dsp:cNvPr id="0" name=""/>
        <dsp:cNvSpPr/>
      </dsp:nvSpPr>
      <dsp:spPr>
        <a:xfrm rot="19069022">
          <a:off x="2484370" y="1664687"/>
          <a:ext cx="913408" cy="61259"/>
        </a:xfrm>
        <a:custGeom>
          <a:avLst/>
          <a:gdLst/>
          <a:ahLst/>
          <a:cxnLst/>
          <a:rect l="0" t="0" r="0" b="0"/>
          <a:pathLst>
            <a:path>
              <a:moveTo>
                <a:pt x="0" y="30629"/>
              </a:moveTo>
              <a:lnTo>
                <a:pt x="913408" y="3062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DD4EB3-0D9E-4B1F-A38C-D2B88264D604}">
      <dsp:nvSpPr>
        <dsp:cNvPr id="0" name=""/>
        <dsp:cNvSpPr/>
      </dsp:nvSpPr>
      <dsp:spPr>
        <a:xfrm>
          <a:off x="248793" y="1495695"/>
          <a:ext cx="2769249" cy="276924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0B5ACB-EE6F-479F-80AD-7FBD079E49F4}">
      <dsp:nvSpPr>
        <dsp:cNvPr id="0" name=""/>
        <dsp:cNvSpPr/>
      </dsp:nvSpPr>
      <dsp:spPr>
        <a:xfrm>
          <a:off x="3064327" y="0"/>
          <a:ext cx="1661549" cy="1661549"/>
        </a:xfrm>
        <a:prstGeom prst="ellipse">
          <a:avLst/>
        </a:prstGeom>
        <a:solidFill>
          <a:schemeClr val="accent2">
            <a:hueOff val="-5775273"/>
            <a:satOff val="5219"/>
            <a:lumOff val="58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latin typeface="Arial Black" pitchFamily="34" charset="0"/>
            </a:rPr>
            <a:t>EUBACTERIAS</a:t>
          </a:r>
          <a:endParaRPr lang="es-MX" sz="1100" kern="1200" dirty="0">
            <a:latin typeface="Arial Black" pitchFamily="34" charset="0"/>
          </a:endParaRPr>
        </a:p>
      </dsp:txBody>
      <dsp:txXfrm>
        <a:off x="3064327" y="0"/>
        <a:ext cx="1661549" cy="1661549"/>
      </dsp:txXfrm>
    </dsp:sp>
    <dsp:sp modelId="{9A0FA736-11F5-4F96-874A-B35015D438AD}">
      <dsp:nvSpPr>
        <dsp:cNvPr id="0" name=""/>
        <dsp:cNvSpPr/>
      </dsp:nvSpPr>
      <dsp:spPr>
        <a:xfrm>
          <a:off x="4892031" y="0"/>
          <a:ext cx="2492324" cy="1661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smtClean="0">
              <a:latin typeface="Arial Black" pitchFamily="34" charset="0"/>
            </a:rPr>
            <a:t>BACTERIAS VERDADERAS</a:t>
          </a:r>
          <a:endParaRPr lang="es-MX" sz="2200" kern="1200" dirty="0">
            <a:latin typeface="Arial Black" pitchFamily="34" charset="0"/>
          </a:endParaRPr>
        </a:p>
      </dsp:txBody>
      <dsp:txXfrm>
        <a:off x="4892031" y="0"/>
        <a:ext cx="2492324" cy="1661549"/>
      </dsp:txXfrm>
    </dsp:sp>
    <dsp:sp modelId="{F90529F3-9849-47C1-AF07-BB4E12E4384D}">
      <dsp:nvSpPr>
        <dsp:cNvPr id="0" name=""/>
        <dsp:cNvSpPr/>
      </dsp:nvSpPr>
      <dsp:spPr>
        <a:xfrm>
          <a:off x="3568081" y="2049545"/>
          <a:ext cx="1661549" cy="1661549"/>
        </a:xfrm>
        <a:prstGeom prst="ellipse">
          <a:avLst/>
        </a:prstGeom>
        <a:solidFill>
          <a:schemeClr val="accent2">
            <a:hueOff val="-11550546"/>
            <a:satOff val="10438"/>
            <a:lumOff val="117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latin typeface="Arial Black" pitchFamily="34" charset="0"/>
            </a:rPr>
            <a:t>ARCHAE</a:t>
          </a:r>
          <a:endParaRPr lang="es-MX" sz="1100" kern="1200" dirty="0">
            <a:latin typeface="Arial Black" pitchFamily="34" charset="0"/>
          </a:endParaRPr>
        </a:p>
      </dsp:txBody>
      <dsp:txXfrm>
        <a:off x="3568081" y="2049545"/>
        <a:ext cx="1661549" cy="1661549"/>
      </dsp:txXfrm>
    </dsp:sp>
    <dsp:sp modelId="{F0E8748A-D8F9-4FDB-8256-1C9EA833602A}">
      <dsp:nvSpPr>
        <dsp:cNvPr id="0" name=""/>
        <dsp:cNvSpPr/>
      </dsp:nvSpPr>
      <dsp:spPr>
        <a:xfrm>
          <a:off x="5395786" y="2049545"/>
          <a:ext cx="2492324" cy="1661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smtClean="0">
              <a:latin typeface="Arial Black" pitchFamily="34" charset="0"/>
            </a:rPr>
            <a:t>ARCHAES</a:t>
          </a:r>
          <a:endParaRPr lang="es-MX" sz="2200" kern="1200" dirty="0">
            <a:latin typeface="Arial Black" pitchFamily="34" charset="0"/>
          </a:endParaRPr>
        </a:p>
      </dsp:txBody>
      <dsp:txXfrm>
        <a:off x="5395786" y="2049545"/>
        <a:ext cx="2492324" cy="1661549"/>
      </dsp:txXfrm>
    </dsp:sp>
    <dsp:sp modelId="{5E9FF057-2703-4EFB-BA4D-E01C75272134}">
      <dsp:nvSpPr>
        <dsp:cNvPr id="0" name=""/>
        <dsp:cNvSpPr/>
      </dsp:nvSpPr>
      <dsp:spPr>
        <a:xfrm>
          <a:off x="3064327" y="4099090"/>
          <a:ext cx="1661549" cy="1661549"/>
        </a:xfrm>
        <a:prstGeom prst="ellipse">
          <a:avLst/>
        </a:prstGeom>
        <a:solidFill>
          <a:schemeClr val="accent2">
            <a:hueOff val="-17325818"/>
            <a:satOff val="15657"/>
            <a:lumOff val="176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latin typeface="Arial Black" pitchFamily="34" charset="0"/>
            </a:rPr>
            <a:t>EUCARYA</a:t>
          </a:r>
          <a:endParaRPr lang="es-MX" sz="1100" kern="1200" dirty="0">
            <a:latin typeface="Arial Black" pitchFamily="34" charset="0"/>
          </a:endParaRPr>
        </a:p>
      </dsp:txBody>
      <dsp:txXfrm>
        <a:off x="3064327" y="4099090"/>
        <a:ext cx="1661549" cy="1661549"/>
      </dsp:txXfrm>
    </dsp:sp>
    <dsp:sp modelId="{89136DEE-B074-4B05-92B9-1D909CC361D9}">
      <dsp:nvSpPr>
        <dsp:cNvPr id="0" name=""/>
        <dsp:cNvSpPr/>
      </dsp:nvSpPr>
      <dsp:spPr>
        <a:xfrm>
          <a:off x="4892031" y="4099090"/>
          <a:ext cx="2492324" cy="1661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smtClean="0">
              <a:latin typeface="Arial Black" pitchFamily="34" charset="0"/>
            </a:rPr>
            <a:t>PROTISTA</a:t>
          </a:r>
          <a:endParaRPr lang="es-MX" sz="2200" kern="1200" dirty="0">
            <a:latin typeface="Arial Black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smtClean="0">
              <a:latin typeface="Arial Black" pitchFamily="34" charset="0"/>
            </a:rPr>
            <a:t>FUNGI</a:t>
          </a:r>
          <a:endParaRPr lang="es-MX" sz="2200" kern="1200" dirty="0">
            <a:latin typeface="Arial Black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smtClean="0">
              <a:latin typeface="Arial Black" pitchFamily="34" charset="0"/>
            </a:rPr>
            <a:t>PLANTAS</a:t>
          </a:r>
          <a:endParaRPr lang="es-MX" sz="2200" kern="1200" dirty="0">
            <a:latin typeface="Arial Black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smtClean="0">
              <a:latin typeface="Arial Black" pitchFamily="34" charset="0"/>
            </a:rPr>
            <a:t>ANIMALES</a:t>
          </a:r>
          <a:endParaRPr lang="es-MX" sz="2200" kern="1200" dirty="0">
            <a:latin typeface="Arial Black" pitchFamily="34" charset="0"/>
          </a:endParaRPr>
        </a:p>
      </dsp:txBody>
      <dsp:txXfrm>
        <a:off x="4892031" y="4099090"/>
        <a:ext cx="2492324" cy="166154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9C79A-9E18-4B1E-A06F-3A9CEB201643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8512B-EAAE-4D95-A5D6-BA1EC436F0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10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11</a:t>
            </a:fld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12</a:t>
            </a:fld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13</a:t>
            </a:fld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14</a:t>
            </a:fld>
            <a:endParaRPr 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15</a:t>
            </a:fld>
            <a:endParaRPr 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16</a:t>
            </a:fld>
            <a:endParaRPr lang="es-MX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17</a:t>
            </a:fld>
            <a:endParaRPr lang="es-MX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18</a:t>
            </a:fld>
            <a:endParaRPr lang="es-MX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19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20</a:t>
            </a:fld>
            <a:endParaRPr lang="es-MX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21</a:t>
            </a:fld>
            <a:endParaRPr lang="es-MX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22</a:t>
            </a:fld>
            <a:endParaRPr lang="es-MX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23</a:t>
            </a:fld>
            <a:endParaRPr lang="es-MX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24</a:t>
            </a:fld>
            <a:endParaRPr lang="es-MX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25</a:t>
            </a:fld>
            <a:endParaRPr lang="es-MX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26</a:t>
            </a:fld>
            <a:endParaRPr lang="es-MX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27</a:t>
            </a:fld>
            <a:endParaRPr lang="es-MX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28</a:t>
            </a:fld>
            <a:endParaRPr lang="es-MX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29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30</a:t>
            </a:fld>
            <a:endParaRPr lang="es-MX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31</a:t>
            </a:fld>
            <a:endParaRPr lang="es-MX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32</a:t>
            </a:fld>
            <a:endParaRPr lang="es-MX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33</a:t>
            </a:fld>
            <a:endParaRPr lang="es-MX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34</a:t>
            </a:fld>
            <a:endParaRPr lang="es-MX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35</a:t>
            </a:fld>
            <a:endParaRPr lang="es-MX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36</a:t>
            </a:fld>
            <a:endParaRPr lang="es-MX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37</a:t>
            </a:fld>
            <a:endParaRPr lang="es-MX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38</a:t>
            </a:fld>
            <a:endParaRPr lang="es-MX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39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4</a:t>
            </a:fld>
            <a:endParaRPr lang="es-MX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40</a:t>
            </a:fld>
            <a:endParaRPr lang="es-MX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41</a:t>
            </a:fld>
            <a:endParaRPr lang="es-MX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42</a:t>
            </a:fld>
            <a:endParaRPr lang="es-MX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43</a:t>
            </a:fld>
            <a:endParaRPr lang="es-MX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44</a:t>
            </a:fld>
            <a:endParaRPr lang="es-MX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45</a:t>
            </a:fld>
            <a:endParaRPr lang="es-MX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46</a:t>
            </a:fld>
            <a:endParaRPr lang="es-MX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47</a:t>
            </a:fld>
            <a:endParaRPr lang="es-MX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48</a:t>
            </a:fld>
            <a:endParaRPr lang="es-MX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49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50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8512B-EAAE-4D95-A5D6-BA1EC436F0A9}" type="slidenum">
              <a:rPr lang="es-MX" smtClean="0"/>
              <a:pPr/>
              <a:t>9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B3D870-D3D4-4B96-B3AB-19400FACB7DF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A7714-A522-4382-92EE-8EED2FA1107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B3D870-D3D4-4B96-B3AB-19400FACB7DF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A7714-A522-4382-92EE-8EED2FA110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B3D870-D3D4-4B96-B3AB-19400FACB7DF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A7714-A522-4382-92EE-8EED2FA110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B3D870-D3D4-4B96-B3AB-19400FACB7DF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A7714-A522-4382-92EE-8EED2FA110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B3D870-D3D4-4B96-B3AB-19400FACB7DF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A7714-A522-4382-92EE-8EED2FA1107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B3D870-D3D4-4B96-B3AB-19400FACB7DF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A7714-A522-4382-92EE-8EED2FA110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B3D870-D3D4-4B96-B3AB-19400FACB7DF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A7714-A522-4382-92EE-8EED2FA1107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B3D870-D3D4-4B96-B3AB-19400FACB7DF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A7714-A522-4382-92EE-8EED2FA110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B3D870-D3D4-4B96-B3AB-19400FACB7DF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A7714-A522-4382-92EE-8EED2FA110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B3D870-D3D4-4B96-B3AB-19400FACB7DF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A7714-A522-4382-92EE-8EED2FA110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2B3D870-D3D4-4B96-B3AB-19400FACB7DF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D5A7714-A522-4382-92EE-8EED2FA110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2B3D870-D3D4-4B96-B3AB-19400FACB7DF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D5A7714-A522-4382-92EE-8EED2FA110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Archivo:Gram_Stain_Anthrax.jpg" TargetMode="External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://species.wikimedia.org/wiki/File:Microcystis_aeruginosa_680.jpg" TargetMode="Externa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imgres?imgurl=http://3.bp.blogspot.com/_S-CTTQviSnA/So8X5fR408I/AAAAAAAAAK4/kvUoCYA-6Tc/s320/CIANOBACTERIAS-749444.jpg&amp;imgrefurl=http://osmosis-taller.blogspot.com/2009/08/cianobacterias.html&amp;h=240&amp;w=300&amp;sz=21&amp;tbnid=RwcVyk7HMpcvnM:&amp;tbnh=93&amp;tbnw=116&amp;prev=/images?q=CIANOBACTERIAS&amp;zoom=1&amp;hl=es&amp;usg=__A7OwV65fpKUTuubsV5P9TdYc4YM=&amp;sa=X&amp;ei=8UBzTNfPNob2swP0n6WlDQ&amp;ved=0CCwQ9QEwBQ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://www.google.com.mx/imgres?imgurl=http://pe.kalipedia.com/kalipediamedia/cienciasnaturales/media/200704/18/ecologia/20070418klpcnaecl_232.Ies.SCO.jpg&amp;imgrefurl=http://pe.kalipedia.com/ecologia/tema/dinamica-ecosistemas/fotos-cianobacterias.html?x1=20070418klpcnaecl_232.Ies&amp;x=20070418klpcnaecl_79.Kes&amp;h=248&amp;w=555&amp;sz=157&amp;tbnid=iUVzoypuuxhqkM:&amp;tbnh=59&amp;tbnw=133&amp;prev=/images?q=CIANOBACTERIAS&amp;zoom=1&amp;hl=es&amp;usg=__o8CBI-T7cxoYNNmcFowXUPGjpRA=&amp;sa=X&amp;ei=8UBzTNfPNob2swP0n6WlDQ&amp;ved=0CC4Q9QEwBg" TargetMode="Externa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imgres?imgurl=http://www.buddycom.com/bacteria/gnr/flavo1605.jpg&amp;imgrefurl=http://www.buddycom.com/bacteria/gnr/gnrnogluc.html&amp;h=239&amp;w=350&amp;sz=11&amp;tbnid=LUjC5UV3oTwK5M:&amp;tbnh=82&amp;tbnw=120&amp;prev=/images?q=IMAGENES+DE+FLAVOBACTERIUM&amp;zoom=1&amp;hl=es&amp;usg=__RbIQf4Ab6xq-o1jDsK_RYyuX4oc=&amp;sa=X&amp;ei=e0NzTL7BC4WisAPvq9y2DQ&amp;ved=0CBgQ9QEwAA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hyperlink" Target="http://www.google.com.mx/imgres?imgurl=http://www.vet.uga.edu/VPP/Undergrad/Siegel/Fig3a.jpg&amp;imgrefurl=http://spengler.atimes.net/viewtopic.php?p=371499&amp;sid=f6ef90df311b50a5966b2085768b62d6&amp;h=237&amp;w=325&amp;sz=64&amp;tbnid=fMPp5czn7GW0pM:&amp;tbnh=86&amp;tbnw=118&amp;prev=/images?q=IMAGENES+DE+FLAVOBACTERIUM&amp;zoom=1&amp;hl=es&amp;usg=__ATihCw0D198AB1_KiXqju-qjnwM=&amp;sa=X&amp;ei=e0NzTL7BC4WisAPvq9y2DQ&amp;ved=0CB4Q9QEwAw" TargetMode="Externa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imgres?imgurl=http://wwwuser.gwdg.de/~appmibio/Abbildungen/thermotoga3.jpg&amp;imgrefurl=http://www.lookfordiagnosis.com/mesh_info.php?term=Thermotoga+Maritima&amp;lang=2&amp;h=203&amp;w=331&amp;sz=18&amp;tbnid=sIKst0gnYHw1bM:&amp;tbnh=73&amp;tbnw=119&amp;prev=/images?q=imagenes+de+thermotogas&amp;zoom=1&amp;hl=es&amp;usg=__1hGbviBm_C40rBiIv_m4Y3nrmH4=&amp;sa=X&amp;ei=zERzTJ_XKo_2swONxd3IDQ&amp;ved=0CBoQ9QEwAQ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hyperlink" Target="http://www.google.com.mx/imgres?imgurl=http://www.scripps.edu/news/sr/sr2005/images/wilson.mb.fig6.gif&amp;imgrefurl=http://www.lookfordiagnosis.com/mesh_info.php?term=Thermotoga+Maritima&amp;lang=2&amp;h=332&amp;w=350&amp;sz=56&amp;tbnid=GLT6FkoZttUfbM:&amp;tbnh=114&amp;tbnw=120&amp;prev=/images?q=imagenes+de+thermotogas&amp;zoom=1&amp;hl=es&amp;usg=__Mcd7cdsyKbhVZLVHoSgtipYQc0M=&amp;sa=X&amp;ei=qkVzTLvAAYHmsQOlue2MDQ&amp;ved=0CB8Q9QEwAg" TargetMode="Externa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Archivo:Arkea.jp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imgres?imgurl=http://img.genciencia.com/termofilos.jpg&amp;imgrefurl=http://www.genciencia.com/biologia/bacterias-termofilas-aguantando-el-calor&amp;h=131&amp;w=213&amp;sz=8&amp;tbnid=B6RMGvsXnUos4M:&amp;tbnh=65&amp;tbnw=106&amp;prev=/images?q=IMAGENES+DE+TERMOFILAS&amp;zoom=1&amp;hl=es&amp;usg=___IMUYNy04QjeAv0WdkIUkLRLd0M=&amp;sa=X&amp;ei=P0dzTKKSA4TmsQOT-qWvDQ&amp;ved=0CB0Q9QEwAQ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hyperlink" Target="http://www.google.com.mx/imgres?imgurl=http://4.bp.blogspot.com/_cSsAYUHJ7qs/SYrieU5GM6I/AAAAAAAAAJU/zR9iKWW0NeA/s400/IMG0003.JPG&amp;imgrefurl=http://descubriendolanaturaleza.blogspot.com/2009/02/las-algas-termofilas.html&amp;h=267&amp;w=400&amp;sz=26&amp;tbnid=E4rsa5h46vmMYM:&amp;tbnh=83&amp;tbnw=124&amp;prev=/images?q=IMAGENES+DE+TERMOFILAS&amp;zoom=1&amp;hl=es&amp;usg=__BXuNqJ_gHz1CihItKgoeELtfkTA=&amp;sa=X&amp;ei=P0dzTKKSA4TmsQOT-qWvDQ&amp;ved=0CCEQ9QEwAw" TargetMode="Externa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av.es/ocw/ecodiv/Chlamydomonasalinacopy.jp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hyperlink" Target="http://es.wikipedia.org/wiki/Archivo:Archaea_membrane.sv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mx/imgres?imgurl=http://www.duiops.net/seresvivos/images/algas_unicelulares.jpg&amp;imgrefurl=http://www.duiops.net/seresvivos/algas.html&amp;usg=__zt6YOr1pJcBVDFb0qwY3Bxignj4=&amp;h=313&amp;w=500&amp;sz=71&amp;hl=es&amp;start=3&amp;zoom=1&amp;um=1&amp;itbs=1&amp;tbnid=Cvueh4nAEgkOtM:&amp;tbnh=81&amp;tbnw=130&amp;prev=/images?q=caracteristicas+de+las+algas&amp;um=1&amp;hl=es&amp;sa=N&amp;rlz=1T4DAMX_esMX303MX303&amp;tbs=isch:1" TargetMode="External"/><Relationship Id="rId13" Type="http://schemas.openxmlformats.org/officeDocument/2006/relationships/image" Target="../media/image27.jpeg"/><Relationship Id="rId18" Type="http://schemas.openxmlformats.org/officeDocument/2006/relationships/hyperlink" Target="http://www.google.com.mx/imgres?imgurl=http://www.asturnatura.com/Imagenes/especie/taonia-atomaria.jpg&amp;imgrefurl=http://www.asturnatura.com/algas/que-son-algas.html&amp;usg=__vh7MlZqzB5he3FCms7348ERlZsU=&amp;h=453&amp;w=300&amp;sz=48&amp;hl=es&amp;start=57&amp;zoom=1&amp;um=1&amp;itbs=1&amp;tbnid=xuiJBr5YuaVJEM:&amp;tbnh=127&amp;tbnw=84&amp;prev=/images?q=caracteristicas+de+las+algas&amp;start=40&amp;um=1&amp;hl=es&amp;sa=N&amp;rlz=1T4DAMX_esMX303MX303&amp;ndsp=20&amp;tbs=isch:1" TargetMode="Externa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hyperlink" Target="http://www.google.com.mx/imgres?imgurl=http://www.ucmp.berkeley.edu/protista/reds/porphyra.gif&amp;imgrefurl=http://centros5.pntic.mec.es/~virge133/deptos/cienat/trabajos/zona_intermareal.htm&amp;usg=__UPs7MG9cb2DKoKjF6AbxIIb0UEc=&amp;h=311&amp;w=456&amp;sz=58&amp;hl=es&amp;start=340&amp;zoom=1&amp;um=1&amp;itbs=1&amp;tbnid=ot47rb3HdM5ReM:&amp;tbnh=87&amp;tbnw=128&amp;prev=/images?q=caracteristicas+de+las+algas&amp;start=320&amp;um=1&amp;hl=es&amp;sa=N&amp;rlz=1T4DAMX_esMX303MX303&amp;ndsp=20&amp;tbs=isch:1" TargetMode="External"/><Relationship Id="rId17" Type="http://schemas.openxmlformats.org/officeDocument/2006/relationships/image" Target="../media/image29.jpeg"/><Relationship Id="rId2" Type="http://schemas.openxmlformats.org/officeDocument/2006/relationships/notesSlide" Target="../notesSlides/notesSlide25.xml"/><Relationship Id="rId16" Type="http://schemas.openxmlformats.org/officeDocument/2006/relationships/hyperlink" Target="http://www.google.com.mx/imgres?imgurl=http://www.educar.org/ecologia/Naturaleza/otras_2.jpg&amp;imgrefurl=http://www.educar.org/ecologia/Naturaleza/otrasvariedades.asp&amp;usg=__HJ02KH4Ngm5pt1B-CC0_kWI7fUY=&amp;h=508&amp;w=330&amp;sz=25&amp;hl=es&amp;start=437&amp;zoom=1&amp;um=1&amp;itbs=1&amp;tbnid=4dzzXzXcVlNwDM:&amp;tbnh=131&amp;tbnw=85&amp;prev=/images?q=caracteristicas+de+las+algas&amp;start=420&amp;um=1&amp;hl=es&amp;sa=N&amp;rlz=1T4DAMX_esMX303MX303&amp;ndsp=20&amp;tbs=isch:1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26.jpeg"/><Relationship Id="rId5" Type="http://schemas.openxmlformats.org/officeDocument/2006/relationships/diagramQuickStyle" Target="../diagrams/quickStyle3.xml"/><Relationship Id="rId15" Type="http://schemas.openxmlformats.org/officeDocument/2006/relationships/image" Target="../media/image28.jpeg"/><Relationship Id="rId10" Type="http://schemas.openxmlformats.org/officeDocument/2006/relationships/hyperlink" Target="http://www.google.com.mx/imgres?imgurl=http://www.mapa.es/pesca/img/rmarinas_mapa/galeria_cabopalos/022algas.jpg&amp;imgrefurl=http://www.mapa.es/es/pesca/pags/rmarinas_mapa/cabopalos/galeria_fotos/galeria_fotos.htm&amp;usg=__WbP_ZMm-4Sr6e-YWn8xxCN_3mIs=&amp;h=822&amp;w=1024&amp;sz=147&amp;hl=es&amp;start=27&amp;zoom=1&amp;um=1&amp;itbs=1&amp;tbnid=IuEFe4aQrfUN_M:&amp;tbnh=120&amp;tbnw=150&amp;prev=/images?q=caracteristicas+de+las+algas&amp;start=20&amp;um=1&amp;hl=es&amp;sa=N&amp;rlz=1T4DAMX_esMX303MX303&amp;ndsp=20&amp;tbs=isch:1" TargetMode="External"/><Relationship Id="rId19" Type="http://schemas.openxmlformats.org/officeDocument/2006/relationships/image" Target="../media/image30.jpeg"/><Relationship Id="rId4" Type="http://schemas.openxmlformats.org/officeDocument/2006/relationships/diagramLayout" Target="../diagrams/layout3.xml"/><Relationship Id="rId9" Type="http://schemas.openxmlformats.org/officeDocument/2006/relationships/image" Target="../media/image25.jpeg"/><Relationship Id="rId14" Type="http://schemas.openxmlformats.org/officeDocument/2006/relationships/hyperlink" Target="http://www.google.com.mx/imgres?imgurl=http://www3.unileon.es/personal/wwdbvmgg/practicasconsusfotos/practica5sola/fotospractica5sola/algas/pardas/pelvetiacanaliculata.jpg&amp;imgrefurl=http://www.jaja.cl/?a=29078&amp;usg=__Q-b0Wsn96Vx8Q1sauFXu0lUIj_I=&amp;h=725&amp;w=757&amp;sz=160&amp;hl=es&amp;start=396&amp;zoom=1&amp;um=1&amp;itbs=1&amp;tbnid=89ZcZZXM4NfbqM:&amp;tbnh=136&amp;tbnw=142&amp;prev=/images?q=caracteristicas+de+las+algas&amp;start=380&amp;um=1&amp;hl=es&amp;sa=N&amp;rlz=1T4DAMX_esMX303MX303&amp;ndsp=20&amp;tbs=isch:1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hyperlink" Target="http://es.wikipedia.org/wiki/Archivo:Giardia_lamblia.jpg" TargetMode="External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Archivo:Fungi_collage.jpg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Archivo:Helvella_crispa_031130w.jpg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Archivo:Aspergillus.gif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hyperlink" Target="http://upload.wikimedia.org/wikipedia/commons/d/d4/Penicilliummandarijntjes.jpg" TargetMode="External"/><Relationship Id="rId4" Type="http://schemas.openxmlformats.org/officeDocument/2006/relationships/image" Target="../media/image43.g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logia.edu.ar/biodiversidad/htm" TargetMode="External"/><Relationship Id="rId7" Type="http://schemas.openxmlformats.org/officeDocument/2006/relationships/hyperlink" Target="https://sites.google.com/site/httpclasificaciondelosanimales/clasificacion-de-los-animales" TargetMode="Externa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taringa.net/.../5438742/Biologia/htm/" TargetMode="External"/><Relationship Id="rId5" Type="http://schemas.openxmlformats.org/officeDocument/2006/relationships/hyperlink" Target="http://www.scielo.org.mx/scielo.phd=s1870_345320" TargetMode="External"/><Relationship Id="rId4" Type="http://schemas.openxmlformats.org/officeDocument/2006/relationships/hyperlink" Target="http://www.conama.cl/librobiodiversidad/1308/articles-45158_recurso_1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Archivo:Gram_Stain_Anthrax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251520" y="476672"/>
          <a:ext cx="8568952" cy="6048416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099409"/>
                <a:gridCol w="5469543"/>
              </a:tblGrid>
              <a:tr h="450631">
                <a:tc gridSpan="2"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MATERIAL DIDÁCTICO</a:t>
                      </a:r>
                      <a:endParaRPr lang="es-MX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1919064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Módulo II</a:t>
                      </a:r>
                    </a:p>
                    <a:p>
                      <a:endParaRPr lang="es-MX" sz="2000" dirty="0" smtClean="0"/>
                    </a:p>
                    <a:p>
                      <a:endParaRPr lang="es-MX" sz="2000" dirty="0" smtClean="0"/>
                    </a:p>
                    <a:p>
                      <a:r>
                        <a:rPr lang="es-MX" sz="2000" dirty="0" smtClean="0"/>
                        <a:t>Tema</a:t>
                      </a:r>
                    </a:p>
                    <a:p>
                      <a:endParaRPr lang="es-MX" sz="2000" dirty="0" smtClean="0"/>
                    </a:p>
                    <a:p>
                      <a:endParaRPr lang="es-MX" sz="2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Los virus, dominios y reinos : seres vivos sorprendentes </a:t>
                      </a:r>
                    </a:p>
                    <a:p>
                      <a:endParaRPr lang="es-MX" sz="2000" dirty="0" smtClean="0"/>
                    </a:p>
                    <a:p>
                      <a:r>
                        <a:rPr lang="es-MX" sz="2000" dirty="0" smtClean="0"/>
                        <a:t>1.2 Los dominios</a:t>
                      </a:r>
                      <a:r>
                        <a:rPr lang="es-MX" sz="2000" baseline="0" dirty="0" smtClean="0"/>
                        <a:t>  y sus características generales</a:t>
                      </a:r>
                      <a:endParaRPr lang="es-MX" sz="2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1135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Asignatura</a:t>
                      </a:r>
                      <a:endParaRPr lang="es-MX" sz="2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Temas Selectos de Biología</a:t>
                      </a:r>
                    </a:p>
                    <a:p>
                      <a:endParaRPr lang="es-MX" sz="2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50631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Campo de formación</a:t>
                      </a:r>
                      <a:endParaRPr lang="es-MX" sz="2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Ciencia</a:t>
                      </a:r>
                      <a:r>
                        <a:rPr lang="es-MX" sz="2000" baseline="0" dirty="0" smtClean="0"/>
                        <a:t>s de la Naturaleza</a:t>
                      </a:r>
                      <a:endParaRPr lang="es-MX" sz="2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50631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Semestre:</a:t>
                      </a:r>
                      <a:r>
                        <a:rPr lang="es-MX" sz="2000" baseline="0" dirty="0" smtClean="0"/>
                        <a:t> Quinto</a:t>
                      </a:r>
                      <a:endParaRPr lang="es-MX" sz="2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Horas Teóricas:</a:t>
                      </a:r>
                      <a:r>
                        <a:rPr lang="es-MX" sz="2000" baseline="0" dirty="0" smtClean="0"/>
                        <a:t> tres</a:t>
                      </a:r>
                      <a:endParaRPr lang="es-MX" sz="2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50631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Tipo de curso</a:t>
                      </a:r>
                      <a:endParaRPr lang="es-MX" sz="2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Optativa</a:t>
                      </a:r>
                      <a:endParaRPr lang="es-MX" sz="200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3255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Espacio académico</a:t>
                      </a:r>
                      <a:endParaRPr lang="es-MX" sz="2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Plantel “ Sor Juana Inés de la Cruz”</a:t>
                      </a:r>
                      <a:endParaRPr lang="es-MX" sz="200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50631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Elaborado por:</a:t>
                      </a:r>
                      <a:endParaRPr lang="es-MX" sz="2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 M.</a:t>
                      </a:r>
                      <a:r>
                        <a:rPr lang="es-MX" sz="2000" baseline="0" dirty="0" smtClean="0"/>
                        <a:t> en Ed. </a:t>
                      </a:r>
                      <a:r>
                        <a:rPr lang="es-MX" sz="2000" dirty="0" smtClean="0"/>
                        <a:t>Karina Lima Muñoz</a:t>
                      </a:r>
                      <a:endParaRPr lang="es-MX" sz="2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50631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Fecha</a:t>
                      </a:r>
                      <a:endParaRPr lang="es-MX" sz="2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aseline="0" dirty="0" smtClean="0"/>
                        <a:t>Septiembre 2015</a:t>
                      </a:r>
                      <a:endParaRPr lang="es-MX" sz="2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5" descr="http://upload.wikimedia.org/wikipedia/commons/thumb/7/79/Gram_Stain_Anthrax.jpg/180px-Gram_Stain_Anthrax.jpg">
            <a:hlinkClick r:id="rId3" tooltip="&quot;Comparativa de tamaño entre neutrófilos, células sanguíneas eucariotas (de mayor tamaño), y bacterias Bacillus anthracis, procariotas (de menor tamaño, con forma de bastón).&quot;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700808"/>
            <a:ext cx="2376264" cy="3311773"/>
          </a:xfrm>
          <a:prstGeom prst="rect">
            <a:avLst/>
          </a:prstGeom>
          <a:noFill/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" name="Imagen 67" descr="http://upload.wikimedia.org/wikipedia/commons/thumb/6/60/Microcystis_aeruginosa_680.jpg/250px-Microcystis_aeruginosa_680.jpg">
            <a:hlinkClick r:id="rId5" tooltip="&quot;Microcystis aeruginosa&quot;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1700808"/>
            <a:ext cx="2647950" cy="331236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Imagen 91" descr="http://www.geocities.com/anthracispy/B.anthracis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1700808"/>
            <a:ext cx="2247453" cy="3311773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251520" y="5229200"/>
            <a:ext cx="8568952" cy="100811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Escherichea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coli   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Microcystis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aureginosa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Bacillus 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anthracis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411760" y="764704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Arial Black" pitchFamily="34" charset="0"/>
              </a:rPr>
              <a:t>EJEMPLOS</a:t>
            </a:r>
            <a:endParaRPr lang="es-MX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411760" y="332656"/>
            <a:ext cx="5688632" cy="6186309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3600" dirty="0" smtClean="0">
                <a:latin typeface="Arial Black" pitchFamily="34" charset="0"/>
              </a:rPr>
              <a:t>CIANOBACTERIAS 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Verde-azules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Pigmentos –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tilacoides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 (clorofila, xantofila, carotenos)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Vainas de pectina (evita la deshidratación)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Membrana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protoplamática</a:t>
            </a:r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Nucleoplama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(ADN,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Cromatoplama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Asimilan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glucógen</a:t>
            </a:r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Captan y almacenan nitrógeno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 No tienen flagelos, movimiento ligero 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Reproducción asexual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Ambientes acuáticos y terrestres, zonas con altas y bajas temperaturas, aguas residuales 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Esporas, colonias, ramificaciones </a:t>
            </a:r>
          </a:p>
        </p:txBody>
      </p:sp>
      <p:pic>
        <p:nvPicPr>
          <p:cNvPr id="3" name="5 Imagen" descr="http://www.google.com.mx/images?q=tbn:RwcVyk7HMpcvnM::3.bp.blogspot.com/_S-CTTQviSnA/So8X5fR408I/AAAAAAAAAK4/kvUoCYA-6Tc/s320/CIANOBACTERIAS-749444.jpg&amp;h=78&amp;w=97&amp;usg=__y3JwMw92CeMFeMRllIFhpLB4nxk=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76672"/>
            <a:ext cx="1656184" cy="2736304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4" name="4 Imagen" descr="http://www.google.com.mx/images?q=tbn:iUVzoypuuxhqkM::pe.kalipedia.com/kalipediamedia/cienciasnaturales/media/200704/18/ecologia/20070418klpcnaecl_232.Ies.SCO.jpg&amp;h=60&amp;w=134&amp;usg=__r5dFpf9zv01gkIRO4lLocgVT2Ek=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3717032"/>
            <a:ext cx="1512168" cy="2664296"/>
          </a:xfrm>
          <a:prstGeom prst="rect">
            <a:avLst/>
          </a:prstGeom>
          <a:noFill/>
          <a:ln w="571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620688"/>
            <a:ext cx="4572000" cy="5386090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3200" dirty="0" smtClean="0">
                <a:latin typeface="Arial Black" pitchFamily="34" charset="0"/>
              </a:rPr>
              <a:t>FLAVOBACTERIAS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Bacilos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Aerobios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Inmóviles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Gram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negativos 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Ambientes, agua dulce y salada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Alimentos, plantas procesadoras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Especies comensales en algunos animales acuáticos 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Especie patógena oportunista (</a:t>
            </a:r>
            <a:r>
              <a:rPr lang="es-MX" sz="2400" i="1" dirty="0" err="1" smtClean="0">
                <a:latin typeface="Arial" pitchFamily="34" charset="0"/>
                <a:cs typeface="Arial" pitchFamily="34" charset="0"/>
              </a:rPr>
              <a:t>Flavobacterium</a:t>
            </a:r>
            <a:r>
              <a:rPr lang="es-MX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i="1" dirty="0" err="1" smtClean="0">
                <a:latin typeface="Arial" pitchFamily="34" charset="0"/>
                <a:cs typeface="Arial" pitchFamily="34" charset="0"/>
              </a:rPr>
              <a:t>psychophilum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(enfermedad del agua fría) </a:t>
            </a:r>
          </a:p>
        </p:txBody>
      </p:sp>
      <p:pic>
        <p:nvPicPr>
          <p:cNvPr id="3" name="4 Imagen" descr="http://www.google.com.mx/images?q=tbn:LUjC5UV3oTwK5M::www.buddycom.com/bacteria/gnr/flavo1605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7" y="908720"/>
            <a:ext cx="2636601" cy="2016224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" name="5 Imagen" descr="http://www.google.com.mx/images?q=tbn:fMPp5czn7GW0pM::www.vet.uga.edu/VPP/Undergrad/Siegel/Fig3a.jpg&amp;h=86&amp;w=117&amp;usg=__iQDAAsjawgLZm9iSQDYe7PVo16k=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3512612"/>
            <a:ext cx="2664296" cy="2437437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43808" y="548680"/>
            <a:ext cx="5382344" cy="5755422"/>
          </a:xfrm>
          <a:prstGeom prst="rect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800" dirty="0" smtClean="0">
                <a:latin typeface="Arial Black" pitchFamily="34" charset="0"/>
              </a:rPr>
              <a:t>THERMOTOGAS </a:t>
            </a:r>
          </a:p>
          <a:p>
            <a:pPr algn="ctr"/>
            <a:endParaRPr lang="es-MX" sz="2800" dirty="0" smtClean="0">
              <a:latin typeface="Arial Black" pitchFamily="34" charset="0"/>
            </a:endParaRPr>
          </a:p>
          <a:p>
            <a:pPr>
              <a:buFontTx/>
              <a:buChar char="•"/>
            </a:pPr>
            <a:r>
              <a:rPr lang="es-MX" sz="2400" dirty="0" err="1" smtClean="0">
                <a:latin typeface="Arial Black" pitchFamily="34" charset="0"/>
              </a:rPr>
              <a:t>Philum</a:t>
            </a:r>
            <a:r>
              <a:rPr lang="es-MX" sz="2400" dirty="0" smtClean="0">
                <a:latin typeface="Arial Black" pitchFamily="34" charset="0"/>
              </a:rPr>
              <a:t>  </a:t>
            </a:r>
            <a:r>
              <a:rPr lang="es-MX" sz="2400" dirty="0" err="1" smtClean="0">
                <a:latin typeface="Arial Black" pitchFamily="34" charset="0"/>
              </a:rPr>
              <a:t>Thermotogae</a:t>
            </a:r>
            <a:r>
              <a:rPr lang="es-MX" sz="2400" dirty="0" smtClean="0">
                <a:latin typeface="Arial Black" pitchFamily="34" charset="0"/>
              </a:rPr>
              <a:t> 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 Black" pitchFamily="34" charset="0"/>
              </a:rPr>
              <a:t> Envueltas en una membrana externa de la célula  (toga)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 Black" pitchFamily="34" charset="0"/>
              </a:rPr>
              <a:t> Bacilos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 Black" pitchFamily="34" charset="0"/>
              </a:rPr>
              <a:t> </a:t>
            </a:r>
            <a:r>
              <a:rPr lang="es-MX" sz="2400" dirty="0" err="1" smtClean="0">
                <a:latin typeface="Arial Black" pitchFamily="34" charset="0"/>
              </a:rPr>
              <a:t>Gram</a:t>
            </a:r>
            <a:r>
              <a:rPr lang="es-MX" sz="2400" dirty="0" smtClean="0">
                <a:latin typeface="Arial Black" pitchFamily="34" charset="0"/>
              </a:rPr>
              <a:t> negativos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 Black" pitchFamily="34" charset="0"/>
              </a:rPr>
              <a:t> Estabilidad en temperaturas altas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 Black" pitchFamily="34" charset="0"/>
              </a:rPr>
              <a:t> Anaerobias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 Black" pitchFamily="34" charset="0"/>
              </a:rPr>
              <a:t> Útiles en procesos industriales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 Black" pitchFamily="34" charset="0"/>
              </a:rPr>
              <a:t> Fermentativas</a:t>
            </a:r>
          </a:p>
          <a:p>
            <a:pPr algn="just">
              <a:buFontTx/>
              <a:buChar char="•"/>
            </a:pPr>
            <a:r>
              <a:rPr lang="es-MX" sz="2400" dirty="0" smtClean="0">
                <a:latin typeface="Arial Black" pitchFamily="34" charset="0"/>
              </a:rPr>
              <a:t> </a:t>
            </a:r>
            <a:r>
              <a:rPr lang="es-MX" sz="2400" dirty="0" err="1" smtClean="0">
                <a:latin typeface="Arial Black" pitchFamily="34" charset="0"/>
              </a:rPr>
              <a:t>Catabolizan</a:t>
            </a:r>
            <a:r>
              <a:rPr lang="es-MX" sz="2400" dirty="0" smtClean="0">
                <a:latin typeface="Arial Black" pitchFamily="34" charset="0"/>
              </a:rPr>
              <a:t>  azucares y polímeros</a:t>
            </a:r>
            <a:endParaRPr lang="es-MX" sz="2400" dirty="0">
              <a:latin typeface="Arial Black" pitchFamily="34" charset="0"/>
            </a:endParaRPr>
          </a:p>
        </p:txBody>
      </p:sp>
      <p:pic>
        <p:nvPicPr>
          <p:cNvPr id="3" name="3 Imagen" descr="http://www.google.com.mx/images?q=tbn:sIKst0gnYHw1bM::wwwuser.gwdg.de/~appmibio/Abbildungen/thermotoga3.jpg&amp;h=74&amp;w=120&amp;usg=__i2c8iWwSJzKDIQETMxaFSoAAXG0=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692696"/>
            <a:ext cx="2448272" cy="195334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4 Imagen" descr="http://www.google.com.mx/images?q=tbn:GLT6FkoZttUfbM::www.scripps.edu/news/sr/sr2005/images/wilson.mb.fig6.gif&amp;h=94&amp;w=99&amp;usg=__0jXvDHPgun33O3smvPhdDvzzOgQ=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717032"/>
            <a:ext cx="2396803" cy="1944216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bio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980728"/>
            <a:ext cx="7272808" cy="489654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3" name="2 Rectángulo"/>
          <p:cNvSpPr/>
          <p:nvPr/>
        </p:nvSpPr>
        <p:spPr>
          <a:xfrm>
            <a:off x="1356757" y="2060848"/>
            <a:ext cx="6705810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Tx/>
              <a:buNone/>
            </a:pPr>
            <a:r>
              <a:rPr lang="es-MX" sz="4800" dirty="0" smtClean="0">
                <a:solidFill>
                  <a:srgbClr val="FFFF00"/>
                </a:solidFill>
                <a:latin typeface="Arial Black" pitchFamily="34" charset="0"/>
              </a:rPr>
              <a:t>A   R  C  H  A  E</a:t>
            </a:r>
          </a:p>
          <a:p>
            <a:pPr algn="ctr">
              <a:buFontTx/>
              <a:buNone/>
            </a:pPr>
            <a:endParaRPr lang="es-MX" sz="48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algn="ctr">
              <a:buFontTx/>
              <a:buNone/>
            </a:pPr>
            <a:r>
              <a:rPr lang="es-MX" sz="4800" dirty="0" smtClean="0">
                <a:solidFill>
                  <a:srgbClr val="FFFF00"/>
                </a:solidFill>
                <a:latin typeface="Arial Black" pitchFamily="34" charset="0"/>
              </a:rPr>
              <a:t>CLASIFICACIÓN </a:t>
            </a:r>
          </a:p>
          <a:p>
            <a:pPr algn="ctr">
              <a:buFontTx/>
              <a:buNone/>
            </a:pPr>
            <a:r>
              <a:rPr lang="es-MX" sz="4800" dirty="0" smtClean="0">
                <a:solidFill>
                  <a:srgbClr val="FFFF00"/>
                </a:solidFill>
                <a:latin typeface="Arial Black" pitchFamily="34" charset="0"/>
              </a:rPr>
              <a:t>CARACTERÍSTICAS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347864" y="620688"/>
            <a:ext cx="4824536" cy="5509200"/>
          </a:xfrm>
          <a:prstGeom prst="rect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/>
              <a:t> </a:t>
            </a:r>
            <a:r>
              <a:rPr lang="es-MX" sz="3200" dirty="0" smtClean="0">
                <a:latin typeface="Arial Black" pitchFamily="34" charset="0"/>
              </a:rPr>
              <a:t>METANÓGENAS </a:t>
            </a:r>
          </a:p>
          <a:p>
            <a:pPr algn="ctr"/>
            <a:endParaRPr lang="es-MX" sz="3200" dirty="0" smtClean="0">
              <a:latin typeface="Arial Black" pitchFamily="34" charset="0"/>
            </a:endParaRPr>
          </a:p>
          <a:p>
            <a:pPr>
              <a:buFontTx/>
              <a:buChar char="•"/>
            </a:pPr>
            <a:r>
              <a:rPr lang="es-MX" sz="3200" dirty="0" smtClean="0">
                <a:latin typeface="Arial" pitchFamily="34" charset="0"/>
                <a:cs typeface="Arial" pitchFamily="34" charset="0"/>
              </a:rPr>
              <a:t>Procariotas</a:t>
            </a:r>
          </a:p>
          <a:p>
            <a:pPr>
              <a:buFontTx/>
              <a:buChar char="•"/>
            </a:pPr>
            <a:r>
              <a:rPr lang="es-MX" sz="3200" dirty="0" smtClean="0">
                <a:latin typeface="Arial" pitchFamily="34" charset="0"/>
                <a:cs typeface="Arial" pitchFamily="34" charset="0"/>
              </a:rPr>
              <a:t> Anaerobias</a:t>
            </a:r>
          </a:p>
          <a:p>
            <a:pPr algn="just">
              <a:buFontTx/>
              <a:buChar char="•"/>
            </a:pPr>
            <a:r>
              <a:rPr lang="es-MX" sz="3200" dirty="0" smtClean="0">
                <a:latin typeface="Arial" pitchFamily="34" charset="0"/>
                <a:cs typeface="Arial" pitchFamily="34" charset="0"/>
              </a:rPr>
              <a:t>Obtienen su energía de la producción de gas natural  (metano)</a:t>
            </a:r>
          </a:p>
          <a:p>
            <a:pPr algn="just">
              <a:buFontTx/>
              <a:buChar char="•"/>
            </a:pPr>
            <a:r>
              <a:rPr lang="es-MX" sz="3200" dirty="0" smtClean="0">
                <a:latin typeface="Arial" pitchFamily="34" charset="0"/>
                <a:cs typeface="Arial" pitchFamily="34" charset="0"/>
              </a:rPr>
              <a:t> Importancia ecológica</a:t>
            </a:r>
          </a:p>
          <a:p>
            <a:pPr algn="just">
              <a:buFontTx/>
              <a:buChar char="•"/>
            </a:pPr>
            <a:r>
              <a:rPr lang="es-MX" sz="3200" dirty="0" smtClean="0">
                <a:latin typeface="Arial" pitchFamily="34" charset="0"/>
                <a:cs typeface="Arial" pitchFamily="34" charset="0"/>
              </a:rPr>
              <a:t> Degradación de la materia orgánica </a:t>
            </a:r>
          </a:p>
          <a:p>
            <a:pPr algn="just">
              <a:buFontTx/>
              <a:buChar char="•"/>
            </a:pPr>
            <a:r>
              <a:rPr lang="es-MX" sz="3200" dirty="0" smtClean="0">
                <a:latin typeface="Arial" pitchFamily="34" charset="0"/>
                <a:cs typeface="Arial" pitchFamily="34" charset="0"/>
              </a:rPr>
              <a:t> Ciclo del carbono</a:t>
            </a:r>
          </a:p>
        </p:txBody>
      </p:sp>
      <p:pic>
        <p:nvPicPr>
          <p:cNvPr id="3" name="3 Imagen" descr="Arke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124744"/>
            <a:ext cx="2337048" cy="4176464"/>
          </a:xfrm>
          <a:prstGeom prst="rect">
            <a:avLst/>
          </a:prstGeom>
          <a:noFill/>
          <a:ln w="76200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491880" y="404664"/>
            <a:ext cx="4896544" cy="5816977"/>
          </a:xfrm>
          <a:prstGeom prst="rect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3200" dirty="0" smtClean="0">
                <a:latin typeface="Arial Black" pitchFamily="34" charset="0"/>
              </a:rPr>
              <a:t>TERMOFILAS </a:t>
            </a:r>
          </a:p>
          <a:p>
            <a:pPr algn="ctr"/>
            <a:endParaRPr lang="es-MX" sz="3200" dirty="0" smtClean="0">
              <a:latin typeface="Arial Black" pitchFamily="34" charset="0"/>
            </a:endParaRPr>
          </a:p>
          <a:p>
            <a:pPr>
              <a:buFontTx/>
              <a:buChar char="•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Primera célula simple </a:t>
            </a:r>
          </a:p>
          <a:p>
            <a:pPr>
              <a:buFontTx/>
              <a:buChar char="•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 Membrana celular rica en lípidos saturados</a:t>
            </a:r>
          </a:p>
          <a:p>
            <a:pPr>
              <a:buFontTx/>
              <a:buChar char="•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Extremófilas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•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 Soportan  temperaturas – 20°C    75°C , 100°C</a:t>
            </a:r>
          </a:p>
          <a:p>
            <a:pPr>
              <a:buFontTx/>
              <a:buChar char="•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  Ambientes, fumarolas, géiseres, profundidades oceánicas,  </a:t>
            </a:r>
          </a:p>
          <a:p>
            <a:pPr>
              <a:buFontTx/>
              <a:buChar char="•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 Quimio sintetizadoras</a:t>
            </a:r>
          </a:p>
          <a:p>
            <a:pPr>
              <a:buFontTx/>
              <a:buChar char="•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 Oxidan azufre ( </a:t>
            </a:r>
            <a:r>
              <a:rPr lang="es-MX" sz="2800" i="1" dirty="0" err="1" smtClean="0">
                <a:latin typeface="Arial" pitchFamily="34" charset="0"/>
                <a:cs typeface="Arial" pitchFamily="34" charset="0"/>
              </a:rPr>
              <a:t>Sulfolobus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) </a:t>
            </a:r>
          </a:p>
        </p:txBody>
      </p:sp>
      <p:pic>
        <p:nvPicPr>
          <p:cNvPr id="3" name="3 Imagen" descr="http://www.google.com.mx/images?q=tbn:B6RMGvsXnUos4M::img.genciencia.com/termofilos.jpg&amp;h=66&amp;w=107&amp;usg=__T1LVClAUogIbAlIek2eHzHtJ_o0=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836712"/>
            <a:ext cx="223224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4 Imagen" descr="http://www.google.com.mx/images?q=tbn:E4rsa5h46vmMYM::4.bp.blogspot.com/_cSsAYUHJ7qs/SYrieU5GM6I/AAAAAAAAAJU/zR9iKWW0NeA/s400/IMG0003.JPG&amp;h=84&amp;w=125&amp;usg=__gavSN5TI_UTby0kEzrt0IA3neSU=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3645024"/>
            <a:ext cx="2304256" cy="2023542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851920" y="692696"/>
            <a:ext cx="4572000" cy="4832092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s-MX" sz="2800" dirty="0" smtClean="0">
                <a:latin typeface="Arial Black" pitchFamily="34" charset="0"/>
              </a:rPr>
              <a:t>HALOFILAS</a:t>
            </a:r>
          </a:p>
          <a:p>
            <a:endParaRPr lang="es-MX" sz="2800" dirty="0" smtClean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Procariotas</a:t>
            </a:r>
          </a:p>
          <a:p>
            <a:pPr>
              <a:buFont typeface="Arial" pitchFamily="34" charset="0"/>
              <a:buChar char="•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 Anaerobios</a:t>
            </a:r>
          </a:p>
          <a:p>
            <a:pPr>
              <a:buFont typeface="Arial" pitchFamily="34" charset="0"/>
              <a:buChar char="•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 Ambientes salinos  mayor o igual a 8% de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ClNa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 Importancia; producción de alimentos fermentados </a:t>
            </a:r>
          </a:p>
          <a:p>
            <a:pPr algn="just">
              <a:buFont typeface="Arial" pitchFamily="34" charset="0"/>
              <a:buChar char="•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Salsa de soya, colorantes, aditivos de cosméticos, plásticos biodegradables. </a:t>
            </a:r>
          </a:p>
        </p:txBody>
      </p:sp>
      <p:pic>
        <p:nvPicPr>
          <p:cNvPr id="3" name="3 Imagen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484784"/>
            <a:ext cx="2808312" cy="2952328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395536" y="764705"/>
          <a:ext cx="8496944" cy="58326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8103"/>
                <a:gridCol w="4348841"/>
              </a:tblGrid>
              <a:tr h="405957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Arial" pitchFamily="34" charset="0"/>
                          <a:cs typeface="Arial" pitchFamily="34" charset="0"/>
                        </a:rPr>
                        <a:t>EUBACTERIAS</a:t>
                      </a:r>
                      <a:endParaRPr lang="es-MX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Arial" pitchFamily="34" charset="0"/>
                          <a:cs typeface="Arial" pitchFamily="34" charset="0"/>
                        </a:rPr>
                        <a:t>ARCHAE</a:t>
                      </a:r>
                      <a:endParaRPr lang="es-MX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6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ES" sz="2000" dirty="0" smtClean="0">
                          <a:latin typeface="Arial" pitchFamily="34" charset="0"/>
                          <a:cs typeface="Arial" pitchFamily="34" charset="0"/>
                        </a:rPr>
                        <a:t>Agrupa a organismos procariotas.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>
                          <a:latin typeface="Arial" pitchFamily="34" charset="0"/>
                          <a:cs typeface="Arial" pitchFamily="34" charset="0"/>
                        </a:rPr>
                        <a:t>Presentan mesosomas.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ES" sz="2000" dirty="0" smtClean="0">
                          <a:latin typeface="Arial" pitchFamily="34" charset="0"/>
                          <a:cs typeface="Arial" pitchFamily="34" charset="0"/>
                        </a:rPr>
                        <a:t>Carecen de membrana que rodee el material genético, el cual se  encuentra disperso en el citoplasma.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s-ES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ES" sz="2000" dirty="0" smtClean="0">
                          <a:latin typeface="Arial" pitchFamily="34" charset="0"/>
                          <a:cs typeface="Arial" pitchFamily="34" charset="0"/>
                        </a:rPr>
                        <a:t>Los ribosomas son de menor tamaño.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s-ES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ES" sz="2000" dirty="0" smtClean="0">
                          <a:latin typeface="Arial" pitchFamily="34" charset="0"/>
                          <a:cs typeface="Arial" pitchFamily="34" charset="0"/>
                        </a:rPr>
                        <a:t>Su reproducción es asexual por gemación, no presenta mitosis ni meiosis.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s-ES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ES" sz="2000" dirty="0" smtClean="0">
                          <a:latin typeface="Arial" pitchFamily="34" charset="0"/>
                          <a:cs typeface="Arial" pitchFamily="34" charset="0"/>
                        </a:rPr>
                        <a:t>No poseen citoesqueleto.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ES" sz="2000" dirty="0" smtClean="0">
                          <a:latin typeface="Arial" pitchFamily="34" charset="0"/>
                          <a:cs typeface="Arial" pitchFamily="34" charset="0"/>
                        </a:rPr>
                        <a:t>Poseen pared de peptidoglicano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ES" sz="2000" dirty="0" smtClean="0">
                          <a:latin typeface="Arial" pitchFamily="34" charset="0"/>
                          <a:cs typeface="Arial" pitchFamily="34" charset="0"/>
                        </a:rPr>
                        <a:t>Poseen características bioquímicas y genéticas diferentes al otro grupo.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s-ES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ES" sz="2000" dirty="0" smtClean="0">
                          <a:latin typeface="Arial" pitchFamily="34" charset="0"/>
                          <a:cs typeface="Arial" pitchFamily="34" charset="0"/>
                        </a:rPr>
                        <a:t>No poseen paredes celulares con peptidoglicano, poseen secuencias únicas en su ARN, algunas poseen esteroles en su membrana celular.</a:t>
                      </a:r>
                    </a:p>
                    <a:p>
                      <a:pPr eaLnBrk="1" hangingPunct="1">
                        <a:lnSpc>
                          <a:spcPct val="80000"/>
                        </a:lnSpc>
                        <a:buFont typeface="Wingdings" pitchFamily="2" charset="2"/>
                        <a:buAutoNum type="arabicPeriod"/>
                      </a:pPr>
                      <a:endParaRPr lang="es-ES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eaLnBrk="1" hangingPunct="1"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r>
                        <a:rPr lang="es-ES" sz="2000" dirty="0" smtClean="0">
                          <a:latin typeface="Arial" pitchFamily="34" charset="0"/>
                          <a:cs typeface="Arial" pitchFamily="34" charset="0"/>
                        </a:rPr>
                        <a:t>Sus lípidos de membrana diferente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ES" sz="2000" dirty="0" smtClean="0">
                          <a:latin typeface="Arial" pitchFamily="34" charset="0"/>
                          <a:cs typeface="Arial" pitchFamily="34" charset="0"/>
                        </a:rPr>
                        <a:t>Se encuentran en hábitats marginales (fuentes termales, depósitos profundos de petróleo, fumarolas marinas, lagos salinosos).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s-ES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ES" sz="2000" dirty="0" smtClean="0">
                          <a:latin typeface="Arial" pitchFamily="34" charset="0"/>
                          <a:cs typeface="Arial" pitchFamily="34" charset="0"/>
                        </a:rPr>
                        <a:t>Por habitar en ambientes extremos también se les llama “extremofilas”.</a:t>
                      </a:r>
                    </a:p>
                    <a:p>
                      <a:pPr eaLnBrk="1" hangingPunct="1">
                        <a:lnSpc>
                          <a:spcPct val="80000"/>
                        </a:lnSpc>
                        <a:buFont typeface="Wingdings" pitchFamily="2" charset="2"/>
                        <a:buNone/>
                      </a:pPr>
                      <a:endParaRPr lang="es-MX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2699792" y="188640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 Black" pitchFamily="34" charset="0"/>
              </a:rPr>
              <a:t>DIFERENCIAS</a:t>
            </a:r>
            <a:endParaRPr lang="es-MX" sz="28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Estructura molecular del peptidogluca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1268412"/>
            <a:ext cx="3925847" cy="4824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13" descr="http://upload.wikimedia.org/wikipedia/commons/thumb/4/46/Archaea_membrane.svg/180px-Archaea_membrane.svg.png">
            <a:hlinkClick r:id="rId4" tooltip="&quot;Estructura bioquímica de la membrana de arqueas (arriba) comparada con la de bacterias y eucariotas (en medio): nótese la presencia de enlaces éter (2) en sustitución de los tipo éster (6) en los fosfolípidos.&quot;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628774"/>
            <a:ext cx="3888556" cy="439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1475656" y="476672"/>
            <a:ext cx="6264696" cy="584775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 Black" pitchFamily="34" charset="0"/>
              </a:rPr>
              <a:t>ESTRUCTURA QUÍMICA</a:t>
            </a:r>
            <a:endParaRPr lang="es-MX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612845"/>
            <a:ext cx="7776864" cy="3785652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INTRODUCCIÓN</a:t>
            </a:r>
          </a:p>
          <a:p>
            <a:pPr algn="just"/>
            <a:r>
              <a:rPr lang="es-MX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El presente  tema se orienta </a:t>
            </a:r>
            <a:r>
              <a:rPr lang="es-MX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 mostrar los dominios, los grupos  y las </a:t>
            </a:r>
            <a:r>
              <a:rPr lang="es-MX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características generales de cada uno de </a:t>
            </a:r>
            <a:r>
              <a:rPr lang="es-MX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ellos.  Considerando  </a:t>
            </a:r>
            <a:r>
              <a:rPr lang="es-MX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estructura, tipo de célula, reproducción , alimentación, hábitat, movilidad, importancia económica y ecológica. </a:t>
            </a:r>
          </a:p>
          <a:p>
            <a:pPr algn="just"/>
            <a:r>
              <a:rPr lang="es-MX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 recomienda su uso después de haber estudiado los motivos que originaron la  clasificación de los reinos biológicos en tres dominios y seis reinos. Con la finalidad de recordar datos históricos de la clasificación y despertar su curiosidad. Así como también se recomienda combinar la presentación con actividades de reflexión y crítica como  retroalimentación para reafirmar conocimientos y evitar confusiones.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475656" y="1268760"/>
            <a:ext cx="6264696" cy="4154984"/>
          </a:xfrm>
          <a:prstGeom prst="rect">
            <a:avLst/>
          </a:prstGeom>
          <a:ln w="76200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s-MX" sz="4400" dirty="0" smtClean="0">
              <a:latin typeface="Arial Black" pitchFamily="34" charset="0"/>
            </a:endParaRPr>
          </a:p>
          <a:p>
            <a:pPr algn="ctr"/>
            <a:r>
              <a:rPr lang="es-MX" sz="4400" dirty="0" smtClean="0">
                <a:latin typeface="Arial Black" pitchFamily="34" charset="0"/>
              </a:rPr>
              <a:t>EUCARYA</a:t>
            </a:r>
          </a:p>
          <a:p>
            <a:pPr algn="ctr"/>
            <a:r>
              <a:rPr lang="es-MX" sz="4400" dirty="0" smtClean="0">
                <a:latin typeface="Arial Black" pitchFamily="34" charset="0"/>
              </a:rPr>
              <a:t>GRUPOS</a:t>
            </a:r>
          </a:p>
          <a:p>
            <a:pPr algn="ctr"/>
            <a:r>
              <a:rPr lang="es-MX" sz="4400" dirty="0" smtClean="0">
                <a:latin typeface="Arial Black" pitchFamily="34" charset="0"/>
              </a:rPr>
              <a:t>CARACTERÍSTICAS GENERALES </a:t>
            </a:r>
          </a:p>
          <a:p>
            <a:pPr algn="ctr"/>
            <a:endParaRPr lang="es-MX" sz="44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rotz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692696"/>
            <a:ext cx="7776863" cy="5184575"/>
          </a:xfrm>
          <a:prstGeom prst="rect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3" name="2 Rectángulo"/>
          <p:cNvSpPr/>
          <p:nvPr/>
        </p:nvSpPr>
        <p:spPr>
          <a:xfrm>
            <a:off x="1259632" y="1700808"/>
            <a:ext cx="6552728" cy="3046988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6000" dirty="0" smtClean="0">
                <a:solidFill>
                  <a:srgbClr val="FFC000"/>
                </a:solidFill>
                <a:latin typeface="Arial Black" pitchFamily="34" charset="0"/>
              </a:rPr>
              <a:t>PROTISTA</a:t>
            </a:r>
            <a:r>
              <a:rPr lang="es-ES" sz="4400" dirty="0" smtClean="0">
                <a:solidFill>
                  <a:srgbClr val="FFC000"/>
                </a:solidFill>
                <a:latin typeface="Arial Black" pitchFamily="34" charset="0"/>
              </a:rPr>
              <a:t/>
            </a:r>
            <a:br>
              <a:rPr lang="es-ES" sz="4400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es-ES" sz="4400" dirty="0" smtClean="0">
                <a:solidFill>
                  <a:srgbClr val="FFC000"/>
                </a:solidFill>
                <a:latin typeface="Arial Black" pitchFamily="34" charset="0"/>
              </a:rPr>
              <a:t/>
            </a:r>
            <a:br>
              <a:rPr lang="es-ES" sz="4400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es-ES" sz="4400" dirty="0" smtClean="0">
                <a:solidFill>
                  <a:srgbClr val="FFC000"/>
                </a:solidFill>
                <a:latin typeface="Arial Black" pitchFamily="34" charset="0"/>
              </a:rPr>
              <a:t/>
            </a:r>
            <a:br>
              <a:rPr lang="es-ES" sz="4400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es-ES" sz="4400" dirty="0" smtClean="0">
                <a:solidFill>
                  <a:srgbClr val="FFC000"/>
                </a:solidFill>
                <a:latin typeface="Arial Black" pitchFamily="34" charset="0"/>
              </a:rPr>
              <a:t>CARACTERÍSTICAS</a:t>
            </a:r>
            <a:endParaRPr lang="es-MX" sz="4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ARINA\Pictures\amib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657" y="108818"/>
            <a:ext cx="8820607" cy="6632550"/>
          </a:xfrm>
          <a:prstGeom prst="rect">
            <a:avLst/>
          </a:prstGeom>
          <a:noFill/>
        </p:spPr>
      </p:pic>
      <p:sp>
        <p:nvSpPr>
          <p:cNvPr id="2" name="1 Rectángulo"/>
          <p:cNvSpPr/>
          <p:nvPr/>
        </p:nvSpPr>
        <p:spPr>
          <a:xfrm>
            <a:off x="1259632" y="188640"/>
            <a:ext cx="6768752" cy="6124754"/>
          </a:xfrm>
          <a:prstGeom prst="rect">
            <a:avLst/>
          </a:prstGeom>
          <a:ln w="76200">
            <a:solidFill>
              <a:schemeClr val="tx2">
                <a:lumMod val="90000"/>
              </a:schemeClr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latin typeface="Arial Black" pitchFamily="34" charset="0"/>
              </a:rPr>
              <a:t>CARACTERÍSTICAS  GENERALES</a:t>
            </a:r>
          </a:p>
          <a:p>
            <a:endParaRPr lang="es-ES" sz="2800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2000" dirty="0" smtClean="0">
                <a:solidFill>
                  <a:srgbClr val="FFC000"/>
                </a:solidFill>
                <a:latin typeface="Arial Black" pitchFamily="34" charset="0"/>
              </a:rPr>
              <a:t> </a:t>
            </a:r>
            <a:r>
              <a:rPr lang="es-E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Tipo de célula eucariota</a:t>
            </a:r>
          </a:p>
          <a:p>
            <a:r>
              <a:rPr lang="es-E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Poseen núcleo verdadero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Poseen organelos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No son animales, ni plantas, ni hongos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Reino de mayor diversidad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Unicelulares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Multicelulares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Aerobios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Autótrofos 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Heterótrofos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Parásitos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Saprófagos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/>
        </p:nvGrpSpPr>
        <p:grpSpPr>
          <a:xfrm>
            <a:off x="3419872" y="620688"/>
            <a:ext cx="2232248" cy="1872208"/>
            <a:chOff x="3152783" y="292122"/>
            <a:chExt cx="1612149" cy="1612149"/>
          </a:xfrm>
          <a:scene3d>
            <a:camera prst="orthographicFront"/>
            <a:lightRig rig="flat" dir="t"/>
          </a:scene3d>
        </p:grpSpPr>
        <p:sp>
          <p:nvSpPr>
            <p:cNvPr id="7" name="6 Elipse"/>
            <p:cNvSpPr/>
            <p:nvPr/>
          </p:nvSpPr>
          <p:spPr>
            <a:xfrm>
              <a:off x="3152783" y="292122"/>
              <a:ext cx="1612149" cy="1612149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FFFF00"/>
              </a:solidFill>
            </a:ln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shade val="80000"/>
                <a:hueOff val="-44400"/>
                <a:satOff val="-4264"/>
                <a:lumOff val="14693"/>
                <a:alphaOff val="0"/>
              </a:schemeClr>
            </a:fillRef>
            <a:effectRef idx="1">
              <a:schemeClr val="accent1">
                <a:shade val="80000"/>
                <a:hueOff val="-44400"/>
                <a:satOff val="-4264"/>
                <a:lumOff val="14693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" name="Elipse 4"/>
            <p:cNvSpPr/>
            <p:nvPr/>
          </p:nvSpPr>
          <p:spPr>
            <a:xfrm>
              <a:off x="3388877" y="528216"/>
              <a:ext cx="1139961" cy="1139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 smtClean="0">
                  <a:latin typeface="Arial Black" pitchFamily="34" charset="0"/>
                </a:rPr>
                <a:t>ALGAS</a:t>
              </a:r>
              <a:endParaRPr lang="es-MX" sz="2000" kern="1200" dirty="0">
                <a:latin typeface="Arial Black" pitchFamily="34" charset="0"/>
              </a:endParaRPr>
            </a:p>
          </p:txBody>
        </p:sp>
      </p:grpSp>
      <p:grpSp>
        <p:nvGrpSpPr>
          <p:cNvPr id="9" name="8 Grupo"/>
          <p:cNvGrpSpPr/>
          <p:nvPr/>
        </p:nvGrpSpPr>
        <p:grpSpPr>
          <a:xfrm>
            <a:off x="3491880" y="3212976"/>
            <a:ext cx="2160240" cy="2160240"/>
            <a:chOff x="3152783" y="3064279"/>
            <a:chExt cx="1612149" cy="1612149"/>
          </a:xfrm>
          <a:scene3d>
            <a:camera prst="orthographicFront"/>
            <a:lightRig rig="flat" dir="t"/>
          </a:scene3d>
        </p:grpSpPr>
        <p:sp>
          <p:nvSpPr>
            <p:cNvPr id="10" name="9 Elipse"/>
            <p:cNvSpPr/>
            <p:nvPr/>
          </p:nvSpPr>
          <p:spPr>
            <a:xfrm>
              <a:off x="3152783" y="3064279"/>
              <a:ext cx="1612149" cy="1612149"/>
            </a:xfrm>
            <a:prstGeom prst="ellipse">
              <a:avLst/>
            </a:prstGeom>
            <a:ln>
              <a:solidFill>
                <a:srgbClr val="0070C0"/>
              </a:solidFill>
            </a:ln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shade val="80000"/>
                <a:hueOff val="-88800"/>
                <a:satOff val="-8529"/>
                <a:lumOff val="29386"/>
                <a:alphaOff val="0"/>
              </a:schemeClr>
            </a:fillRef>
            <a:effectRef idx="1">
              <a:schemeClr val="accent1">
                <a:shade val="80000"/>
                <a:hueOff val="-88800"/>
                <a:satOff val="-8529"/>
                <a:lumOff val="2938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1" name="Elipse 4"/>
            <p:cNvSpPr/>
            <p:nvPr/>
          </p:nvSpPr>
          <p:spPr>
            <a:xfrm>
              <a:off x="3388877" y="3300373"/>
              <a:ext cx="1139961" cy="1139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kern="1200" dirty="0" smtClean="0">
                  <a:latin typeface="Arial Black" pitchFamily="34" charset="0"/>
                </a:rPr>
                <a:t>PROTOZOARIOS</a:t>
              </a:r>
              <a:endParaRPr lang="es-MX" sz="1200" kern="1200" dirty="0">
                <a:latin typeface="Arial Black" pitchFamily="34" charset="0"/>
              </a:endParaRPr>
            </a:p>
          </p:txBody>
        </p:sp>
      </p:grpSp>
      <p:sp>
        <p:nvSpPr>
          <p:cNvPr id="12" name="11 Elipse"/>
          <p:cNvSpPr/>
          <p:nvPr/>
        </p:nvSpPr>
        <p:spPr>
          <a:xfrm>
            <a:off x="467544" y="1844824"/>
            <a:ext cx="2232248" cy="2016224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solidFill>
                  <a:schemeClr val="tx1"/>
                </a:solidFill>
                <a:latin typeface="Arial Black" pitchFamily="34" charset="0"/>
              </a:rPr>
              <a:t>GRUPOS</a:t>
            </a:r>
            <a:endParaRPr lang="es-MX" sz="2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6300192" y="1196752"/>
            <a:ext cx="2304256" cy="923330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s-MX" dirty="0" smtClean="0">
                <a:solidFill>
                  <a:srgbClr val="000000"/>
                </a:solidFill>
                <a:latin typeface="Arial Black" pitchFamily="34" charset="0"/>
              </a:rPr>
              <a:t> CLOROPHYTAS</a:t>
            </a:r>
          </a:p>
          <a:p>
            <a:pPr lvl="0">
              <a:buFont typeface="Arial" pitchFamily="34" charset="0"/>
              <a:buChar char="•"/>
            </a:pPr>
            <a:r>
              <a:rPr lang="es-MX" dirty="0" smtClean="0">
                <a:solidFill>
                  <a:srgbClr val="000000"/>
                </a:solidFill>
                <a:latin typeface="Arial Black" pitchFamily="34" charset="0"/>
              </a:rPr>
              <a:t> RODOPHYTAS</a:t>
            </a:r>
          </a:p>
          <a:p>
            <a:pPr lvl="0">
              <a:buFont typeface="Arial" pitchFamily="34" charset="0"/>
              <a:buChar char="•"/>
            </a:pPr>
            <a:r>
              <a:rPr lang="es-MX" dirty="0" smtClean="0">
                <a:solidFill>
                  <a:srgbClr val="000000"/>
                </a:solidFill>
                <a:latin typeface="Arial Black" pitchFamily="34" charset="0"/>
              </a:rPr>
              <a:t> FEOPHYTAS</a:t>
            </a:r>
            <a:endParaRPr lang="es-MX" dirty="0">
              <a:solidFill>
                <a:srgbClr val="000000"/>
              </a:solidFill>
              <a:latin typeface="Arial Black" pitchFamily="34" charset="0"/>
            </a:endParaRPr>
          </a:p>
        </p:txBody>
      </p:sp>
      <p:grpSp>
        <p:nvGrpSpPr>
          <p:cNvPr id="15" name="14 Grupo"/>
          <p:cNvGrpSpPr/>
          <p:nvPr/>
        </p:nvGrpSpPr>
        <p:grpSpPr>
          <a:xfrm>
            <a:off x="6156176" y="3861048"/>
            <a:ext cx="2346216" cy="1296144"/>
            <a:chOff x="4926147" y="3064279"/>
            <a:chExt cx="2418224" cy="1612149"/>
          </a:xfrm>
        </p:grpSpPr>
        <p:sp>
          <p:nvSpPr>
            <p:cNvPr id="16" name="15 Rectángulo"/>
            <p:cNvSpPr/>
            <p:nvPr/>
          </p:nvSpPr>
          <p:spPr>
            <a:xfrm>
              <a:off x="4926147" y="3064279"/>
              <a:ext cx="2418224" cy="16121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16 Rectángulo"/>
            <p:cNvSpPr/>
            <p:nvPr/>
          </p:nvSpPr>
          <p:spPr>
            <a:xfrm>
              <a:off x="4926147" y="3064279"/>
              <a:ext cx="2418224" cy="1612149"/>
            </a:xfrm>
            <a:prstGeom prst="rect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2000" kern="1200" dirty="0" smtClean="0">
                  <a:solidFill>
                    <a:srgbClr val="000000"/>
                  </a:solidFill>
                  <a:latin typeface="Arial Black" pitchFamily="34" charset="0"/>
                </a:rPr>
                <a:t>FLAGELADOS</a:t>
              </a:r>
              <a:endParaRPr lang="es-MX" sz="2000" kern="1200" dirty="0">
                <a:solidFill>
                  <a:srgbClr val="000000"/>
                </a:solidFill>
                <a:latin typeface="Arial Black" pitchFamily="34" charset="0"/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2000" kern="1200" dirty="0" smtClean="0">
                  <a:solidFill>
                    <a:srgbClr val="000000"/>
                  </a:solidFill>
                  <a:latin typeface="Arial Black" pitchFamily="34" charset="0"/>
                </a:rPr>
                <a:t>CILIADOS</a:t>
              </a:r>
              <a:endParaRPr lang="es-MX" sz="2000" kern="1200" dirty="0">
                <a:solidFill>
                  <a:srgbClr val="000000"/>
                </a:solidFill>
                <a:latin typeface="Arial Black" pitchFamily="34" charset="0"/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2000" kern="1200" dirty="0" smtClean="0">
                  <a:solidFill>
                    <a:srgbClr val="000000"/>
                  </a:solidFill>
                  <a:latin typeface="Arial Black" pitchFamily="34" charset="0"/>
                </a:rPr>
                <a:t>SACORDINOS</a:t>
              </a:r>
              <a:endParaRPr lang="es-MX" sz="2000" kern="1200" dirty="0">
                <a:solidFill>
                  <a:srgbClr val="000000"/>
                </a:solidFill>
                <a:latin typeface="Arial Black" pitchFamily="34" charset="0"/>
              </a:endParaRPr>
            </a:p>
          </p:txBody>
        </p:sp>
      </p:grpSp>
      <p:cxnSp>
        <p:nvCxnSpPr>
          <p:cNvPr id="19" name="18 Conector recto"/>
          <p:cNvCxnSpPr>
            <a:stCxn id="12" idx="7"/>
            <a:endCxn id="7" idx="2"/>
          </p:cNvCxnSpPr>
          <p:nvPr/>
        </p:nvCxnSpPr>
        <p:spPr>
          <a:xfrm flipV="1">
            <a:off x="2372887" y="1556792"/>
            <a:ext cx="1046985" cy="58330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20 Conector recto"/>
          <p:cNvCxnSpPr>
            <a:stCxn id="12" idx="5"/>
            <a:endCxn id="10" idx="2"/>
          </p:cNvCxnSpPr>
          <p:nvPr/>
        </p:nvCxnSpPr>
        <p:spPr>
          <a:xfrm>
            <a:off x="2372887" y="3565779"/>
            <a:ext cx="1118993" cy="72731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5652120" y="1556792"/>
            <a:ext cx="64807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>
            <a:off x="5652120" y="4365104"/>
            <a:ext cx="50405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404664"/>
            <a:ext cx="6480720" cy="6032421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dirty="0" smtClean="0">
                <a:latin typeface="Arial Black" pitchFamily="34" charset="0"/>
              </a:rPr>
              <a:t>ALGAS</a:t>
            </a:r>
            <a:br>
              <a:rPr lang="es-MX" sz="2400" dirty="0" smtClean="0">
                <a:latin typeface="Arial Black" pitchFamily="34" charset="0"/>
              </a:rPr>
            </a:br>
            <a:r>
              <a:rPr lang="es-MX" sz="2400" dirty="0" smtClean="0">
                <a:latin typeface="Arial Black" pitchFamily="34" charset="0"/>
              </a:rPr>
              <a:t>CARACTERÍSTICAS GENERALES</a:t>
            </a:r>
            <a:br>
              <a:rPr lang="es-MX" sz="2400" dirty="0" smtClean="0">
                <a:latin typeface="Arial Black" pitchFamily="34" charset="0"/>
              </a:rPr>
            </a:br>
            <a:r>
              <a:rPr lang="es-MX" sz="2400" dirty="0" smtClean="0">
                <a:latin typeface="Arial Black" pitchFamily="34" charset="0"/>
              </a:rPr>
              <a:t/>
            </a:r>
            <a:br>
              <a:rPr lang="es-MX" sz="2400" dirty="0" smtClean="0">
                <a:latin typeface="Arial Black" pitchFamily="34" charset="0"/>
              </a:rPr>
            </a:br>
            <a:r>
              <a:rPr lang="es-MX" sz="2400" dirty="0" smtClean="0">
                <a:latin typeface="Arial Black" pitchFamily="34" charset="0"/>
              </a:rPr>
              <a:t>-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Eucariotas</a:t>
            </a:r>
            <a:br>
              <a:rPr lang="es-MX" sz="2800" dirty="0" smtClean="0">
                <a:latin typeface="Arial" pitchFamily="34" charset="0"/>
                <a:cs typeface="Arial" pitchFamily="34" charset="0"/>
              </a:rPr>
            </a:br>
            <a:r>
              <a:rPr lang="es-MX" sz="2800" dirty="0" smtClean="0">
                <a:latin typeface="Arial" pitchFamily="34" charset="0"/>
                <a:cs typeface="Arial" pitchFamily="34" charset="0"/>
              </a:rPr>
              <a:t>- Unicelulares  o multicelulares</a:t>
            </a:r>
            <a:br>
              <a:rPr lang="es-MX" sz="2800" dirty="0" smtClean="0">
                <a:latin typeface="Arial" pitchFamily="34" charset="0"/>
                <a:cs typeface="Arial" pitchFamily="34" charset="0"/>
              </a:rPr>
            </a:br>
            <a:r>
              <a:rPr lang="es-MX" sz="2800" dirty="0" smtClean="0">
                <a:latin typeface="Arial" pitchFamily="34" charset="0"/>
                <a:cs typeface="Arial" pitchFamily="34" charset="0"/>
              </a:rPr>
              <a:t>- No forman tejidos</a:t>
            </a:r>
            <a:br>
              <a:rPr lang="es-MX" sz="2800" dirty="0" smtClean="0">
                <a:latin typeface="Arial" pitchFamily="34" charset="0"/>
                <a:cs typeface="Arial" pitchFamily="34" charset="0"/>
              </a:rPr>
            </a:br>
            <a:r>
              <a:rPr lang="es-MX" sz="2800" dirty="0" smtClean="0">
                <a:latin typeface="Arial" pitchFamily="34" charset="0"/>
                <a:cs typeface="Arial" pitchFamily="34" charset="0"/>
              </a:rPr>
              <a:t>- Aerobias</a:t>
            </a:r>
            <a:br>
              <a:rPr lang="es-MX" sz="2800" dirty="0" smtClean="0">
                <a:latin typeface="Arial" pitchFamily="34" charset="0"/>
                <a:cs typeface="Arial" pitchFamily="34" charset="0"/>
              </a:rPr>
            </a:br>
            <a:r>
              <a:rPr lang="es-MX" sz="2800" dirty="0" smtClean="0">
                <a:latin typeface="Arial" pitchFamily="34" charset="0"/>
                <a:cs typeface="Arial" pitchFamily="34" charset="0"/>
              </a:rPr>
              <a:t>- Fotosintéticos </a:t>
            </a:r>
            <a:br>
              <a:rPr lang="es-MX" sz="2800" dirty="0" smtClean="0">
                <a:latin typeface="Arial" pitchFamily="34" charset="0"/>
                <a:cs typeface="Arial" pitchFamily="34" charset="0"/>
              </a:rPr>
            </a:br>
            <a:r>
              <a:rPr lang="es-MX" sz="2800" dirty="0" smtClean="0">
                <a:latin typeface="Arial" pitchFamily="34" charset="0"/>
                <a:cs typeface="Arial" pitchFamily="34" charset="0"/>
              </a:rPr>
              <a:t>- Pigmentos ( clorofila,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ficoxantina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, ficoeritrina)</a:t>
            </a:r>
            <a:br>
              <a:rPr lang="es-MX" sz="2800" dirty="0" smtClean="0">
                <a:latin typeface="Arial" pitchFamily="34" charset="0"/>
                <a:cs typeface="Arial" pitchFamily="34" charset="0"/>
              </a:rPr>
            </a:br>
            <a:r>
              <a:rPr lang="es-MX" sz="2800" dirty="0" smtClean="0">
                <a:latin typeface="Arial" pitchFamily="34" charset="0"/>
                <a:cs typeface="Arial" pitchFamily="34" charset="0"/>
              </a:rPr>
              <a:t>- Ambientes acuáticos/ húmedos</a:t>
            </a:r>
            <a:br>
              <a:rPr lang="es-MX" sz="2800" dirty="0" smtClean="0">
                <a:latin typeface="Arial" pitchFamily="34" charset="0"/>
                <a:cs typeface="Arial" pitchFamily="34" charset="0"/>
              </a:rPr>
            </a:br>
            <a:r>
              <a:rPr lang="es-MX" sz="2800" dirty="0" smtClean="0">
                <a:latin typeface="Arial" pitchFamily="34" charset="0"/>
                <a:cs typeface="Arial" pitchFamily="34" charset="0"/>
              </a:rPr>
              <a:t>- Sexual, asexual, alternancia de generaciones</a:t>
            </a:r>
            <a:r>
              <a:rPr lang="es-MX" sz="2400" dirty="0" smtClean="0">
                <a:latin typeface="Arial Black" pitchFamily="34" charset="0"/>
                <a:cs typeface="Arial" pitchFamily="34" charset="0"/>
              </a:rPr>
              <a:t/>
            </a:r>
            <a:br>
              <a:rPr lang="es-MX" sz="2400" dirty="0" smtClean="0">
                <a:latin typeface="Arial Black" pitchFamily="34" charset="0"/>
                <a:cs typeface="Arial" pitchFamily="34" charset="0"/>
              </a:rPr>
            </a:br>
            <a:r>
              <a:rPr lang="es-MX" sz="1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1600" dirty="0" smtClean="0">
                <a:latin typeface="Arial" pitchFamily="34" charset="0"/>
                <a:cs typeface="Arial" pitchFamily="34" charset="0"/>
              </a:rPr>
            </a:br>
            <a:endParaRPr lang="es-MX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pfCvueh4nAEgkOtM:" descr="http://t2.gstatic.com/images?q=tbn:Cvueh4nAEgkOtM:http://www.duiops.net/seresvivos/images/algas_unicelulares.jpg">
            <a:hlinkClick r:id="rId8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91680" y="908720"/>
            <a:ext cx="1728192" cy="1253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pfIuEFe4aQrfUN_M:" descr="http://t1.gstatic.com/images?q=tbn:IuEFe4aQrfUN_M:http://www.mapa.es/pesca/img/rmarinas_mapa/galeria_cabopalos/022algas.jpg">
            <a:hlinkClick r:id="rId10"/>
          </p:cNvPr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96136" y="908720"/>
            <a:ext cx="1440160" cy="1575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http://t3.gstatic.com/images?q=tbn:ot47rb3HdM5ReM:http://www.ucmp.berkeley.edu/protista/reds/porphyra.gif">
            <a:hlinkClick r:id="rId12"/>
          </p:cNvPr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331640" y="2780928"/>
            <a:ext cx="1512168" cy="1332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http://t0.gstatic.com/images?q=tbn:89ZcZZXM4NfbqM:http://www3.unileon.es/personal/wwdbvmgg/practicasconsusfotos/practica5sola/fotospractica5sola/algas/pardas/pelvetiacanaliculata.jpg">
            <a:hlinkClick r:id="rId14"/>
          </p:cNvPr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36296" y="2564904"/>
            <a:ext cx="1352550" cy="1727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 descr="http://t3.gstatic.com/images?q=tbn:4dzzXzXcVlNwDM:http://www.educar.org/ecologia/Naturaleza/otras_2.jpg">
            <a:hlinkClick r:id="rId16"/>
          </p:cNvPr>
          <p:cNvPicPr/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67544" y="4293096"/>
            <a:ext cx="1152128" cy="1895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 descr="http://t1.gstatic.com/images?q=tbn:xuiJBr5YuaVJEM:http://www.asturnatura.com/Imagenes/especie/taonia-atomaria.jpg">
            <a:hlinkClick r:id="rId18"/>
          </p:cNvPr>
          <p:cNvPicPr/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452320" y="4437112"/>
            <a:ext cx="1080120" cy="1713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692696"/>
            <a:ext cx="7560840" cy="538609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800" dirty="0" smtClean="0">
                <a:latin typeface="Arial Black" pitchFamily="34" charset="0"/>
                <a:cs typeface="Aharoni" pitchFamily="2" charset="-79"/>
              </a:rPr>
              <a:t>PROTOZOARIOS</a:t>
            </a:r>
            <a:br>
              <a:rPr lang="es-MX" sz="2800" dirty="0" smtClean="0">
                <a:latin typeface="Arial Black" pitchFamily="34" charset="0"/>
                <a:cs typeface="Aharoni" pitchFamily="2" charset="-79"/>
              </a:rPr>
            </a:br>
            <a:r>
              <a:rPr lang="es-MX" sz="2800" dirty="0" smtClean="0">
                <a:latin typeface="Arial Black" pitchFamily="34" charset="0"/>
                <a:cs typeface="Aharoni" pitchFamily="2" charset="-79"/>
              </a:rPr>
              <a:t>CARACTERÍSTICAS GENERALES</a:t>
            </a:r>
            <a:br>
              <a:rPr lang="es-MX" sz="2800" dirty="0" smtClean="0">
                <a:latin typeface="Arial Black" pitchFamily="34" charset="0"/>
                <a:cs typeface="Aharoni" pitchFamily="2" charset="-79"/>
              </a:rPr>
            </a:br>
            <a:r>
              <a:rPr lang="es-MX" sz="2800" dirty="0" smtClean="0">
                <a:latin typeface="Arial Black" pitchFamily="34" charset="0"/>
                <a:cs typeface="Aharoni" pitchFamily="2" charset="-79"/>
              </a:rPr>
              <a:t>- 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Microscópicos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Unicelulares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Eucariotas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Heterótrofos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Fagotrofos 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Detritívoros 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Mixótrofos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Ambientes húmedos / acuáticos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Aguas saladas y dulces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908720"/>
            <a:ext cx="7056784" cy="4524315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800" dirty="0" smtClean="0">
                <a:latin typeface="Arial Black" pitchFamily="34" charset="0"/>
              </a:rPr>
              <a:t>- 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Asexual por bipartición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Sexual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Carecen de pared celular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Locomoción  (flagelos, cilios, pseudópodos) 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Endoparásitos 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-Ectoparásitos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De vida libre, comensales, mutualismo, parásitos 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http://www.xtec.cat/~jfarre13/hot-potatoes/imatges-hotpot/Euglen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708920"/>
            <a:ext cx="3186683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2 Imagen" descr="http://www2.mcdaniel.edu/Biology/PGclass/donna/2euglen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2852936"/>
            <a:ext cx="2390775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3 Imagen" descr="http://upload.wikimedia.org/wikipedia/commons/thumb/c/c0/Giardia_lamblia.jpg/220px-Giardia_lamblia.jpg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3688" y="764704"/>
            <a:ext cx="288032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http://www.unad.edu.co/curso_biologia/imagenes/tripanosoma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764704"/>
            <a:ext cx="288032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6948264" y="1340768"/>
            <a:ext cx="195464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i="1" dirty="0" smtClean="0">
                <a:solidFill>
                  <a:srgbClr val="002060"/>
                </a:solidFill>
              </a:rPr>
              <a:t>Tripanosom</a:t>
            </a:r>
            <a:r>
              <a:rPr lang="es-MX" dirty="0" smtClean="0">
                <a:solidFill>
                  <a:srgbClr val="002060"/>
                </a:solidFill>
              </a:rPr>
              <a:t>a </a:t>
            </a:r>
            <a:r>
              <a:rPr lang="es-MX" dirty="0" err="1" smtClean="0">
                <a:solidFill>
                  <a:srgbClr val="002060"/>
                </a:solidFill>
              </a:rPr>
              <a:t>sp.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347864" y="5517232"/>
            <a:ext cx="158417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dirty="0" smtClean="0"/>
              <a:t> </a:t>
            </a:r>
            <a:r>
              <a:rPr lang="es-MX" i="1" dirty="0" smtClean="0">
                <a:solidFill>
                  <a:srgbClr val="002060"/>
                </a:solidFill>
              </a:rPr>
              <a:t>Euglena sp</a:t>
            </a:r>
            <a:endParaRPr lang="es-MX" dirty="0"/>
          </a:p>
        </p:txBody>
      </p:sp>
      <p:sp>
        <p:nvSpPr>
          <p:cNvPr id="9" name="8 Rectángulo"/>
          <p:cNvSpPr/>
          <p:nvPr/>
        </p:nvSpPr>
        <p:spPr>
          <a:xfrm>
            <a:off x="611560" y="1484784"/>
            <a:ext cx="1132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 smtClean="0">
                <a:solidFill>
                  <a:srgbClr val="002060"/>
                </a:solidFill>
              </a:rPr>
              <a:t>Giardia sp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1763688" y="2420888"/>
            <a:ext cx="58982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dirty="0" smtClean="0">
                <a:solidFill>
                  <a:srgbClr val="FF0000"/>
                </a:solidFill>
                <a:latin typeface="Arial Black" pitchFamily="34" charset="0"/>
              </a:rPr>
              <a:t>FLAGELADOS</a:t>
            </a:r>
            <a:endParaRPr lang="es-MX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71600" y="980728"/>
            <a:ext cx="7128792" cy="3970318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3600" dirty="0" smtClean="0"/>
              <a:t>- 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Agua dulce / marina</a:t>
            </a:r>
            <a:br>
              <a:rPr lang="es-MX" sz="3600" dirty="0" smtClean="0">
                <a:latin typeface="Arial" pitchFamily="34" charset="0"/>
                <a:cs typeface="Arial" pitchFamily="34" charset="0"/>
              </a:rPr>
            </a:br>
            <a:r>
              <a:rPr lang="es-MX" sz="3600" dirty="0" smtClean="0">
                <a:latin typeface="Arial" pitchFamily="34" charset="0"/>
                <a:cs typeface="Arial" pitchFamily="34" charset="0"/>
              </a:rPr>
              <a:t>- Ambientes ricos en materia orgánica</a:t>
            </a:r>
            <a:br>
              <a:rPr lang="es-MX" sz="3600" dirty="0" smtClean="0">
                <a:latin typeface="Arial" pitchFamily="34" charset="0"/>
                <a:cs typeface="Arial" pitchFamily="34" charset="0"/>
              </a:rPr>
            </a:br>
            <a:r>
              <a:rPr lang="es-MX" sz="3600" dirty="0" smtClean="0">
                <a:latin typeface="Arial" pitchFamily="34" charset="0"/>
                <a:cs typeface="Arial" pitchFamily="34" charset="0"/>
              </a:rPr>
              <a:t>- Fotosíntesis</a:t>
            </a:r>
            <a:br>
              <a:rPr lang="es-MX" sz="3600" dirty="0" smtClean="0">
                <a:latin typeface="Arial" pitchFamily="34" charset="0"/>
                <a:cs typeface="Arial" pitchFamily="34" charset="0"/>
              </a:rPr>
            </a:br>
            <a:r>
              <a:rPr lang="es-MX" sz="3600" dirty="0" smtClean="0">
                <a:latin typeface="Arial" pitchFamily="34" charset="0"/>
                <a:cs typeface="Arial" pitchFamily="34" charset="0"/>
              </a:rPr>
              <a:t>- Heterótrofos  (fagocitosis)</a:t>
            </a:r>
            <a:br>
              <a:rPr lang="es-MX" sz="3600" dirty="0" smtClean="0">
                <a:latin typeface="Arial" pitchFamily="34" charset="0"/>
                <a:cs typeface="Arial" pitchFamily="34" charset="0"/>
              </a:rPr>
            </a:br>
            <a:r>
              <a:rPr lang="es-MX" sz="3600" dirty="0" smtClean="0">
                <a:latin typeface="Arial" pitchFamily="34" charset="0"/>
                <a:cs typeface="Arial" pitchFamily="34" charset="0"/>
              </a:rPr>
              <a:t>- Ingestión (citostoma)</a:t>
            </a:r>
            <a:br>
              <a:rPr lang="es-MX" sz="3600" dirty="0" smtClean="0">
                <a:latin typeface="Arial" pitchFamily="34" charset="0"/>
                <a:cs typeface="Arial" pitchFamily="34" charset="0"/>
              </a:rPr>
            </a:br>
            <a:r>
              <a:rPr lang="es-MX" sz="3600" dirty="0" smtClean="0">
                <a:latin typeface="Arial" pitchFamily="34" charset="0"/>
                <a:cs typeface="Arial" pitchFamily="34" charset="0"/>
              </a:rPr>
              <a:t>- Sistema de locomoción, flagelos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1484784"/>
            <a:ext cx="7776864" cy="4154984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COMPETENCIA </a:t>
            </a:r>
          </a:p>
          <a:p>
            <a:pPr algn="just"/>
            <a:r>
              <a:rPr lang="es-MX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6.-Sustenta una postura personal sobre temas de interés y relevancia general, considerando otros puntos de vista de manera crítica y reflexiva </a:t>
            </a:r>
          </a:p>
          <a:p>
            <a:pPr algn="ctr"/>
            <a:r>
              <a:rPr lang="es-MX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ATRIBUTO </a:t>
            </a:r>
            <a:endParaRPr lang="es-MX" sz="24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-Reconoce los propios prejuicios, modifica sus puntos de vista al conocer nuevas evidencias, e integra nuevos conocimientos y perspectivas al acervo con el que cuenta. </a:t>
            </a:r>
          </a:p>
          <a:p>
            <a:pPr algn="just"/>
            <a:r>
              <a:rPr lang="es-MX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-Estructura ideas y argumentos de manera clara, coherente y sintética 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http://www.monografias.com/trabajos31/protozoos/pro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60648"/>
            <a:ext cx="480060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http://www.monografias.com/trabajos31/protozoos/pro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068960"/>
            <a:ext cx="482453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0" y="260648"/>
            <a:ext cx="38779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400" dirty="0" smtClean="0">
                <a:solidFill>
                  <a:srgbClr val="FF0000"/>
                </a:solidFill>
                <a:latin typeface="Arial Black" pitchFamily="34" charset="0"/>
              </a:rPr>
              <a:t>CILIADOS</a:t>
            </a:r>
            <a:endParaRPr lang="es-MX" sz="1600" i="1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323528" y="1412776"/>
            <a:ext cx="3528392" cy="5016758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3200" dirty="0" smtClean="0">
                <a:latin typeface="Arial" pitchFamily="34" charset="0"/>
                <a:cs typeface="Arial" pitchFamily="34" charset="0"/>
              </a:rPr>
              <a:t>Presencia de cilios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Movimiento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Heterótrofos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Sexual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Asexual (bipartición)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s-MX" sz="3200" i="1" dirty="0" err="1" smtClean="0">
                <a:latin typeface="Arial" pitchFamily="34" charset="0"/>
                <a:cs typeface="Arial" pitchFamily="34" charset="0"/>
              </a:rPr>
              <a:t>Paramecium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s-MX" sz="3200" i="1" dirty="0" err="1" smtClean="0">
                <a:latin typeface="Arial" pitchFamily="34" charset="0"/>
                <a:cs typeface="Arial" pitchFamily="34" charset="0"/>
              </a:rPr>
              <a:t>Balantidium</a:t>
            </a:r>
            <a:r>
              <a:rPr lang="es-MX" sz="3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i="1" dirty="0" err="1" smtClean="0">
                <a:latin typeface="Arial" pitchFamily="34" charset="0"/>
                <a:cs typeface="Arial" pitchFamily="34" charset="0"/>
              </a:rPr>
              <a:t>coli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s-MX" sz="3200" i="1" dirty="0" smtClean="0">
                <a:latin typeface="Arial" pitchFamily="34" charset="0"/>
                <a:cs typeface="Arial" pitchFamily="34" charset="0"/>
              </a:rPr>
              <a:t>Tripanosoma 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Image result for imagenes ameb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88640"/>
            <a:ext cx="3763249" cy="3096344"/>
          </a:xfrm>
          <a:prstGeom prst="rect">
            <a:avLst/>
          </a:prstGeom>
          <a:noFill/>
        </p:spPr>
      </p:pic>
      <p:pic>
        <p:nvPicPr>
          <p:cNvPr id="4" name="3 Imagen" descr="http://www.monografias.com/trabajos31/protozoos/pro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473624"/>
            <a:ext cx="374441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323528" y="1988840"/>
            <a:ext cx="4572000" cy="4093428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3600" dirty="0" smtClean="0">
                <a:latin typeface="Arial Black" pitchFamily="34" charset="0"/>
              </a:rPr>
              <a:t>-  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Sistema de locomoción por pseudópodos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 Presencia de vacuolas digestivas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 Enzimas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 Amebas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es-MX" sz="3200" i="1" dirty="0" err="1" smtClean="0">
                <a:latin typeface="Arial" pitchFamily="34" charset="0"/>
                <a:cs typeface="Arial" pitchFamily="34" charset="0"/>
              </a:rPr>
              <a:t>Entamoeba</a:t>
            </a:r>
            <a:r>
              <a:rPr lang="es-MX" sz="3200" i="1" dirty="0" smtClean="0">
                <a:latin typeface="Arial" pitchFamily="34" charset="0"/>
                <a:cs typeface="Arial" pitchFamily="34" charset="0"/>
              </a:rPr>
              <a:t> histolítica 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51520" y="620688"/>
            <a:ext cx="4756559" cy="830997"/>
          </a:xfrm>
          <a:prstGeom prst="rect">
            <a:avLst/>
          </a:prstGeom>
          <a:ln w="57150">
            <a:prstDash val="lg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4800" dirty="0" smtClean="0">
                <a:latin typeface="Arial Black" pitchFamily="34" charset="0"/>
              </a:rPr>
              <a:t>SACORDINOS</a:t>
            </a:r>
            <a:endParaRPr lang="es-MX" sz="48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encrypted-tbn2.gstatic.com/images?q=tbn:ANd9GcT-b9s9pftas-TNBRM2W1II34vr-ofOruwWL1HOQgDOE6MaxvL0K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92696"/>
            <a:ext cx="7981929" cy="5360127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2051720" y="2132856"/>
            <a:ext cx="46987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7200" dirty="0" smtClean="0">
                <a:solidFill>
                  <a:srgbClr val="FFFF00"/>
                </a:solidFill>
                <a:latin typeface="Arial Black" pitchFamily="34" charset="0"/>
              </a:rPr>
              <a:t>F U N G I</a:t>
            </a:r>
            <a:endParaRPr lang="es-MX" sz="72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404664"/>
            <a:ext cx="7560840" cy="5681555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800" dirty="0" smtClean="0">
                <a:latin typeface="Arial Black" pitchFamily="34" charset="0"/>
                <a:cs typeface="Arial" pitchFamily="34" charset="0"/>
              </a:rPr>
              <a:t>CARACTERÍSTICAS HONGOS</a:t>
            </a:r>
          </a:p>
          <a:p>
            <a:r>
              <a:rPr lang="es-ES" sz="2800" dirty="0" smtClean="0">
                <a:latin typeface="Arial Black" pitchFamily="34" charset="0"/>
                <a:cs typeface="Arial" pitchFamily="34" charset="0"/>
              </a:rPr>
              <a:t>-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Eucariontes</a:t>
            </a:r>
          </a:p>
          <a:p>
            <a:r>
              <a:rPr lang="es-ES" sz="2400" dirty="0" smtClean="0">
                <a:latin typeface="Arial" pitchFamily="34" charset="0"/>
                <a:cs typeface="Arial" pitchFamily="34" charset="0"/>
              </a:rPr>
              <a:t>- Heterótrofos</a:t>
            </a:r>
          </a:p>
          <a:p>
            <a:r>
              <a:rPr lang="es-ES" sz="2400" dirty="0" smtClean="0">
                <a:latin typeface="Arial" pitchFamily="34" charset="0"/>
                <a:cs typeface="Arial" pitchFamily="34" charset="0"/>
              </a:rPr>
              <a:t>- No fotosintéticos</a:t>
            </a:r>
          </a:p>
          <a:p>
            <a:r>
              <a:rPr lang="es-ES" sz="2400" dirty="0" smtClean="0">
                <a:latin typeface="Arial" pitchFamily="34" charset="0"/>
                <a:cs typeface="Arial" pitchFamily="34" charset="0"/>
              </a:rPr>
              <a:t>- Formadores de esporas</a:t>
            </a:r>
          </a:p>
          <a:p>
            <a:r>
              <a:rPr lang="es-ES" sz="2400" dirty="0" smtClean="0">
                <a:latin typeface="Arial" pitchFamily="34" charset="0"/>
                <a:cs typeface="Arial" pitchFamily="34" charset="0"/>
              </a:rPr>
              <a:t>- Carecen de movimiento</a:t>
            </a:r>
          </a:p>
          <a:p>
            <a:r>
              <a:rPr lang="es-ES" sz="2400" dirty="0" smtClean="0">
                <a:latin typeface="Arial" pitchFamily="34" charset="0"/>
                <a:cs typeface="Arial" pitchFamily="34" charset="0"/>
              </a:rPr>
              <a:t>- Poseen paredes celulares (quitina)</a:t>
            </a:r>
          </a:p>
          <a:p>
            <a:r>
              <a:rPr lang="es-ES" sz="2400" dirty="0" smtClean="0">
                <a:latin typeface="Arial" pitchFamily="34" charset="0"/>
                <a:cs typeface="Arial" pitchFamily="34" charset="0"/>
              </a:rPr>
              <a:t>- Digestión enzimática externa</a:t>
            </a:r>
          </a:p>
          <a:p>
            <a:r>
              <a:rPr lang="es-ES" sz="2400" dirty="0" smtClean="0">
                <a:latin typeface="Arial" pitchFamily="34" charset="0"/>
                <a:cs typeface="Arial" pitchFamily="34" charset="0"/>
              </a:rPr>
              <a:t>- Pluricelulares (levaduras)</a:t>
            </a:r>
          </a:p>
          <a:p>
            <a:pPr>
              <a:buFontTx/>
              <a:buChar char="-"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 Hongo unicelular</a:t>
            </a:r>
          </a:p>
          <a:p>
            <a:pPr>
              <a:buFontTx/>
              <a:buChar char="-"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 Importantes descomponedores de materia y recicladores de nutrientes.</a:t>
            </a:r>
          </a:p>
          <a:p>
            <a:pPr>
              <a:lnSpc>
                <a:spcPct val="90000"/>
              </a:lnSpc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 - Alimentos (la fabricación del pan, y el vino y quesos), antibióticos (la penicilina)</a:t>
            </a:r>
          </a:p>
          <a:p>
            <a:pPr>
              <a:buFontTx/>
              <a:buChar char="-"/>
            </a:pPr>
            <a:endParaRPr lang="es-ES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1700808"/>
            <a:ext cx="4248472" cy="4339650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dirty="0" smtClean="0">
                <a:latin typeface="Arial Black" pitchFamily="34" charset="0"/>
              </a:rPr>
              <a:t>Zygomycetes  </a:t>
            </a:r>
            <a:br>
              <a:rPr lang="es-MX" sz="2400" dirty="0" smtClean="0">
                <a:latin typeface="Arial Black" pitchFamily="34" charset="0"/>
              </a:rPr>
            </a:br>
            <a:r>
              <a:rPr lang="es-MX" sz="2400" dirty="0" smtClean="0">
                <a:latin typeface="Arial Black" pitchFamily="34" charset="0"/>
              </a:rPr>
              <a:t>-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Micelio no tabicado </a:t>
            </a:r>
            <a:br>
              <a:rPr lang="es-MX" sz="2800" dirty="0" smtClean="0">
                <a:latin typeface="Arial" pitchFamily="34" charset="0"/>
                <a:cs typeface="Arial" pitchFamily="34" charset="0"/>
              </a:rPr>
            </a:br>
            <a:r>
              <a:rPr lang="es-MX" sz="2800" dirty="0" smtClean="0">
                <a:latin typeface="Arial" pitchFamily="34" charset="0"/>
                <a:cs typeface="Arial" pitchFamily="34" charset="0"/>
              </a:rPr>
              <a:t>- Reproducción sexual (zygosporas)</a:t>
            </a:r>
            <a:br>
              <a:rPr lang="es-MX" sz="2800" dirty="0" smtClean="0">
                <a:latin typeface="Arial" pitchFamily="34" charset="0"/>
                <a:cs typeface="Arial" pitchFamily="34" charset="0"/>
              </a:rPr>
            </a:br>
            <a:r>
              <a:rPr lang="es-MX" sz="2800" dirty="0" smtClean="0">
                <a:latin typeface="Arial" pitchFamily="34" charset="0"/>
                <a:cs typeface="Arial" pitchFamily="34" charset="0"/>
              </a:rPr>
              <a:t>- Reproducción asexual (clamidosporas)</a:t>
            </a:r>
            <a:br>
              <a:rPr lang="es-MX" sz="2800" dirty="0" smtClean="0">
                <a:latin typeface="Arial" pitchFamily="34" charset="0"/>
                <a:cs typeface="Arial" pitchFamily="34" charset="0"/>
              </a:rPr>
            </a:br>
            <a:r>
              <a:rPr lang="es-MX" sz="2800" dirty="0" smtClean="0">
                <a:latin typeface="Arial" pitchFamily="34" charset="0"/>
                <a:cs typeface="Arial" pitchFamily="34" charset="0"/>
              </a:rPr>
              <a:t>- Esporangiosporas (endógenas)</a:t>
            </a:r>
            <a:br>
              <a:rPr lang="es-MX" sz="2800" dirty="0" smtClean="0">
                <a:latin typeface="Arial" pitchFamily="34" charset="0"/>
                <a:cs typeface="Arial" pitchFamily="34" charset="0"/>
              </a:rPr>
            </a:br>
            <a:r>
              <a:rPr lang="es-MX" sz="2800" dirty="0" smtClean="0">
                <a:latin typeface="Arial" pitchFamily="34" charset="0"/>
                <a:cs typeface="Arial" pitchFamily="34" charset="0"/>
              </a:rPr>
              <a:t>- Cuerpos marrones o negros, paredes gruesas.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979712" y="620688"/>
            <a:ext cx="4852932" cy="707886"/>
          </a:xfrm>
          <a:prstGeom prst="rect">
            <a:avLst/>
          </a:prstGeom>
          <a:ln w="57150">
            <a:prstDash val="lg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MX" sz="4000" dirty="0" smtClean="0">
                <a:latin typeface="Arial Black" pitchFamily="34" charset="0"/>
              </a:rPr>
              <a:t>CLASIFICACIÓN </a:t>
            </a:r>
            <a:endParaRPr lang="es-MX" sz="4000" dirty="0">
              <a:latin typeface="Arial Black" pitchFamily="34" charset="0"/>
            </a:endParaRPr>
          </a:p>
        </p:txBody>
      </p:sp>
      <p:pic>
        <p:nvPicPr>
          <p:cNvPr id="4" name="Picture 2" descr="Fungi collag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00808"/>
            <a:ext cx="4128899" cy="41764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1268760"/>
            <a:ext cx="4572000" cy="4832092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MX" sz="2800" dirty="0" err="1" smtClean="0">
                <a:latin typeface="Arial Black" pitchFamily="34" charset="0"/>
              </a:rPr>
              <a:t>Ascomycetes</a:t>
            </a:r>
            <a:r>
              <a:rPr lang="es-MX" sz="2800" dirty="0" smtClean="0">
                <a:latin typeface="Arial Black" pitchFamily="34" charset="0"/>
              </a:rPr>
              <a:t>   </a:t>
            </a:r>
          </a:p>
          <a:p>
            <a:r>
              <a:rPr lang="es-MX" sz="2800" dirty="0" smtClean="0">
                <a:latin typeface="Arial Black" pitchFamily="34" charset="0"/>
              </a:rPr>
              <a:t>                 </a:t>
            </a:r>
            <a:br>
              <a:rPr lang="es-MX" sz="2800" dirty="0" smtClean="0">
                <a:latin typeface="Arial Black" pitchFamily="34" charset="0"/>
              </a:rPr>
            </a:br>
            <a:r>
              <a:rPr lang="es-MX" sz="2800" dirty="0" smtClean="0">
                <a:latin typeface="Arial Black" pitchFamily="34" charset="0"/>
              </a:rPr>
              <a:t>- Hongos filamentosos</a:t>
            </a:r>
          </a:p>
          <a:p>
            <a:r>
              <a:rPr lang="es-MX" sz="2800" dirty="0" smtClean="0">
                <a:latin typeface="Arial Black" pitchFamily="34" charset="0"/>
              </a:rPr>
              <a:t/>
            </a:r>
            <a:br>
              <a:rPr lang="es-MX" sz="2800" dirty="0" smtClean="0">
                <a:latin typeface="Arial Black" pitchFamily="34" charset="0"/>
              </a:rPr>
            </a:br>
            <a:r>
              <a:rPr lang="es-MX" sz="2800" dirty="0" smtClean="0">
                <a:latin typeface="Arial Black" pitchFamily="34" charset="0"/>
              </a:rPr>
              <a:t>- Micelio tabicado </a:t>
            </a:r>
          </a:p>
          <a:p>
            <a:r>
              <a:rPr lang="es-MX" sz="2800" dirty="0" smtClean="0">
                <a:latin typeface="Arial Black" pitchFamily="34" charset="0"/>
              </a:rPr>
              <a:t/>
            </a:r>
            <a:br>
              <a:rPr lang="es-MX" sz="2800" dirty="0" smtClean="0">
                <a:latin typeface="Arial Black" pitchFamily="34" charset="0"/>
              </a:rPr>
            </a:br>
            <a:r>
              <a:rPr lang="es-MX" sz="2800" dirty="0" smtClean="0">
                <a:latin typeface="Arial Black" pitchFamily="34" charset="0"/>
              </a:rPr>
              <a:t>- Reproducción sexual (ascosporas)</a:t>
            </a:r>
          </a:p>
          <a:p>
            <a:r>
              <a:rPr lang="es-MX" sz="2800" dirty="0" smtClean="0">
                <a:latin typeface="Arial Black" pitchFamily="34" charset="0"/>
              </a:rPr>
              <a:t/>
            </a:r>
            <a:br>
              <a:rPr lang="es-MX" sz="2800" dirty="0" smtClean="0">
                <a:latin typeface="Arial Black" pitchFamily="34" charset="0"/>
              </a:rPr>
            </a:br>
            <a:r>
              <a:rPr lang="es-MX" sz="2800" dirty="0" smtClean="0">
                <a:latin typeface="Arial Black" pitchFamily="34" charset="0"/>
              </a:rPr>
              <a:t>- Reproducción asexual (conidios)</a:t>
            </a:r>
            <a:endParaRPr lang="es-MX" sz="2800" dirty="0">
              <a:latin typeface="Arial Black" pitchFamily="34" charset="0"/>
            </a:endParaRPr>
          </a:p>
        </p:txBody>
      </p:sp>
      <p:pic>
        <p:nvPicPr>
          <p:cNvPr id="3" name="Picture 2" descr="Helvella crispa 031130w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260216"/>
            <a:ext cx="2970330" cy="48330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544" y="1340768"/>
            <a:ext cx="4572000" cy="4401205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MX" sz="2800" dirty="0" err="1" smtClean="0">
                <a:latin typeface="Arial Black" pitchFamily="34" charset="0"/>
              </a:rPr>
              <a:t>Basidiomycetes</a:t>
            </a:r>
            <a:r>
              <a:rPr lang="es-MX" sz="2800" dirty="0" smtClean="0">
                <a:latin typeface="Arial Black" pitchFamily="34" charset="0"/>
              </a:rPr>
              <a:t/>
            </a:r>
            <a:br>
              <a:rPr lang="es-MX" sz="2800" dirty="0" smtClean="0">
                <a:latin typeface="Arial Black" pitchFamily="34" charset="0"/>
              </a:rPr>
            </a:br>
            <a:r>
              <a:rPr lang="es-MX" sz="2800" dirty="0" smtClean="0">
                <a:latin typeface="Arial Black" pitchFamily="34" charset="0"/>
              </a:rPr>
              <a:t/>
            </a:r>
            <a:br>
              <a:rPr lang="es-MX" sz="2800" dirty="0" smtClean="0">
                <a:latin typeface="Arial Black" pitchFamily="34" charset="0"/>
              </a:rPr>
            </a:br>
            <a:r>
              <a:rPr lang="es-MX" sz="2800" dirty="0" smtClean="0">
                <a:latin typeface="Arial Black" pitchFamily="34" charset="0"/>
              </a:rPr>
              <a:t>- 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Hongos filamentosos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Micelio tabicado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Reproducción sexual, basiodiosporas formadas por basidios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Reproducción asexual, crecimiento vegetativo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4664"/>
            <a:ext cx="3657228" cy="2556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476672"/>
            <a:ext cx="4572000" cy="5016758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3200" dirty="0" smtClean="0">
                <a:latin typeface="Arial Black" pitchFamily="34" charset="0"/>
              </a:rPr>
              <a:t>Deuteromicetes             </a:t>
            </a:r>
            <a:br>
              <a:rPr lang="es-MX" sz="3200" dirty="0" smtClean="0">
                <a:latin typeface="Arial Black" pitchFamily="34" charset="0"/>
              </a:rPr>
            </a:br>
            <a:r>
              <a:rPr lang="es-MX" sz="3200" dirty="0" smtClean="0">
                <a:latin typeface="Arial Black" pitchFamily="34" charset="0"/>
              </a:rPr>
              <a:t/>
            </a:r>
            <a:br>
              <a:rPr lang="es-MX" sz="3200" dirty="0" smtClean="0">
                <a:latin typeface="Arial Black" pitchFamily="34" charset="0"/>
              </a:rPr>
            </a:br>
            <a:r>
              <a:rPr lang="es-MX" sz="3200" dirty="0" smtClean="0">
                <a:latin typeface="Arial Black" pitchFamily="34" charset="0"/>
              </a:rPr>
              <a:t>- 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Hongos filamentosos</a:t>
            </a:r>
          </a:p>
          <a:p>
            <a:r>
              <a:rPr lang="es-MX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Micelio tabicado y levaduras</a:t>
            </a:r>
          </a:p>
          <a:p>
            <a:r>
              <a:rPr lang="es-MX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latin typeface="Arial" pitchFamily="34" charset="0"/>
                <a:cs typeface="Arial" pitchFamily="34" charset="0"/>
              </a:rPr>
              <a:t>- Reproducción asexual (conidios)</a:t>
            </a:r>
            <a:br>
              <a:rPr lang="es-MX" sz="3200" dirty="0" smtClean="0">
                <a:latin typeface="Arial" pitchFamily="34" charset="0"/>
                <a:cs typeface="Arial" pitchFamily="34" charset="0"/>
              </a:rPr>
            </a:b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2 Imagen" descr="Aspergillus.gif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6672"/>
            <a:ext cx="3456384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3 Imagen" descr="Archivo:Penicilliummandarijntjes.jpg">
            <a:hlinkClick r:id="rId5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01008"/>
            <a:ext cx="3528392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Rectángulo"/>
          <p:cNvSpPr/>
          <p:nvPr/>
        </p:nvSpPr>
        <p:spPr>
          <a:xfrm>
            <a:off x="5508104" y="2996952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 smtClean="0">
                <a:solidFill>
                  <a:srgbClr val="FFFF00"/>
                </a:solidFill>
              </a:rPr>
              <a:t>Aspergillius sp</a:t>
            </a:r>
            <a:endParaRPr lang="es-MX" dirty="0">
              <a:solidFill>
                <a:srgbClr val="FFFF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668344" y="5589240"/>
            <a:ext cx="13625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 smtClean="0">
                <a:solidFill>
                  <a:srgbClr val="FF0000"/>
                </a:solidFill>
              </a:rPr>
              <a:t> </a:t>
            </a:r>
            <a:r>
              <a:rPr lang="es-MX" sz="2000" i="1" dirty="0" smtClean="0">
                <a:solidFill>
                  <a:srgbClr val="FF0000"/>
                </a:solidFill>
              </a:rPr>
              <a:t>Penicillium</a:t>
            </a:r>
            <a:endParaRPr lang="es-MX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htmlimg3.scribdassets.com/bpcdp6osjydmuww/images/15-4cf14f4594/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7902308" cy="60486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539552" y="1772816"/>
            <a:ext cx="3378682" cy="1384995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800" dirty="0" smtClean="0">
                <a:solidFill>
                  <a:srgbClr val="FF0000"/>
                </a:solidFill>
                <a:latin typeface="Arial Black" pitchFamily="34" charset="0"/>
              </a:rPr>
              <a:t>CICLO</a:t>
            </a:r>
          </a:p>
          <a:p>
            <a:endParaRPr lang="es-MX" sz="28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es-MX" sz="2800" dirty="0" smtClean="0">
                <a:solidFill>
                  <a:srgbClr val="FF0000"/>
                </a:solidFill>
                <a:latin typeface="Arial Black" pitchFamily="34" charset="0"/>
              </a:rPr>
              <a:t>REPRODUCTIVO</a:t>
            </a:r>
            <a:endParaRPr lang="es-MX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AutoShape 2" descr="http://holismoplanetario.files.wordpress.com/2014/01/camino-de-transformacic3b3n-en-las-plantas-goethe.jpg?w=81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5236" name="AutoShape 4" descr="http://holismoplanetario.files.wordpress.com/2014/01/camino-de-transformacic3b3n-en-las-plantas-goethe.jpg?w=81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5238" name="Picture 6" descr="http://www.hogarutil.com/archivos/201105/plantas-vivaces-xl-668x400x80xX.jpg?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17" y="692696"/>
            <a:ext cx="8898749" cy="5328592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1403648" y="2708920"/>
            <a:ext cx="629691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600" dirty="0" smtClean="0">
                <a:solidFill>
                  <a:srgbClr val="FF0000"/>
                </a:solidFill>
                <a:latin typeface="Arial Black" pitchFamily="34" charset="0"/>
              </a:rPr>
              <a:t>P L A N T A E</a:t>
            </a:r>
            <a:endParaRPr lang="es-MX" sz="66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03648" y="476672"/>
            <a:ext cx="6192688" cy="861774"/>
          </a:xfrm>
          <a:prstGeom prst="rect">
            <a:avLst/>
          </a:prstGeom>
          <a:ln w="57150"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Arial Black" pitchFamily="34" charset="0"/>
              </a:rPr>
              <a:t>DOMINIOS BIOLÓGICOS</a:t>
            </a:r>
          </a:p>
          <a:p>
            <a:endParaRPr lang="es-MX" dirty="0"/>
          </a:p>
        </p:txBody>
      </p:sp>
      <p:pic>
        <p:nvPicPr>
          <p:cNvPr id="102402" name="Picture 2" descr="http://image.slidesharecdn.com/clasificacinwoese-130330194317-phpapp01/95/clasificacin-de-carl-woese-1990-5-638.jpg?cb=13646735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412776"/>
            <a:ext cx="7296408" cy="5184575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7092280" y="6309320"/>
            <a:ext cx="122413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s-MX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836712"/>
            <a:ext cx="8568952" cy="4770537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400" b="1" dirty="0" smtClean="0">
                <a:latin typeface="Arial Black" pitchFamily="34" charset="0"/>
              </a:rPr>
              <a:t>CARACTERÍSTICAS GENERALES PLANTAE</a:t>
            </a:r>
          </a:p>
          <a:p>
            <a:endParaRPr lang="es-ES" sz="2400" b="1" dirty="0" smtClean="0">
              <a:latin typeface="Arial Black" pitchFamily="34" charset="0"/>
            </a:endParaRPr>
          </a:p>
          <a:p>
            <a:r>
              <a:rPr lang="es-ES" sz="2400" b="1" dirty="0" smtClean="0">
                <a:latin typeface="Arial Black" pitchFamily="34" charset="0"/>
              </a:rPr>
              <a:t>  </a:t>
            </a:r>
            <a:r>
              <a:rPr lang="es-ES" sz="2800" b="1" dirty="0" smtClean="0">
                <a:latin typeface="Arial Black" pitchFamily="34" charset="0"/>
              </a:rPr>
              <a:t>* 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Eucariotas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3200" dirty="0" smtClean="0">
                <a:latin typeface="Arial" pitchFamily="34" charset="0"/>
                <a:cs typeface="Arial" pitchFamily="34" charset="0"/>
              </a:rPr>
            </a:br>
            <a:r>
              <a:rPr lang="es-ES" sz="32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* Pluricelulares</a:t>
            </a:r>
            <a:br>
              <a:rPr lang="es-ES" sz="3200" b="1" dirty="0" smtClean="0">
                <a:latin typeface="Arial" pitchFamily="34" charset="0"/>
                <a:cs typeface="Arial" pitchFamily="34" charset="0"/>
              </a:rPr>
            </a:b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 * Inmóviles</a:t>
            </a:r>
            <a:br>
              <a:rPr lang="es-ES" sz="3200" b="1" dirty="0" smtClean="0">
                <a:latin typeface="Arial" pitchFamily="34" charset="0"/>
                <a:cs typeface="Arial" pitchFamily="34" charset="0"/>
              </a:rPr>
            </a:b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 * Necesitan oxigeno para su metabolismo</a:t>
            </a:r>
            <a:br>
              <a:rPr lang="es-ES" sz="3200" b="1" dirty="0" smtClean="0">
                <a:latin typeface="Arial" pitchFamily="34" charset="0"/>
                <a:cs typeface="Arial" pitchFamily="34" charset="0"/>
              </a:rPr>
            </a:b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 * Fotosintéticas</a:t>
            </a:r>
            <a:br>
              <a:rPr lang="es-ES" sz="3200" b="1" dirty="0" smtClean="0">
                <a:latin typeface="Arial" pitchFamily="34" charset="0"/>
                <a:cs typeface="Arial" pitchFamily="34" charset="0"/>
              </a:rPr>
            </a:b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 * Reproducción asexual y sexual, con</a:t>
            </a:r>
            <a:br>
              <a:rPr lang="es-ES" sz="3200" b="1" dirty="0" smtClean="0">
                <a:latin typeface="Arial" pitchFamily="34" charset="0"/>
                <a:cs typeface="Arial" pitchFamily="34" charset="0"/>
              </a:rPr>
            </a:b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    gametos, esporas haploides y diploides</a:t>
            </a:r>
            <a:br>
              <a:rPr lang="es-ES" sz="3200" b="1" dirty="0" smtClean="0">
                <a:latin typeface="Arial" pitchFamily="34" charset="0"/>
                <a:cs typeface="Arial" pitchFamily="34" charset="0"/>
              </a:rPr>
            </a:b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 * Pared celular con celulosa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520" y="692696"/>
            <a:ext cx="7992888" cy="5565626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s-ES" b="1" dirty="0" smtClean="0">
                <a:latin typeface="Arial Black" pitchFamily="34" charset="0"/>
              </a:rPr>
              <a:t>*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Presencia de clorofila.</a:t>
            </a:r>
          </a:p>
          <a:p>
            <a:pPr>
              <a:lnSpc>
                <a:spcPct val="80000"/>
              </a:lnSpc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Son autótrofos.</a:t>
            </a:r>
          </a:p>
          <a:p>
            <a:pPr>
              <a:lnSpc>
                <a:spcPct val="80000"/>
              </a:lnSpc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Formación de los ambientes.</a:t>
            </a:r>
          </a:p>
          <a:p>
            <a:pPr>
              <a:lnSpc>
                <a:spcPct val="80000"/>
              </a:lnSpc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* Importancia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ecológica.</a:t>
            </a:r>
          </a:p>
          <a:p>
            <a:pPr>
              <a:lnSpc>
                <a:spcPct val="80000"/>
              </a:lnSpc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Se encuentran en la base de toda cadena alimenticia</a:t>
            </a:r>
          </a:p>
          <a:p>
            <a:pPr>
              <a:lnSpc>
                <a:spcPct val="80000"/>
              </a:lnSpc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* Importancia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económico.</a:t>
            </a:r>
          </a:p>
          <a:p>
            <a:pPr>
              <a:lnSpc>
                <a:spcPct val="80000"/>
              </a:lnSpc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Inyecta millones de divisas a la economía de los países agroproductores.</a:t>
            </a:r>
          </a:p>
          <a:p>
            <a:pPr>
              <a:lnSpc>
                <a:spcPct val="80000"/>
              </a:lnSpc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Alimentos.</a:t>
            </a:r>
          </a:p>
          <a:p>
            <a:pPr>
              <a:lnSpc>
                <a:spcPct val="80000"/>
              </a:lnSpc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Madera. </a:t>
            </a:r>
          </a:p>
          <a:p>
            <a:pPr>
              <a:lnSpc>
                <a:spcPct val="80000"/>
              </a:lnSpc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Papel.</a:t>
            </a:r>
          </a:p>
          <a:p>
            <a:pPr>
              <a:lnSpc>
                <a:spcPct val="80000"/>
              </a:lnSpc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Medicamentos.</a:t>
            </a:r>
          </a:p>
          <a:p>
            <a:pPr>
              <a:lnSpc>
                <a:spcPct val="80000"/>
              </a:lnSpc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Drogas.</a:t>
            </a:r>
          </a:p>
          <a:p>
            <a:pPr>
              <a:lnSpc>
                <a:spcPct val="80000"/>
              </a:lnSpc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Flores.</a:t>
            </a:r>
          </a:p>
          <a:p>
            <a:pPr>
              <a:lnSpc>
                <a:spcPct val="80000"/>
              </a:lnSpc>
            </a:pPr>
            <a:endParaRPr lang="es-ES" sz="2400" dirty="0" smtClean="0"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908720"/>
            <a:ext cx="8064896" cy="5416868"/>
          </a:xfrm>
          <a:prstGeom prst="rect">
            <a:avLst/>
          </a:prstGeom>
          <a:ln w="7620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b="1" u="sng" dirty="0" smtClean="0"/>
              <a:t>C  L  A  S  I  F  I  C  A  C  I  Ó  N</a:t>
            </a: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>B           </a:t>
            </a:r>
            <a:r>
              <a:rPr lang="es-ES" sz="2400" b="1" dirty="0" smtClean="0"/>
              <a:t>Pequeñas plantas confinadas a ambientes húmedos</a:t>
            </a: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>R           </a:t>
            </a:r>
            <a:r>
              <a:rPr lang="es-ES" sz="2400" b="1" dirty="0" smtClean="0"/>
              <a:t>Necesitan de agua para su fecundación</a:t>
            </a: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>Y           </a:t>
            </a:r>
            <a:r>
              <a:rPr lang="es-ES" sz="2400" b="1" dirty="0" smtClean="0"/>
              <a:t>Poseen cutículas resistentes a la desecación</a:t>
            </a: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>O           </a:t>
            </a:r>
            <a:r>
              <a:rPr lang="es-ES" sz="2400" b="1" dirty="0" smtClean="0"/>
              <a:t>Predomina la generación </a:t>
            </a:r>
            <a:r>
              <a:rPr lang="es-ES" sz="2400" b="1" dirty="0" err="1" smtClean="0"/>
              <a:t>gametofitica</a:t>
            </a: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>P           </a:t>
            </a:r>
            <a:r>
              <a:rPr lang="es-ES" sz="2400" b="1" dirty="0" smtClean="0"/>
              <a:t>No poseen haces vasculares (xilema y floema)</a:t>
            </a: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>H          </a:t>
            </a:r>
            <a:r>
              <a:rPr lang="es-ES" sz="2400" b="1" dirty="0" smtClean="0"/>
              <a:t>Clases que las compones: </a:t>
            </a:r>
            <a:r>
              <a:rPr lang="es-ES" sz="2400" b="1" u="sng" dirty="0" err="1" smtClean="0"/>
              <a:t>Briopsida</a:t>
            </a:r>
            <a:r>
              <a:rPr lang="es-ES" sz="2400" b="1" dirty="0" smtClean="0"/>
              <a:t> (musgos) (cuerpo)</a:t>
            </a: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>Y           </a:t>
            </a:r>
            <a:r>
              <a:rPr lang="es-ES" sz="2400" b="1" dirty="0" smtClean="0"/>
              <a:t>filamentoso con un talo rodeado de hojitas capaz</a:t>
            </a: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>T           </a:t>
            </a:r>
            <a:r>
              <a:rPr lang="es-ES" sz="2400" b="1" dirty="0" smtClean="0"/>
              <a:t>de fijarse a un sustrato por medio de rizoides</a:t>
            </a: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>A           </a:t>
            </a:r>
            <a:r>
              <a:rPr lang="es-ES" sz="2400" b="1" u="sng" dirty="0" err="1" smtClean="0"/>
              <a:t>Hepatópsida</a:t>
            </a:r>
            <a:r>
              <a:rPr lang="es-ES" sz="2400" b="1" dirty="0" smtClean="0"/>
              <a:t> (hepáticas) (plantas aplanadas sin tallo,</a:t>
            </a: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>S           </a:t>
            </a:r>
            <a:r>
              <a:rPr lang="es-ES" sz="2400" b="1" dirty="0" smtClean="0"/>
              <a:t>Frecuentemente lobuladas o ramificadas con rizoides)</a:t>
            </a:r>
            <a:br>
              <a:rPr lang="es-ES" sz="2400" b="1" dirty="0" smtClean="0"/>
            </a:br>
            <a:endParaRPr lang="es-MX" sz="2400" dirty="0"/>
          </a:p>
        </p:txBody>
      </p:sp>
      <p:sp>
        <p:nvSpPr>
          <p:cNvPr id="3" name="2 Abrir llave"/>
          <p:cNvSpPr/>
          <p:nvPr/>
        </p:nvSpPr>
        <p:spPr>
          <a:xfrm>
            <a:off x="971600" y="2204864"/>
            <a:ext cx="216024" cy="3744416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5576" y="260647"/>
            <a:ext cx="7920880" cy="6217087"/>
          </a:xfrm>
          <a:prstGeom prst="rect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000" b="1" dirty="0" smtClean="0">
                <a:latin typeface="Arial Black" pitchFamily="34" charset="0"/>
              </a:rPr>
              <a:t>T  R  A  Q  U  E  O  P  H  Y  T  A  S</a:t>
            </a:r>
            <a:r>
              <a:rPr lang="es-ES" b="1" dirty="0" smtClean="0">
                <a:latin typeface="Arial Black" pitchFamily="34" charset="0"/>
              </a:rPr>
              <a:t/>
            </a:r>
            <a:br>
              <a:rPr lang="es-ES" b="1" dirty="0" smtClean="0">
                <a:latin typeface="Arial Black" pitchFamily="34" charset="0"/>
              </a:rPr>
            </a:br>
            <a:r>
              <a:rPr lang="es-ES" b="1" dirty="0" smtClean="0">
                <a:latin typeface="Arial Black" pitchFamily="34" charset="0"/>
              </a:rPr>
              <a:t/>
            </a:r>
            <a:br>
              <a:rPr lang="es-ES" b="1" dirty="0" smtClean="0">
                <a:latin typeface="Arial Black" pitchFamily="34" charset="0"/>
              </a:rPr>
            </a:br>
            <a:r>
              <a:rPr lang="es-ES" b="1" dirty="0" smtClean="0">
                <a:latin typeface="Arial Black" pitchFamily="34" charset="0"/>
              </a:rPr>
              <a:t>                                   GIMNOSPERMAS</a:t>
            </a:r>
            <a:r>
              <a:rPr lang="es-ES" dirty="0" smtClean="0">
                <a:latin typeface="Arial Black" pitchFamily="34" charset="0"/>
              </a:rPr>
              <a:t/>
            </a:r>
            <a:br>
              <a:rPr lang="es-ES" dirty="0" smtClean="0">
                <a:latin typeface="Arial Black" pitchFamily="34" charset="0"/>
              </a:rPr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Semillas desnudas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dirty="0" smtClean="0">
                <a:latin typeface="Arial" pitchFamily="34" charset="0"/>
                <a:cs typeface="Arial" pitchFamily="34" charset="0"/>
              </a:rPr>
            </a:br>
            <a:r>
              <a:rPr lang="es-ES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Plantas leñosa vasculares con hijas aciculares (en forma de aguja)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dirty="0" smtClean="0">
                <a:latin typeface="Arial" pitchFamily="34" charset="0"/>
                <a:cs typeface="Arial" pitchFamily="34" charset="0"/>
              </a:rPr>
            </a:br>
            <a:r>
              <a:rPr lang="es-ES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Raíces y tallos verdaderos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dirty="0" smtClean="0">
                <a:latin typeface="Arial" pitchFamily="34" charset="0"/>
                <a:cs typeface="Arial" pitchFamily="34" charset="0"/>
              </a:rPr>
            </a:br>
            <a:r>
              <a:rPr lang="es-ES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Adaptados a la vida terrestre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dirty="0" smtClean="0">
                <a:latin typeface="Arial" pitchFamily="34" charset="0"/>
                <a:cs typeface="Arial" pitchFamily="34" charset="0"/>
              </a:rPr>
            </a:br>
            <a:r>
              <a:rPr lang="es-ES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Carecen de flores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dirty="0" smtClean="0">
                <a:latin typeface="Arial" pitchFamily="34" charset="0"/>
                <a:cs typeface="Arial" pitchFamily="34" charset="0"/>
              </a:rPr>
            </a:br>
            <a:r>
              <a:rPr lang="es-ES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Óvulos expuestos durante el periodo de polinización y sus semillas están colocadas en una estructura formada por escamas leñosas llamada piña o cono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dirty="0" smtClean="0">
                <a:latin typeface="Arial" pitchFamily="34" charset="0"/>
                <a:cs typeface="Arial" pitchFamily="34" charset="0"/>
              </a:rPr>
            </a:br>
            <a:r>
              <a:rPr lang="es-ES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Formadores de los bosques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dirty="0" smtClean="0">
                <a:latin typeface="Arial" pitchFamily="34" charset="0"/>
                <a:cs typeface="Arial" pitchFamily="34" charset="0"/>
              </a:rPr>
            </a:br>
            <a:r>
              <a:rPr lang="es-ES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Polinización por viento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dirty="0" smtClean="0">
                <a:latin typeface="Arial" pitchFamily="34" charset="0"/>
                <a:cs typeface="Arial" pitchFamily="34" charset="0"/>
              </a:rPr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                                                  </a:t>
            </a:r>
            <a:r>
              <a:rPr lang="es-ES" b="1" dirty="0" smtClean="0">
                <a:latin typeface="Arial Black" pitchFamily="34" charset="0"/>
              </a:rPr>
              <a:t>ANGIOSPERMAS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Semilla encerrada en un recipiente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dirty="0" smtClean="0">
                <a:latin typeface="Arial" pitchFamily="34" charset="0"/>
                <a:cs typeface="Arial" pitchFamily="34" charset="0"/>
              </a:rPr>
            </a:br>
            <a:r>
              <a:rPr lang="es-ES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Presencia de flores llamativas y deposito de dulce néctar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dirty="0" smtClean="0">
                <a:latin typeface="Arial" pitchFamily="34" charset="0"/>
                <a:cs typeface="Arial" pitchFamily="34" charset="0"/>
              </a:rPr>
            </a:br>
            <a:r>
              <a:rPr lang="es-ES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Presencia de gametofito y esporofito</a:t>
            </a:r>
            <a:br>
              <a:rPr lang="es-ES" b="1" dirty="0" smtClean="0">
                <a:latin typeface="Arial" pitchFamily="34" charset="0"/>
                <a:cs typeface="Arial" pitchFamily="34" charset="0"/>
              </a:rPr>
            </a:br>
            <a:r>
              <a:rPr lang="es-ES" b="1" dirty="0" smtClean="0">
                <a:latin typeface="Arial" pitchFamily="34" charset="0"/>
                <a:cs typeface="Arial" pitchFamily="34" charset="0"/>
              </a:rPr>
              <a:t>trigo, palmera,  uva, maguey…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dirty="0" smtClean="0">
                <a:latin typeface="Arial" pitchFamily="34" charset="0"/>
                <a:cs typeface="Arial" pitchFamily="34" charset="0"/>
              </a:rPr>
            </a:b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501008"/>
            <a:ext cx="216217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295" y="476672"/>
            <a:ext cx="1456467" cy="1287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487025"/>
            <a:ext cx="8640960" cy="6001643"/>
          </a:xfrm>
          <a:prstGeom prst="rect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400" b="1" dirty="0" smtClean="0">
                <a:latin typeface="Arial Black" pitchFamily="34" charset="0"/>
              </a:rPr>
              <a:t>MONOCOTILEDÓNEAS</a:t>
            </a: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>* 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Semillas provistas de un solo cotiledón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2400" dirty="0" smtClean="0">
                <a:latin typeface="Arial" pitchFamily="34" charset="0"/>
                <a:cs typeface="Arial" pitchFamily="34" charset="0"/>
              </a:rPr>
            </a:br>
            <a:r>
              <a:rPr lang="es-ES" sz="2400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Hojas con borde liso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2400" dirty="0" smtClean="0">
                <a:latin typeface="Arial" pitchFamily="34" charset="0"/>
                <a:cs typeface="Arial" pitchFamily="34" charset="0"/>
              </a:rPr>
            </a:br>
            <a:r>
              <a:rPr lang="es-ES" sz="2400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Haces vasculares, repartidos irregularmente por el tallo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2400" dirty="0" smtClean="0">
                <a:latin typeface="Arial" pitchFamily="34" charset="0"/>
                <a:cs typeface="Arial" pitchFamily="34" charset="0"/>
              </a:rPr>
            </a:br>
            <a:r>
              <a:rPr lang="es-ES" sz="2400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Ejemplos: plátano, lirio, orquídea, pasto, bambú … </a:t>
            </a:r>
          </a:p>
          <a:p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endParaRPr lang="es-ES" sz="2400" b="1" dirty="0" smtClean="0"/>
          </a:p>
          <a:p>
            <a:r>
              <a:rPr lang="es-ES" sz="2400" b="1" dirty="0" smtClean="0">
                <a:latin typeface="Arial Black" pitchFamily="34" charset="0"/>
              </a:rPr>
              <a:t>DICOTILEDÓNEAS</a:t>
            </a: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Cuentan con dos cotiledones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2400" dirty="0" smtClean="0">
                <a:latin typeface="Arial" pitchFamily="34" charset="0"/>
                <a:cs typeface="Arial" pitchFamily="34" charset="0"/>
              </a:rPr>
            </a:br>
            <a:r>
              <a:rPr lang="es-ES" sz="2400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Abundante almidón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2400" dirty="0" smtClean="0">
                <a:latin typeface="Arial" pitchFamily="34" charset="0"/>
                <a:cs typeface="Arial" pitchFamily="34" charset="0"/>
              </a:rPr>
            </a:br>
            <a:r>
              <a:rPr lang="es-ES" sz="2400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Haces vasculares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2400" dirty="0" smtClean="0">
                <a:latin typeface="Arial" pitchFamily="34" charset="0"/>
                <a:cs typeface="Arial" pitchFamily="34" charset="0"/>
              </a:rPr>
            </a:br>
            <a:r>
              <a:rPr lang="es-ES" sz="2400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Hojas de borde generalmente lobulado, dentado o aserrado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2400" dirty="0" smtClean="0">
                <a:latin typeface="Arial" pitchFamily="34" charset="0"/>
                <a:cs typeface="Arial" pitchFamily="34" charset="0"/>
              </a:rPr>
            </a:br>
            <a:r>
              <a:rPr lang="es-ES" sz="2400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Flores (cáliz, corola, androceo y gineceo)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2400" dirty="0" smtClean="0">
                <a:latin typeface="Arial" pitchFamily="34" charset="0"/>
                <a:cs typeface="Arial" pitchFamily="34" charset="0"/>
              </a:rPr>
            </a:br>
            <a:r>
              <a:rPr lang="es-ES" sz="2400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Ejemplos: manzano, ciruelo, rosal …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2400" dirty="0" smtClean="0">
                <a:latin typeface="Arial" pitchFamily="34" charset="0"/>
                <a:cs typeface="Arial" pitchFamily="34" charset="0"/>
              </a:rPr>
            </a:br>
            <a:r>
              <a:rPr lang="es-ES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087" y="3409950"/>
            <a:ext cx="6665913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7" descr="http://www.gardencenterejea.com/fotos/productos/6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0648"/>
            <a:ext cx="3047107" cy="2808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18" name="Picture 2" descr="vegetales monocotiledoneo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2381250" cy="4238626"/>
          </a:xfrm>
          <a:prstGeom prst="rect">
            <a:avLst/>
          </a:prstGeom>
          <a:noFill/>
        </p:spPr>
      </p:pic>
      <p:pic>
        <p:nvPicPr>
          <p:cNvPr id="111620" name="Picture 4" descr="Plantas monocotiledónea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052" y="4521336"/>
            <a:ext cx="2341716" cy="1995649"/>
          </a:xfrm>
          <a:prstGeom prst="rect">
            <a:avLst/>
          </a:prstGeom>
          <a:noFill/>
        </p:spPr>
      </p:pic>
      <p:pic>
        <p:nvPicPr>
          <p:cNvPr id="111622" name="Picture 6" descr="http://www.jardineria.pro/wp-content/uploads/2008/01/almendr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188640"/>
            <a:ext cx="3528392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60" name="Picture 4" descr="animales en pelig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4556755" cy="3240360"/>
          </a:xfrm>
          <a:prstGeom prst="rect">
            <a:avLst/>
          </a:prstGeom>
          <a:noFill/>
        </p:spPr>
      </p:pic>
      <p:pic>
        <p:nvPicPr>
          <p:cNvPr id="121864" name="Picture 8" descr="http://storage.competir.com/post/animais-aquaticos-pt/images/animais-aquaticos-golfinh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356992"/>
            <a:ext cx="3816424" cy="3319305"/>
          </a:xfrm>
          <a:prstGeom prst="rect">
            <a:avLst/>
          </a:prstGeom>
          <a:noFill/>
        </p:spPr>
      </p:pic>
      <p:pic>
        <p:nvPicPr>
          <p:cNvPr id="121866" name="Picture 10" descr="igua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429000"/>
            <a:ext cx="4608512" cy="3262992"/>
          </a:xfrm>
          <a:prstGeom prst="rect">
            <a:avLst/>
          </a:prstGeom>
          <a:noFill/>
        </p:spPr>
      </p:pic>
      <p:pic>
        <p:nvPicPr>
          <p:cNvPr id="121868" name="Picture 12" descr="http://asenciocarla.galeon.com/aguil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188640"/>
            <a:ext cx="3816424" cy="3168352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1979712" y="2780928"/>
            <a:ext cx="516840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600" dirty="0" smtClean="0">
                <a:solidFill>
                  <a:srgbClr val="FF0000"/>
                </a:solidFill>
                <a:latin typeface="Arial Black" pitchFamily="34" charset="0"/>
              </a:rPr>
              <a:t>ANIMALIA </a:t>
            </a:r>
            <a:endParaRPr lang="es-MX" sz="66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980728"/>
            <a:ext cx="7632848" cy="5201424"/>
          </a:xfrm>
          <a:prstGeom prst="rect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400" dirty="0" smtClean="0">
                <a:latin typeface="Arial Black" pitchFamily="34" charset="0"/>
              </a:rPr>
              <a:t>CARACTERÍSTICAS  GENERALES ANIMALES</a:t>
            </a:r>
          </a:p>
          <a:p>
            <a:r>
              <a:rPr lang="es-ES" sz="2400" dirty="0" smtClean="0">
                <a:latin typeface="Arial Black" pitchFamily="34" charset="0"/>
              </a:rPr>
              <a:t>-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Eucarionte</a:t>
            </a: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- Pluricelular</a:t>
            </a: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- Heterótrofo</a:t>
            </a: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- Aerobio</a:t>
            </a: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- Reproducen generalmente sexualmente</a:t>
            </a: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- Desarrollo embrionario</a:t>
            </a: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- Multiplicarse asexualmente</a:t>
            </a: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- Algunos presentan extremidades, forma de desplazarse</a:t>
            </a: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 - Mamíferos, anfibios, reptiles, ovíparos, vivíparos,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http://cursa.ihmc.us/rid=1297024847744_671341758_21950/esquema%20animales.cmap?rid=1297024847744_671341758_21950&amp;partName=html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8668481" cy="53285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3" name="2 CuadroTexto"/>
          <p:cNvSpPr txBox="1"/>
          <p:nvPr/>
        </p:nvSpPr>
        <p:spPr>
          <a:xfrm>
            <a:off x="2123728" y="260648"/>
            <a:ext cx="4734309" cy="707886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MX" sz="4000" dirty="0" smtClean="0">
                <a:latin typeface="Arial Black" pitchFamily="34" charset="0"/>
              </a:rPr>
              <a:t>CLASIFICACIÓN</a:t>
            </a:r>
            <a:r>
              <a:rPr lang="es-MX" dirty="0" smtClean="0"/>
              <a:t> </a:t>
            </a:r>
            <a:endParaRPr lang="es-MX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2" descr="http://cursa.ihmc.us/rid=1LBNRCFV1-1M0MGFW-1L02/Mapa%20conceptual_Miriam%20Al%C3%B3s_UNIR%20TICS.cmap?rid=1LBNRCFV1-1M0MGFW-1L02&amp;partName=html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202" y="404664"/>
            <a:ext cx="8768277" cy="58326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Diagrama"/>
          <p:cNvGraphicFramePr/>
          <p:nvPr/>
        </p:nvGraphicFramePr>
        <p:xfrm>
          <a:off x="539552" y="548680"/>
          <a:ext cx="799288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520" y="332656"/>
            <a:ext cx="8496944" cy="6247864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800" dirty="0" smtClean="0">
                <a:latin typeface="Arial Black" pitchFamily="34" charset="0"/>
              </a:rPr>
              <a:t>BIBLIOGRAFÍA</a:t>
            </a:r>
          </a:p>
          <a:p>
            <a:pPr algn="just"/>
            <a:endParaRPr lang="es-MX" dirty="0" smtClean="0">
              <a:solidFill>
                <a:srgbClr val="000000"/>
              </a:solidFill>
            </a:endParaRPr>
          </a:p>
          <a:p>
            <a:pPr algn="just">
              <a:buFontTx/>
              <a:buChar char="-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Curtis. H. (2006). </a:t>
            </a:r>
            <a:r>
              <a:rPr lang="es-MX" sz="2000" i="1" dirty="0" smtClean="0">
                <a:latin typeface="Arial" pitchFamily="34" charset="0"/>
                <a:cs typeface="Arial" pitchFamily="34" charset="0"/>
              </a:rPr>
              <a:t>Invitación a  la biología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 México D.F. ed. Medica Panamericana. 768 p</a:t>
            </a:r>
            <a:r>
              <a:rPr lang="es-MX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FontTx/>
              <a:buChar char="-"/>
            </a:pPr>
            <a:endParaRPr lang="es-MX" dirty="0" smtClean="0"/>
          </a:p>
          <a:p>
            <a:pPr algn="just">
              <a:buFontTx/>
              <a:buChar char="-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Starr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 C. y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Taggart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 R. (2004). Biología: la unidad y diversidad de la vida. México D.F.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Thomson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editores. 555 p.</a:t>
            </a:r>
          </a:p>
          <a:p>
            <a:pPr algn="just"/>
            <a:endParaRPr lang="es-MX" dirty="0" smtClean="0"/>
          </a:p>
          <a:p>
            <a:pPr algn="just">
              <a:buFontTx/>
              <a:buChar char="-"/>
            </a:pPr>
            <a:r>
              <a:rPr lang="es-MX" dirty="0" smtClean="0"/>
              <a:t> </a:t>
            </a:r>
            <a:r>
              <a:rPr lang="es-MX" sz="2000" dirty="0" smtClean="0">
                <a:latin typeface="Arial" pitchFamily="34" charset="0"/>
                <a:cs typeface="Arial" pitchFamily="34" charset="0"/>
                <a:hlinkClick r:id="rId3"/>
              </a:rPr>
              <a:t>www.biologia.edu.ar/biodiversidad/htm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-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smtClean="0">
                <a:latin typeface="Arial" pitchFamily="34" charset="0"/>
                <a:cs typeface="Arial" pitchFamily="34" charset="0"/>
                <a:hlinkClick r:id="rId4"/>
              </a:rPr>
              <a:t>http://www.conama.cl/librobiodiversidad/1308/articles-45158_recurso_1.pdf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-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smtClean="0">
                <a:latin typeface="Arial" pitchFamily="34" charset="0"/>
                <a:cs typeface="Arial" pitchFamily="34" charset="0"/>
                <a:hlinkClick r:id="rId5"/>
              </a:rPr>
              <a:t>www.scielo.org.mx/scielo.phd=s1870_345320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-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smtClean="0">
                <a:latin typeface="Arial" pitchFamily="34" charset="0"/>
                <a:cs typeface="Arial" pitchFamily="34" charset="0"/>
                <a:hlinkClick r:id="rId6"/>
              </a:rPr>
              <a:t>www.taringa.net/.../5438742/</a:t>
            </a:r>
            <a:r>
              <a:rPr lang="es-MX" sz="2000" dirty="0" err="1" smtClean="0">
                <a:latin typeface="Arial" pitchFamily="34" charset="0"/>
                <a:cs typeface="Arial" pitchFamily="34" charset="0"/>
                <a:hlinkClick r:id="rId6"/>
              </a:rPr>
              <a:t>Biologia</a:t>
            </a:r>
            <a:r>
              <a:rPr lang="es-MX" sz="2000" dirty="0" smtClean="0">
                <a:latin typeface="Arial" pitchFamily="34" charset="0"/>
                <a:cs typeface="Arial" pitchFamily="34" charset="0"/>
                <a:hlinkClick r:id="rId6"/>
              </a:rPr>
              <a:t>/</a:t>
            </a:r>
            <a:r>
              <a:rPr lang="es-MX" sz="2000" dirty="0" err="1" smtClean="0">
                <a:latin typeface="Arial" pitchFamily="34" charset="0"/>
                <a:cs typeface="Arial" pitchFamily="34" charset="0"/>
                <a:hlinkClick r:id="rId6"/>
              </a:rPr>
              <a:t>htm</a:t>
            </a:r>
            <a:r>
              <a:rPr lang="es-MX" sz="2000" dirty="0" smtClean="0">
                <a:latin typeface="Arial" pitchFamily="34" charset="0"/>
                <a:cs typeface="Arial" pitchFamily="34" charset="0"/>
                <a:hlinkClick r:id="rId6"/>
              </a:rPr>
              <a:t>/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-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-"/>
            </a:pPr>
            <a:r>
              <a:rPr lang="es-MX" sz="2000" dirty="0" smtClean="0">
                <a:latin typeface="Arial" pitchFamily="34" charset="0"/>
                <a:cs typeface="Arial" pitchFamily="34" charset="0"/>
                <a:hlinkClick r:id="rId7"/>
              </a:rPr>
              <a:t> https://sites.google.com/site/httpclasificaciondelosanimales/clasificacion-de-los-animales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-"/>
            </a:pPr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548680"/>
            <a:ext cx="8064896" cy="1323439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Arial Black" pitchFamily="34" charset="0"/>
              </a:rPr>
              <a:t>Debido a los avances tecnológicos  que permiten investigaciones más profundas , actualmente se reconoce la clasificación de los seres vivos  El Nuevo Árbol Filogenético de Carl Woese.</a:t>
            </a:r>
            <a:endParaRPr lang="es-MX" sz="2000" dirty="0">
              <a:latin typeface="Arial Black" pitchFamily="34" charset="0"/>
            </a:endParaRPr>
          </a:p>
        </p:txBody>
      </p:sp>
      <p:pic>
        <p:nvPicPr>
          <p:cNvPr id="92162" name="Picture 2" descr="http://2.bp.blogspot.com/-mFdsz9blhs8/VZKhaqf1z5I/AAAAAAAABSk/vldcPyeOhcU/s640/dominio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32856"/>
            <a:ext cx="8208912" cy="4464496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539552" y="548680"/>
          <a:ext cx="8136904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1403648" y="2996952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rgbClr val="FF0000"/>
                </a:solidFill>
                <a:latin typeface="Arial Black" pitchFamily="34" charset="0"/>
              </a:rPr>
              <a:t>DOMINIOS Y REINOS</a:t>
            </a:r>
            <a:endParaRPr lang="es-MX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bio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764704"/>
            <a:ext cx="7416824" cy="525658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3" name="2 CuadroTexto"/>
          <p:cNvSpPr txBox="1"/>
          <p:nvPr/>
        </p:nvSpPr>
        <p:spPr>
          <a:xfrm>
            <a:off x="1763688" y="1844824"/>
            <a:ext cx="56166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rgbClr val="FF0000"/>
                </a:solidFill>
                <a:latin typeface="Arial Black" pitchFamily="34" charset="0"/>
              </a:rPr>
              <a:t>BACTERIAS VERDADERAS</a:t>
            </a:r>
          </a:p>
          <a:p>
            <a:pPr algn="ctr"/>
            <a:endParaRPr lang="es-MX" sz="4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es-MX" sz="4000" dirty="0" smtClean="0">
                <a:solidFill>
                  <a:srgbClr val="FF0000"/>
                </a:solidFill>
                <a:latin typeface="Arial Black" pitchFamily="34" charset="0"/>
              </a:rPr>
              <a:t>CLASIFICACIÓN</a:t>
            </a:r>
          </a:p>
          <a:p>
            <a:pPr algn="ctr"/>
            <a:r>
              <a:rPr lang="es-MX" sz="4000" dirty="0" smtClean="0">
                <a:solidFill>
                  <a:srgbClr val="FF0000"/>
                </a:solidFill>
                <a:latin typeface="Arial Black" pitchFamily="34" charset="0"/>
              </a:rPr>
              <a:t>CARACTERÍSTICAS</a:t>
            </a:r>
            <a:endParaRPr lang="es-MX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43808" y="548680"/>
            <a:ext cx="5400600" cy="6001643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latin typeface="Arial Black" pitchFamily="34" charset="0"/>
              </a:rPr>
              <a:t>GRAM POSITIVAS</a:t>
            </a:r>
          </a:p>
          <a:p>
            <a:pPr algn="just">
              <a:buFontTx/>
              <a:buChar char="-"/>
            </a:pPr>
            <a:r>
              <a:rPr lang="es-MX" sz="2000" dirty="0" smtClean="0">
                <a:latin typeface="Arial Black" pitchFamily="34" charset="0"/>
              </a:rPr>
              <a:t>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Procariotas</a:t>
            </a:r>
          </a:p>
          <a:p>
            <a:pPr algn="just">
              <a:buFontTx/>
              <a:buChar char="-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Bastones purpura (</a:t>
            </a:r>
            <a:r>
              <a:rPr lang="es-MX" sz="2400" i="1" dirty="0" err="1" smtClean="0">
                <a:latin typeface="Arial" pitchFamily="34" charset="0"/>
                <a:cs typeface="Arial" pitchFamily="34" charset="0"/>
              </a:rPr>
              <a:t>Bacillius</a:t>
            </a:r>
            <a:r>
              <a:rPr lang="es-MX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i="1" dirty="0" err="1" smtClean="0">
                <a:latin typeface="Arial" pitchFamily="34" charset="0"/>
                <a:cs typeface="Arial" pitchFamily="34" charset="0"/>
              </a:rPr>
              <a:t>antharis</a:t>
            </a:r>
            <a:r>
              <a:rPr lang="es-MX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- Tiñen de azul-violeta</a:t>
            </a:r>
          </a:p>
          <a:p>
            <a:pPr algn="just">
              <a:buFontTx/>
              <a:buChar char="-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Envoltura celular (membrana citoplasmática  y pared de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peptidoglucano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just">
              <a:buFontTx/>
              <a:buChar char="-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Resistencia (responsable de la tinción)</a:t>
            </a:r>
          </a:p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- Móviles (flagelos)</a:t>
            </a:r>
          </a:p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- Inmóviles  bacilos (</a:t>
            </a:r>
            <a:r>
              <a:rPr lang="es-MX" sz="2400" i="1" dirty="0" err="1" smtClean="0">
                <a:latin typeface="Arial" pitchFamily="34" charset="0"/>
                <a:cs typeface="Arial" pitchFamily="34" charset="0"/>
              </a:rPr>
              <a:t>Bacillus</a:t>
            </a:r>
            <a:r>
              <a:rPr lang="es-MX" sz="24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2400" i="1" dirty="0" err="1" smtClean="0">
                <a:latin typeface="Arial" pitchFamily="34" charset="0"/>
                <a:cs typeface="Arial" pitchFamily="34" charset="0"/>
              </a:rPr>
              <a:t>Clostridium</a:t>
            </a:r>
            <a:r>
              <a:rPr lang="es-MX" sz="24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2400" i="1" dirty="0" err="1" smtClean="0">
                <a:latin typeface="Arial" pitchFamily="34" charset="0"/>
                <a:cs typeface="Arial" pitchFamily="34" charset="0"/>
              </a:rPr>
              <a:t>Corynebacterium</a:t>
            </a:r>
            <a:r>
              <a:rPr lang="es-MX" sz="24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2400" i="1" dirty="0" err="1" smtClean="0">
                <a:latin typeface="Arial" pitchFamily="34" charset="0"/>
                <a:cs typeface="Arial" pitchFamily="34" charset="0"/>
              </a:rPr>
              <a:t>Lactobacillus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) o cocos </a:t>
            </a:r>
          </a:p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- Fotosintéticas</a:t>
            </a:r>
          </a:p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- Heterótrofas 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3 Imagen" descr="http://upload.wikimedia.org/wikipedia/commons/thumb/7/79/Gram_Stain_Anthrax.jpg/200px-Gram_Stain_Anthrax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556792"/>
            <a:ext cx="2232248" cy="3456384"/>
          </a:xfrm>
          <a:prstGeom prst="rect">
            <a:avLst/>
          </a:prstGeom>
          <a:noFill/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541</TotalTime>
  <Words>1199</Words>
  <Application>Microsoft Office PowerPoint</Application>
  <PresentationFormat>Presentación en pantalla (4:3)</PresentationFormat>
  <Paragraphs>317</Paragraphs>
  <Slides>50</Slides>
  <Notes>50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50</vt:i4>
      </vt:variant>
    </vt:vector>
  </HeadingPairs>
  <TitlesOfParts>
    <vt:vector size="51" baseType="lpstr">
      <vt:lpstr>Metro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KARINA</dc:creator>
  <cp:lastModifiedBy>KARINA</cp:lastModifiedBy>
  <cp:revision>94</cp:revision>
  <dcterms:created xsi:type="dcterms:W3CDTF">2014-10-03T15:27:32Z</dcterms:created>
  <dcterms:modified xsi:type="dcterms:W3CDTF">2015-10-01T13:24:00Z</dcterms:modified>
</cp:coreProperties>
</file>