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970" r:id="rId1"/>
  </p:sldMasterIdLst>
  <p:notesMasterIdLst>
    <p:notesMasterId r:id="rId61"/>
  </p:notesMasterIdLst>
  <p:sldIdLst>
    <p:sldId id="442" r:id="rId2"/>
    <p:sldId id="436" r:id="rId3"/>
    <p:sldId id="437" r:id="rId4"/>
    <p:sldId id="438" r:id="rId5"/>
    <p:sldId id="439" r:id="rId6"/>
    <p:sldId id="440" r:id="rId7"/>
    <p:sldId id="441" r:id="rId8"/>
    <p:sldId id="256" r:id="rId9"/>
    <p:sldId id="417" r:id="rId10"/>
    <p:sldId id="415" r:id="rId11"/>
    <p:sldId id="418" r:id="rId12"/>
    <p:sldId id="274" r:id="rId13"/>
    <p:sldId id="275" r:id="rId14"/>
    <p:sldId id="411" r:id="rId15"/>
    <p:sldId id="419" r:id="rId16"/>
    <p:sldId id="421" r:id="rId17"/>
    <p:sldId id="420" r:id="rId18"/>
    <p:sldId id="422" r:id="rId19"/>
    <p:sldId id="427" r:id="rId20"/>
    <p:sldId id="423" r:id="rId21"/>
    <p:sldId id="425" r:id="rId22"/>
    <p:sldId id="357" r:id="rId23"/>
    <p:sldId id="354" r:id="rId24"/>
    <p:sldId id="358" r:id="rId25"/>
    <p:sldId id="359" r:id="rId26"/>
    <p:sldId id="364" r:id="rId27"/>
    <p:sldId id="360" r:id="rId28"/>
    <p:sldId id="361" r:id="rId29"/>
    <p:sldId id="355" r:id="rId30"/>
    <p:sldId id="362" r:id="rId31"/>
    <p:sldId id="363" r:id="rId32"/>
    <p:sldId id="365" r:id="rId33"/>
    <p:sldId id="367" r:id="rId34"/>
    <p:sldId id="288" r:id="rId35"/>
    <p:sldId id="366" r:id="rId36"/>
    <p:sldId id="290" r:id="rId37"/>
    <p:sldId id="368" r:id="rId38"/>
    <p:sldId id="369" r:id="rId39"/>
    <p:sldId id="370" r:id="rId40"/>
    <p:sldId id="371" r:id="rId41"/>
    <p:sldId id="372" r:id="rId42"/>
    <p:sldId id="374" r:id="rId43"/>
    <p:sldId id="375" r:id="rId44"/>
    <p:sldId id="377" r:id="rId45"/>
    <p:sldId id="378" r:id="rId46"/>
    <p:sldId id="380" r:id="rId47"/>
    <p:sldId id="381" r:id="rId48"/>
    <p:sldId id="385" r:id="rId49"/>
    <p:sldId id="390" r:id="rId50"/>
    <p:sldId id="389" r:id="rId51"/>
    <p:sldId id="392" r:id="rId52"/>
    <p:sldId id="401" r:id="rId53"/>
    <p:sldId id="404" r:id="rId54"/>
    <p:sldId id="407" r:id="rId55"/>
    <p:sldId id="405" r:id="rId56"/>
    <p:sldId id="406" r:id="rId57"/>
    <p:sldId id="410" r:id="rId58"/>
    <p:sldId id="443" r:id="rId59"/>
    <p:sldId id="397" r:id="rId60"/>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CC"/>
    <a:srgbClr val="FF0000"/>
    <a:srgbClr val="FF3300"/>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4" autoAdjust="0"/>
    <p:restoredTop sz="94660"/>
  </p:normalViewPr>
  <p:slideViewPr>
    <p:cSldViewPr snapToGrid="0">
      <p:cViewPr varScale="1">
        <p:scale>
          <a:sx n="92" d="100"/>
          <a:sy n="92" d="100"/>
        </p:scale>
        <p:origin x="49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CB7E96-AA4B-428C-9FA8-18DD6EE2715B}" type="datetimeFigureOut">
              <a:rPr lang="es-MX" smtClean="0"/>
              <a:t>01/10/2015</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C85E308-EF5F-45F8-99ED-3748486DF9E9}" type="slidenum">
              <a:rPr lang="es-MX" smtClean="0"/>
              <a:t>‹Nº›</a:t>
            </a:fld>
            <a:endParaRPr lang="es-MX"/>
          </a:p>
        </p:txBody>
      </p:sp>
    </p:spTree>
    <p:extLst>
      <p:ext uri="{BB962C8B-B14F-4D97-AF65-F5344CB8AC3E}">
        <p14:creationId xmlns:p14="http://schemas.microsoft.com/office/powerpoint/2010/main" val="23327730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2</a:t>
            </a:fld>
            <a:endParaRPr lang="es-MX"/>
          </a:p>
        </p:txBody>
      </p:sp>
    </p:spTree>
    <p:extLst>
      <p:ext uri="{BB962C8B-B14F-4D97-AF65-F5344CB8AC3E}">
        <p14:creationId xmlns:p14="http://schemas.microsoft.com/office/powerpoint/2010/main" val="22344253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Esta diapositiva hace referencia alas resinas</a:t>
            </a:r>
            <a:r>
              <a:rPr lang="es-MX" baseline="0" dirty="0" smtClean="0"/>
              <a:t> compuestas mostradas (las de </a:t>
            </a:r>
            <a:r>
              <a:rPr lang="es-MX" baseline="0" dirty="0" err="1" smtClean="0"/>
              <a:t>nanopartículas</a:t>
            </a:r>
            <a:r>
              <a:rPr lang="es-MX" baseline="0" dirty="0" smtClean="0"/>
              <a:t>).</a:t>
            </a:r>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16</a:t>
            </a:fld>
            <a:endParaRPr lang="es-MX"/>
          </a:p>
        </p:txBody>
      </p:sp>
    </p:spTree>
    <p:extLst>
      <p:ext uri="{BB962C8B-B14F-4D97-AF65-F5344CB8AC3E}">
        <p14:creationId xmlns:p14="http://schemas.microsoft.com/office/powerpoint/2010/main" val="18736180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Otra</a:t>
            </a:r>
            <a:r>
              <a:rPr lang="es-MX" baseline="0" dirty="0" smtClean="0"/>
              <a:t> fotografía que compara la superficie de las resinas híbridas y de las de </a:t>
            </a:r>
            <a:r>
              <a:rPr lang="es-MX" baseline="0" dirty="0" err="1" smtClean="0"/>
              <a:t>nanorellenos</a:t>
            </a:r>
            <a:r>
              <a:rPr lang="es-MX" baseline="0" dirty="0" smtClean="0"/>
              <a:t>, después del desgaste. Obviamente, la superficie de la resina de </a:t>
            </a:r>
            <a:r>
              <a:rPr lang="es-MX" baseline="0" dirty="0" err="1" smtClean="0"/>
              <a:t>nanoclusters</a:t>
            </a:r>
            <a:r>
              <a:rPr lang="es-MX" baseline="0" dirty="0" smtClean="0"/>
              <a:t> es mucho mas lisa que su contraparte.</a:t>
            </a:r>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17</a:t>
            </a:fld>
            <a:endParaRPr lang="es-MX"/>
          </a:p>
        </p:txBody>
      </p:sp>
    </p:spTree>
    <p:extLst>
      <p:ext uri="{BB962C8B-B14F-4D97-AF65-F5344CB8AC3E}">
        <p14:creationId xmlns:p14="http://schemas.microsoft.com/office/powerpoint/2010/main" val="36496352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Las fotos</a:t>
            </a:r>
            <a:r>
              <a:rPr lang="es-MX" baseline="0" dirty="0" smtClean="0"/>
              <a:t> exhiben  caries tanto de los dientes inferiores, como de los superiores. Varias de esas caries como las de los dientes centrales superiores, el lateral izquierdo superior y los centrales y el lateral derecho inferiores, han atacado el borde </a:t>
            </a:r>
            <a:r>
              <a:rPr lang="es-MX" baseline="0" dirty="0" err="1" smtClean="0"/>
              <a:t>incisal</a:t>
            </a:r>
            <a:r>
              <a:rPr lang="es-MX" baseline="0" dirty="0" smtClean="0"/>
              <a:t> , y son las que se clasifican como clases IV, que una vez limpias de caries, serán las que se restaurarán con esta alternativa de obturación. </a:t>
            </a:r>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18</a:t>
            </a:fld>
            <a:endParaRPr lang="es-MX"/>
          </a:p>
        </p:txBody>
      </p:sp>
    </p:spTree>
    <p:extLst>
      <p:ext uri="{BB962C8B-B14F-4D97-AF65-F5344CB8AC3E}">
        <p14:creationId xmlns:p14="http://schemas.microsoft.com/office/powerpoint/2010/main" val="14076639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Estos son ejemplos del tema a tratar. En la primera imagen, se nota una restauración de resina</a:t>
            </a:r>
            <a:r>
              <a:rPr lang="es-MX" baseline="0" dirty="0" smtClean="0"/>
              <a:t> compuesta tipo IV, que ya está pigmentada y debe </a:t>
            </a:r>
            <a:r>
              <a:rPr lang="es-MX" baseline="0" dirty="0" err="1" smtClean="0"/>
              <a:t>cambisarse</a:t>
            </a:r>
            <a:r>
              <a:rPr lang="es-MX" baseline="0" dirty="0" smtClean="0"/>
              <a:t> por una nueva. En la segunda foto, ya la resina pigmentada fue eliminada en su totalidad. La tercera, exhibe hasta que sitio de la superficie dentaria se cortará el bisel para proporcionar retención a la restauración.-</a:t>
            </a:r>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19</a:t>
            </a:fld>
            <a:endParaRPr lang="es-MX"/>
          </a:p>
        </p:txBody>
      </p:sp>
    </p:spTree>
    <p:extLst>
      <p:ext uri="{BB962C8B-B14F-4D97-AF65-F5344CB8AC3E}">
        <p14:creationId xmlns:p14="http://schemas.microsoft.com/office/powerpoint/2010/main" val="39242701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Las dos primeras imágenes</a:t>
            </a:r>
            <a:r>
              <a:rPr lang="es-MX" baseline="0" dirty="0" smtClean="0"/>
              <a:t> demuestran la técnica alternativa. En un modelo de yeso, se modeló con cera la porción faltante del diente. Al mismo tiempo, se le toma una impresión con material de </a:t>
            </a:r>
            <a:r>
              <a:rPr lang="es-MX" baseline="0" dirty="0" err="1" smtClean="0"/>
              <a:t>polivinilsiloxano</a:t>
            </a:r>
            <a:r>
              <a:rPr lang="es-MX" baseline="0" dirty="0" smtClean="0"/>
              <a:t>, la cual reproduce a la perfección las formas dentarias, pero sobretodo el modelado descrito.  En las cuatro últimas fotos, ya se ve al diente restaurado a </a:t>
            </a:r>
            <a:r>
              <a:rPr lang="es-MX" baseline="0" dirty="0" err="1" smtClean="0"/>
              <a:t>kla</a:t>
            </a:r>
            <a:r>
              <a:rPr lang="es-MX" baseline="0" dirty="0" smtClean="0"/>
              <a:t> perfección en cuanto a forma y detalles de color. Nótese en las diferentes superficies del diente, que incluso no es posible diferenciar el diente restaurado del diente sano</a:t>
            </a:r>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20</a:t>
            </a:fld>
            <a:endParaRPr lang="es-MX"/>
          </a:p>
        </p:txBody>
      </p:sp>
    </p:spTree>
    <p:extLst>
      <p:ext uri="{BB962C8B-B14F-4D97-AF65-F5344CB8AC3E}">
        <p14:creationId xmlns:p14="http://schemas.microsoft.com/office/powerpoint/2010/main" val="18396247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Ahora después de esta breve semblanza de esta alternativa de restauración de clase IV, procederemos a mostrar la técnica precisa</a:t>
            </a:r>
            <a:r>
              <a:rPr lang="es-MX" baseline="0" dirty="0" smtClean="0"/>
              <a:t> para realizarla. Por motivos de facilidad para la toma de las fotografías, el ejemplo, se hizo en los dientes del </a:t>
            </a:r>
            <a:r>
              <a:rPr lang="es-MX" baseline="0" dirty="0" err="1" smtClean="0"/>
              <a:t>tipodonto</a:t>
            </a:r>
            <a:r>
              <a:rPr lang="es-MX" baseline="0" dirty="0" smtClean="0"/>
              <a:t>.  Lo primero que debemos hacer en la situación clínica es hacer una limpieza a fondo de la superficie por restaurar. Esta  la llevaremos a cabo mediante un cepillo de profilaxis y pasta para el mismo fin ( de polvo de pómez) que ya se vende comercialmente (antes había que prepararla). Con el procedimiento, se limpia y se eliminan manchas superficiales.</a:t>
            </a:r>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21</a:t>
            </a:fld>
            <a:endParaRPr lang="es-MX"/>
          </a:p>
        </p:txBody>
      </p:sp>
    </p:spTree>
    <p:extLst>
      <p:ext uri="{BB962C8B-B14F-4D97-AF65-F5344CB8AC3E}">
        <p14:creationId xmlns:p14="http://schemas.microsoft.com/office/powerpoint/2010/main" val="1858936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A los</a:t>
            </a:r>
            <a:r>
              <a:rPr lang="es-MX" baseline="0" dirty="0" smtClean="0"/>
              <a:t> dientes se les toma desde la superficie lingual, la impresión con </a:t>
            </a:r>
            <a:r>
              <a:rPr lang="es-MX" baseline="0" dirty="0" err="1" smtClean="0"/>
              <a:t>polivinilsiloxano</a:t>
            </a:r>
            <a:r>
              <a:rPr lang="es-MX" baseline="0" dirty="0" smtClean="0"/>
              <a:t> (silicón por adición). En la  parte inferior se tiene la impresión de las superficies linguales de los dientes, una vez que la impresión se retira de la boca.</a:t>
            </a:r>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22</a:t>
            </a:fld>
            <a:endParaRPr lang="es-MX"/>
          </a:p>
        </p:txBody>
      </p:sp>
    </p:spTree>
    <p:extLst>
      <p:ext uri="{BB962C8B-B14F-4D97-AF65-F5344CB8AC3E}">
        <p14:creationId xmlns:p14="http://schemas.microsoft.com/office/powerpoint/2010/main" val="3662401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Del material mencionado, se muestran los </a:t>
            </a:r>
            <a:r>
              <a:rPr lang="es-MX" dirty="0" err="1" smtClean="0"/>
              <a:t>carpúles</a:t>
            </a:r>
            <a:r>
              <a:rPr lang="es-MX" dirty="0" smtClean="0"/>
              <a:t> o cápsulas</a:t>
            </a:r>
            <a:r>
              <a:rPr lang="es-MX" baseline="0" dirty="0" smtClean="0"/>
              <a:t> que contienen a la resina en forma fluida, también se nota la jeringa para depositar al material dentro de la cavidad.</a:t>
            </a:r>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23</a:t>
            </a:fld>
            <a:endParaRPr lang="es-MX"/>
          </a:p>
        </p:txBody>
      </p:sp>
    </p:spTree>
    <p:extLst>
      <p:ext uri="{BB962C8B-B14F-4D97-AF65-F5344CB8AC3E}">
        <p14:creationId xmlns:p14="http://schemas.microsoft.com/office/powerpoint/2010/main" val="29000601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Después, se</a:t>
            </a:r>
            <a:r>
              <a:rPr lang="es-MX" baseline="0" dirty="0" smtClean="0"/>
              <a:t> continúa con la selección del color haciendo uso del colorímetro proporcionado por la casa comercial y con  porciones del material depositándolo sobre la superficie labial del diente vecino.  Nótese que el diente por ser </a:t>
            </a:r>
            <a:r>
              <a:rPr lang="es-MX" baseline="0" dirty="0" err="1" smtClean="0"/>
              <a:t>resturado</a:t>
            </a:r>
            <a:r>
              <a:rPr lang="es-MX" baseline="0" dirty="0" smtClean="0"/>
              <a:t> ya muestra la preparación de la cavidad. </a:t>
            </a:r>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24</a:t>
            </a:fld>
            <a:endParaRPr lang="es-MX"/>
          </a:p>
        </p:txBody>
      </p:sp>
    </p:spTree>
    <p:extLst>
      <p:ext uri="{BB962C8B-B14F-4D97-AF65-F5344CB8AC3E}">
        <p14:creationId xmlns:p14="http://schemas.microsoft.com/office/powerpoint/2010/main" val="15324668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Los depósitos de resina se curan con la luz alógena. Una vez que el color adecuado se consigue, se eliminan las</a:t>
            </a:r>
            <a:r>
              <a:rPr lang="es-MX" baseline="0" dirty="0" smtClean="0"/>
              <a:t> muestras, mediante una gasa en forma manual.</a:t>
            </a:r>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25</a:t>
            </a:fld>
            <a:endParaRPr lang="es-MX"/>
          </a:p>
        </p:txBody>
      </p:sp>
    </p:spTree>
    <p:extLst>
      <p:ext uri="{BB962C8B-B14F-4D97-AF65-F5344CB8AC3E}">
        <p14:creationId xmlns:p14="http://schemas.microsoft.com/office/powerpoint/2010/main" val="35804252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Primero comenzaremos con una breve semblanza del material de resina compuesta que puede ser empleado para</a:t>
            </a:r>
            <a:r>
              <a:rPr lang="es-MX" baseline="0" dirty="0" smtClean="0"/>
              <a:t> esta alternativa de restauración de Clase IV.</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8</a:t>
            </a:fld>
            <a:endParaRPr lang="es-MX"/>
          </a:p>
        </p:txBody>
      </p:sp>
    </p:spTree>
    <p:extLst>
      <p:ext uri="{BB962C8B-B14F-4D97-AF65-F5344CB8AC3E}">
        <p14:creationId xmlns:p14="http://schemas.microsoft.com/office/powerpoint/2010/main" val="40044187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Con una fresa de diamante fina y con velocidad moderada, para evitar</a:t>
            </a:r>
            <a:r>
              <a:rPr lang="es-MX" baseline="0" dirty="0" smtClean="0"/>
              <a:t> destruir en forma innecesaria esmalte dentario,  se talla el bisel del ángulo cavo superficial,  a 45°.  En este caso y por tratarse de una cavidad extensa de clase IV, el bisel se talla de aproximadamente 2 mm,  con lo cual se asegura la retención de una restauración tan grande.</a:t>
            </a:r>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26</a:t>
            </a:fld>
            <a:endParaRPr lang="es-MX"/>
          </a:p>
        </p:txBody>
      </p:sp>
    </p:spTree>
    <p:extLst>
      <p:ext uri="{BB962C8B-B14F-4D97-AF65-F5344CB8AC3E}">
        <p14:creationId xmlns:p14="http://schemas.microsoft.com/office/powerpoint/2010/main" val="20638762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Otra modalidad de la técnica</a:t>
            </a:r>
            <a:r>
              <a:rPr lang="es-MX" baseline="0" dirty="0" smtClean="0"/>
              <a:t> se refiere a la colocación de cinta de teflón sobre el diente vecino. Con esto se obtienen varias ventajas. Primero, la resina no se adhiere al diente vecino, lo que frecuentemente sucede en los tratamientos que realizan los estudiantes en la Clínica de Operatoria Dental de 5° semestre. Segundo sin necesidad del uso de la matriz plástica de celuloide, se obtiene el punto de contacto preciso con el diente vecino. </a:t>
            </a:r>
            <a:r>
              <a:rPr lang="es-MX" baseline="0" dirty="0" err="1" smtClean="0"/>
              <a:t>Escencial</a:t>
            </a:r>
            <a:r>
              <a:rPr lang="es-MX" baseline="0" dirty="0" smtClean="0"/>
              <a:t> en cualquier tratamiento operatorio de superficies proximales dentarias.</a:t>
            </a:r>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27</a:t>
            </a:fld>
            <a:endParaRPr lang="es-MX"/>
          </a:p>
        </p:txBody>
      </p:sp>
    </p:spTree>
    <p:extLst>
      <p:ext uri="{BB962C8B-B14F-4D97-AF65-F5344CB8AC3E}">
        <p14:creationId xmlns:p14="http://schemas.microsoft.com/office/powerpoint/2010/main" val="32732740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En la figura, se muestra básicamente</a:t>
            </a:r>
            <a:r>
              <a:rPr lang="es-MX" baseline="0" dirty="0" smtClean="0"/>
              <a:t> el empleo de la cinta de teflón. El ejemplo se refiere aun caso de cierre del espacio proximal  (diastema). La cinta de referencia se </a:t>
            </a:r>
            <a:r>
              <a:rPr lang="es-MX" baseline="0" dirty="0" err="1" smtClean="0"/>
              <a:t>usón</a:t>
            </a:r>
            <a:r>
              <a:rPr lang="es-MX" baseline="0" dirty="0" smtClean="0"/>
              <a:t> en ambos dientes y el resultado final se ve adecuado.</a:t>
            </a:r>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28</a:t>
            </a:fld>
            <a:endParaRPr lang="es-MX"/>
          </a:p>
        </p:txBody>
      </p:sp>
    </p:spTree>
    <p:extLst>
      <p:ext uri="{BB962C8B-B14F-4D97-AF65-F5344CB8AC3E}">
        <p14:creationId xmlns:p14="http://schemas.microsoft.com/office/powerpoint/2010/main" val="5169524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Continuando con el caso nuestro,  una vez que los dientes aledaños</a:t>
            </a:r>
            <a:r>
              <a:rPr lang="es-MX" baseline="0" dirty="0" smtClean="0"/>
              <a:t> se cubren con la cinta de teflón, se realiza el grabado del esmalte mediante ácido fosfórico al 37%, dejándolo sobre el diente durante 15 segundos. Una vez transcurrido el tiempo, se lava con agua por otros 15 segundos, asegurándose que ya  no existen trazas del ácido.</a:t>
            </a:r>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29</a:t>
            </a:fld>
            <a:endParaRPr lang="es-MX"/>
          </a:p>
        </p:txBody>
      </p:sp>
    </p:spTree>
    <p:extLst>
      <p:ext uri="{BB962C8B-B14F-4D97-AF65-F5344CB8AC3E}">
        <p14:creationId xmlns:p14="http://schemas.microsoft.com/office/powerpoint/2010/main" val="27526124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Todo el acido se elimina. Después se seca,</a:t>
            </a:r>
            <a:r>
              <a:rPr lang="es-MX" baseline="0" dirty="0" smtClean="0"/>
              <a:t> por 15 segundos, hasta que la superficie está seca y el esmalte se observa opaco  y descalcificado.</a:t>
            </a:r>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30</a:t>
            </a:fld>
            <a:endParaRPr lang="es-MX"/>
          </a:p>
        </p:txBody>
      </p:sp>
    </p:spTree>
    <p:extLst>
      <p:ext uri="{BB962C8B-B14F-4D97-AF65-F5344CB8AC3E}">
        <p14:creationId xmlns:p14="http://schemas.microsoft.com/office/powerpoint/2010/main" val="409471927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Después, se vierte un poco de adhesivo</a:t>
            </a:r>
            <a:r>
              <a:rPr lang="es-MX" baseline="0" dirty="0" smtClean="0"/>
              <a:t> sobre un pincel pequeño o sobre un </a:t>
            </a:r>
            <a:r>
              <a:rPr lang="es-MX" baseline="0" dirty="0" err="1" smtClean="0"/>
              <a:t>microbrush</a:t>
            </a:r>
            <a:r>
              <a:rPr lang="es-MX" baseline="0" dirty="0" smtClean="0"/>
              <a:t> y se pincela toda la superficie de la cavidad (esmalte y dentina). Este adhesivo tiene un gran poder de retención en favor de la restauración.</a:t>
            </a:r>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31</a:t>
            </a:fld>
            <a:endParaRPr lang="es-MX"/>
          </a:p>
        </p:txBody>
      </p:sp>
    </p:spTree>
    <p:extLst>
      <p:ext uri="{BB962C8B-B14F-4D97-AF65-F5344CB8AC3E}">
        <p14:creationId xmlns:p14="http://schemas.microsoft.com/office/powerpoint/2010/main" val="6092070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La diapositiva se explica por si misma.</a:t>
            </a:r>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32</a:t>
            </a:fld>
            <a:endParaRPr lang="es-MX"/>
          </a:p>
        </p:txBody>
      </p:sp>
    </p:spTree>
    <p:extLst>
      <p:ext uri="{BB962C8B-B14F-4D97-AF65-F5344CB8AC3E}">
        <p14:creationId xmlns:p14="http://schemas.microsoft.com/office/powerpoint/2010/main" val="6267631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También</a:t>
            </a:r>
            <a:r>
              <a:rPr lang="es-MX" baseline="0" dirty="0" smtClean="0"/>
              <a:t> esta segunda capa debe colocarse por 20 segundas y evaporar con aire el solvente del adhesivo. Con este paso se concluye la etapa de preparación de la cavidad y ya podemos poner la resina en pasta.</a:t>
            </a:r>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33</a:t>
            </a:fld>
            <a:endParaRPr lang="es-MX"/>
          </a:p>
        </p:txBody>
      </p:sp>
    </p:spTree>
    <p:extLst>
      <p:ext uri="{BB962C8B-B14F-4D97-AF65-F5344CB8AC3E}">
        <p14:creationId xmlns:p14="http://schemas.microsoft.com/office/powerpoint/2010/main" val="379386852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Con este tipo de lámparas</a:t>
            </a:r>
            <a:r>
              <a:rPr lang="es-MX" baseline="0" dirty="0" smtClean="0"/>
              <a:t> se cura el adhesivo  las dos veces que se aplicó,  con lo que se asegura la polimerización,</a:t>
            </a:r>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34</a:t>
            </a:fld>
            <a:endParaRPr lang="es-MX"/>
          </a:p>
        </p:txBody>
      </p:sp>
    </p:spTree>
    <p:extLst>
      <p:ext uri="{BB962C8B-B14F-4D97-AF65-F5344CB8AC3E}">
        <p14:creationId xmlns:p14="http://schemas.microsoft.com/office/powerpoint/2010/main" val="32877806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El tiempo de aplicación del haz de</a:t>
            </a:r>
            <a:r>
              <a:rPr lang="es-MX" baseline="0" dirty="0" smtClean="0"/>
              <a:t> luz es de 20 “.</a:t>
            </a:r>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35</a:t>
            </a:fld>
            <a:endParaRPr lang="es-MX"/>
          </a:p>
        </p:txBody>
      </p:sp>
    </p:spTree>
    <p:extLst>
      <p:ext uri="{BB962C8B-B14F-4D97-AF65-F5344CB8AC3E}">
        <p14:creationId xmlns:p14="http://schemas.microsoft.com/office/powerpoint/2010/main" val="1009259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Este</a:t>
            </a:r>
            <a:r>
              <a:rPr lang="es-MX" baseline="0" dirty="0" smtClean="0"/>
              <a:t> tipo de restauración debe ser muy estética puesto que corresponde a los dientes del paciente que mas muestra cotidianamente y no podemos entregar un diente antiestético. Por lo tanto, debemos hacer una restauración de calidad. De inicio, hay que considerar algunas características de los dientes. </a:t>
            </a:r>
            <a:r>
              <a:rPr lang="es-MX" dirty="0" smtClean="0"/>
              <a:t>Para</a:t>
            </a:r>
            <a:r>
              <a:rPr lang="es-MX" baseline="0" dirty="0" smtClean="0"/>
              <a:t> entender las tonalidades que presenta el diente en forma natural,  debemos analizar  los aspectos de opacidad, translucidez y en último termino la opalescencia, aunque  no es una característica clásica de los dientes, en raras ocasiones algunas manchas tienen tonalidades opalinas.</a:t>
            </a:r>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9</a:t>
            </a:fld>
            <a:endParaRPr lang="es-MX"/>
          </a:p>
        </p:txBody>
      </p:sp>
    </p:spTree>
    <p:extLst>
      <p:ext uri="{BB962C8B-B14F-4D97-AF65-F5344CB8AC3E}">
        <p14:creationId xmlns:p14="http://schemas.microsoft.com/office/powerpoint/2010/main" val="49257124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Luego,</a:t>
            </a:r>
            <a:r>
              <a:rPr lang="es-MX" baseline="0" dirty="0" smtClean="0"/>
              <a:t> a la impresión se le deposita la resina de tipo </a:t>
            </a:r>
            <a:r>
              <a:rPr lang="es-MX" baseline="0" dirty="0" err="1" smtClean="0"/>
              <a:t>incisal</a:t>
            </a:r>
            <a:r>
              <a:rPr lang="es-MX" baseline="0" dirty="0" smtClean="0"/>
              <a:t> en lo que corresponderá a la superficie lingual, pero sobretodo al borde </a:t>
            </a:r>
            <a:r>
              <a:rPr lang="es-MX" baseline="0" dirty="0" err="1" smtClean="0"/>
              <a:t>incisal</a:t>
            </a:r>
            <a:r>
              <a:rPr lang="es-MX" baseline="0" dirty="0" smtClean="0"/>
              <a:t>. Debemos recordar que el borde </a:t>
            </a:r>
            <a:r>
              <a:rPr lang="es-MX" baseline="0" dirty="0" err="1" smtClean="0"/>
              <a:t>incisal</a:t>
            </a:r>
            <a:r>
              <a:rPr lang="es-MX" baseline="0" dirty="0" smtClean="0"/>
              <a:t> es translucido y este tipo de resina tiene esa propiedad.</a:t>
            </a:r>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36</a:t>
            </a:fld>
            <a:endParaRPr lang="es-MX"/>
          </a:p>
        </p:txBody>
      </p:sp>
    </p:spTree>
    <p:extLst>
      <p:ext uri="{BB962C8B-B14F-4D97-AF65-F5344CB8AC3E}">
        <p14:creationId xmlns:p14="http://schemas.microsoft.com/office/powerpoint/2010/main" val="56204109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También se recomienda aplicar esta resina en su</a:t>
            </a:r>
            <a:r>
              <a:rPr lang="es-MX" baseline="0" dirty="0" smtClean="0"/>
              <a:t> forma fluida, pues es mas fácil depositarla.</a:t>
            </a:r>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37</a:t>
            </a:fld>
            <a:endParaRPr lang="es-MX"/>
          </a:p>
        </p:txBody>
      </p:sp>
    </p:spTree>
    <p:extLst>
      <p:ext uri="{BB962C8B-B14F-4D97-AF65-F5344CB8AC3E}">
        <p14:creationId xmlns:p14="http://schemas.microsoft.com/office/powerpoint/2010/main" val="169358054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EL esquema se explica solo.</a:t>
            </a:r>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38</a:t>
            </a:fld>
            <a:endParaRPr lang="es-MX"/>
          </a:p>
        </p:txBody>
      </p:sp>
    </p:spTree>
    <p:extLst>
      <p:ext uri="{BB962C8B-B14F-4D97-AF65-F5344CB8AC3E}">
        <p14:creationId xmlns:p14="http://schemas.microsoft.com/office/powerpoint/2010/main" val="332103177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Con la impresión sostenida sobre los dientes, se polimeriza con luz y aquí se muestra la resina </a:t>
            </a:r>
            <a:r>
              <a:rPr lang="es-MX" dirty="0" err="1" smtClean="0"/>
              <a:t>coloocada</a:t>
            </a:r>
            <a:r>
              <a:rPr lang="es-MX" dirty="0" smtClean="0"/>
              <a:t> en la cavidad (la porción lingual e </a:t>
            </a:r>
            <a:r>
              <a:rPr lang="es-MX" dirty="0" err="1" smtClean="0"/>
              <a:t>incisal</a:t>
            </a:r>
            <a:r>
              <a:rPr lang="es-MX" dirty="0" smtClean="0"/>
              <a:t>.</a:t>
            </a:r>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39</a:t>
            </a:fld>
            <a:endParaRPr lang="es-MX"/>
          </a:p>
        </p:txBody>
      </p:sp>
    </p:spTree>
    <p:extLst>
      <p:ext uri="{BB962C8B-B14F-4D97-AF65-F5344CB8AC3E}">
        <p14:creationId xmlns:p14="http://schemas.microsoft.com/office/powerpoint/2010/main" val="68579557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Vista proximal y labial de la resina </a:t>
            </a:r>
            <a:r>
              <a:rPr lang="es-MX" dirty="0" err="1" smtClean="0"/>
              <a:t>incisal</a:t>
            </a:r>
            <a:r>
              <a:rPr lang="es-MX" dirty="0" smtClean="0"/>
              <a:t> ya colocada y dura.</a:t>
            </a:r>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40</a:t>
            </a:fld>
            <a:endParaRPr lang="es-MX"/>
          </a:p>
        </p:txBody>
      </p:sp>
    </p:spTree>
    <p:extLst>
      <p:ext uri="{BB962C8B-B14F-4D97-AF65-F5344CB8AC3E}">
        <p14:creationId xmlns:p14="http://schemas.microsoft.com/office/powerpoint/2010/main" val="308196975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Posteriormente,</a:t>
            </a:r>
            <a:r>
              <a:rPr lang="es-MX" baseline="0" dirty="0" smtClean="0"/>
              <a:t> se va poniendo la resina de dentina del tono elegido y se van conformando los lóbulos labiales de desarrollo. Se puede depositar con instrumento de teflón para resina o como en la foto, se emplea un IPC,</a:t>
            </a:r>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41</a:t>
            </a:fld>
            <a:endParaRPr lang="es-MX"/>
          </a:p>
        </p:txBody>
      </p:sp>
    </p:spTree>
    <p:extLst>
      <p:ext uri="{BB962C8B-B14F-4D97-AF65-F5344CB8AC3E}">
        <p14:creationId xmlns:p14="http://schemas.microsoft.com/office/powerpoint/2010/main" val="38607748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Se </a:t>
            </a:r>
            <a:r>
              <a:rPr lang="es-MX" dirty="0" err="1" smtClean="0"/>
              <a:t>fotocura</a:t>
            </a:r>
            <a:r>
              <a:rPr lang="es-MX" dirty="0" smtClean="0"/>
              <a:t> por 20 “.</a:t>
            </a:r>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42</a:t>
            </a:fld>
            <a:endParaRPr lang="es-MX"/>
          </a:p>
        </p:txBody>
      </p:sp>
    </p:spTree>
    <p:extLst>
      <p:ext uri="{BB962C8B-B14F-4D97-AF65-F5344CB8AC3E}">
        <p14:creationId xmlns:p14="http://schemas.microsoft.com/office/powerpoint/2010/main" val="33870971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Se siguen poniendo los otros lóbulos</a:t>
            </a:r>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43</a:t>
            </a:fld>
            <a:endParaRPr lang="es-MX"/>
          </a:p>
        </p:txBody>
      </p:sp>
    </p:spTree>
    <p:extLst>
      <p:ext uri="{BB962C8B-B14F-4D97-AF65-F5344CB8AC3E}">
        <p14:creationId xmlns:p14="http://schemas.microsoft.com/office/powerpoint/2010/main" val="417792727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Y se </a:t>
            </a:r>
            <a:r>
              <a:rPr lang="es-MX" dirty="0" err="1" smtClean="0"/>
              <a:t>fotocuran</a:t>
            </a:r>
            <a:r>
              <a:rPr lang="es-MX" dirty="0" smtClean="0"/>
              <a:t> por el tiempo mencionado.</a:t>
            </a:r>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44</a:t>
            </a:fld>
            <a:endParaRPr lang="es-MX"/>
          </a:p>
        </p:txBody>
      </p:sp>
    </p:spTree>
    <p:extLst>
      <p:ext uri="{BB962C8B-B14F-4D97-AF65-F5344CB8AC3E}">
        <p14:creationId xmlns:p14="http://schemas.microsoft.com/office/powerpoint/2010/main" val="276155885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Muy bien se notan los lóbulos,</a:t>
            </a:r>
            <a:r>
              <a:rPr lang="es-MX" baseline="0" dirty="0" smtClean="0"/>
              <a:t> los que ya están polimerizados y se aplica mas resina </a:t>
            </a:r>
            <a:r>
              <a:rPr lang="es-MX" baseline="0" dirty="0" err="1" smtClean="0"/>
              <a:t>incisal</a:t>
            </a:r>
            <a:r>
              <a:rPr lang="es-MX" baseline="0" dirty="0" smtClean="0"/>
              <a:t>.</a:t>
            </a:r>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45</a:t>
            </a:fld>
            <a:endParaRPr lang="es-MX"/>
          </a:p>
        </p:txBody>
      </p:sp>
    </p:spTree>
    <p:extLst>
      <p:ext uri="{BB962C8B-B14F-4D97-AF65-F5344CB8AC3E}">
        <p14:creationId xmlns:p14="http://schemas.microsoft.com/office/powerpoint/2010/main" val="10383717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El diente natural en</a:t>
            </a:r>
            <a:r>
              <a:rPr lang="es-MX" baseline="0" dirty="0" smtClean="0"/>
              <a:t> la corona, muestra básicamente opacidad, translucidez y color. A la dentina corresponde la opacidad y el color; mientras que el esmalte otorga translucidez y color. La diapositiva explica los sitios de opacidad alta y media en los tercios cervical y medio y el color mas intenso que se encuentra en la parte media del diente. Por otra parte observan algunos defectos del esmalte como las </a:t>
            </a:r>
            <a:r>
              <a:rPr lang="es-MX" baseline="0" dirty="0" err="1" smtClean="0"/>
              <a:t>hipocalcificaciones</a:t>
            </a:r>
            <a:r>
              <a:rPr lang="es-MX" baseline="0" dirty="0" smtClean="0"/>
              <a:t>. El borde </a:t>
            </a:r>
            <a:r>
              <a:rPr lang="es-MX" baseline="0" dirty="0" err="1" smtClean="0"/>
              <a:t>incisal</a:t>
            </a:r>
            <a:r>
              <a:rPr lang="es-MX" baseline="0" dirty="0" smtClean="0"/>
              <a:t> enseña el “halo” característico. Todos estos factores deben en la medida de lo posible, reproducirse al realizar una restauración de Clase IV, así como el devolver la anatomía correcta al diente.</a:t>
            </a:r>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10</a:t>
            </a:fld>
            <a:endParaRPr lang="es-MX"/>
          </a:p>
        </p:txBody>
      </p:sp>
    </p:spTree>
    <p:extLst>
      <p:ext uri="{BB962C8B-B14F-4D97-AF65-F5344CB8AC3E}">
        <p14:creationId xmlns:p14="http://schemas.microsoft.com/office/powerpoint/2010/main" val="379328745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Y se </a:t>
            </a:r>
            <a:r>
              <a:rPr lang="es-MX" dirty="0" err="1" smtClean="0"/>
              <a:t>fotocura</a:t>
            </a:r>
            <a:r>
              <a:rPr lang="es-MX" dirty="0" smtClean="0"/>
              <a:t> por el tiempo estipulado.</a:t>
            </a:r>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46</a:t>
            </a:fld>
            <a:endParaRPr lang="es-MX"/>
          </a:p>
        </p:txBody>
      </p:sp>
    </p:spTree>
    <p:extLst>
      <p:ext uri="{BB962C8B-B14F-4D97-AF65-F5344CB8AC3E}">
        <p14:creationId xmlns:p14="http://schemas.microsoft.com/office/powerpoint/2010/main" val="266710266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Se explica</a:t>
            </a:r>
            <a:r>
              <a:rPr lang="es-MX" baseline="0" dirty="0" smtClean="0"/>
              <a:t> </a:t>
            </a:r>
            <a:r>
              <a:rPr lang="es-MX" dirty="0" smtClean="0"/>
              <a:t>por</a:t>
            </a:r>
            <a:r>
              <a:rPr lang="es-MX" baseline="0" dirty="0" smtClean="0"/>
              <a:t> si misma.</a:t>
            </a:r>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47</a:t>
            </a:fld>
            <a:endParaRPr lang="es-MX"/>
          </a:p>
        </p:txBody>
      </p:sp>
    </p:spTree>
    <p:extLst>
      <p:ext uri="{BB962C8B-B14F-4D97-AF65-F5344CB8AC3E}">
        <p14:creationId xmlns:p14="http://schemas.microsoft.com/office/powerpoint/2010/main" val="402847930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En las tres figuras se muestra</a:t>
            </a:r>
            <a:r>
              <a:rPr lang="es-MX" baseline="0" dirty="0" smtClean="0"/>
              <a:t> la translucidez correspondiente  al borde </a:t>
            </a:r>
            <a:r>
              <a:rPr lang="es-MX" baseline="0" dirty="0" err="1" smtClean="0"/>
              <a:t>incisal</a:t>
            </a:r>
            <a:r>
              <a:rPr lang="es-MX" baseline="0" dirty="0" smtClean="0"/>
              <a:t>.</a:t>
            </a:r>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48</a:t>
            </a:fld>
            <a:endParaRPr lang="es-MX"/>
          </a:p>
        </p:txBody>
      </p:sp>
    </p:spTree>
    <p:extLst>
      <p:ext uri="{BB962C8B-B14F-4D97-AF65-F5344CB8AC3E}">
        <p14:creationId xmlns:p14="http://schemas.microsoft.com/office/powerpoint/2010/main" val="334877432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Se restaura con resina el resto de la cara labial y se </a:t>
            </a:r>
            <a:r>
              <a:rPr lang="es-MX" dirty="0" err="1" smtClean="0"/>
              <a:t>fotopolimeriza</a:t>
            </a:r>
            <a:r>
              <a:rPr lang="es-MX" dirty="0" smtClean="0"/>
              <a:t>.</a:t>
            </a:r>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49</a:t>
            </a:fld>
            <a:endParaRPr lang="es-MX"/>
          </a:p>
        </p:txBody>
      </p:sp>
    </p:spTree>
    <p:extLst>
      <p:ext uri="{BB962C8B-B14F-4D97-AF65-F5344CB8AC3E}">
        <p14:creationId xmlns:p14="http://schemas.microsoft.com/office/powerpoint/2010/main" val="239795727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Se retira la cinta de teflón de los dientes vecinos. En la tercera imagen,  se ve la restauración terminada, faltando únicamente el pulido.</a:t>
            </a:r>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50</a:t>
            </a:fld>
            <a:endParaRPr lang="es-MX"/>
          </a:p>
        </p:txBody>
      </p:sp>
    </p:spTree>
    <p:extLst>
      <p:ext uri="{BB962C8B-B14F-4D97-AF65-F5344CB8AC3E}">
        <p14:creationId xmlns:p14="http://schemas.microsoft.com/office/powerpoint/2010/main" val="81247960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Con una</a:t>
            </a:r>
            <a:r>
              <a:rPr lang="es-MX" baseline="0" dirty="0" smtClean="0"/>
              <a:t> hoja de bisturí del número 12 se recortan los excedentes y si fuera necesario, se pule con tiras de lija las zonas proximales de la restauración como se observa en la diapositiva. Nótese que en la última foto, la tira de lija se desliza en forma de “S” para pulir la mitad labial y de manera opuesta para pulir la mitad lingual, de esta manera, se evita cortar el punto de contacto.</a:t>
            </a:r>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51</a:t>
            </a:fld>
            <a:endParaRPr lang="es-MX"/>
          </a:p>
        </p:txBody>
      </p:sp>
    </p:spTree>
    <p:extLst>
      <p:ext uri="{BB962C8B-B14F-4D97-AF65-F5344CB8AC3E}">
        <p14:creationId xmlns:p14="http://schemas.microsoft.com/office/powerpoint/2010/main" val="105260404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Con una punta de fisura de diamante fino,</a:t>
            </a:r>
            <a:r>
              <a:rPr lang="es-MX" baseline="0" dirty="0" smtClean="0"/>
              <a:t> se marcan ligeramente las líneas de los lóbulos de desarrollo, para que el diente restaurado se asemeje más al central vecino.</a:t>
            </a:r>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52</a:t>
            </a:fld>
            <a:endParaRPr lang="es-MX"/>
          </a:p>
        </p:txBody>
      </p:sp>
    </p:spTree>
    <p:extLst>
      <p:ext uri="{BB962C8B-B14F-4D97-AF65-F5344CB8AC3E}">
        <p14:creationId xmlns:p14="http://schemas.microsoft.com/office/powerpoint/2010/main" val="169241728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El pulido final de la restauración de Clase IV se logra con puntas de hule para pulir resina de colores amarillo y blanco</a:t>
            </a:r>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53</a:t>
            </a:fld>
            <a:endParaRPr lang="es-MX"/>
          </a:p>
        </p:txBody>
      </p:sp>
    </p:spTree>
    <p:extLst>
      <p:ext uri="{BB962C8B-B14F-4D97-AF65-F5344CB8AC3E}">
        <p14:creationId xmlns:p14="http://schemas.microsoft.com/office/powerpoint/2010/main" val="345720511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Primero se usa la punta amarilla. También</a:t>
            </a:r>
            <a:r>
              <a:rPr lang="es-MX" baseline="0" dirty="0" smtClean="0"/>
              <a:t> con fresas de terminación correspondientes a los números mostrados en la transparencia (</a:t>
            </a:r>
            <a:r>
              <a:rPr lang="es-MX" baseline="0" dirty="0" err="1" smtClean="0"/>
              <a:t>Brassler</a:t>
            </a:r>
            <a:r>
              <a:rPr lang="es-MX" baseline="0" dirty="0" smtClean="0"/>
              <a:t>), se consigue buena superficie   de pulido. </a:t>
            </a:r>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54</a:t>
            </a:fld>
            <a:endParaRPr lang="es-MX"/>
          </a:p>
        </p:txBody>
      </p:sp>
    </p:spTree>
    <p:extLst>
      <p:ext uri="{BB962C8B-B14F-4D97-AF65-F5344CB8AC3E}">
        <p14:creationId xmlns:p14="http://schemas.microsoft.com/office/powerpoint/2010/main" val="65617779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Después se pasa la punta de hule  blanca, que es más fina que la de</a:t>
            </a:r>
            <a:r>
              <a:rPr lang="es-MX" baseline="0" dirty="0" smtClean="0"/>
              <a:t> color amarillo.</a:t>
            </a:r>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55</a:t>
            </a:fld>
            <a:endParaRPr lang="es-MX"/>
          </a:p>
        </p:txBody>
      </p:sp>
    </p:spTree>
    <p:extLst>
      <p:ext uri="{BB962C8B-B14F-4D97-AF65-F5344CB8AC3E}">
        <p14:creationId xmlns:p14="http://schemas.microsoft.com/office/powerpoint/2010/main" val="12217393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Cuando se trata de restaurar un diente con este tipo de cavidad,</a:t>
            </a:r>
            <a:r>
              <a:rPr lang="es-MX" baseline="0" dirty="0" smtClean="0"/>
              <a:t> es necesario considerar la edad del paciente, puesto que con el paso del tiempo el esmalte se adelgaza, mostrando un diente mas oscuro. Básicamente, el color dentario es una combinación de dentina con una parte pequeña contribución del esmalte, aunado a la morfología dentaria (lóbulos).</a:t>
            </a:r>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11</a:t>
            </a:fld>
            <a:endParaRPr lang="es-MX"/>
          </a:p>
        </p:txBody>
      </p:sp>
    </p:spTree>
    <p:extLst>
      <p:ext uri="{BB962C8B-B14F-4D97-AF65-F5344CB8AC3E}">
        <p14:creationId xmlns:p14="http://schemas.microsoft.com/office/powerpoint/2010/main" val="421473697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El producto final</a:t>
            </a:r>
            <a:r>
              <a:rPr lang="es-MX" baseline="0" dirty="0" smtClean="0"/>
              <a:t> concluido exitosamente. Se ha conseguido una restauración agradable , con muy buena conformación anatómica y los tonos del diente en la porción restaurada, se notan muy iguales </a:t>
            </a:r>
            <a:r>
              <a:rPr lang="es-MX" baseline="0" dirty="0" err="1" smtClean="0"/>
              <a:t>alos</a:t>
            </a:r>
            <a:r>
              <a:rPr lang="es-MX" baseline="0" dirty="0" smtClean="0"/>
              <a:t> del central vecino.</a:t>
            </a:r>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56</a:t>
            </a:fld>
            <a:endParaRPr lang="es-MX"/>
          </a:p>
        </p:txBody>
      </p:sp>
    </p:spTree>
    <p:extLst>
      <p:ext uri="{BB962C8B-B14F-4D97-AF65-F5344CB8AC3E}">
        <p14:creationId xmlns:p14="http://schemas.microsoft.com/office/powerpoint/2010/main" val="122817704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Comparación del diente al inicio con la porción faltante y con la restauración final.</a:t>
            </a:r>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57</a:t>
            </a:fld>
            <a:endParaRPr lang="es-MX"/>
          </a:p>
        </p:txBody>
      </p:sp>
    </p:spTree>
    <p:extLst>
      <p:ext uri="{BB962C8B-B14F-4D97-AF65-F5344CB8AC3E}">
        <p14:creationId xmlns:p14="http://schemas.microsoft.com/office/powerpoint/2010/main" val="189323361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Bibliografía respecto del tema. Lo referente al</a:t>
            </a:r>
            <a:r>
              <a:rPr lang="es-MX" baseline="0" dirty="0" smtClean="0"/>
              <a:t> uso de la cinta de teflón y el empleo de las resinas por tonalidades, no existen referencias. La ficha técnica de los productos, no siento que tengan </a:t>
            </a:r>
            <a:r>
              <a:rPr lang="es-MX" baseline="0" smtClean="0"/>
              <a:t>mayor relevancia.</a:t>
            </a:r>
            <a:endParaRPr lang="es-MX"/>
          </a:p>
        </p:txBody>
      </p:sp>
      <p:sp>
        <p:nvSpPr>
          <p:cNvPr id="4" name="Marcador de número de diapositiva 3"/>
          <p:cNvSpPr>
            <a:spLocks noGrp="1"/>
          </p:cNvSpPr>
          <p:nvPr>
            <p:ph type="sldNum" sz="quarter" idx="10"/>
          </p:nvPr>
        </p:nvSpPr>
        <p:spPr/>
        <p:txBody>
          <a:bodyPr/>
          <a:lstStyle/>
          <a:p>
            <a:fld id="{1C85E308-EF5F-45F8-99ED-3748486DF9E9}" type="slidenum">
              <a:rPr lang="es-MX" smtClean="0"/>
              <a:t>58</a:t>
            </a:fld>
            <a:endParaRPr lang="es-MX"/>
          </a:p>
        </p:txBody>
      </p:sp>
    </p:spTree>
    <p:extLst>
      <p:ext uri="{BB962C8B-B14F-4D97-AF65-F5344CB8AC3E}">
        <p14:creationId xmlns:p14="http://schemas.microsoft.com/office/powerpoint/2010/main" val="187273819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¿Alguna pregunta?</a:t>
            </a:r>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59</a:t>
            </a:fld>
            <a:endParaRPr lang="es-MX"/>
          </a:p>
        </p:txBody>
      </p:sp>
    </p:spTree>
    <p:extLst>
      <p:ext uri="{BB962C8B-B14F-4D97-AF65-F5344CB8AC3E}">
        <p14:creationId xmlns:p14="http://schemas.microsoft.com/office/powerpoint/2010/main" val="13528508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Los nuevos materiales a base de resina compuesta se presentan en una gama importante de tonalidades,</a:t>
            </a:r>
            <a:r>
              <a:rPr lang="es-MX" baseline="0" dirty="0" smtClean="0"/>
              <a:t> lo  que nos ayuda a caracterizar casi a la perfección la restauración de Clase IV a la que hacemos referencia.</a:t>
            </a:r>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12</a:t>
            </a:fld>
            <a:endParaRPr lang="es-MX"/>
          </a:p>
        </p:txBody>
      </p:sp>
    </p:spTree>
    <p:extLst>
      <p:ext uri="{BB962C8B-B14F-4D97-AF65-F5344CB8AC3E}">
        <p14:creationId xmlns:p14="http://schemas.microsoft.com/office/powerpoint/2010/main" val="4037259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Un</a:t>
            </a:r>
            <a:r>
              <a:rPr lang="es-MX" baseline="0" dirty="0" smtClean="0"/>
              <a:t> ejemplo de resinas compuestas comerciales que muestran muchas de las tonalidades mencionadas en </a:t>
            </a:r>
            <a:r>
              <a:rPr lang="es-MX" baseline="0" dirty="0" err="1" smtClean="0"/>
              <a:t>Filtek</a:t>
            </a:r>
            <a:r>
              <a:rPr lang="es-MX" baseline="0" dirty="0" smtClean="0"/>
              <a:t> </a:t>
            </a:r>
            <a:r>
              <a:rPr lang="es-MX" baseline="0" dirty="0" err="1" smtClean="0"/>
              <a:t>Supreme</a:t>
            </a:r>
            <a:r>
              <a:rPr lang="es-MX" baseline="0" dirty="0" smtClean="0"/>
              <a:t> Plus. Por estar constituida en su composición por </a:t>
            </a:r>
            <a:r>
              <a:rPr lang="es-MX" baseline="0" dirty="0" err="1" smtClean="0"/>
              <a:t>nanopartículas</a:t>
            </a:r>
            <a:r>
              <a:rPr lang="es-MX" baseline="0" dirty="0" smtClean="0"/>
              <a:t> y </a:t>
            </a:r>
            <a:r>
              <a:rPr lang="es-MX" baseline="0" dirty="0" err="1" smtClean="0"/>
              <a:t>nanoclusters</a:t>
            </a:r>
            <a:r>
              <a:rPr lang="es-MX" baseline="0" dirty="0" smtClean="0"/>
              <a:t>, los cuales le permiten obtener  toda esa gama de tonalidades.</a:t>
            </a:r>
          </a:p>
          <a:p>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13</a:t>
            </a:fld>
            <a:endParaRPr lang="es-MX"/>
          </a:p>
        </p:txBody>
      </p:sp>
    </p:spTree>
    <p:extLst>
      <p:ext uri="{BB962C8B-B14F-4D97-AF65-F5344CB8AC3E}">
        <p14:creationId xmlns:p14="http://schemas.microsoft.com/office/powerpoint/2010/main" val="30024018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Otro ejemplo de una resina con múltiples tonalidades diferentes (Natural</a:t>
            </a:r>
            <a:r>
              <a:rPr lang="es-MX" baseline="0" dirty="0" smtClean="0"/>
              <a:t> Look)</a:t>
            </a:r>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14</a:t>
            </a:fld>
            <a:endParaRPr lang="es-MX"/>
          </a:p>
        </p:txBody>
      </p:sp>
    </p:spTree>
    <p:extLst>
      <p:ext uri="{BB962C8B-B14F-4D97-AF65-F5344CB8AC3E}">
        <p14:creationId xmlns:p14="http://schemas.microsoft.com/office/powerpoint/2010/main" val="29585337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Para ilustrar mejor lo que las </a:t>
            </a:r>
            <a:r>
              <a:rPr lang="es-MX" dirty="0" err="1" smtClean="0"/>
              <a:t>nanopartículas</a:t>
            </a:r>
            <a:r>
              <a:rPr lang="es-MX" dirty="0" smtClean="0"/>
              <a:t> son, se puede observar que</a:t>
            </a:r>
            <a:r>
              <a:rPr lang="es-MX" baseline="0" dirty="0" smtClean="0"/>
              <a:t> las partículas son mucho menores que las partículas de su predecesora: la resina híbrida. Los </a:t>
            </a:r>
            <a:r>
              <a:rPr lang="es-MX" baseline="0" dirty="0" err="1" smtClean="0"/>
              <a:t>nanoclustersers</a:t>
            </a:r>
            <a:r>
              <a:rPr lang="es-MX" baseline="0" dirty="0" smtClean="0"/>
              <a:t> que son como aglomerados de </a:t>
            </a:r>
            <a:r>
              <a:rPr lang="es-MX" baseline="0" dirty="0" err="1" smtClean="0"/>
              <a:t>nanoclusters</a:t>
            </a:r>
            <a:r>
              <a:rPr lang="es-MX" baseline="0" dirty="0" smtClean="0"/>
              <a:t> en forma  de racimos.</a:t>
            </a:r>
            <a:endParaRPr lang="es-MX" dirty="0"/>
          </a:p>
        </p:txBody>
      </p:sp>
      <p:sp>
        <p:nvSpPr>
          <p:cNvPr id="4" name="Marcador de número de diapositiva 3"/>
          <p:cNvSpPr>
            <a:spLocks noGrp="1"/>
          </p:cNvSpPr>
          <p:nvPr>
            <p:ph type="sldNum" sz="quarter" idx="10"/>
          </p:nvPr>
        </p:nvSpPr>
        <p:spPr/>
        <p:txBody>
          <a:bodyPr/>
          <a:lstStyle/>
          <a:p>
            <a:fld id="{1C85E308-EF5F-45F8-99ED-3748486DF9E9}" type="slidenum">
              <a:rPr lang="es-MX" smtClean="0"/>
              <a:t>15</a:t>
            </a:fld>
            <a:endParaRPr lang="es-MX"/>
          </a:p>
        </p:txBody>
      </p:sp>
    </p:spTree>
    <p:extLst>
      <p:ext uri="{BB962C8B-B14F-4D97-AF65-F5344CB8AC3E}">
        <p14:creationId xmlns:p14="http://schemas.microsoft.com/office/powerpoint/2010/main" val="14197526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ACCCAB34-354C-4CD9-987E-AB68E96B502E}" type="datetimeFigureOut">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B296BA0-0E79-43EE-B876-F4D6C1819516}" type="slidenum">
              <a:rPr lang="es-MX" smtClean="0"/>
              <a:t>‹Nº›</a:t>
            </a:fld>
            <a:endParaRPr lang="es-MX"/>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773672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ACCCAB34-354C-4CD9-987E-AB68E96B502E}" type="datetimeFigureOut">
              <a:rPr lang="es-MX" smtClean="0"/>
              <a:t>01/10/2015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0B296BA0-0E79-43EE-B876-F4D6C1819516}" type="slidenum">
              <a:rPr lang="es-MX" smtClean="0"/>
              <a:t>‹Nº›</a:t>
            </a:fld>
            <a:endParaRPr lang="es-MX"/>
          </a:p>
        </p:txBody>
      </p:sp>
    </p:spTree>
    <p:extLst>
      <p:ext uri="{BB962C8B-B14F-4D97-AF65-F5344CB8AC3E}">
        <p14:creationId xmlns:p14="http://schemas.microsoft.com/office/powerpoint/2010/main" val="11207134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CCCAB34-354C-4CD9-987E-AB68E96B502E}" type="datetimeFigureOut">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B296BA0-0E79-43EE-B876-F4D6C1819516}" type="slidenum">
              <a:rPr lang="es-MX" smtClean="0"/>
              <a:t>‹Nº›</a:t>
            </a:fld>
            <a:endParaRPr lang="es-MX"/>
          </a:p>
        </p:txBody>
      </p:sp>
    </p:spTree>
    <p:extLst>
      <p:ext uri="{BB962C8B-B14F-4D97-AF65-F5344CB8AC3E}">
        <p14:creationId xmlns:p14="http://schemas.microsoft.com/office/powerpoint/2010/main" val="29155830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CCCAB34-354C-4CD9-987E-AB68E96B502E}" type="datetimeFigureOut">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B296BA0-0E79-43EE-B876-F4D6C1819516}" type="slidenum">
              <a:rPr lang="es-MX" smtClean="0"/>
              <a:t>‹Nº›</a:t>
            </a:fld>
            <a:endParaRPr lang="es-MX"/>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494985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CCCAB34-354C-4CD9-987E-AB68E96B502E}" type="datetimeFigureOut">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B296BA0-0E79-43EE-B876-F4D6C1819516}" type="slidenum">
              <a:rPr lang="es-MX" smtClean="0"/>
              <a:t>‹Nº›</a:t>
            </a:fld>
            <a:endParaRPr lang="es-MX"/>
          </a:p>
        </p:txBody>
      </p:sp>
    </p:spTree>
    <p:extLst>
      <p:ext uri="{BB962C8B-B14F-4D97-AF65-F5344CB8AC3E}">
        <p14:creationId xmlns:p14="http://schemas.microsoft.com/office/powerpoint/2010/main" val="39413775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CCCAB34-354C-4CD9-987E-AB68E96B502E}" type="datetimeFigureOut">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B296BA0-0E79-43EE-B876-F4D6C1819516}" type="slidenum">
              <a:rPr lang="es-MX" smtClean="0"/>
              <a:t>‹Nº›</a:t>
            </a:fld>
            <a:endParaRPr lang="es-MX"/>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2194662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CCCAB34-354C-4CD9-987E-AB68E96B502E}" type="datetimeFigureOut">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B296BA0-0E79-43EE-B876-F4D6C1819516}" type="slidenum">
              <a:rPr lang="es-MX" smtClean="0"/>
              <a:t>‹Nº›</a:t>
            </a:fld>
            <a:endParaRPr lang="es-MX"/>
          </a:p>
        </p:txBody>
      </p:sp>
    </p:spTree>
    <p:extLst>
      <p:ext uri="{BB962C8B-B14F-4D97-AF65-F5344CB8AC3E}">
        <p14:creationId xmlns:p14="http://schemas.microsoft.com/office/powerpoint/2010/main" val="24363154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CCCAB34-354C-4CD9-987E-AB68E96B502E}" type="datetimeFigureOut">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B296BA0-0E79-43EE-B876-F4D6C1819516}" type="slidenum">
              <a:rPr lang="es-MX" smtClean="0"/>
              <a:t>‹Nº›</a:t>
            </a:fld>
            <a:endParaRPr lang="es-MX"/>
          </a:p>
        </p:txBody>
      </p:sp>
    </p:spTree>
    <p:extLst>
      <p:ext uri="{BB962C8B-B14F-4D97-AF65-F5344CB8AC3E}">
        <p14:creationId xmlns:p14="http://schemas.microsoft.com/office/powerpoint/2010/main" val="36573086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CCCAB34-354C-4CD9-987E-AB68E96B502E}" type="datetimeFigureOut">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B296BA0-0E79-43EE-B876-F4D6C1819516}" type="slidenum">
              <a:rPr lang="es-MX" smtClean="0"/>
              <a:t>‹Nº›</a:t>
            </a:fld>
            <a:endParaRPr lang="es-MX"/>
          </a:p>
        </p:txBody>
      </p:sp>
    </p:spTree>
    <p:extLst>
      <p:ext uri="{BB962C8B-B14F-4D97-AF65-F5344CB8AC3E}">
        <p14:creationId xmlns:p14="http://schemas.microsoft.com/office/powerpoint/2010/main" val="1694363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CCCAB34-354C-4CD9-987E-AB68E96B502E}" type="datetimeFigureOut">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B296BA0-0E79-43EE-B876-F4D6C1819516}" type="slidenum">
              <a:rPr lang="es-MX" smtClean="0"/>
              <a:t>‹Nº›</a:t>
            </a:fld>
            <a:endParaRPr lang="es-MX"/>
          </a:p>
        </p:txBody>
      </p:sp>
    </p:spTree>
    <p:extLst>
      <p:ext uri="{BB962C8B-B14F-4D97-AF65-F5344CB8AC3E}">
        <p14:creationId xmlns:p14="http://schemas.microsoft.com/office/powerpoint/2010/main" val="14890341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CCCAB34-354C-4CD9-987E-AB68E96B502E}" type="datetimeFigureOut">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B296BA0-0E79-43EE-B876-F4D6C1819516}" type="slidenum">
              <a:rPr lang="es-MX" smtClean="0"/>
              <a:t>‹Nº›</a:t>
            </a:fld>
            <a:endParaRPr lang="es-MX"/>
          </a:p>
        </p:txBody>
      </p:sp>
    </p:spTree>
    <p:extLst>
      <p:ext uri="{BB962C8B-B14F-4D97-AF65-F5344CB8AC3E}">
        <p14:creationId xmlns:p14="http://schemas.microsoft.com/office/powerpoint/2010/main" val="27067040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ACCCAB34-354C-4CD9-987E-AB68E96B502E}" type="datetimeFigureOut">
              <a:rPr lang="es-MX" smtClean="0"/>
              <a:t>01/10/2015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B296BA0-0E79-43EE-B876-F4D6C1819516}" type="slidenum">
              <a:rPr lang="es-MX" smtClean="0"/>
              <a:t>‹Nº›</a:t>
            </a:fld>
            <a:endParaRPr lang="es-MX"/>
          </a:p>
        </p:txBody>
      </p:sp>
    </p:spTree>
    <p:extLst>
      <p:ext uri="{BB962C8B-B14F-4D97-AF65-F5344CB8AC3E}">
        <p14:creationId xmlns:p14="http://schemas.microsoft.com/office/powerpoint/2010/main" val="10659206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ACCCAB34-354C-4CD9-987E-AB68E96B502E}" type="datetimeFigureOut">
              <a:rPr lang="es-MX" smtClean="0"/>
              <a:t>01/10/2015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0B296BA0-0E79-43EE-B876-F4D6C1819516}" type="slidenum">
              <a:rPr lang="es-MX" smtClean="0"/>
              <a:t>‹Nº›</a:t>
            </a:fld>
            <a:endParaRPr lang="es-MX"/>
          </a:p>
        </p:txBody>
      </p:sp>
    </p:spTree>
    <p:extLst>
      <p:ext uri="{BB962C8B-B14F-4D97-AF65-F5344CB8AC3E}">
        <p14:creationId xmlns:p14="http://schemas.microsoft.com/office/powerpoint/2010/main" val="18736945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ACCCAB34-354C-4CD9-987E-AB68E96B502E}" type="datetimeFigureOut">
              <a:rPr lang="es-MX" smtClean="0"/>
              <a:t>01/10/2015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0B296BA0-0E79-43EE-B876-F4D6C1819516}" type="slidenum">
              <a:rPr lang="es-MX" smtClean="0"/>
              <a:t>‹Nº›</a:t>
            </a:fld>
            <a:endParaRPr lang="es-MX"/>
          </a:p>
        </p:txBody>
      </p:sp>
    </p:spTree>
    <p:extLst>
      <p:ext uri="{BB962C8B-B14F-4D97-AF65-F5344CB8AC3E}">
        <p14:creationId xmlns:p14="http://schemas.microsoft.com/office/powerpoint/2010/main" val="8646807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CCAB34-354C-4CD9-987E-AB68E96B502E}" type="datetimeFigureOut">
              <a:rPr lang="es-MX" smtClean="0"/>
              <a:t>01/10/2015</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0B296BA0-0E79-43EE-B876-F4D6C1819516}" type="slidenum">
              <a:rPr lang="es-MX" smtClean="0"/>
              <a:t>‹Nº›</a:t>
            </a:fld>
            <a:endParaRPr lang="es-MX"/>
          </a:p>
        </p:txBody>
      </p:sp>
    </p:spTree>
    <p:extLst>
      <p:ext uri="{BB962C8B-B14F-4D97-AF65-F5344CB8AC3E}">
        <p14:creationId xmlns:p14="http://schemas.microsoft.com/office/powerpoint/2010/main" val="26424205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CCCAB34-354C-4CD9-987E-AB68E96B502E}" type="datetimeFigureOut">
              <a:rPr lang="es-MX" smtClean="0"/>
              <a:t>01/10/2015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B296BA0-0E79-43EE-B876-F4D6C1819516}" type="slidenum">
              <a:rPr lang="es-MX" smtClean="0"/>
              <a:t>‹Nº›</a:t>
            </a:fld>
            <a:endParaRPr lang="es-MX"/>
          </a:p>
        </p:txBody>
      </p:sp>
    </p:spTree>
    <p:extLst>
      <p:ext uri="{BB962C8B-B14F-4D97-AF65-F5344CB8AC3E}">
        <p14:creationId xmlns:p14="http://schemas.microsoft.com/office/powerpoint/2010/main" val="24220565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CCCAB34-354C-4CD9-987E-AB68E96B502E}" type="datetimeFigureOut">
              <a:rPr lang="es-MX" smtClean="0"/>
              <a:t>01/10/2015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B296BA0-0E79-43EE-B876-F4D6C1819516}" type="slidenum">
              <a:rPr lang="es-MX" smtClean="0"/>
              <a:t>‹Nº›</a:t>
            </a:fld>
            <a:endParaRPr lang="es-MX"/>
          </a:p>
        </p:txBody>
      </p:sp>
    </p:spTree>
    <p:extLst>
      <p:ext uri="{BB962C8B-B14F-4D97-AF65-F5344CB8AC3E}">
        <p14:creationId xmlns:p14="http://schemas.microsoft.com/office/powerpoint/2010/main" val="13055988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ACCCAB34-354C-4CD9-987E-AB68E96B502E}" type="datetimeFigureOut">
              <a:rPr lang="es-MX" smtClean="0"/>
              <a:t>01/10/2015</a:t>
            </a:fld>
            <a:endParaRPr lang="es-MX"/>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s-MX"/>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0B296BA0-0E79-43EE-B876-F4D6C1819516}" type="slidenum">
              <a:rPr lang="es-MX" smtClean="0"/>
              <a:t>‹Nº›</a:t>
            </a:fld>
            <a:endParaRPr lang="es-MX"/>
          </a:p>
        </p:txBody>
      </p:sp>
    </p:spTree>
    <p:extLst>
      <p:ext uri="{BB962C8B-B14F-4D97-AF65-F5344CB8AC3E}">
        <p14:creationId xmlns:p14="http://schemas.microsoft.com/office/powerpoint/2010/main" val="689105307"/>
      </p:ext>
    </p:extLst>
  </p:cSld>
  <p:clrMap bg1="dk1" tx1="lt1" bg2="dk2" tx2="lt2" accent1="accent1" accent2="accent2" accent3="accent3" accent4="accent4" accent5="accent5" accent6="accent6" hlink="hlink" folHlink="folHlink"/>
  <p:sldLayoutIdLst>
    <p:sldLayoutId id="2147483971" r:id="rId1"/>
    <p:sldLayoutId id="2147483972" r:id="rId2"/>
    <p:sldLayoutId id="2147483973" r:id="rId3"/>
    <p:sldLayoutId id="2147483974" r:id="rId4"/>
    <p:sldLayoutId id="2147483975" r:id="rId5"/>
    <p:sldLayoutId id="2147483976" r:id="rId6"/>
    <p:sldLayoutId id="2147483977" r:id="rId7"/>
    <p:sldLayoutId id="2147483978" r:id="rId8"/>
    <p:sldLayoutId id="2147483979" r:id="rId9"/>
    <p:sldLayoutId id="2147483980" r:id="rId10"/>
    <p:sldLayoutId id="2147483981" r:id="rId11"/>
    <p:sldLayoutId id="2147483982" r:id="rId12"/>
    <p:sldLayoutId id="2147483983" r:id="rId13"/>
    <p:sldLayoutId id="2147483984" r:id="rId14"/>
    <p:sldLayoutId id="2147483985" r:id="rId15"/>
    <p:sldLayoutId id="2147483986" r:id="rId16"/>
    <p:sldLayoutId id="2147483987"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7.jpg"/></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20.jpeg"/><Relationship Id="rId4" Type="http://schemas.openxmlformats.org/officeDocument/2006/relationships/image" Target="../media/image19.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image" Target="../media/image21.jpeg"/><Relationship Id="rId7" Type="http://schemas.openxmlformats.org/officeDocument/2006/relationships/image" Target="../media/image25.jpe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jpe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png"/></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2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41.png"/><Relationship Id="rId4" Type="http://schemas.openxmlformats.org/officeDocument/2006/relationships/image" Target="../media/image40.png"/></Relationships>
</file>

<file path=ppt/slides/_rels/slide2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46.jpeg"/><Relationship Id="rId5" Type="http://schemas.openxmlformats.org/officeDocument/2006/relationships/image" Target="../media/image45.png"/><Relationship Id="rId4" Type="http://schemas.openxmlformats.org/officeDocument/2006/relationships/image" Target="../media/image44.jpeg"/></Relationships>
</file>

<file path=ppt/slides/_rels/slide2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2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5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4.xml"/><Relationship Id="rId1" Type="http://schemas.openxmlformats.org/officeDocument/2006/relationships/slideLayout" Target="../slideLayouts/slideLayout7.xml"/><Relationship Id="rId5" Type="http://schemas.openxmlformats.org/officeDocument/2006/relationships/image" Target="../media/image55.jpeg"/><Relationship Id="rId4" Type="http://schemas.openxmlformats.org/officeDocument/2006/relationships/image" Target="../media/image54.png"/></Relationships>
</file>

<file path=ppt/slides/_rels/slide3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57.png"/></Relationships>
</file>

<file path=ppt/slides/_rels/slide3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61.png"/></Relationships>
</file>

<file path=ppt/slides/_rels/slide3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68.png"/></Relationships>
</file>

<file path=ppt/slides/_rels/slide41.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37.xml"/><Relationship Id="rId1" Type="http://schemas.openxmlformats.org/officeDocument/2006/relationships/slideLayout" Target="../slideLayouts/slideLayout7.xml"/><Relationship Id="rId4" Type="http://schemas.openxmlformats.org/officeDocument/2006/relationships/image" Target="../media/image72.png"/></Relationships>
</file>

<file path=ppt/slides/_rels/slide44.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41.xml"/><Relationship Id="rId1" Type="http://schemas.openxmlformats.org/officeDocument/2006/relationships/slideLayout" Target="../slideLayouts/slideLayout7.xml"/><Relationship Id="rId6" Type="http://schemas.openxmlformats.org/officeDocument/2006/relationships/image" Target="../media/image79.png"/><Relationship Id="rId5" Type="http://schemas.openxmlformats.org/officeDocument/2006/relationships/image" Target="../media/image78.png"/><Relationship Id="rId4" Type="http://schemas.openxmlformats.org/officeDocument/2006/relationships/image" Target="../media/image77.png"/></Relationships>
</file>

<file path=ppt/slides/_rels/slide48.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42.xml"/><Relationship Id="rId1" Type="http://schemas.openxmlformats.org/officeDocument/2006/relationships/slideLayout" Target="../slideLayouts/slideLayout7.xml"/><Relationship Id="rId5" Type="http://schemas.openxmlformats.org/officeDocument/2006/relationships/image" Target="../media/image82.png"/><Relationship Id="rId4" Type="http://schemas.openxmlformats.org/officeDocument/2006/relationships/image" Target="../media/image81.png"/></Relationships>
</file>

<file path=ppt/slides/_rels/slide49.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43.xml"/><Relationship Id="rId1" Type="http://schemas.openxmlformats.org/officeDocument/2006/relationships/slideLayout" Target="../slideLayouts/slideLayout7.xml"/><Relationship Id="rId6" Type="http://schemas.openxmlformats.org/officeDocument/2006/relationships/image" Target="../media/image86.png"/><Relationship Id="rId5" Type="http://schemas.openxmlformats.org/officeDocument/2006/relationships/image" Target="../media/image85.png"/><Relationship Id="rId4" Type="http://schemas.openxmlformats.org/officeDocument/2006/relationships/image" Target="../media/image8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44.xml"/><Relationship Id="rId1" Type="http://schemas.openxmlformats.org/officeDocument/2006/relationships/slideLayout" Target="../slideLayouts/slideLayout7.xml"/><Relationship Id="rId5" Type="http://schemas.openxmlformats.org/officeDocument/2006/relationships/image" Target="../media/image89.png"/><Relationship Id="rId4" Type="http://schemas.openxmlformats.org/officeDocument/2006/relationships/image" Target="../media/image88.png"/></Relationships>
</file>

<file path=ppt/slides/_rels/slide51.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45.xml"/><Relationship Id="rId1" Type="http://schemas.openxmlformats.org/officeDocument/2006/relationships/slideLayout" Target="../slideLayouts/slideLayout7.xml"/><Relationship Id="rId6" Type="http://schemas.openxmlformats.org/officeDocument/2006/relationships/image" Target="../media/image93.png"/><Relationship Id="rId5" Type="http://schemas.openxmlformats.org/officeDocument/2006/relationships/image" Target="../media/image92.png"/><Relationship Id="rId4" Type="http://schemas.openxmlformats.org/officeDocument/2006/relationships/image" Target="../media/image91.png"/></Relationships>
</file>

<file path=ppt/slides/_rels/slide52.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46.xml"/><Relationship Id="rId1" Type="http://schemas.openxmlformats.org/officeDocument/2006/relationships/slideLayout" Target="../slideLayouts/slideLayout7.xml"/><Relationship Id="rId5" Type="http://schemas.openxmlformats.org/officeDocument/2006/relationships/image" Target="../media/image96.png"/><Relationship Id="rId4" Type="http://schemas.openxmlformats.org/officeDocument/2006/relationships/image" Target="../media/image95.png"/></Relationships>
</file>

<file path=ppt/slides/_rels/slide53.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47.xml"/><Relationship Id="rId1" Type="http://schemas.openxmlformats.org/officeDocument/2006/relationships/slideLayout" Target="../slideLayouts/slideLayout7.xml"/><Relationship Id="rId4" Type="http://schemas.openxmlformats.org/officeDocument/2006/relationships/image" Target="../media/image98.png"/></Relationships>
</file>

<file path=ppt/slides/_rels/slide54.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48.xml"/><Relationship Id="rId1" Type="http://schemas.openxmlformats.org/officeDocument/2006/relationships/slideLayout" Target="../slideLayouts/slideLayout7.xml"/><Relationship Id="rId5" Type="http://schemas.openxmlformats.org/officeDocument/2006/relationships/image" Target="../media/image101.png"/><Relationship Id="rId4" Type="http://schemas.openxmlformats.org/officeDocument/2006/relationships/image" Target="../media/image100.png"/></Relationships>
</file>

<file path=ppt/slides/_rels/slide55.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49.xml"/><Relationship Id="rId1" Type="http://schemas.openxmlformats.org/officeDocument/2006/relationships/slideLayout" Target="../slideLayouts/slideLayout7.xml"/><Relationship Id="rId5" Type="http://schemas.openxmlformats.org/officeDocument/2006/relationships/image" Target="../media/image104.png"/><Relationship Id="rId4" Type="http://schemas.openxmlformats.org/officeDocument/2006/relationships/image" Target="../media/image103.png"/></Relationships>
</file>

<file path=ppt/slides/_rels/slide56.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51.xml"/><Relationship Id="rId1" Type="http://schemas.openxmlformats.org/officeDocument/2006/relationships/slideLayout" Target="../slideLayouts/slideLayout7.xml"/><Relationship Id="rId4" Type="http://schemas.openxmlformats.org/officeDocument/2006/relationships/image" Target="../media/image107.png"/></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3" Type="http://schemas.openxmlformats.org/officeDocument/2006/relationships/image" Target="../media/image108.emf"/><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2858" y="0"/>
            <a:ext cx="11507788" cy="5398265"/>
          </a:xfrm>
        </p:spPr>
        <p:txBody>
          <a:bodyPr>
            <a:normAutofit/>
          </a:bodyPr>
          <a:lstStyle/>
          <a:p>
            <a:pPr algn="ctr"/>
            <a:r>
              <a:rPr lang="es-MX" sz="2400" b="1" dirty="0" smtClean="0"/>
              <a:t>UNIVERSIDAD AUTONOMA DEL ESTADO DE MEXICOI.</a:t>
            </a:r>
            <a:br>
              <a:rPr lang="es-MX" sz="2400" b="1" dirty="0" smtClean="0"/>
            </a:br>
            <a:r>
              <a:rPr lang="es-MX" sz="2400" b="1" dirty="0" smtClean="0"/>
              <a:t>FACULTAD DE ODONTOLOGIA.</a:t>
            </a:r>
            <a:br>
              <a:rPr lang="es-MX" sz="2400" b="1" dirty="0" smtClean="0"/>
            </a:br>
            <a:r>
              <a:rPr lang="es-MX" sz="2400" b="1" dirty="0" smtClean="0"/>
              <a:t>AREA DE DOCENCIA: REHABILITACIÓN ODONTOLÓGICA.</a:t>
            </a:r>
            <a:br>
              <a:rPr lang="es-MX" sz="2400" b="1" dirty="0" smtClean="0"/>
            </a:br>
            <a:r>
              <a:rPr lang="es-MX" sz="2400" b="1" dirty="0" smtClean="0"/>
              <a:t>UNIDAD DE APRENDIZAJE:</a:t>
            </a:r>
            <a:br>
              <a:rPr lang="es-MX" sz="2400" b="1" dirty="0" smtClean="0"/>
            </a:br>
            <a:r>
              <a:rPr lang="es-MX" sz="2400" b="1" dirty="0" smtClean="0"/>
              <a:t>clínica de </a:t>
            </a:r>
            <a:r>
              <a:rPr lang="es-MX" sz="2400" b="1" smtClean="0"/>
              <a:t>OPERATORIA dental  </a:t>
            </a:r>
            <a:r>
              <a:rPr lang="es-MX" sz="2400" b="1" dirty="0" smtClean="0"/>
              <a:t>I.</a:t>
            </a:r>
            <a:br>
              <a:rPr lang="es-MX" sz="2400" b="1" dirty="0" smtClean="0"/>
            </a:br>
            <a:r>
              <a:rPr lang="es-MX" sz="2400" b="1" dirty="0" smtClean="0"/>
              <a:t>TITULO DEL MATERIAL DIDACTICO:</a:t>
            </a:r>
            <a:br>
              <a:rPr lang="es-MX" sz="2400" b="1" dirty="0" smtClean="0"/>
            </a:br>
            <a:r>
              <a:rPr lang="es-MX" sz="2400" b="1" dirty="0" smtClean="0"/>
              <a:t>ALTERNATIVA PARA RESTAURACIÓN DE CAVIDAD CLASE IV CON RESINA</a:t>
            </a:r>
            <a:r>
              <a:rPr lang="es-MX" sz="2000" b="1" dirty="0" smtClean="0"/>
              <a:t>.</a:t>
            </a:r>
            <a:br>
              <a:rPr lang="es-MX" sz="2000" b="1" dirty="0" smtClean="0"/>
            </a:br>
            <a:r>
              <a:rPr lang="es-MX" sz="2000" b="1" dirty="0"/>
              <a:t/>
            </a:r>
            <a:br>
              <a:rPr lang="es-MX" sz="2000" b="1" dirty="0"/>
            </a:br>
            <a:r>
              <a:rPr lang="es-MX" sz="2000" b="1" dirty="0" smtClean="0"/>
              <a:t/>
            </a:r>
            <a:br>
              <a:rPr lang="es-MX" sz="2000" b="1" dirty="0" smtClean="0"/>
            </a:br>
            <a:r>
              <a:rPr lang="es-MX" sz="2000" b="1" dirty="0" smtClean="0"/>
              <a:t>                                                                </a:t>
            </a:r>
            <a:r>
              <a:rPr lang="es-MX" sz="1800" b="1" dirty="0" err="1" smtClean="0"/>
              <a:t>eLaborado</a:t>
            </a:r>
            <a:r>
              <a:rPr lang="es-MX" sz="1800" b="1" dirty="0" smtClean="0"/>
              <a:t> por: Dr. en c, Ignacio de j. Sanchez flores.</a:t>
            </a:r>
            <a:br>
              <a:rPr lang="es-MX" sz="1800" b="1" dirty="0" smtClean="0"/>
            </a:br>
            <a:r>
              <a:rPr lang="es-MX" sz="1800" b="1" dirty="0" smtClean="0"/>
              <a:t>                                                                                                                                              Septiembre de 2015.</a:t>
            </a:r>
            <a:endParaRPr lang="es-MX" sz="1800" b="1" dirty="0"/>
          </a:p>
        </p:txBody>
      </p:sp>
    </p:spTree>
    <p:extLst>
      <p:ext uri="{BB962C8B-B14F-4D97-AF65-F5344CB8AC3E}">
        <p14:creationId xmlns:p14="http://schemas.microsoft.com/office/powerpoint/2010/main" val="33706340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6311033" y="5994399"/>
            <a:ext cx="6096000" cy="646331"/>
          </a:xfrm>
          <a:prstGeom prst="rect">
            <a:avLst/>
          </a:prstGeom>
        </p:spPr>
        <p:txBody>
          <a:bodyPr>
            <a:spAutoFit/>
          </a:bodyPr>
          <a:lstStyle/>
          <a:p>
            <a:r>
              <a:rPr lang="en-US" dirty="0" err="1" smtClean="0"/>
              <a:t>Falta</a:t>
            </a:r>
            <a:r>
              <a:rPr lang="en-US" dirty="0" smtClean="0"/>
              <a:t> de </a:t>
            </a:r>
            <a:r>
              <a:rPr lang="en-US" dirty="0" err="1" smtClean="0"/>
              <a:t>uniformidad</a:t>
            </a:r>
            <a:r>
              <a:rPr lang="en-US" dirty="0" smtClean="0"/>
              <a:t> </a:t>
            </a:r>
            <a:r>
              <a:rPr lang="en-US" dirty="0" err="1" smtClean="0"/>
              <a:t>en</a:t>
            </a:r>
            <a:r>
              <a:rPr lang="en-US" dirty="0" smtClean="0"/>
              <a:t> la </a:t>
            </a:r>
            <a:r>
              <a:rPr lang="en-US" dirty="0" err="1" smtClean="0"/>
              <a:t>cantidad</a:t>
            </a:r>
            <a:r>
              <a:rPr lang="en-US" dirty="0" smtClean="0"/>
              <a:t> de </a:t>
            </a:r>
            <a:r>
              <a:rPr lang="en-US" dirty="0" err="1" smtClean="0"/>
              <a:t>esmalte</a:t>
            </a:r>
            <a:r>
              <a:rPr lang="en-US" dirty="0" smtClean="0"/>
              <a:t> y </a:t>
            </a:r>
            <a:r>
              <a:rPr lang="en-US" dirty="0" err="1" smtClean="0"/>
              <a:t>dentina</a:t>
            </a:r>
            <a:r>
              <a:rPr lang="en-US" dirty="0" smtClean="0"/>
              <a:t> de cervical a incisal.</a:t>
            </a:r>
            <a:endParaRPr lang="es-MX" dirty="0"/>
          </a:p>
        </p:txBody>
      </p:sp>
      <p:sp>
        <p:nvSpPr>
          <p:cNvPr id="6" name="Rectángulo 5"/>
          <p:cNvSpPr/>
          <p:nvPr/>
        </p:nvSpPr>
        <p:spPr>
          <a:xfrm>
            <a:off x="543791" y="5626733"/>
            <a:ext cx="6096000" cy="646331"/>
          </a:xfrm>
          <a:prstGeom prst="rect">
            <a:avLst/>
          </a:prstGeom>
        </p:spPr>
        <p:txBody>
          <a:bodyPr>
            <a:spAutoFit/>
          </a:bodyPr>
          <a:lstStyle/>
          <a:p>
            <a:r>
              <a:rPr lang="en-US" b="1" dirty="0" err="1" smtClean="0">
                <a:solidFill>
                  <a:srgbClr val="FFFFCC"/>
                </a:solidFill>
              </a:rPr>
              <a:t>Dentina</a:t>
            </a:r>
            <a:r>
              <a:rPr lang="en-US" dirty="0" smtClean="0"/>
              <a:t>                  </a:t>
            </a:r>
            <a:r>
              <a:rPr lang="en-US" dirty="0" err="1" smtClean="0"/>
              <a:t>Opacidad</a:t>
            </a:r>
            <a:r>
              <a:rPr lang="en-US" dirty="0" smtClean="0"/>
              <a:t> y color.</a:t>
            </a:r>
          </a:p>
          <a:p>
            <a:r>
              <a:rPr lang="en-US" b="1" dirty="0" err="1" smtClean="0"/>
              <a:t>Esmalte</a:t>
            </a:r>
            <a:r>
              <a:rPr lang="en-US" dirty="0" smtClean="0"/>
              <a:t>                  </a:t>
            </a:r>
            <a:r>
              <a:rPr lang="en-US" dirty="0" err="1" smtClean="0"/>
              <a:t>Translucidez</a:t>
            </a:r>
            <a:r>
              <a:rPr lang="en-US" dirty="0"/>
              <a:t> </a:t>
            </a:r>
            <a:r>
              <a:rPr lang="en-US" dirty="0" smtClean="0"/>
              <a:t>y color.</a:t>
            </a:r>
            <a:endParaRPr lang="es-MX" dirty="0"/>
          </a:p>
        </p:txBody>
      </p:sp>
      <p:sp>
        <p:nvSpPr>
          <p:cNvPr id="7" name="Rectángulo 6"/>
          <p:cNvSpPr/>
          <p:nvPr/>
        </p:nvSpPr>
        <p:spPr>
          <a:xfrm>
            <a:off x="543791" y="360070"/>
            <a:ext cx="11312235" cy="1754326"/>
          </a:xfrm>
          <a:prstGeom prst="rect">
            <a:avLst/>
          </a:prstGeom>
        </p:spPr>
        <p:txBody>
          <a:bodyPr wrap="square">
            <a:spAutoFit/>
          </a:bodyPr>
          <a:lstStyle/>
          <a:p>
            <a:r>
              <a:rPr lang="en-US" b="1" dirty="0" smtClean="0">
                <a:solidFill>
                  <a:srgbClr val="FF0000"/>
                </a:solidFill>
              </a:rPr>
              <a:t>OPACIDAD</a:t>
            </a:r>
            <a:r>
              <a:rPr lang="en-US" b="1" dirty="0" smtClean="0"/>
              <a:t> --------</a:t>
            </a:r>
            <a:r>
              <a:rPr lang="en-US" b="1" dirty="0" err="1" smtClean="0"/>
              <a:t>Tercio</a:t>
            </a:r>
            <a:r>
              <a:rPr lang="en-US" b="1" dirty="0" smtClean="0"/>
              <a:t> cervical +++++ Mayor </a:t>
            </a:r>
            <a:r>
              <a:rPr lang="en-US" b="1" dirty="0" err="1" smtClean="0"/>
              <a:t>grosor</a:t>
            </a:r>
            <a:r>
              <a:rPr lang="en-US" b="1" dirty="0" smtClean="0"/>
              <a:t> </a:t>
            </a:r>
            <a:r>
              <a:rPr lang="en-US" b="1" dirty="0" err="1" smtClean="0"/>
              <a:t>dentinario</a:t>
            </a:r>
            <a:r>
              <a:rPr lang="en-US" b="1" dirty="0" smtClean="0"/>
              <a:t> y </a:t>
            </a:r>
            <a:r>
              <a:rPr lang="en-US" b="1" dirty="0" err="1" smtClean="0"/>
              <a:t>esmalte</a:t>
            </a:r>
            <a:r>
              <a:rPr lang="en-US" dirty="0" smtClean="0"/>
              <a:t>  </a:t>
            </a:r>
            <a:r>
              <a:rPr lang="en-US" b="1" dirty="0" smtClean="0"/>
              <a:t>mas </a:t>
            </a:r>
            <a:r>
              <a:rPr lang="en-US" b="1" dirty="0" err="1" smtClean="0"/>
              <a:t>delgado</a:t>
            </a:r>
            <a:r>
              <a:rPr lang="en-US" b="1" dirty="0" smtClean="0"/>
              <a:t>. </a:t>
            </a:r>
            <a:r>
              <a:rPr lang="en-US" b="1" dirty="0" smtClean="0">
                <a:solidFill>
                  <a:srgbClr val="FF3300"/>
                </a:solidFill>
              </a:rPr>
              <a:t>TRANSLUCIDEZ</a:t>
            </a:r>
            <a:r>
              <a:rPr lang="en-US" dirty="0" smtClean="0"/>
              <a:t> </a:t>
            </a:r>
            <a:r>
              <a:rPr lang="en-US" b="1" dirty="0" smtClean="0"/>
              <a:t>---- </a:t>
            </a:r>
            <a:r>
              <a:rPr lang="en-US" b="1" dirty="0" err="1" smtClean="0"/>
              <a:t>Tercio</a:t>
            </a:r>
            <a:r>
              <a:rPr lang="en-US" b="1" dirty="0" smtClean="0"/>
              <a:t> incisal   +++++</a:t>
            </a:r>
            <a:r>
              <a:rPr lang="en-US" dirty="0" smtClean="0"/>
              <a:t>  </a:t>
            </a:r>
            <a:r>
              <a:rPr lang="en-US" b="1" dirty="0" err="1" smtClean="0"/>
              <a:t>Menor</a:t>
            </a:r>
            <a:r>
              <a:rPr lang="en-US" b="1" dirty="0" smtClean="0"/>
              <a:t> </a:t>
            </a:r>
            <a:r>
              <a:rPr lang="en-US" b="1" dirty="0" err="1" smtClean="0"/>
              <a:t>grosor</a:t>
            </a:r>
            <a:r>
              <a:rPr lang="en-US" b="1" dirty="0" smtClean="0"/>
              <a:t> </a:t>
            </a:r>
            <a:r>
              <a:rPr lang="en-US" b="1" dirty="0" err="1" smtClean="0"/>
              <a:t>dentinario</a:t>
            </a:r>
            <a:r>
              <a:rPr lang="en-US" b="1" dirty="0" smtClean="0"/>
              <a:t> o </a:t>
            </a:r>
            <a:r>
              <a:rPr lang="en-US" b="1" dirty="0" err="1" smtClean="0"/>
              <a:t>ausencia</a:t>
            </a:r>
            <a:r>
              <a:rPr lang="en-US" b="1" dirty="0" smtClean="0"/>
              <a:t> y el </a:t>
            </a:r>
            <a:r>
              <a:rPr lang="en-US" b="1" dirty="0" err="1" smtClean="0"/>
              <a:t>esmalte</a:t>
            </a:r>
            <a:r>
              <a:rPr lang="en-US" b="1" dirty="0" smtClean="0"/>
              <a:t> </a:t>
            </a:r>
            <a:r>
              <a:rPr lang="en-US" b="1" dirty="0" err="1" smtClean="0"/>
              <a:t>es</a:t>
            </a:r>
            <a:r>
              <a:rPr lang="en-US" b="1" dirty="0" smtClean="0"/>
              <a:t> </a:t>
            </a:r>
            <a:r>
              <a:rPr lang="en-US" b="1" dirty="0" err="1" smtClean="0"/>
              <a:t>grueso</a:t>
            </a:r>
            <a:r>
              <a:rPr lang="en-US" b="1" dirty="0" smtClean="0"/>
              <a:t>, </a:t>
            </a:r>
            <a:r>
              <a:rPr lang="en-US" dirty="0"/>
              <a:t> </a:t>
            </a:r>
            <a:r>
              <a:rPr lang="en-US" dirty="0" smtClean="0"/>
              <a:t>  </a:t>
            </a:r>
          </a:p>
          <a:p>
            <a:r>
              <a:rPr lang="en-US" b="1" dirty="0" smtClean="0"/>
              <a:t>                                  </a:t>
            </a:r>
          </a:p>
          <a:p>
            <a:pPr algn="ctr"/>
            <a:r>
              <a:rPr lang="en-US" b="1" dirty="0" smtClean="0">
                <a:solidFill>
                  <a:schemeClr val="bg2">
                    <a:lumMod val="50000"/>
                  </a:schemeClr>
                </a:solidFill>
              </a:rPr>
              <a:t>EFECTOS:  </a:t>
            </a:r>
            <a:r>
              <a:rPr lang="en-US" b="1" dirty="0" err="1" smtClean="0">
                <a:solidFill>
                  <a:schemeClr val="bg2">
                    <a:lumMod val="50000"/>
                  </a:schemeClr>
                </a:solidFill>
              </a:rPr>
              <a:t>Percepción</a:t>
            </a:r>
            <a:r>
              <a:rPr lang="en-US" b="1" dirty="0" smtClean="0">
                <a:solidFill>
                  <a:schemeClr val="bg2">
                    <a:lumMod val="50000"/>
                  </a:schemeClr>
                </a:solidFill>
              </a:rPr>
              <a:t> de los </a:t>
            </a:r>
            <a:r>
              <a:rPr lang="en-US" b="1" dirty="0" err="1" smtClean="0">
                <a:solidFill>
                  <a:schemeClr val="bg2">
                    <a:lumMod val="50000"/>
                  </a:schemeClr>
                </a:solidFill>
              </a:rPr>
              <a:t>lóbulos</a:t>
            </a:r>
            <a:r>
              <a:rPr lang="en-US" b="1" dirty="0" smtClean="0">
                <a:solidFill>
                  <a:schemeClr val="bg2">
                    <a:lumMod val="50000"/>
                  </a:schemeClr>
                </a:solidFill>
              </a:rPr>
              <a:t>  </a:t>
            </a:r>
            <a:r>
              <a:rPr lang="en-US" b="1" dirty="0" err="1" smtClean="0">
                <a:solidFill>
                  <a:schemeClr val="bg2">
                    <a:lumMod val="50000"/>
                  </a:schemeClr>
                </a:solidFill>
              </a:rPr>
              <a:t>dentinarios</a:t>
            </a:r>
            <a:r>
              <a:rPr lang="en-US" b="1" dirty="0" smtClean="0">
                <a:solidFill>
                  <a:schemeClr val="bg2">
                    <a:lumMod val="50000"/>
                  </a:schemeClr>
                </a:solidFill>
              </a:rPr>
              <a:t>.</a:t>
            </a:r>
          </a:p>
          <a:p>
            <a:pPr algn="ctr"/>
            <a:r>
              <a:rPr lang="en-US" b="1" dirty="0">
                <a:solidFill>
                  <a:schemeClr val="bg2">
                    <a:lumMod val="50000"/>
                  </a:schemeClr>
                </a:solidFill>
              </a:rPr>
              <a:t> </a:t>
            </a:r>
            <a:r>
              <a:rPr lang="en-US" b="1" dirty="0" smtClean="0">
                <a:solidFill>
                  <a:schemeClr val="bg2">
                    <a:lumMod val="50000"/>
                  </a:schemeClr>
                </a:solidFill>
              </a:rPr>
              <a:t>                 Alto </a:t>
            </a:r>
            <a:r>
              <a:rPr lang="en-US" b="1" dirty="0" err="1" smtClean="0">
                <a:solidFill>
                  <a:schemeClr val="bg2">
                    <a:lumMod val="50000"/>
                  </a:schemeClr>
                </a:solidFill>
              </a:rPr>
              <a:t>nivel</a:t>
            </a:r>
            <a:r>
              <a:rPr lang="en-US" b="1" dirty="0" smtClean="0">
                <a:solidFill>
                  <a:schemeClr val="bg2">
                    <a:lumMod val="50000"/>
                  </a:schemeClr>
                </a:solidFill>
              </a:rPr>
              <a:t> de </a:t>
            </a:r>
            <a:r>
              <a:rPr lang="en-US" b="1" dirty="0" err="1" smtClean="0">
                <a:solidFill>
                  <a:schemeClr val="bg2">
                    <a:lumMod val="50000"/>
                  </a:schemeClr>
                </a:solidFill>
              </a:rPr>
              <a:t>translucidez</a:t>
            </a:r>
            <a:r>
              <a:rPr lang="en-US" b="1" dirty="0" smtClean="0">
                <a:solidFill>
                  <a:schemeClr val="bg2">
                    <a:lumMod val="50000"/>
                  </a:schemeClr>
                </a:solidFill>
              </a:rPr>
              <a:t>.</a:t>
            </a:r>
          </a:p>
          <a:p>
            <a:pPr algn="ctr"/>
            <a:r>
              <a:rPr lang="en-US" b="1" dirty="0">
                <a:solidFill>
                  <a:schemeClr val="bg2">
                    <a:lumMod val="50000"/>
                  </a:schemeClr>
                </a:solidFill>
              </a:rPr>
              <a:t> </a:t>
            </a:r>
            <a:r>
              <a:rPr lang="en-US" b="1" dirty="0" smtClean="0">
                <a:solidFill>
                  <a:schemeClr val="bg2">
                    <a:lumMod val="50000"/>
                  </a:schemeClr>
                </a:solidFill>
              </a:rPr>
              <a:t>                 Halo del </a:t>
            </a:r>
            <a:r>
              <a:rPr lang="en-US" b="1" dirty="0" err="1" smtClean="0">
                <a:solidFill>
                  <a:schemeClr val="bg2">
                    <a:lumMod val="50000"/>
                  </a:schemeClr>
                </a:solidFill>
              </a:rPr>
              <a:t>borde</a:t>
            </a:r>
            <a:r>
              <a:rPr lang="en-US" b="1" dirty="0" smtClean="0">
                <a:solidFill>
                  <a:schemeClr val="bg2">
                    <a:lumMod val="50000"/>
                  </a:schemeClr>
                </a:solidFill>
              </a:rPr>
              <a:t> incisal. </a:t>
            </a:r>
            <a:endParaRPr lang="es-MX" b="1" dirty="0">
              <a:solidFill>
                <a:schemeClr val="bg2">
                  <a:lumMod val="50000"/>
                </a:schemeClr>
              </a:solidFill>
            </a:endParaRPr>
          </a:p>
        </p:txBody>
      </p:sp>
      <p:pic>
        <p:nvPicPr>
          <p:cNvPr id="8" name="Imagen 7"/>
          <p:cNvPicPr>
            <a:picLocks noChangeAspect="1"/>
          </p:cNvPicPr>
          <p:nvPr/>
        </p:nvPicPr>
        <p:blipFill>
          <a:blip r:embed="rId3"/>
          <a:stretch>
            <a:fillRect/>
          </a:stretch>
        </p:blipFill>
        <p:spPr>
          <a:xfrm>
            <a:off x="3240447" y="2114396"/>
            <a:ext cx="5918921" cy="3466512"/>
          </a:xfrm>
          <a:prstGeom prst="rect">
            <a:avLst/>
          </a:prstGeom>
        </p:spPr>
      </p:pic>
      <p:sp>
        <p:nvSpPr>
          <p:cNvPr id="9" name="Flecha derecha 8"/>
          <p:cNvSpPr/>
          <p:nvPr/>
        </p:nvSpPr>
        <p:spPr>
          <a:xfrm>
            <a:off x="1544995" y="5777330"/>
            <a:ext cx="978408" cy="13509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Flecha derecha 9"/>
          <p:cNvSpPr/>
          <p:nvPr/>
        </p:nvSpPr>
        <p:spPr>
          <a:xfrm>
            <a:off x="1534604" y="5777330"/>
            <a:ext cx="978408" cy="13509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Flecha derecha 10"/>
          <p:cNvSpPr/>
          <p:nvPr/>
        </p:nvSpPr>
        <p:spPr>
          <a:xfrm>
            <a:off x="1544995" y="6066461"/>
            <a:ext cx="978408" cy="13329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Rectángulo 1"/>
          <p:cNvSpPr/>
          <p:nvPr/>
        </p:nvSpPr>
        <p:spPr>
          <a:xfrm>
            <a:off x="5688676" y="3244334"/>
            <a:ext cx="814647" cy="369332"/>
          </a:xfrm>
          <a:prstGeom prst="rect">
            <a:avLst/>
          </a:prstGeom>
        </p:spPr>
        <p:txBody>
          <a:bodyPr wrap="none">
            <a:spAutoFit/>
          </a:bodyPr>
          <a:lstStyle/>
          <a:p>
            <a:r>
              <a:rPr lang="en-US" dirty="0"/>
              <a:t>color </a:t>
            </a:r>
            <a:endParaRPr lang="es-MX" dirty="0"/>
          </a:p>
        </p:txBody>
      </p:sp>
      <p:sp>
        <p:nvSpPr>
          <p:cNvPr id="3" name="Rectángulo 2"/>
          <p:cNvSpPr/>
          <p:nvPr/>
        </p:nvSpPr>
        <p:spPr>
          <a:xfrm>
            <a:off x="5688676" y="3244334"/>
            <a:ext cx="814647" cy="369332"/>
          </a:xfrm>
          <a:prstGeom prst="rect">
            <a:avLst/>
          </a:prstGeom>
        </p:spPr>
        <p:txBody>
          <a:bodyPr wrap="none">
            <a:spAutoFit/>
          </a:bodyPr>
          <a:lstStyle/>
          <a:p>
            <a:r>
              <a:rPr lang="en-US" dirty="0">
                <a:solidFill>
                  <a:prstClr val="white"/>
                </a:solidFill>
              </a:rPr>
              <a:t>color </a:t>
            </a:r>
            <a:endParaRPr lang="es-MX" dirty="0"/>
          </a:p>
        </p:txBody>
      </p:sp>
      <p:sp>
        <p:nvSpPr>
          <p:cNvPr id="4" name="Rectángulo 3"/>
          <p:cNvSpPr/>
          <p:nvPr/>
        </p:nvSpPr>
        <p:spPr>
          <a:xfrm>
            <a:off x="5688676" y="3244334"/>
            <a:ext cx="814647" cy="369332"/>
          </a:xfrm>
          <a:prstGeom prst="rect">
            <a:avLst/>
          </a:prstGeom>
        </p:spPr>
        <p:txBody>
          <a:bodyPr wrap="none">
            <a:spAutoFit/>
          </a:bodyPr>
          <a:lstStyle/>
          <a:p>
            <a:r>
              <a:rPr lang="es-MX" dirty="0"/>
              <a:t>color </a:t>
            </a:r>
          </a:p>
        </p:txBody>
      </p:sp>
      <p:pic>
        <p:nvPicPr>
          <p:cNvPr id="12" name="Imagen 11"/>
          <p:cNvPicPr>
            <a:picLocks noChangeAspect="1"/>
          </p:cNvPicPr>
          <p:nvPr/>
        </p:nvPicPr>
        <p:blipFill>
          <a:blip r:embed="rId4"/>
          <a:stretch>
            <a:fillRect/>
          </a:stretch>
        </p:blipFill>
        <p:spPr>
          <a:xfrm>
            <a:off x="5644857" y="3182090"/>
            <a:ext cx="902286" cy="493819"/>
          </a:xfrm>
          <a:prstGeom prst="rect">
            <a:avLst/>
          </a:prstGeom>
        </p:spPr>
      </p:pic>
    </p:spTree>
    <p:extLst>
      <p:ext uri="{BB962C8B-B14F-4D97-AF65-F5344CB8AC3E}">
        <p14:creationId xmlns:p14="http://schemas.microsoft.com/office/powerpoint/2010/main" val="41700118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679473" y="1085933"/>
            <a:ext cx="8469080" cy="369332"/>
          </a:xfrm>
          <a:prstGeom prst="rect">
            <a:avLst/>
          </a:prstGeom>
        </p:spPr>
        <p:txBody>
          <a:bodyPr wrap="square">
            <a:spAutoFit/>
          </a:bodyPr>
          <a:lstStyle/>
          <a:p>
            <a:r>
              <a:rPr lang="en-US" b="1" dirty="0" err="1" smtClean="0">
                <a:solidFill>
                  <a:schemeClr val="accent1">
                    <a:lumMod val="75000"/>
                  </a:schemeClr>
                </a:solidFill>
                <a:latin typeface="Times-Roman"/>
              </a:rPr>
              <a:t>Edad</a:t>
            </a:r>
            <a:r>
              <a:rPr lang="en-US" b="1" dirty="0" smtClean="0">
                <a:solidFill>
                  <a:schemeClr val="accent1">
                    <a:lumMod val="75000"/>
                  </a:schemeClr>
                </a:solidFill>
                <a:latin typeface="Times-Roman"/>
              </a:rPr>
              <a:t> </a:t>
            </a:r>
            <a:r>
              <a:rPr lang="en-US" b="1" dirty="0" err="1" smtClean="0">
                <a:solidFill>
                  <a:schemeClr val="accent1">
                    <a:lumMod val="75000"/>
                  </a:schemeClr>
                </a:solidFill>
                <a:latin typeface="Times-Roman"/>
              </a:rPr>
              <a:t>adulta</a:t>
            </a:r>
            <a:r>
              <a:rPr lang="en-US" b="1" dirty="0" smtClean="0">
                <a:solidFill>
                  <a:schemeClr val="accent1">
                    <a:lumMod val="75000"/>
                  </a:schemeClr>
                </a:solidFill>
                <a:latin typeface="Times-Roman"/>
              </a:rPr>
              <a:t>. Color dental </a:t>
            </a:r>
            <a:r>
              <a:rPr lang="en-US" b="1" dirty="0" err="1" smtClean="0">
                <a:solidFill>
                  <a:schemeClr val="accent1">
                    <a:lumMod val="75000"/>
                  </a:schemeClr>
                </a:solidFill>
                <a:latin typeface="Times-Roman"/>
              </a:rPr>
              <a:t>determinado</a:t>
            </a:r>
            <a:r>
              <a:rPr lang="en-US" b="1" dirty="0" smtClean="0">
                <a:solidFill>
                  <a:schemeClr val="accent1">
                    <a:lumMod val="75000"/>
                  </a:schemeClr>
                </a:solidFill>
                <a:latin typeface="Times-Roman"/>
              </a:rPr>
              <a:t> </a:t>
            </a:r>
            <a:r>
              <a:rPr lang="en-US" b="1" dirty="0" err="1" smtClean="0">
                <a:solidFill>
                  <a:schemeClr val="accent1">
                    <a:lumMod val="75000"/>
                  </a:schemeClr>
                </a:solidFill>
                <a:latin typeface="Times-Roman"/>
              </a:rPr>
              <a:t>por</a:t>
            </a:r>
            <a:r>
              <a:rPr lang="en-US" b="1" dirty="0" smtClean="0">
                <a:solidFill>
                  <a:schemeClr val="accent1">
                    <a:lumMod val="75000"/>
                  </a:schemeClr>
                </a:solidFill>
                <a:latin typeface="Times-Roman"/>
              </a:rPr>
              <a:t> </a:t>
            </a:r>
            <a:r>
              <a:rPr lang="en-US" b="1" dirty="0" err="1" smtClean="0">
                <a:solidFill>
                  <a:schemeClr val="accent1">
                    <a:lumMod val="75000"/>
                  </a:schemeClr>
                </a:solidFill>
                <a:latin typeface="Times-Roman"/>
              </a:rPr>
              <a:t>dentina</a:t>
            </a:r>
            <a:r>
              <a:rPr lang="en-US" b="1" dirty="0" smtClean="0">
                <a:solidFill>
                  <a:schemeClr val="accent1">
                    <a:lumMod val="75000"/>
                  </a:schemeClr>
                </a:solidFill>
                <a:latin typeface="Times-Roman"/>
              </a:rPr>
              <a:t>, </a:t>
            </a:r>
            <a:r>
              <a:rPr lang="en-US" b="1" dirty="0" err="1" smtClean="0">
                <a:solidFill>
                  <a:schemeClr val="accent1">
                    <a:lumMod val="75000"/>
                  </a:schemeClr>
                </a:solidFill>
                <a:latin typeface="Times-Roman"/>
              </a:rPr>
              <a:t>esmalte</a:t>
            </a:r>
            <a:r>
              <a:rPr lang="en-US" b="1" dirty="0" smtClean="0">
                <a:solidFill>
                  <a:schemeClr val="accent1">
                    <a:lumMod val="75000"/>
                  </a:schemeClr>
                </a:solidFill>
                <a:latin typeface="Times-Roman"/>
              </a:rPr>
              <a:t> </a:t>
            </a:r>
            <a:r>
              <a:rPr lang="en-US" b="1" dirty="0" err="1" smtClean="0">
                <a:solidFill>
                  <a:schemeClr val="accent1">
                    <a:lumMod val="75000"/>
                  </a:schemeClr>
                </a:solidFill>
                <a:latin typeface="Times-Roman"/>
              </a:rPr>
              <a:t>participa</a:t>
            </a:r>
            <a:r>
              <a:rPr lang="en-US" b="1" dirty="0" smtClean="0">
                <a:solidFill>
                  <a:schemeClr val="accent1">
                    <a:lumMod val="75000"/>
                  </a:schemeClr>
                </a:solidFill>
                <a:latin typeface="Times-Roman"/>
              </a:rPr>
              <a:t> </a:t>
            </a:r>
            <a:r>
              <a:rPr lang="en-US" b="1" dirty="0" err="1" smtClean="0">
                <a:solidFill>
                  <a:schemeClr val="accent1">
                    <a:lumMod val="75000"/>
                  </a:schemeClr>
                </a:solidFill>
                <a:latin typeface="Times-Roman"/>
              </a:rPr>
              <a:t>poco</a:t>
            </a:r>
            <a:r>
              <a:rPr lang="en-US" b="1" dirty="0" smtClean="0">
                <a:solidFill>
                  <a:schemeClr val="accent1">
                    <a:lumMod val="75000"/>
                  </a:schemeClr>
                </a:solidFill>
                <a:latin typeface="Times-Roman"/>
              </a:rPr>
              <a:t>.</a:t>
            </a:r>
          </a:p>
        </p:txBody>
      </p:sp>
      <p:sp>
        <p:nvSpPr>
          <p:cNvPr id="3" name="Rectángulo 2"/>
          <p:cNvSpPr/>
          <p:nvPr/>
        </p:nvSpPr>
        <p:spPr>
          <a:xfrm>
            <a:off x="1679473" y="1985207"/>
            <a:ext cx="8327412" cy="1200329"/>
          </a:xfrm>
          <a:prstGeom prst="rect">
            <a:avLst/>
          </a:prstGeom>
        </p:spPr>
        <p:txBody>
          <a:bodyPr wrap="square">
            <a:spAutoFit/>
          </a:bodyPr>
          <a:lstStyle/>
          <a:p>
            <a:r>
              <a:rPr lang="en-US" b="1" dirty="0" smtClean="0">
                <a:solidFill>
                  <a:schemeClr val="bg2">
                    <a:lumMod val="50000"/>
                  </a:schemeClr>
                </a:solidFill>
                <a:latin typeface="Times-Roman"/>
              </a:rPr>
              <a:t>Con la </a:t>
            </a:r>
            <a:r>
              <a:rPr lang="en-US" b="1" dirty="0" err="1" smtClean="0">
                <a:solidFill>
                  <a:schemeClr val="bg2">
                    <a:lumMod val="50000"/>
                  </a:schemeClr>
                </a:solidFill>
                <a:latin typeface="Times-Roman"/>
              </a:rPr>
              <a:t>edad</a:t>
            </a:r>
            <a:r>
              <a:rPr lang="en-US" b="1" dirty="0" smtClean="0">
                <a:solidFill>
                  <a:schemeClr val="bg2">
                    <a:lumMod val="50000"/>
                  </a:schemeClr>
                </a:solidFill>
                <a:latin typeface="Times-Roman"/>
              </a:rPr>
              <a:t>, </a:t>
            </a:r>
            <a:r>
              <a:rPr lang="en-US" b="1" dirty="0" err="1" smtClean="0">
                <a:solidFill>
                  <a:schemeClr val="bg2">
                    <a:lumMod val="50000"/>
                  </a:schemeClr>
                </a:solidFill>
                <a:latin typeface="Times-Roman"/>
              </a:rPr>
              <a:t>capa</a:t>
            </a:r>
            <a:r>
              <a:rPr lang="en-US" b="1" dirty="0" smtClean="0">
                <a:solidFill>
                  <a:schemeClr val="bg2">
                    <a:lumMod val="50000"/>
                  </a:schemeClr>
                </a:solidFill>
                <a:latin typeface="Times-Roman"/>
              </a:rPr>
              <a:t> de </a:t>
            </a:r>
            <a:r>
              <a:rPr lang="en-US" b="1" dirty="0" err="1" smtClean="0">
                <a:solidFill>
                  <a:schemeClr val="bg2">
                    <a:lumMod val="50000"/>
                  </a:schemeClr>
                </a:solidFill>
                <a:latin typeface="Times-Roman"/>
              </a:rPr>
              <a:t>esmalte</a:t>
            </a:r>
            <a:r>
              <a:rPr lang="en-US" b="1" dirty="0" smtClean="0">
                <a:solidFill>
                  <a:schemeClr val="bg2">
                    <a:lumMod val="50000"/>
                  </a:schemeClr>
                </a:solidFill>
                <a:latin typeface="Times-Roman"/>
              </a:rPr>
              <a:t> se </a:t>
            </a:r>
            <a:r>
              <a:rPr lang="en-US" b="1" dirty="0" err="1" smtClean="0">
                <a:solidFill>
                  <a:schemeClr val="bg2">
                    <a:lumMod val="50000"/>
                  </a:schemeClr>
                </a:solidFill>
                <a:latin typeface="Times-Roman"/>
              </a:rPr>
              <a:t>adelgaza</a:t>
            </a:r>
            <a:r>
              <a:rPr lang="en-US" b="1" dirty="0" smtClean="0">
                <a:solidFill>
                  <a:schemeClr val="bg2">
                    <a:lumMod val="50000"/>
                  </a:schemeClr>
                </a:solidFill>
                <a:latin typeface="Times-Roman"/>
              </a:rPr>
              <a:t> y se </a:t>
            </a:r>
            <a:r>
              <a:rPr lang="en-US" b="1" dirty="0" err="1" smtClean="0">
                <a:solidFill>
                  <a:schemeClr val="bg2">
                    <a:lumMod val="50000"/>
                  </a:schemeClr>
                </a:solidFill>
                <a:latin typeface="Times-Roman"/>
              </a:rPr>
              <a:t>vuelve</a:t>
            </a:r>
            <a:r>
              <a:rPr lang="en-US" b="1" dirty="0" smtClean="0">
                <a:solidFill>
                  <a:schemeClr val="bg2">
                    <a:lumMod val="50000"/>
                  </a:schemeClr>
                </a:solidFill>
                <a:latin typeface="Times-Roman"/>
              </a:rPr>
              <a:t> mas </a:t>
            </a:r>
            <a:r>
              <a:rPr lang="en-US" b="1" dirty="0" err="1" smtClean="0">
                <a:solidFill>
                  <a:schemeClr val="bg2">
                    <a:lumMod val="50000"/>
                  </a:schemeClr>
                </a:solidFill>
                <a:latin typeface="Times-Roman"/>
              </a:rPr>
              <a:t>translucido</a:t>
            </a:r>
            <a:r>
              <a:rPr lang="en-US" b="1" dirty="0" smtClean="0">
                <a:solidFill>
                  <a:schemeClr val="bg2">
                    <a:lumMod val="50000"/>
                  </a:schemeClr>
                </a:solidFill>
                <a:latin typeface="Times-Roman"/>
              </a:rPr>
              <a:t>, </a:t>
            </a:r>
            <a:r>
              <a:rPr lang="en-US" b="1" dirty="0" err="1" smtClean="0">
                <a:solidFill>
                  <a:schemeClr val="bg2">
                    <a:lumMod val="50000"/>
                  </a:schemeClr>
                </a:solidFill>
                <a:latin typeface="Times-Roman"/>
              </a:rPr>
              <a:t>exponiendo</a:t>
            </a:r>
            <a:r>
              <a:rPr lang="en-US" b="1" dirty="0" smtClean="0">
                <a:solidFill>
                  <a:schemeClr val="bg2">
                    <a:lumMod val="50000"/>
                  </a:schemeClr>
                </a:solidFill>
                <a:latin typeface="Times-Roman"/>
              </a:rPr>
              <a:t> mas </a:t>
            </a:r>
            <a:r>
              <a:rPr lang="en-US" b="1" dirty="0" err="1" smtClean="0">
                <a:solidFill>
                  <a:schemeClr val="bg2">
                    <a:lumMod val="50000"/>
                  </a:schemeClr>
                </a:solidFill>
                <a:latin typeface="Times-Roman"/>
              </a:rPr>
              <a:t>dentina</a:t>
            </a:r>
            <a:r>
              <a:rPr lang="en-US" b="1" dirty="0" smtClean="0">
                <a:solidFill>
                  <a:schemeClr val="bg2">
                    <a:lumMod val="50000"/>
                  </a:schemeClr>
                </a:solidFill>
                <a:latin typeface="Times-Roman"/>
              </a:rPr>
              <a:t> y el </a:t>
            </a:r>
            <a:r>
              <a:rPr lang="en-US" b="1" dirty="0" err="1" smtClean="0">
                <a:solidFill>
                  <a:schemeClr val="bg2">
                    <a:lumMod val="50000"/>
                  </a:schemeClr>
                </a:solidFill>
                <a:latin typeface="Times-Roman"/>
              </a:rPr>
              <a:t>diente</a:t>
            </a:r>
            <a:r>
              <a:rPr lang="en-US" b="1" dirty="0" smtClean="0">
                <a:solidFill>
                  <a:schemeClr val="bg2">
                    <a:lumMod val="50000"/>
                  </a:schemeClr>
                </a:solidFill>
                <a:latin typeface="Times-Roman"/>
              </a:rPr>
              <a:t> se nota mas </a:t>
            </a:r>
            <a:r>
              <a:rPr lang="en-US" b="1" dirty="0" err="1" smtClean="0">
                <a:solidFill>
                  <a:schemeClr val="bg2">
                    <a:lumMod val="50000"/>
                  </a:schemeClr>
                </a:solidFill>
                <a:latin typeface="Times-Roman"/>
              </a:rPr>
              <a:t>oscuro</a:t>
            </a:r>
            <a:r>
              <a:rPr lang="en-US" b="1" dirty="0" smtClean="0">
                <a:solidFill>
                  <a:schemeClr val="bg2">
                    <a:lumMod val="50000"/>
                  </a:schemeClr>
                </a:solidFill>
                <a:latin typeface="Times-Roman"/>
              </a:rPr>
              <a:t>, </a:t>
            </a:r>
            <a:r>
              <a:rPr lang="en-US" b="1" dirty="0" err="1" smtClean="0">
                <a:solidFill>
                  <a:schemeClr val="bg2">
                    <a:lumMod val="50000"/>
                  </a:schemeClr>
                </a:solidFill>
                <a:latin typeface="Times-Roman"/>
              </a:rPr>
              <a:t>particularmente</a:t>
            </a:r>
            <a:r>
              <a:rPr lang="en-US" b="1" dirty="0" smtClean="0">
                <a:solidFill>
                  <a:schemeClr val="bg2">
                    <a:lumMod val="50000"/>
                  </a:schemeClr>
                </a:solidFill>
                <a:latin typeface="Times-Roman"/>
              </a:rPr>
              <a:t> </a:t>
            </a:r>
            <a:r>
              <a:rPr lang="en-US" b="1" dirty="0" err="1" smtClean="0">
                <a:solidFill>
                  <a:schemeClr val="bg2">
                    <a:lumMod val="50000"/>
                  </a:schemeClr>
                </a:solidFill>
                <a:latin typeface="Times-Roman"/>
              </a:rPr>
              <a:t>en</a:t>
            </a:r>
            <a:r>
              <a:rPr lang="en-US" b="1" dirty="0" smtClean="0">
                <a:solidFill>
                  <a:schemeClr val="bg2">
                    <a:lumMod val="50000"/>
                  </a:schemeClr>
                </a:solidFill>
                <a:latin typeface="Times-Roman"/>
              </a:rPr>
              <a:t> la zona gingival (</a:t>
            </a:r>
            <a:r>
              <a:rPr lang="en-US" b="1" dirty="0" err="1" smtClean="0">
                <a:solidFill>
                  <a:schemeClr val="bg2">
                    <a:lumMod val="50000"/>
                  </a:schemeClr>
                </a:solidFill>
                <a:latin typeface="Times-Roman"/>
              </a:rPr>
              <a:t>menor</a:t>
            </a:r>
            <a:r>
              <a:rPr lang="en-US" b="1" dirty="0" smtClean="0">
                <a:solidFill>
                  <a:schemeClr val="bg2">
                    <a:lumMod val="50000"/>
                  </a:schemeClr>
                </a:solidFill>
                <a:latin typeface="Times-Roman"/>
              </a:rPr>
              <a:t> valor).</a:t>
            </a:r>
            <a:endParaRPr lang="en-US" b="1" dirty="0">
              <a:solidFill>
                <a:schemeClr val="bg2">
                  <a:lumMod val="50000"/>
                </a:schemeClr>
              </a:solidFill>
              <a:latin typeface="Times-Roman"/>
            </a:endParaRPr>
          </a:p>
          <a:p>
            <a:endParaRPr lang="es-MX" dirty="0"/>
          </a:p>
        </p:txBody>
      </p:sp>
      <p:sp>
        <p:nvSpPr>
          <p:cNvPr id="4" name="Rectángulo 3"/>
          <p:cNvSpPr/>
          <p:nvPr/>
        </p:nvSpPr>
        <p:spPr>
          <a:xfrm>
            <a:off x="1679472" y="3298043"/>
            <a:ext cx="7992561" cy="1200329"/>
          </a:xfrm>
          <a:prstGeom prst="rect">
            <a:avLst/>
          </a:prstGeom>
        </p:spPr>
        <p:txBody>
          <a:bodyPr wrap="square">
            <a:spAutoFit/>
          </a:bodyPr>
          <a:lstStyle/>
          <a:p>
            <a:r>
              <a:rPr lang="en-US" b="1" dirty="0" smtClean="0">
                <a:solidFill>
                  <a:schemeClr val="bg1">
                    <a:lumMod val="95000"/>
                    <a:lumOff val="5000"/>
                  </a:schemeClr>
                </a:solidFill>
                <a:latin typeface="Times-Roman"/>
              </a:rPr>
              <a:t>El color del </a:t>
            </a:r>
            <a:r>
              <a:rPr lang="en-US" b="1" dirty="0" err="1" smtClean="0">
                <a:solidFill>
                  <a:schemeClr val="bg1">
                    <a:lumMod val="95000"/>
                    <a:lumOff val="5000"/>
                  </a:schemeClr>
                </a:solidFill>
                <a:latin typeface="Times-Roman"/>
              </a:rPr>
              <a:t>diente</a:t>
            </a:r>
            <a:r>
              <a:rPr lang="en-US" b="1" dirty="0" smtClean="0">
                <a:solidFill>
                  <a:schemeClr val="bg1">
                    <a:lumMod val="95000"/>
                    <a:lumOff val="5000"/>
                  </a:schemeClr>
                </a:solidFill>
                <a:latin typeface="Times-Roman"/>
              </a:rPr>
              <a:t> </a:t>
            </a:r>
            <a:r>
              <a:rPr lang="en-US" b="1" dirty="0" err="1" smtClean="0">
                <a:solidFill>
                  <a:schemeClr val="bg1">
                    <a:lumMod val="95000"/>
                    <a:lumOff val="5000"/>
                  </a:schemeClr>
                </a:solidFill>
                <a:latin typeface="Times-Roman"/>
              </a:rPr>
              <a:t>es</a:t>
            </a:r>
            <a:r>
              <a:rPr lang="en-US" b="1" dirty="0" smtClean="0">
                <a:solidFill>
                  <a:schemeClr val="bg1">
                    <a:lumMod val="95000"/>
                    <a:lumOff val="5000"/>
                  </a:schemeClr>
                </a:solidFill>
                <a:latin typeface="Times-Roman"/>
              </a:rPr>
              <a:t> </a:t>
            </a:r>
            <a:r>
              <a:rPr lang="en-US" b="1" dirty="0" err="1" smtClean="0">
                <a:solidFill>
                  <a:schemeClr val="bg1">
                    <a:lumMod val="95000"/>
                    <a:lumOff val="5000"/>
                  </a:schemeClr>
                </a:solidFill>
                <a:latin typeface="Times-Roman"/>
              </a:rPr>
              <a:t>una</a:t>
            </a:r>
            <a:r>
              <a:rPr lang="en-US" b="1" dirty="0" smtClean="0">
                <a:solidFill>
                  <a:schemeClr val="bg1">
                    <a:lumMod val="95000"/>
                    <a:lumOff val="5000"/>
                  </a:schemeClr>
                </a:solidFill>
                <a:latin typeface="Times-Roman"/>
              </a:rPr>
              <a:t> </a:t>
            </a:r>
            <a:r>
              <a:rPr lang="en-US" b="1" dirty="0" err="1" smtClean="0">
                <a:solidFill>
                  <a:schemeClr val="bg1">
                    <a:lumMod val="95000"/>
                    <a:lumOff val="5000"/>
                  </a:schemeClr>
                </a:solidFill>
                <a:latin typeface="Times-Roman"/>
              </a:rPr>
              <a:t>combinación</a:t>
            </a:r>
            <a:r>
              <a:rPr lang="en-US" b="1" dirty="0" smtClean="0">
                <a:solidFill>
                  <a:schemeClr val="bg1">
                    <a:lumMod val="95000"/>
                    <a:lumOff val="5000"/>
                  </a:schemeClr>
                </a:solidFill>
                <a:latin typeface="Times-Roman"/>
              </a:rPr>
              <a:t> del color de la </a:t>
            </a:r>
            <a:r>
              <a:rPr lang="en-US" b="1" dirty="0" err="1" smtClean="0">
                <a:solidFill>
                  <a:schemeClr val="bg1">
                    <a:lumMod val="95000"/>
                    <a:lumOff val="5000"/>
                  </a:schemeClr>
                </a:solidFill>
                <a:latin typeface="Times-Roman"/>
              </a:rPr>
              <a:t>dentina</a:t>
            </a:r>
            <a:r>
              <a:rPr lang="en-US" b="1" dirty="0" smtClean="0">
                <a:solidFill>
                  <a:schemeClr val="bg1">
                    <a:lumMod val="95000"/>
                    <a:lumOff val="5000"/>
                  </a:schemeClr>
                </a:solidFill>
                <a:latin typeface="Times-Roman"/>
              </a:rPr>
              <a:t> y </a:t>
            </a:r>
            <a:r>
              <a:rPr lang="en-US" b="1" dirty="0" err="1" smtClean="0">
                <a:solidFill>
                  <a:schemeClr val="bg1">
                    <a:lumMod val="95000"/>
                    <a:lumOff val="5000"/>
                  </a:schemeClr>
                </a:solidFill>
                <a:latin typeface="Times-Roman"/>
              </a:rPr>
              <a:t>una</a:t>
            </a:r>
            <a:r>
              <a:rPr lang="en-US" b="1" dirty="0" smtClean="0">
                <a:solidFill>
                  <a:schemeClr val="bg1">
                    <a:lumMod val="95000"/>
                    <a:lumOff val="5000"/>
                  </a:schemeClr>
                </a:solidFill>
                <a:latin typeface="Times-Roman"/>
              </a:rPr>
              <a:t> </a:t>
            </a:r>
            <a:r>
              <a:rPr lang="en-US" b="1" dirty="0" err="1" smtClean="0">
                <a:solidFill>
                  <a:schemeClr val="bg1">
                    <a:lumMod val="95000"/>
                    <a:lumOff val="5000"/>
                  </a:schemeClr>
                </a:solidFill>
                <a:latin typeface="Times-Roman"/>
              </a:rPr>
              <a:t>pequeña</a:t>
            </a:r>
            <a:r>
              <a:rPr lang="en-US" b="1" dirty="0" smtClean="0">
                <a:solidFill>
                  <a:schemeClr val="bg1">
                    <a:lumMod val="95000"/>
                    <a:lumOff val="5000"/>
                  </a:schemeClr>
                </a:solidFill>
                <a:latin typeface="Times-Roman"/>
              </a:rPr>
              <a:t> </a:t>
            </a:r>
            <a:r>
              <a:rPr lang="en-US" b="1" dirty="0" err="1" smtClean="0">
                <a:solidFill>
                  <a:schemeClr val="bg1">
                    <a:lumMod val="95000"/>
                    <a:lumOff val="5000"/>
                  </a:schemeClr>
                </a:solidFill>
                <a:latin typeface="Times-Roman"/>
              </a:rPr>
              <a:t>contribución</a:t>
            </a:r>
            <a:r>
              <a:rPr lang="en-US" b="1" dirty="0" smtClean="0">
                <a:solidFill>
                  <a:schemeClr val="bg1">
                    <a:lumMod val="95000"/>
                    <a:lumOff val="5000"/>
                  </a:schemeClr>
                </a:solidFill>
                <a:latin typeface="Times-Roman"/>
              </a:rPr>
              <a:t> del color de la </a:t>
            </a:r>
            <a:r>
              <a:rPr lang="en-US" b="1" dirty="0" err="1" smtClean="0">
                <a:solidFill>
                  <a:schemeClr val="bg1">
                    <a:lumMod val="95000"/>
                    <a:lumOff val="5000"/>
                  </a:schemeClr>
                </a:solidFill>
                <a:latin typeface="Times-Roman"/>
              </a:rPr>
              <a:t>capa</a:t>
            </a:r>
            <a:r>
              <a:rPr lang="en-US" b="1" dirty="0" smtClean="0">
                <a:solidFill>
                  <a:schemeClr val="bg1">
                    <a:lumMod val="95000"/>
                    <a:lumOff val="5000"/>
                  </a:schemeClr>
                </a:solidFill>
                <a:latin typeface="Times-Roman"/>
              </a:rPr>
              <a:t> de </a:t>
            </a:r>
            <a:r>
              <a:rPr lang="en-US" b="1" dirty="0" err="1" smtClean="0">
                <a:solidFill>
                  <a:schemeClr val="bg1">
                    <a:lumMod val="95000"/>
                    <a:lumOff val="5000"/>
                  </a:schemeClr>
                </a:solidFill>
                <a:latin typeface="Times-Roman"/>
              </a:rPr>
              <a:t>esmalte</a:t>
            </a:r>
            <a:r>
              <a:rPr lang="en-US" b="1" dirty="0" smtClean="0">
                <a:solidFill>
                  <a:schemeClr val="bg1">
                    <a:lumMod val="95000"/>
                    <a:lumOff val="5000"/>
                  </a:schemeClr>
                </a:solidFill>
                <a:latin typeface="Times-Roman"/>
              </a:rPr>
              <a:t> y de la </a:t>
            </a:r>
            <a:r>
              <a:rPr lang="en-US" b="1" dirty="0" err="1" smtClean="0">
                <a:solidFill>
                  <a:schemeClr val="bg1">
                    <a:lumMod val="95000"/>
                    <a:lumOff val="5000"/>
                  </a:schemeClr>
                </a:solidFill>
                <a:latin typeface="Times-Roman"/>
              </a:rPr>
              <a:t>morfología</a:t>
            </a:r>
            <a:r>
              <a:rPr lang="en-US" b="1" dirty="0" smtClean="0">
                <a:solidFill>
                  <a:schemeClr val="bg1">
                    <a:lumMod val="95000"/>
                    <a:lumOff val="5000"/>
                  </a:schemeClr>
                </a:solidFill>
                <a:latin typeface="Times-Roman"/>
              </a:rPr>
              <a:t> de la </a:t>
            </a:r>
            <a:r>
              <a:rPr lang="en-US" b="1" dirty="0" err="1" smtClean="0">
                <a:solidFill>
                  <a:schemeClr val="bg1">
                    <a:lumMod val="95000"/>
                    <a:lumOff val="5000"/>
                  </a:schemeClr>
                </a:solidFill>
                <a:latin typeface="Times-Roman"/>
              </a:rPr>
              <a:t>superficie</a:t>
            </a:r>
            <a:r>
              <a:rPr lang="en-US" b="1" dirty="0" smtClean="0">
                <a:solidFill>
                  <a:schemeClr val="bg1">
                    <a:lumMod val="95000"/>
                    <a:lumOff val="5000"/>
                  </a:schemeClr>
                </a:solidFill>
                <a:latin typeface="Times-Roman"/>
              </a:rPr>
              <a:t>.</a:t>
            </a:r>
            <a:endParaRPr lang="en-US" b="1" dirty="0">
              <a:solidFill>
                <a:schemeClr val="bg1">
                  <a:lumMod val="95000"/>
                  <a:lumOff val="5000"/>
                </a:schemeClr>
              </a:solidFill>
              <a:latin typeface="Times-Roman"/>
            </a:endParaRPr>
          </a:p>
          <a:p>
            <a:r>
              <a:rPr lang="en-US" dirty="0" smtClean="0">
                <a:solidFill>
                  <a:schemeClr val="bg1">
                    <a:lumMod val="95000"/>
                    <a:lumOff val="5000"/>
                  </a:schemeClr>
                </a:solidFill>
                <a:latin typeface="Times-Roman"/>
              </a:rPr>
              <a:t> </a:t>
            </a:r>
            <a:endParaRPr lang="es-MX" dirty="0">
              <a:solidFill>
                <a:schemeClr val="bg1">
                  <a:lumMod val="95000"/>
                  <a:lumOff val="5000"/>
                </a:schemeClr>
              </a:solidFill>
            </a:endParaRPr>
          </a:p>
        </p:txBody>
      </p:sp>
      <p:sp>
        <p:nvSpPr>
          <p:cNvPr id="5" name="Rectángulo 4"/>
          <p:cNvSpPr/>
          <p:nvPr/>
        </p:nvSpPr>
        <p:spPr>
          <a:xfrm>
            <a:off x="1679473" y="4915809"/>
            <a:ext cx="7631953" cy="646331"/>
          </a:xfrm>
          <a:prstGeom prst="rect">
            <a:avLst/>
          </a:prstGeom>
        </p:spPr>
        <p:txBody>
          <a:bodyPr wrap="square">
            <a:spAutoFit/>
          </a:bodyPr>
          <a:lstStyle/>
          <a:p>
            <a:r>
              <a:rPr lang="en-US" b="1" dirty="0" smtClean="0">
                <a:solidFill>
                  <a:schemeClr val="accent1">
                    <a:lumMod val="50000"/>
                  </a:schemeClr>
                </a:solidFill>
                <a:latin typeface="Times-Roman"/>
              </a:rPr>
              <a:t>El area incisal </a:t>
            </a:r>
            <a:r>
              <a:rPr lang="en-US" b="1" dirty="0" err="1" smtClean="0">
                <a:solidFill>
                  <a:schemeClr val="accent1">
                    <a:lumMod val="50000"/>
                  </a:schemeClr>
                </a:solidFill>
                <a:latin typeface="Times-Roman"/>
              </a:rPr>
              <a:t>exhibe</a:t>
            </a:r>
            <a:r>
              <a:rPr lang="en-US" b="1" dirty="0" smtClean="0">
                <a:solidFill>
                  <a:schemeClr val="accent1">
                    <a:lumMod val="50000"/>
                  </a:schemeClr>
                </a:solidFill>
                <a:latin typeface="Times-Roman"/>
              </a:rPr>
              <a:t> un alto </a:t>
            </a:r>
            <a:r>
              <a:rPr lang="en-US" b="1" dirty="0" err="1" smtClean="0">
                <a:solidFill>
                  <a:schemeClr val="accent1">
                    <a:lumMod val="50000"/>
                  </a:schemeClr>
                </a:solidFill>
                <a:latin typeface="Times-Roman"/>
              </a:rPr>
              <a:t>grado</a:t>
            </a:r>
            <a:r>
              <a:rPr lang="en-US" b="1" dirty="0" smtClean="0">
                <a:solidFill>
                  <a:schemeClr val="accent1">
                    <a:lumMod val="50000"/>
                  </a:schemeClr>
                </a:solidFill>
                <a:latin typeface="Times-Roman"/>
              </a:rPr>
              <a:t> de </a:t>
            </a:r>
            <a:r>
              <a:rPr lang="en-US" b="1" dirty="0" err="1" smtClean="0">
                <a:solidFill>
                  <a:schemeClr val="accent1">
                    <a:lumMod val="50000"/>
                  </a:schemeClr>
                </a:solidFill>
                <a:latin typeface="Times-Roman"/>
              </a:rPr>
              <a:t>translucidez</a:t>
            </a:r>
            <a:r>
              <a:rPr lang="en-US" b="1" dirty="0" smtClean="0">
                <a:solidFill>
                  <a:schemeClr val="accent1">
                    <a:lumMod val="50000"/>
                  </a:schemeClr>
                </a:solidFill>
                <a:latin typeface="Times-Roman"/>
              </a:rPr>
              <a:t>, </a:t>
            </a:r>
            <a:r>
              <a:rPr lang="en-US" b="1" dirty="0" err="1" smtClean="0">
                <a:solidFill>
                  <a:schemeClr val="accent1">
                    <a:lumMod val="50000"/>
                  </a:schemeClr>
                </a:solidFill>
                <a:latin typeface="Times-Roman"/>
              </a:rPr>
              <a:t>pues</a:t>
            </a:r>
            <a:r>
              <a:rPr lang="en-US" b="1" dirty="0" smtClean="0">
                <a:solidFill>
                  <a:schemeClr val="accent1">
                    <a:lumMod val="50000"/>
                  </a:schemeClr>
                </a:solidFill>
                <a:latin typeface="Times-Roman"/>
              </a:rPr>
              <a:t> la </a:t>
            </a:r>
            <a:r>
              <a:rPr lang="en-US" b="1" dirty="0" err="1" smtClean="0">
                <a:solidFill>
                  <a:schemeClr val="accent1">
                    <a:lumMod val="50000"/>
                  </a:schemeClr>
                </a:solidFill>
                <a:latin typeface="Times-Roman"/>
              </a:rPr>
              <a:t>dentina</a:t>
            </a:r>
            <a:r>
              <a:rPr lang="en-US" b="1" dirty="0" smtClean="0">
                <a:solidFill>
                  <a:schemeClr val="accent1">
                    <a:lumMod val="50000"/>
                  </a:schemeClr>
                </a:solidFill>
                <a:latin typeface="Times-Roman"/>
              </a:rPr>
              <a:t> </a:t>
            </a:r>
            <a:r>
              <a:rPr lang="en-US" b="1" dirty="0" err="1" smtClean="0">
                <a:solidFill>
                  <a:schemeClr val="accent1">
                    <a:lumMod val="50000"/>
                  </a:schemeClr>
                </a:solidFill>
                <a:latin typeface="Times-Roman"/>
              </a:rPr>
              <a:t>presente</a:t>
            </a:r>
            <a:r>
              <a:rPr lang="en-US" b="1" dirty="0" smtClean="0">
                <a:solidFill>
                  <a:schemeClr val="accent1">
                    <a:lumMod val="50000"/>
                  </a:schemeClr>
                </a:solidFill>
                <a:latin typeface="Times-Roman"/>
              </a:rPr>
              <a:t> </a:t>
            </a:r>
            <a:r>
              <a:rPr lang="en-US" b="1" dirty="0" err="1" smtClean="0">
                <a:solidFill>
                  <a:schemeClr val="accent1">
                    <a:lumMod val="50000"/>
                  </a:schemeClr>
                </a:solidFill>
                <a:latin typeface="Times-Roman"/>
              </a:rPr>
              <a:t>decrece</a:t>
            </a:r>
            <a:r>
              <a:rPr lang="en-US" b="1" dirty="0" smtClean="0">
                <a:solidFill>
                  <a:schemeClr val="accent1">
                    <a:lumMod val="50000"/>
                  </a:schemeClr>
                </a:solidFill>
                <a:latin typeface="Times-Roman"/>
              </a:rPr>
              <a:t> </a:t>
            </a:r>
            <a:r>
              <a:rPr lang="en-US" b="1" dirty="0" err="1" smtClean="0">
                <a:solidFill>
                  <a:schemeClr val="accent1">
                    <a:lumMod val="50000"/>
                  </a:schemeClr>
                </a:solidFill>
                <a:latin typeface="Times-Roman"/>
              </a:rPr>
              <a:t>hacia</a:t>
            </a:r>
            <a:r>
              <a:rPr lang="en-US" b="1" dirty="0" smtClean="0">
                <a:solidFill>
                  <a:schemeClr val="accent1">
                    <a:lumMod val="50000"/>
                  </a:schemeClr>
                </a:solidFill>
                <a:latin typeface="Times-Roman"/>
              </a:rPr>
              <a:t> el </a:t>
            </a:r>
            <a:r>
              <a:rPr lang="en-US" b="1" dirty="0" err="1" smtClean="0">
                <a:solidFill>
                  <a:schemeClr val="accent1">
                    <a:lumMod val="50000"/>
                  </a:schemeClr>
                </a:solidFill>
                <a:latin typeface="Times-Roman"/>
              </a:rPr>
              <a:t>borde</a:t>
            </a:r>
            <a:r>
              <a:rPr lang="en-US" b="1" dirty="0" smtClean="0">
                <a:solidFill>
                  <a:schemeClr val="accent1">
                    <a:lumMod val="50000"/>
                  </a:schemeClr>
                </a:solidFill>
                <a:latin typeface="Times-Roman"/>
              </a:rPr>
              <a:t> incisal.</a:t>
            </a:r>
            <a:endParaRPr lang="es-MX" b="1" dirty="0">
              <a:solidFill>
                <a:schemeClr val="accent1">
                  <a:lumMod val="50000"/>
                </a:schemeClr>
              </a:solidFill>
            </a:endParaRPr>
          </a:p>
        </p:txBody>
      </p:sp>
    </p:spTree>
    <p:extLst>
      <p:ext uri="{BB962C8B-B14F-4D97-AF65-F5344CB8AC3E}">
        <p14:creationId xmlns:p14="http://schemas.microsoft.com/office/powerpoint/2010/main" val="8665841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multimedia.3m.com/mws/media/629789O/filtek-supreme-xte-group-250px.jpg?fn=xte_group_250px.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43651" y="114300"/>
            <a:ext cx="4100328" cy="2624210"/>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p:cNvPicPr>
            <a:picLocks noChangeAspect="1"/>
          </p:cNvPicPr>
          <p:nvPr/>
        </p:nvPicPr>
        <p:blipFill>
          <a:blip r:embed="rId4"/>
          <a:stretch>
            <a:fillRect/>
          </a:stretch>
        </p:blipFill>
        <p:spPr>
          <a:xfrm>
            <a:off x="5469515" y="2077646"/>
            <a:ext cx="6105958" cy="4642673"/>
          </a:xfrm>
          <a:prstGeom prst="rect">
            <a:avLst/>
          </a:prstGeom>
        </p:spPr>
      </p:pic>
    </p:spTree>
    <p:extLst>
      <p:ext uri="{BB962C8B-B14F-4D97-AF65-F5344CB8AC3E}">
        <p14:creationId xmlns:p14="http://schemas.microsoft.com/office/powerpoint/2010/main" val="17097010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947645" y="2514757"/>
            <a:ext cx="10013374" cy="4524315"/>
          </a:xfrm>
          <a:prstGeom prst="rect">
            <a:avLst/>
          </a:prstGeom>
        </p:spPr>
        <p:txBody>
          <a:bodyPr wrap="square">
            <a:spAutoFit/>
          </a:bodyPr>
          <a:lstStyle/>
          <a:p>
            <a:endParaRPr lang="es-MX" dirty="0"/>
          </a:p>
          <a:p>
            <a:endParaRPr lang="es-MX" dirty="0" smtClean="0"/>
          </a:p>
          <a:p>
            <a:endParaRPr lang="es-MX" dirty="0" smtClean="0"/>
          </a:p>
          <a:p>
            <a:endParaRPr lang="es-MX" dirty="0"/>
          </a:p>
          <a:p>
            <a:endParaRPr lang="es-MX" dirty="0" smtClean="0"/>
          </a:p>
          <a:p>
            <a:endParaRPr lang="es-MX" dirty="0"/>
          </a:p>
          <a:p>
            <a:endParaRPr lang="es-MX" dirty="0"/>
          </a:p>
          <a:p>
            <a:r>
              <a:rPr lang="es-MX" b="1" dirty="0" smtClean="0">
                <a:solidFill>
                  <a:srgbClr val="FFC000"/>
                </a:solidFill>
              </a:rPr>
              <a:t>Resina </a:t>
            </a:r>
            <a:r>
              <a:rPr lang="es-MX" b="1" dirty="0">
                <a:solidFill>
                  <a:srgbClr val="FFC000"/>
                </a:solidFill>
              </a:rPr>
              <a:t>compuesta de </a:t>
            </a:r>
            <a:r>
              <a:rPr lang="es-MX" b="1" dirty="0" err="1">
                <a:solidFill>
                  <a:srgbClr val="FFC000"/>
                </a:solidFill>
              </a:rPr>
              <a:t>nanorelleno</a:t>
            </a:r>
            <a:r>
              <a:rPr lang="es-MX" b="1" dirty="0">
                <a:solidFill>
                  <a:srgbClr val="FFC000"/>
                </a:solidFill>
              </a:rPr>
              <a:t> </a:t>
            </a:r>
            <a:r>
              <a:rPr lang="es-MX" b="1" dirty="0" err="1">
                <a:solidFill>
                  <a:srgbClr val="FFC000"/>
                </a:solidFill>
              </a:rPr>
              <a:t>Filtek</a:t>
            </a:r>
            <a:r>
              <a:rPr lang="es-MX" b="1" dirty="0">
                <a:solidFill>
                  <a:srgbClr val="FFC000"/>
                </a:solidFill>
              </a:rPr>
              <a:t> </a:t>
            </a:r>
            <a:r>
              <a:rPr lang="es-MX" b="1" dirty="0" err="1">
                <a:solidFill>
                  <a:srgbClr val="FFC000"/>
                </a:solidFill>
              </a:rPr>
              <a:t>Supreme</a:t>
            </a:r>
            <a:r>
              <a:rPr lang="es-MX" b="1" dirty="0">
                <a:solidFill>
                  <a:srgbClr val="FFC000"/>
                </a:solidFill>
              </a:rPr>
              <a:t> Plus.</a:t>
            </a:r>
          </a:p>
          <a:p>
            <a:r>
              <a:rPr lang="es-MX" b="1" dirty="0" smtClean="0">
                <a:solidFill>
                  <a:srgbClr val="FFC000"/>
                </a:solidFill>
              </a:rPr>
              <a:t>Dos estructuras: </a:t>
            </a:r>
            <a:r>
              <a:rPr lang="es-MX" b="1" dirty="0" err="1" smtClean="0">
                <a:solidFill>
                  <a:srgbClr val="FFC000"/>
                </a:solidFill>
              </a:rPr>
              <a:t>nanopartículas</a:t>
            </a:r>
            <a:r>
              <a:rPr lang="es-MX" b="1" dirty="0" smtClean="0">
                <a:solidFill>
                  <a:srgbClr val="FFC000"/>
                </a:solidFill>
              </a:rPr>
              <a:t> </a:t>
            </a:r>
            <a:r>
              <a:rPr lang="es-MX" b="1" dirty="0">
                <a:solidFill>
                  <a:srgbClr val="FFC000"/>
                </a:solidFill>
              </a:rPr>
              <a:t>o </a:t>
            </a:r>
            <a:r>
              <a:rPr lang="es-MX" b="1" dirty="0" err="1">
                <a:solidFill>
                  <a:srgbClr val="FFC000"/>
                </a:solidFill>
              </a:rPr>
              <a:t>nanómeros</a:t>
            </a:r>
            <a:r>
              <a:rPr lang="es-MX" b="1" dirty="0">
                <a:solidFill>
                  <a:srgbClr val="FFC000"/>
                </a:solidFill>
              </a:rPr>
              <a:t> </a:t>
            </a:r>
            <a:r>
              <a:rPr lang="es-MX" b="1" dirty="0" smtClean="0">
                <a:solidFill>
                  <a:srgbClr val="FFC000"/>
                </a:solidFill>
              </a:rPr>
              <a:t>(25 a 75 </a:t>
            </a:r>
            <a:r>
              <a:rPr lang="es-MX" b="1" dirty="0" err="1" smtClean="0">
                <a:solidFill>
                  <a:srgbClr val="FFC000"/>
                </a:solidFill>
              </a:rPr>
              <a:t>nm</a:t>
            </a:r>
            <a:r>
              <a:rPr lang="es-MX" b="1" dirty="0" smtClean="0">
                <a:solidFill>
                  <a:srgbClr val="FFC000"/>
                </a:solidFill>
              </a:rPr>
              <a:t>)</a:t>
            </a:r>
          </a:p>
          <a:p>
            <a:r>
              <a:rPr lang="es-MX" b="1" dirty="0">
                <a:solidFill>
                  <a:srgbClr val="FFC000"/>
                </a:solidFill>
              </a:rPr>
              <a:t> </a:t>
            </a:r>
            <a:r>
              <a:rPr lang="es-MX" b="1" dirty="0" smtClean="0">
                <a:solidFill>
                  <a:srgbClr val="FFC000"/>
                </a:solidFill>
              </a:rPr>
              <a:t>                           </a:t>
            </a:r>
            <a:r>
              <a:rPr lang="es-MX" b="1" dirty="0">
                <a:solidFill>
                  <a:srgbClr val="FFC000"/>
                </a:solidFill>
              </a:rPr>
              <a:t>"</a:t>
            </a:r>
            <a:r>
              <a:rPr lang="es-MX" b="1" dirty="0" err="1" smtClean="0">
                <a:solidFill>
                  <a:srgbClr val="FFC000"/>
                </a:solidFill>
              </a:rPr>
              <a:t>nanoclústers</a:t>
            </a:r>
            <a:r>
              <a:rPr lang="es-MX" b="1" dirty="0">
                <a:solidFill>
                  <a:srgbClr val="FFC000"/>
                </a:solidFill>
              </a:rPr>
              <a:t>" </a:t>
            </a:r>
            <a:r>
              <a:rPr lang="es-MX" b="1" dirty="0" smtClean="0">
                <a:solidFill>
                  <a:srgbClr val="FFC000"/>
                </a:solidFill>
              </a:rPr>
              <a:t>                          (0,4 </a:t>
            </a:r>
            <a:r>
              <a:rPr lang="es-MX" b="1" dirty="0">
                <a:solidFill>
                  <a:srgbClr val="FFC000"/>
                </a:solidFill>
              </a:rPr>
              <a:t>a 1,4 </a:t>
            </a:r>
            <a:r>
              <a:rPr lang="es-MX" b="1" dirty="0" err="1" smtClean="0">
                <a:solidFill>
                  <a:srgbClr val="FFC000"/>
                </a:solidFill>
              </a:rPr>
              <a:t>nm</a:t>
            </a:r>
            <a:r>
              <a:rPr lang="es-MX" b="1" dirty="0" smtClean="0">
                <a:solidFill>
                  <a:srgbClr val="FFC000"/>
                </a:solidFill>
              </a:rPr>
              <a:t>) </a:t>
            </a:r>
          </a:p>
          <a:p>
            <a:r>
              <a:rPr lang="es-MX" b="1" dirty="0" smtClean="0">
                <a:solidFill>
                  <a:srgbClr val="FFC000"/>
                </a:solidFill>
              </a:rPr>
              <a:t>Los </a:t>
            </a:r>
            <a:r>
              <a:rPr lang="es-MX" b="1" dirty="0" err="1" smtClean="0">
                <a:solidFill>
                  <a:srgbClr val="FFC000"/>
                </a:solidFill>
              </a:rPr>
              <a:t>nanoclústers</a:t>
            </a:r>
            <a:r>
              <a:rPr lang="es-MX" b="1" dirty="0" smtClean="0">
                <a:solidFill>
                  <a:srgbClr val="FFC000"/>
                </a:solidFill>
              </a:rPr>
              <a:t> </a:t>
            </a:r>
            <a:r>
              <a:rPr lang="es-MX" b="1" dirty="0">
                <a:solidFill>
                  <a:srgbClr val="FFC000"/>
                </a:solidFill>
              </a:rPr>
              <a:t>son </a:t>
            </a:r>
            <a:r>
              <a:rPr lang="es-MX" b="1" dirty="0" smtClean="0">
                <a:solidFill>
                  <a:srgbClr val="FFC000"/>
                </a:solidFill>
              </a:rPr>
              <a:t>como </a:t>
            </a:r>
            <a:r>
              <a:rPr lang="es-MX" b="1" dirty="0">
                <a:solidFill>
                  <a:srgbClr val="FFC000"/>
                </a:solidFill>
              </a:rPr>
              <a:t>racimos de uvas compuestos de las mismas </a:t>
            </a:r>
            <a:r>
              <a:rPr lang="es-MX" b="1" dirty="0" err="1" smtClean="0">
                <a:solidFill>
                  <a:srgbClr val="FFC000"/>
                </a:solidFill>
              </a:rPr>
              <a:t>nanopartículas</a:t>
            </a:r>
            <a:r>
              <a:rPr lang="es-MX" b="1" dirty="0" smtClean="0">
                <a:solidFill>
                  <a:srgbClr val="FFC000"/>
                </a:solidFill>
              </a:rPr>
              <a:t> aglomeradas.  </a:t>
            </a:r>
          </a:p>
          <a:p>
            <a:r>
              <a:rPr lang="es-MX" b="1" dirty="0" smtClean="0">
                <a:solidFill>
                  <a:srgbClr val="FFC000"/>
                </a:solidFill>
              </a:rPr>
              <a:t>Son </a:t>
            </a:r>
            <a:r>
              <a:rPr lang="es-MX" b="1" dirty="0">
                <a:solidFill>
                  <a:srgbClr val="FFC000"/>
                </a:solidFill>
              </a:rPr>
              <a:t>porosos y permiten que la matriz </a:t>
            </a:r>
            <a:r>
              <a:rPr lang="es-MX" b="1" dirty="0" smtClean="0">
                <a:solidFill>
                  <a:srgbClr val="FFC000"/>
                </a:solidFill>
              </a:rPr>
              <a:t>de la  resina compuesta </a:t>
            </a:r>
            <a:r>
              <a:rPr lang="es-MX" b="1" dirty="0">
                <a:solidFill>
                  <a:srgbClr val="FFC000"/>
                </a:solidFill>
              </a:rPr>
              <a:t>rellene los espacios presentes dentro y entre </a:t>
            </a:r>
            <a:r>
              <a:rPr lang="es-MX" b="1" dirty="0" smtClean="0">
                <a:solidFill>
                  <a:srgbClr val="FFC000"/>
                </a:solidFill>
              </a:rPr>
              <a:t>los </a:t>
            </a:r>
            <a:r>
              <a:rPr lang="es-MX" b="1" dirty="0" err="1" smtClean="0">
                <a:solidFill>
                  <a:srgbClr val="FFC000"/>
                </a:solidFill>
              </a:rPr>
              <a:t>clústers</a:t>
            </a:r>
            <a:r>
              <a:rPr lang="es-MX" b="1" dirty="0" smtClean="0">
                <a:solidFill>
                  <a:srgbClr val="FFC000"/>
                </a:solidFill>
              </a:rPr>
              <a:t>.</a:t>
            </a:r>
          </a:p>
          <a:p>
            <a:endParaRPr lang="es-MX" dirty="0">
              <a:solidFill>
                <a:schemeClr val="accent1">
                  <a:lumMod val="50000"/>
                </a:schemeClr>
              </a:solidFill>
            </a:endParaRPr>
          </a:p>
          <a:p>
            <a:endParaRPr lang="es-MX" dirty="0"/>
          </a:p>
        </p:txBody>
      </p:sp>
      <p:pic>
        <p:nvPicPr>
          <p:cNvPr id="5" name="Imagen 4"/>
          <p:cNvPicPr>
            <a:picLocks noChangeAspect="1"/>
          </p:cNvPicPr>
          <p:nvPr/>
        </p:nvPicPr>
        <p:blipFill>
          <a:blip r:embed="rId3"/>
          <a:stretch>
            <a:fillRect/>
          </a:stretch>
        </p:blipFill>
        <p:spPr>
          <a:xfrm>
            <a:off x="6157936" y="1969419"/>
            <a:ext cx="4393392" cy="2252663"/>
          </a:xfrm>
          <a:prstGeom prst="rect">
            <a:avLst/>
          </a:prstGeom>
        </p:spPr>
      </p:pic>
      <p:sp>
        <p:nvSpPr>
          <p:cNvPr id="3" name="Título 2"/>
          <p:cNvSpPr>
            <a:spLocks noGrp="1"/>
          </p:cNvSpPr>
          <p:nvPr>
            <p:ph type="title"/>
          </p:nvPr>
        </p:nvSpPr>
        <p:spPr>
          <a:xfrm>
            <a:off x="696532" y="262094"/>
            <a:ext cx="10515600" cy="1325563"/>
          </a:xfrm>
          <a:effectLst>
            <a:outerShdw blurRad="50800" dist="38100" dir="16200000" rotWithShape="0">
              <a:prstClr val="black">
                <a:alpha val="40000"/>
              </a:prstClr>
            </a:outerShdw>
          </a:effectLst>
        </p:spPr>
        <p:txBody>
          <a:bodyPr>
            <a:normAutofit/>
          </a:bodyPr>
          <a:lstStyle/>
          <a:p>
            <a:r>
              <a:rPr lang="es-MX" sz="1900" b="1" cap="none"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latin typeface="+mn-lt"/>
              </a:rPr>
              <a:t>Resinas de </a:t>
            </a:r>
            <a:r>
              <a:rPr lang="es-MX" sz="1900" b="1" cap="none"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latin typeface="+mn-lt"/>
              </a:rPr>
              <a:t>nanorelleno</a:t>
            </a:r>
            <a:r>
              <a:rPr lang="es-MX" sz="1900" b="1" cap="none"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latin typeface="+mn-lt"/>
              </a:rPr>
              <a:t>.</a:t>
            </a:r>
            <a:br>
              <a:rPr lang="es-MX" sz="1900" b="1" cap="none"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latin typeface="+mn-lt"/>
              </a:rPr>
            </a:br>
            <a:r>
              <a:rPr lang="es-MX" sz="1900" b="1" cap="none"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latin typeface="+mn-lt"/>
              </a:rPr>
              <a:t>1° </a:t>
            </a:r>
            <a:r>
              <a:rPr lang="es-MX" sz="1900" b="1" cap="none"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latin typeface="+mn-lt"/>
              </a:rPr>
              <a:t>Filtek</a:t>
            </a:r>
            <a:r>
              <a:rPr lang="es-MX" sz="1900" b="1" cap="none"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latin typeface="+mn-lt"/>
              </a:rPr>
              <a:t> </a:t>
            </a:r>
            <a:r>
              <a:rPr lang="es-MX" sz="1900" b="1" cap="none"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latin typeface="+mn-lt"/>
              </a:rPr>
              <a:t>Supreme</a:t>
            </a:r>
            <a:r>
              <a:rPr lang="es-MX" sz="1900" b="1" cap="none"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latin typeface="+mn-lt"/>
              </a:rPr>
              <a:t>.---Plus---XT (3M)</a:t>
            </a:r>
            <a:br>
              <a:rPr lang="es-MX" sz="1900" b="1" cap="none"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latin typeface="+mn-lt"/>
              </a:rPr>
            </a:br>
            <a:r>
              <a:rPr lang="es-MX" sz="1900" b="1" cap="none"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latin typeface="+mn-lt"/>
              </a:rPr>
              <a:t>Partículas de Zirconio, Sílice </a:t>
            </a:r>
            <a:r>
              <a:rPr lang="es-MX" sz="1900" b="1" cap="none" dirty="0" err="1" smtClean="0">
                <a:ln w="10160">
                  <a:solidFill>
                    <a:schemeClr val="accent5"/>
                  </a:solidFill>
                  <a:prstDash val="solid"/>
                </a:ln>
                <a:solidFill>
                  <a:srgbClr val="FFFFFF"/>
                </a:solidFill>
                <a:effectLst>
                  <a:outerShdw blurRad="38100" dist="22860" dir="5400000" algn="tl" rotWithShape="0">
                    <a:srgbClr val="000000">
                      <a:alpha val="30000"/>
                    </a:srgbClr>
                  </a:outerShdw>
                </a:effectLst>
                <a:latin typeface="+mn-lt"/>
              </a:rPr>
              <a:t>silanizado</a:t>
            </a:r>
            <a:r>
              <a:rPr lang="es-MX" sz="1900" b="1" cap="none"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latin typeface="+mn-lt"/>
              </a:rPr>
              <a:t> y partículas aglomeradas de zirconio.</a:t>
            </a:r>
            <a:endParaRPr lang="es-MX" sz="1900" b="1" cap="none"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mn-lt"/>
            </a:endParaRPr>
          </a:p>
        </p:txBody>
      </p:sp>
      <p:pic>
        <p:nvPicPr>
          <p:cNvPr id="2" name="Imagen 1"/>
          <p:cNvPicPr>
            <a:picLocks noChangeAspect="1"/>
          </p:cNvPicPr>
          <p:nvPr/>
        </p:nvPicPr>
        <p:blipFill>
          <a:blip r:embed="rId4"/>
          <a:stretch>
            <a:fillRect/>
          </a:stretch>
        </p:blipFill>
        <p:spPr>
          <a:xfrm>
            <a:off x="2097009" y="1587657"/>
            <a:ext cx="3857323" cy="2807495"/>
          </a:xfrm>
          <a:prstGeom prst="rect">
            <a:avLst/>
          </a:prstGeom>
        </p:spPr>
      </p:pic>
    </p:spTree>
    <p:extLst>
      <p:ext uri="{BB962C8B-B14F-4D97-AF65-F5344CB8AC3E}">
        <p14:creationId xmlns:p14="http://schemas.microsoft.com/office/powerpoint/2010/main" val="40594993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3"/>
          <a:stretch>
            <a:fillRect/>
          </a:stretch>
        </p:blipFill>
        <p:spPr>
          <a:xfrm>
            <a:off x="1992024" y="549924"/>
            <a:ext cx="6981825" cy="4410075"/>
          </a:xfrm>
          <a:prstGeom prst="rect">
            <a:avLst/>
          </a:prstGeom>
        </p:spPr>
      </p:pic>
      <p:sp>
        <p:nvSpPr>
          <p:cNvPr id="4" name="Rectángulo 3"/>
          <p:cNvSpPr/>
          <p:nvPr/>
        </p:nvSpPr>
        <p:spPr>
          <a:xfrm>
            <a:off x="2152707" y="5139035"/>
            <a:ext cx="7657994" cy="923330"/>
          </a:xfrm>
          <a:prstGeom prst="rect">
            <a:avLst/>
          </a:prstGeom>
          <a:noFill/>
        </p:spPr>
        <p:txBody>
          <a:bodyPr wrap="none" lIns="91440" tIns="45720" rIns="91440" bIns="45720">
            <a:spAutoFit/>
          </a:bodyPr>
          <a:lstStyle/>
          <a:p>
            <a:pPr algn="ctr"/>
            <a:r>
              <a:rPr lang="es-ES" sz="54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17 tonalidades diferentes.</a:t>
            </a:r>
            <a:endParaRPr lang="es-ES"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37561412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3"/>
          <a:stretch>
            <a:fillRect/>
          </a:stretch>
        </p:blipFill>
        <p:spPr>
          <a:xfrm>
            <a:off x="913967" y="275343"/>
            <a:ext cx="2182524" cy="2557436"/>
          </a:xfrm>
          <a:prstGeom prst="rect">
            <a:avLst/>
          </a:prstGeom>
        </p:spPr>
      </p:pic>
      <p:pic>
        <p:nvPicPr>
          <p:cNvPr id="5" name="Imagen 4"/>
          <p:cNvPicPr>
            <a:picLocks noChangeAspect="1"/>
          </p:cNvPicPr>
          <p:nvPr/>
        </p:nvPicPr>
        <p:blipFill>
          <a:blip r:embed="rId4"/>
          <a:stretch>
            <a:fillRect/>
          </a:stretch>
        </p:blipFill>
        <p:spPr>
          <a:xfrm>
            <a:off x="4607502" y="1742927"/>
            <a:ext cx="2187286" cy="2574062"/>
          </a:xfrm>
          <a:prstGeom prst="rect">
            <a:avLst/>
          </a:prstGeom>
        </p:spPr>
      </p:pic>
      <p:sp>
        <p:nvSpPr>
          <p:cNvPr id="6" name="Rectángulo 5"/>
          <p:cNvSpPr/>
          <p:nvPr/>
        </p:nvSpPr>
        <p:spPr>
          <a:xfrm>
            <a:off x="4847386" y="4316989"/>
            <a:ext cx="1707519" cy="369332"/>
          </a:xfrm>
          <a:prstGeom prst="rect">
            <a:avLst/>
          </a:prstGeom>
        </p:spPr>
        <p:txBody>
          <a:bodyPr wrap="none">
            <a:spAutoFit/>
          </a:bodyPr>
          <a:lstStyle/>
          <a:p>
            <a:r>
              <a:rPr lang="es-MX" b="1" dirty="0" err="1" smtClean="0">
                <a:solidFill>
                  <a:srgbClr val="000000"/>
                </a:solidFill>
                <a:latin typeface="Comic Sans MS" panose="030F0702030302020204" pitchFamily="66" charset="0"/>
              </a:rPr>
              <a:t>Nanopartícula</a:t>
            </a:r>
            <a:endParaRPr lang="es-MX" dirty="0"/>
          </a:p>
        </p:txBody>
      </p:sp>
      <p:sp>
        <p:nvSpPr>
          <p:cNvPr id="7" name="Rectángulo 6"/>
          <p:cNvSpPr/>
          <p:nvPr/>
        </p:nvSpPr>
        <p:spPr>
          <a:xfrm>
            <a:off x="1504130" y="2881590"/>
            <a:ext cx="1002197" cy="369332"/>
          </a:xfrm>
          <a:prstGeom prst="rect">
            <a:avLst/>
          </a:prstGeom>
        </p:spPr>
        <p:txBody>
          <a:bodyPr wrap="none">
            <a:spAutoFit/>
          </a:bodyPr>
          <a:lstStyle/>
          <a:p>
            <a:r>
              <a:rPr lang="es-MX" b="1" dirty="0">
                <a:solidFill>
                  <a:srgbClr val="000000"/>
                </a:solidFill>
                <a:latin typeface="Comic Sans MS" panose="030F0702030302020204" pitchFamily="66" charset="0"/>
              </a:rPr>
              <a:t>Hibrida</a:t>
            </a:r>
            <a:endParaRPr lang="es-MX" dirty="0"/>
          </a:p>
        </p:txBody>
      </p:sp>
      <p:pic>
        <p:nvPicPr>
          <p:cNvPr id="8" name="Imagen 7"/>
          <p:cNvPicPr>
            <a:picLocks noChangeAspect="1"/>
          </p:cNvPicPr>
          <p:nvPr/>
        </p:nvPicPr>
        <p:blipFill>
          <a:blip r:embed="rId5"/>
          <a:stretch>
            <a:fillRect/>
          </a:stretch>
        </p:blipFill>
        <p:spPr>
          <a:xfrm>
            <a:off x="8078065" y="3250922"/>
            <a:ext cx="2178697" cy="2501466"/>
          </a:xfrm>
          <a:prstGeom prst="rect">
            <a:avLst/>
          </a:prstGeom>
        </p:spPr>
      </p:pic>
      <p:sp>
        <p:nvSpPr>
          <p:cNvPr id="9" name="Rectángulo 8"/>
          <p:cNvSpPr/>
          <p:nvPr/>
        </p:nvSpPr>
        <p:spPr>
          <a:xfrm>
            <a:off x="8414643" y="5752388"/>
            <a:ext cx="1505540" cy="369332"/>
          </a:xfrm>
          <a:prstGeom prst="rect">
            <a:avLst/>
          </a:prstGeom>
        </p:spPr>
        <p:txBody>
          <a:bodyPr wrap="none">
            <a:spAutoFit/>
          </a:bodyPr>
          <a:lstStyle/>
          <a:p>
            <a:r>
              <a:rPr lang="es-MX" b="1" dirty="0" err="1" smtClean="0">
                <a:solidFill>
                  <a:srgbClr val="000000"/>
                </a:solidFill>
                <a:latin typeface="Comic Sans MS" panose="030F0702030302020204" pitchFamily="66" charset="0"/>
              </a:rPr>
              <a:t>Nanoclúster</a:t>
            </a:r>
            <a:endParaRPr lang="es-MX" dirty="0"/>
          </a:p>
        </p:txBody>
      </p:sp>
    </p:spTree>
    <p:extLst>
      <p:ext uri="{BB962C8B-B14F-4D97-AF65-F5344CB8AC3E}">
        <p14:creationId xmlns:p14="http://schemas.microsoft.com/office/powerpoint/2010/main" val="403196308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p:cNvSpPr/>
          <p:nvPr/>
        </p:nvSpPr>
        <p:spPr>
          <a:xfrm>
            <a:off x="1428495" y="1923227"/>
            <a:ext cx="8898590" cy="2862322"/>
          </a:xfrm>
          <a:prstGeom prst="rect">
            <a:avLst/>
          </a:prstGeom>
          <a:noFill/>
        </p:spPr>
        <p:txBody>
          <a:bodyPr wrap="none" lIns="91440" tIns="45720" rIns="91440" bIns="45720">
            <a:spAutoFit/>
          </a:bodyPr>
          <a:lstStyle/>
          <a:p>
            <a:pPr algn="ctr"/>
            <a:r>
              <a:rPr lang="es-MX" sz="3600" b="1" cap="none" spc="0" dirty="0" smtClean="0">
                <a:ln w="6600">
                  <a:solidFill>
                    <a:schemeClr val="accent2"/>
                  </a:solidFill>
                  <a:prstDash val="solid"/>
                </a:ln>
                <a:solidFill>
                  <a:srgbClr val="FFFFFF"/>
                </a:solidFill>
                <a:effectLst>
                  <a:outerShdw dist="38100" dir="2700000" algn="tl" rotWithShape="0">
                    <a:schemeClr val="accent2"/>
                  </a:outerShdw>
                </a:effectLst>
              </a:rPr>
              <a:t>Las resinas de nanotecnología otorgan</a:t>
            </a:r>
          </a:p>
          <a:p>
            <a:pPr algn="ctr"/>
            <a:r>
              <a:rPr lang="es-MX" sz="3600" b="1" cap="none" spc="0" dirty="0" smtClean="0">
                <a:ln w="6600">
                  <a:solidFill>
                    <a:schemeClr val="accent2"/>
                  </a:solidFill>
                  <a:prstDash val="solid"/>
                </a:ln>
                <a:solidFill>
                  <a:srgbClr val="FFFFFF"/>
                </a:solidFill>
                <a:effectLst>
                  <a:outerShdw dist="38100" dir="2700000" algn="tl" rotWithShape="0">
                    <a:schemeClr val="accent2"/>
                  </a:outerShdw>
                </a:effectLst>
              </a:rPr>
              <a:t> excelentes cualidades estéticas</a:t>
            </a:r>
          </a:p>
          <a:p>
            <a:pPr algn="ctr"/>
            <a:r>
              <a:rPr lang="es-MX" sz="3600" b="1" cap="none" spc="0" dirty="0" smtClean="0">
                <a:ln w="6600">
                  <a:solidFill>
                    <a:schemeClr val="accent2"/>
                  </a:solidFill>
                  <a:prstDash val="solid"/>
                </a:ln>
                <a:solidFill>
                  <a:srgbClr val="FFFFFF"/>
                </a:solidFill>
                <a:effectLst>
                  <a:outerShdw dist="38100" dir="2700000" algn="tl" rotWithShape="0">
                    <a:schemeClr val="accent2"/>
                  </a:outerShdw>
                </a:effectLst>
              </a:rPr>
              <a:t> para reconstrucción individual  </a:t>
            </a:r>
          </a:p>
          <a:p>
            <a:pPr algn="ctr"/>
            <a:r>
              <a:rPr lang="es-MX" sz="3600" b="1" dirty="0">
                <a:ln w="6600">
                  <a:solidFill>
                    <a:schemeClr val="accent2"/>
                  </a:solidFill>
                  <a:prstDash val="solid"/>
                </a:ln>
                <a:solidFill>
                  <a:srgbClr val="FFFFFF"/>
                </a:solidFill>
                <a:effectLst>
                  <a:outerShdw dist="38100" dir="2700000" algn="tl" rotWithShape="0">
                    <a:schemeClr val="accent2"/>
                  </a:outerShdw>
                </a:effectLst>
              </a:rPr>
              <a:t>o</a:t>
            </a:r>
            <a:r>
              <a:rPr lang="es-MX" sz="3600" b="1" dirty="0" smtClean="0">
                <a:ln w="6600">
                  <a:solidFill>
                    <a:schemeClr val="accent2"/>
                  </a:solidFill>
                  <a:prstDash val="solid"/>
                </a:ln>
                <a:solidFill>
                  <a:srgbClr val="FFFFFF"/>
                </a:solidFill>
                <a:effectLst>
                  <a:outerShdw dist="38100" dir="2700000" algn="tl" rotWithShape="0">
                    <a:schemeClr val="accent2"/>
                  </a:outerShdw>
                </a:effectLst>
              </a:rPr>
              <a:t> en </a:t>
            </a:r>
            <a:r>
              <a:rPr lang="es-MX" sz="3600" b="1" cap="none" spc="0" dirty="0" smtClean="0">
                <a:ln w="6600">
                  <a:solidFill>
                    <a:schemeClr val="accent2"/>
                  </a:solidFill>
                  <a:prstDash val="solid"/>
                </a:ln>
                <a:solidFill>
                  <a:srgbClr val="FFFFFF"/>
                </a:solidFill>
                <a:effectLst>
                  <a:outerShdw dist="38100" dir="2700000" algn="tl" rotWithShape="0">
                    <a:schemeClr val="accent2"/>
                  </a:outerShdw>
                </a:effectLst>
              </a:rPr>
              <a:t> capas. </a:t>
            </a:r>
          </a:p>
          <a:p>
            <a:pPr algn="ctr"/>
            <a:r>
              <a:rPr lang="es-MX" sz="3600" b="1" cap="none" spc="0" dirty="0" smtClean="0">
                <a:ln w="6600">
                  <a:solidFill>
                    <a:schemeClr val="accent2"/>
                  </a:solidFill>
                  <a:prstDash val="solid"/>
                </a:ln>
                <a:solidFill>
                  <a:srgbClr val="FFFFFF"/>
                </a:solidFill>
                <a:effectLst>
                  <a:outerShdw dist="38100" dir="2700000" algn="tl" rotWithShape="0">
                    <a:schemeClr val="accent2"/>
                  </a:outerShdw>
                </a:effectLst>
              </a:rPr>
              <a:t>Resisten la fractura y el desgaste.</a:t>
            </a:r>
            <a:endParaRPr lang="es-MX" sz="36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Tree>
    <p:extLst>
      <p:ext uri="{BB962C8B-B14F-4D97-AF65-F5344CB8AC3E}">
        <p14:creationId xmlns:p14="http://schemas.microsoft.com/office/powerpoint/2010/main" val="27007337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648975" y="816417"/>
            <a:ext cx="4229043" cy="1323439"/>
          </a:xfrm>
          <a:prstGeom prst="rect">
            <a:avLst/>
          </a:prstGeom>
          <a:noFill/>
        </p:spPr>
        <p:txBody>
          <a:bodyPr wrap="none" lIns="91440" tIns="45720" rIns="91440" bIns="45720">
            <a:spAutoFit/>
          </a:bodyPr>
          <a:lstStyle/>
          <a:p>
            <a:pPr algn="ctr"/>
            <a:r>
              <a:rPr lang="es-ES" sz="40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Microscopía de </a:t>
            </a:r>
          </a:p>
          <a:p>
            <a:pPr algn="ctr"/>
            <a:r>
              <a:rPr lang="es-ES" sz="40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fuerza atómica</a:t>
            </a:r>
            <a:endParaRPr lang="es-ES" sz="40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pic>
        <p:nvPicPr>
          <p:cNvPr id="3" name="Imagen 2"/>
          <p:cNvPicPr>
            <a:picLocks noChangeAspect="1"/>
          </p:cNvPicPr>
          <p:nvPr/>
        </p:nvPicPr>
        <p:blipFill>
          <a:blip r:embed="rId3"/>
          <a:stretch>
            <a:fillRect/>
          </a:stretch>
        </p:blipFill>
        <p:spPr>
          <a:xfrm>
            <a:off x="2132335" y="2488227"/>
            <a:ext cx="2638425" cy="1819275"/>
          </a:xfrm>
          <a:prstGeom prst="rect">
            <a:avLst/>
          </a:prstGeom>
        </p:spPr>
      </p:pic>
      <p:pic>
        <p:nvPicPr>
          <p:cNvPr id="6" name="Imagen 5"/>
          <p:cNvPicPr>
            <a:picLocks noChangeAspect="1"/>
          </p:cNvPicPr>
          <p:nvPr/>
        </p:nvPicPr>
        <p:blipFill>
          <a:blip r:embed="rId4"/>
          <a:stretch>
            <a:fillRect/>
          </a:stretch>
        </p:blipFill>
        <p:spPr>
          <a:xfrm>
            <a:off x="7053262" y="2488226"/>
            <a:ext cx="2657475" cy="1819275"/>
          </a:xfrm>
          <a:prstGeom prst="rect">
            <a:avLst/>
          </a:prstGeom>
        </p:spPr>
      </p:pic>
    </p:spTree>
    <p:extLst>
      <p:ext uri="{BB962C8B-B14F-4D97-AF65-F5344CB8AC3E}">
        <p14:creationId xmlns:p14="http://schemas.microsoft.com/office/powerpoint/2010/main" val="40335228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3"/>
          <a:stretch>
            <a:fillRect/>
          </a:stretch>
        </p:blipFill>
        <p:spPr>
          <a:xfrm>
            <a:off x="1025235" y="1737879"/>
            <a:ext cx="4269823" cy="3291322"/>
          </a:xfrm>
          <a:prstGeom prst="rect">
            <a:avLst/>
          </a:prstGeom>
        </p:spPr>
      </p:pic>
      <p:pic>
        <p:nvPicPr>
          <p:cNvPr id="3" name="Imagen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909367" y="1783124"/>
            <a:ext cx="5042651" cy="3200832"/>
          </a:xfrm>
          <a:prstGeom prst="rect">
            <a:avLst/>
          </a:prstGeom>
        </p:spPr>
      </p:pic>
    </p:spTree>
    <p:extLst>
      <p:ext uri="{BB962C8B-B14F-4D97-AF65-F5344CB8AC3E}">
        <p14:creationId xmlns:p14="http://schemas.microsoft.com/office/powerpoint/2010/main" val="104937903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93365" y="871056"/>
            <a:ext cx="3666773" cy="2456737"/>
          </a:xfrm>
          <a:prstGeom prst="rect">
            <a:avLst/>
          </a:prstGeom>
        </p:spPr>
      </p:pic>
      <p:pic>
        <p:nvPicPr>
          <p:cNvPr id="4" name="Imagen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27057" y="3805176"/>
            <a:ext cx="3986645" cy="2498298"/>
          </a:xfrm>
          <a:prstGeom prst="rect">
            <a:avLst/>
          </a:prstGeom>
        </p:spPr>
      </p:pic>
      <p:pic>
        <p:nvPicPr>
          <p:cNvPr id="5" name="Imagen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204770" y="871056"/>
            <a:ext cx="3998307" cy="2456737"/>
          </a:xfrm>
          <a:prstGeom prst="rect">
            <a:avLst/>
          </a:prstGeom>
        </p:spPr>
      </p:pic>
    </p:spTree>
    <p:extLst>
      <p:ext uri="{BB962C8B-B14F-4D97-AF65-F5344CB8AC3E}">
        <p14:creationId xmlns:p14="http://schemas.microsoft.com/office/powerpoint/2010/main" val="22478571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319490" y="190752"/>
            <a:ext cx="11971662" cy="5582086"/>
          </a:xfrm>
        </p:spPr>
        <p:txBody>
          <a:bodyPr>
            <a:normAutofit fontScale="90000"/>
          </a:bodyPr>
          <a:lstStyle/>
          <a:p>
            <a:r>
              <a:rPr lang="es-MX" sz="1800" b="1" dirty="0" smtClean="0"/>
              <a:t>                            UNIDAD DE APRENDIZAJE : CLINICA DE OPERATORIA DENTAL I</a:t>
            </a:r>
            <a:br>
              <a:rPr lang="es-MX" sz="1800" b="1" dirty="0" smtClean="0"/>
            </a:br>
            <a:r>
              <a:rPr lang="es-MX" sz="1800" b="1" dirty="0" smtClean="0"/>
              <a:t/>
            </a:r>
            <a:br>
              <a:rPr lang="es-MX" sz="1800" b="1" dirty="0" smtClean="0"/>
            </a:br>
            <a:r>
              <a:rPr lang="es-MX" sz="1800" b="1" dirty="0" smtClean="0"/>
              <a:t>                    Alternativa para restauración de cavidad Clase IV con resina.</a:t>
            </a:r>
            <a:br>
              <a:rPr lang="es-MX" sz="1800" b="1" dirty="0" smtClean="0"/>
            </a:br>
            <a:r>
              <a:rPr lang="es-MX" sz="1800" b="1" dirty="0" smtClean="0"/>
              <a:t/>
            </a:r>
            <a:br>
              <a:rPr lang="es-MX" sz="1800" b="1" dirty="0" smtClean="0"/>
            </a:br>
            <a:r>
              <a:rPr lang="es-MX" sz="1800" b="1" dirty="0" smtClean="0"/>
              <a:t>                                                               Justificación académica:</a:t>
            </a:r>
            <a:br>
              <a:rPr lang="es-MX" sz="1800" b="1" dirty="0" smtClean="0"/>
            </a:br>
            <a:r>
              <a:rPr lang="es-MX" sz="1800" b="1" dirty="0" smtClean="0"/>
              <a:t/>
            </a:r>
            <a:br>
              <a:rPr lang="es-MX" sz="1800" b="1" dirty="0" smtClean="0"/>
            </a:br>
            <a:r>
              <a:rPr lang="es-MX" sz="1400" b="1" dirty="0" smtClean="0"/>
              <a:t>La  unidad de aprendizaje  de Clínica de operatoria dental i, realmente, enfrenta al estudiante de odontología a resolver varios retos en cuanto a los tratamientos que tiene que elaborar de forma obligatoria para poder aprobarla. Uno de ellos, que se encuadra en el rubro de “atención de pacientes con lesiones dentarias” hace mención  al tratamiento dental con resinas y mas específicamente a que una de ellas debe ser una Clase IV (obligatoria). La restauración dental con resina clase iv, representa un desafío muy importante para el alumno, puesto que por estar en un diente anterior debe llenar en buena medida,</a:t>
            </a:r>
            <a:r>
              <a:rPr lang="es-MX" sz="1400" b="1" dirty="0"/>
              <a:t> </a:t>
            </a:r>
            <a:r>
              <a:rPr lang="es-MX" sz="1400" b="1" dirty="0" smtClean="0"/>
              <a:t>los aspectos estéticos tanto de color, como de tallado anatómico. </a:t>
            </a:r>
            <a:br>
              <a:rPr lang="es-MX" sz="1400" b="1" dirty="0" smtClean="0"/>
            </a:br>
            <a:r>
              <a:rPr lang="es-MX" sz="1400" b="1" dirty="0"/>
              <a:t/>
            </a:r>
            <a:br>
              <a:rPr lang="es-MX" sz="1400" b="1" dirty="0"/>
            </a:br>
            <a:r>
              <a:rPr lang="es-MX" sz="1400" b="1" dirty="0" smtClean="0"/>
              <a:t>Esta alternativa de restauración, llena sobradamente los aspectos anteriores, puesto que  por el uso de resinas de múltiples tonalidades cumple los requisitos de color y con el empleo del material de impresión y la cinta teflón, se modela la restauración con la resina y se llenan los objetivos de conformación anatómica, incluso con los lóbulos de desarrollo y el halo del borde incisal. Asimismo, los contactos con los dientes vecinos se obtienen en forma perfecta. También se evita que el acido fosfórico grabe a los dientes vecinos y que el adhesivo o la resina de restauración se pegue a los dientes contiguos y después se tenga que batallar con  la quitada de la resina pegada al contacto con el vecino, ya que de no hacerlo, el hilo dental no pasa el contacto y el paciente no puede hacer limpieza, al final le provocará una gingivitis por el no aseo de la porción proximal. </a:t>
            </a:r>
            <a:br>
              <a:rPr lang="es-MX" sz="1400" b="1" dirty="0" smtClean="0"/>
            </a:br>
            <a:r>
              <a:rPr lang="es-MX" sz="1400" dirty="0"/>
              <a:t/>
            </a:r>
            <a:br>
              <a:rPr lang="es-MX" sz="1400" dirty="0"/>
            </a:br>
            <a:r>
              <a:rPr lang="es-MX" sz="1400" b="1" dirty="0" smtClean="0">
                <a:solidFill>
                  <a:srgbClr val="FFFF00"/>
                </a:solidFill>
              </a:rPr>
              <a:t>Nota :</a:t>
            </a:r>
            <a:r>
              <a:rPr lang="es-MX" sz="1400" b="1" dirty="0">
                <a:solidFill>
                  <a:srgbClr val="FFFF00"/>
                </a:solidFill>
              </a:rPr>
              <a:t>EN CADA DIAPOSITIVA EN EL </a:t>
            </a:r>
            <a:r>
              <a:rPr lang="es-MX" sz="1400" b="1" dirty="0" smtClean="0">
                <a:solidFill>
                  <a:srgbClr val="FFFF00"/>
                </a:solidFill>
              </a:rPr>
              <a:t>APARTADO DE </a:t>
            </a:r>
            <a:r>
              <a:rPr lang="es-MX" sz="1400" b="1" dirty="0">
                <a:solidFill>
                  <a:srgbClr val="FFFF00"/>
                </a:solidFill>
              </a:rPr>
              <a:t>NOTAS AL PIE, TAMBIÉN SE EXPLICA EL CONTENIDO DE LA MISMA, ADEMÁS SE ADJUNTA UNA GUÍA DE USUARIO, PARA UNA MEJOR COMPRENSIÓN DEL TEMA.</a:t>
            </a:r>
            <a:br>
              <a:rPr lang="es-MX" sz="1400" b="1" dirty="0">
                <a:solidFill>
                  <a:srgbClr val="FFFF00"/>
                </a:solidFill>
              </a:rPr>
            </a:br>
            <a:endParaRPr lang="es-MX" sz="1400" b="1" dirty="0">
              <a:solidFill>
                <a:srgbClr val="FFFF00"/>
              </a:solidFill>
            </a:endParaRPr>
          </a:p>
        </p:txBody>
      </p:sp>
    </p:spTree>
    <p:extLst>
      <p:ext uri="{BB962C8B-B14F-4D97-AF65-F5344CB8AC3E}">
        <p14:creationId xmlns:p14="http://schemas.microsoft.com/office/powerpoint/2010/main" val="25151609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75854" y="452905"/>
            <a:ext cx="2743200" cy="1816608"/>
          </a:xfrm>
          <a:prstGeom prst="rect">
            <a:avLst/>
          </a:prstGeom>
        </p:spPr>
      </p:pic>
      <p:pic>
        <p:nvPicPr>
          <p:cNvPr id="3" name="Imagen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381500" y="452905"/>
            <a:ext cx="2743200" cy="1978152"/>
          </a:xfrm>
          <a:prstGeom prst="rect">
            <a:avLst/>
          </a:prstGeom>
        </p:spPr>
      </p:pic>
      <p:pic>
        <p:nvPicPr>
          <p:cNvPr id="4" name="Imagen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143009" y="468145"/>
            <a:ext cx="2743200" cy="1962912"/>
          </a:xfrm>
          <a:prstGeom prst="rect">
            <a:avLst/>
          </a:prstGeom>
        </p:spPr>
      </p:pic>
      <p:pic>
        <p:nvPicPr>
          <p:cNvPr id="5" name="Imagen 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08565" y="3561865"/>
            <a:ext cx="2743200" cy="1880616"/>
          </a:xfrm>
          <a:prstGeom prst="rect">
            <a:avLst/>
          </a:prstGeom>
        </p:spPr>
      </p:pic>
      <p:pic>
        <p:nvPicPr>
          <p:cNvPr id="6" name="Imagen 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435186" y="3307357"/>
            <a:ext cx="2924402" cy="1770888"/>
          </a:xfrm>
          <a:prstGeom prst="rect">
            <a:avLst/>
          </a:prstGeom>
        </p:spPr>
      </p:pic>
      <p:pic>
        <p:nvPicPr>
          <p:cNvPr id="7" name="Imagen 6"/>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143009" y="3340885"/>
            <a:ext cx="2743200" cy="1703832"/>
          </a:xfrm>
          <a:prstGeom prst="rect">
            <a:avLst/>
          </a:prstGeom>
        </p:spPr>
      </p:pic>
    </p:spTree>
    <p:extLst>
      <p:ext uri="{BB962C8B-B14F-4D97-AF65-F5344CB8AC3E}">
        <p14:creationId xmlns:p14="http://schemas.microsoft.com/office/powerpoint/2010/main" val="4476403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3"/>
          <a:stretch>
            <a:fillRect/>
          </a:stretch>
        </p:blipFill>
        <p:spPr>
          <a:xfrm>
            <a:off x="8253845" y="705581"/>
            <a:ext cx="1773381" cy="2105890"/>
          </a:xfrm>
          <a:prstGeom prst="rect">
            <a:avLst/>
          </a:prstGeom>
        </p:spPr>
      </p:pic>
      <p:pic>
        <p:nvPicPr>
          <p:cNvPr id="6" name="Imagen 5"/>
          <p:cNvPicPr>
            <a:picLocks noChangeAspect="1"/>
          </p:cNvPicPr>
          <p:nvPr/>
        </p:nvPicPr>
        <p:blipFill>
          <a:blip r:embed="rId4"/>
          <a:stretch>
            <a:fillRect/>
          </a:stretch>
        </p:blipFill>
        <p:spPr>
          <a:xfrm rot="14379482" flipV="1">
            <a:off x="1616507" y="692364"/>
            <a:ext cx="1390650" cy="3057525"/>
          </a:xfrm>
          <a:prstGeom prst="rect">
            <a:avLst/>
          </a:prstGeom>
        </p:spPr>
      </p:pic>
      <p:pic>
        <p:nvPicPr>
          <p:cNvPr id="1028" name="Picture 4" descr="http://1.bp.blogspot.com/_5VbHJWh7Vn0/TS3AZ-jaGpI/AAAAAAAABCQ/st2O2qfiCAo/s1600/profilaxia.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822063" y="103908"/>
            <a:ext cx="1986712" cy="279032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www.smartpractice.com/Images/Products/Supplies/PhotoLg/VT579866.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914111" y="4196832"/>
            <a:ext cx="2213552" cy="2182562"/>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2975263" y="2748148"/>
            <a:ext cx="6096000" cy="2246769"/>
          </a:xfrm>
          <a:prstGeom prst="rect">
            <a:avLst/>
          </a:prstGeom>
        </p:spPr>
        <p:txBody>
          <a:bodyPr>
            <a:spAutoFit/>
          </a:bodyPr>
          <a:lstStyle/>
          <a:p>
            <a:pPr algn="ctr"/>
            <a:r>
              <a:rPr lang="en-US" sz="2000" b="1" dirty="0" smtClean="0">
                <a:solidFill>
                  <a:srgbClr val="FFC000"/>
                </a:solidFill>
              </a:rPr>
              <a:t> </a:t>
            </a:r>
            <a:r>
              <a:rPr lang="en-US" sz="2800" b="1" dirty="0">
                <a:solidFill>
                  <a:srgbClr val="FFC000"/>
                </a:solidFill>
              </a:rPr>
              <a:t>C</a:t>
            </a:r>
            <a:r>
              <a:rPr lang="en-US" sz="2800" b="1" dirty="0" smtClean="0">
                <a:solidFill>
                  <a:srgbClr val="FFC000"/>
                </a:solidFill>
              </a:rPr>
              <a:t>on </a:t>
            </a:r>
            <a:r>
              <a:rPr lang="en-US" sz="2800" b="1" dirty="0" err="1">
                <a:solidFill>
                  <a:srgbClr val="FFC000"/>
                </a:solidFill>
              </a:rPr>
              <a:t>cepillo</a:t>
            </a:r>
            <a:r>
              <a:rPr lang="en-US" sz="2800" b="1" dirty="0">
                <a:solidFill>
                  <a:srgbClr val="FFC000"/>
                </a:solidFill>
              </a:rPr>
              <a:t> de </a:t>
            </a:r>
            <a:r>
              <a:rPr lang="en-US" sz="2800" b="1" dirty="0" err="1" smtClean="0">
                <a:solidFill>
                  <a:srgbClr val="FFC000"/>
                </a:solidFill>
              </a:rPr>
              <a:t>profilaxis</a:t>
            </a:r>
            <a:r>
              <a:rPr lang="en-US" sz="2800" b="1" dirty="0" smtClean="0">
                <a:solidFill>
                  <a:srgbClr val="FFC000"/>
                </a:solidFill>
              </a:rPr>
              <a:t>, </a:t>
            </a:r>
            <a:r>
              <a:rPr lang="en-US" sz="2800" b="1" dirty="0" err="1">
                <a:solidFill>
                  <a:srgbClr val="FFC000"/>
                </a:solidFill>
              </a:rPr>
              <a:t>polvo</a:t>
            </a:r>
            <a:r>
              <a:rPr lang="en-US" sz="2800" b="1" dirty="0">
                <a:solidFill>
                  <a:srgbClr val="FFC000"/>
                </a:solidFill>
              </a:rPr>
              <a:t> de </a:t>
            </a:r>
            <a:r>
              <a:rPr lang="en-US" sz="2800" b="1" dirty="0" err="1">
                <a:solidFill>
                  <a:srgbClr val="FFC000"/>
                </a:solidFill>
              </a:rPr>
              <a:t>pómez</a:t>
            </a:r>
            <a:r>
              <a:rPr lang="en-US" sz="2800" b="1" dirty="0">
                <a:solidFill>
                  <a:srgbClr val="FFC000"/>
                </a:solidFill>
              </a:rPr>
              <a:t> y </a:t>
            </a:r>
            <a:r>
              <a:rPr lang="en-US" sz="2800" b="1" dirty="0" err="1">
                <a:solidFill>
                  <a:srgbClr val="FFC000"/>
                </a:solidFill>
              </a:rPr>
              <a:t>agua</a:t>
            </a:r>
            <a:r>
              <a:rPr lang="en-US" sz="2800" b="1" dirty="0">
                <a:solidFill>
                  <a:srgbClr val="FFC000"/>
                </a:solidFill>
              </a:rPr>
              <a:t> </a:t>
            </a:r>
            <a:r>
              <a:rPr lang="en-US" sz="2800" b="1" dirty="0" smtClean="0">
                <a:solidFill>
                  <a:srgbClr val="FFC000"/>
                </a:solidFill>
              </a:rPr>
              <a:t>o pasta de </a:t>
            </a:r>
            <a:r>
              <a:rPr lang="en-US" sz="2800" b="1" dirty="0" err="1" smtClean="0">
                <a:solidFill>
                  <a:srgbClr val="FFC000"/>
                </a:solidFill>
              </a:rPr>
              <a:t>profilaxis</a:t>
            </a:r>
            <a:r>
              <a:rPr lang="en-US" sz="2800" b="1" dirty="0" smtClean="0">
                <a:solidFill>
                  <a:srgbClr val="FFC000"/>
                </a:solidFill>
              </a:rPr>
              <a:t>, se </a:t>
            </a:r>
            <a:r>
              <a:rPr lang="en-US" sz="2800" b="1" dirty="0" err="1" smtClean="0">
                <a:solidFill>
                  <a:srgbClr val="FFC000"/>
                </a:solidFill>
              </a:rPr>
              <a:t>limpia</a:t>
            </a:r>
            <a:r>
              <a:rPr lang="en-US" sz="2800" b="1" dirty="0" smtClean="0">
                <a:solidFill>
                  <a:srgbClr val="FFC000"/>
                </a:solidFill>
              </a:rPr>
              <a:t> la </a:t>
            </a:r>
            <a:r>
              <a:rPr lang="en-US" sz="2800" b="1" dirty="0" err="1" smtClean="0">
                <a:solidFill>
                  <a:srgbClr val="FFC000"/>
                </a:solidFill>
              </a:rPr>
              <a:t>superficie</a:t>
            </a:r>
            <a:r>
              <a:rPr lang="en-US" sz="2800" b="1" dirty="0" smtClean="0">
                <a:solidFill>
                  <a:srgbClr val="FFC000"/>
                </a:solidFill>
              </a:rPr>
              <a:t>  para </a:t>
            </a:r>
            <a:r>
              <a:rPr lang="en-US" sz="2800" b="1" dirty="0">
                <a:solidFill>
                  <a:srgbClr val="FFC000"/>
                </a:solidFill>
              </a:rPr>
              <a:t>remover </a:t>
            </a:r>
            <a:r>
              <a:rPr lang="en-US" sz="2800" b="1" dirty="0" err="1">
                <a:solidFill>
                  <a:srgbClr val="FFC000"/>
                </a:solidFill>
              </a:rPr>
              <a:t>cualquier</a:t>
            </a:r>
            <a:r>
              <a:rPr lang="en-US" sz="2800" b="1" dirty="0">
                <a:solidFill>
                  <a:srgbClr val="FFC000"/>
                </a:solidFill>
              </a:rPr>
              <a:t> </a:t>
            </a:r>
            <a:r>
              <a:rPr lang="en-US" sz="2800" b="1" dirty="0" err="1">
                <a:solidFill>
                  <a:srgbClr val="FFC000"/>
                </a:solidFill>
              </a:rPr>
              <a:t>tipo</a:t>
            </a:r>
            <a:r>
              <a:rPr lang="en-US" sz="2800" b="1" dirty="0">
                <a:solidFill>
                  <a:srgbClr val="FFC000"/>
                </a:solidFill>
              </a:rPr>
              <a:t> de </a:t>
            </a:r>
            <a:r>
              <a:rPr lang="en-US" sz="2800" b="1" dirty="0" err="1">
                <a:solidFill>
                  <a:srgbClr val="FFC000"/>
                </a:solidFill>
              </a:rPr>
              <a:t>manchas</a:t>
            </a:r>
            <a:r>
              <a:rPr lang="en-US" sz="2800" b="1" dirty="0">
                <a:solidFill>
                  <a:srgbClr val="FFC000"/>
                </a:solidFill>
              </a:rPr>
              <a:t>.</a:t>
            </a:r>
            <a:endParaRPr lang="es-MX" sz="2800" b="1" dirty="0">
              <a:solidFill>
                <a:srgbClr val="FFC000"/>
              </a:solidFill>
            </a:endParaRPr>
          </a:p>
        </p:txBody>
      </p:sp>
      <p:pic>
        <p:nvPicPr>
          <p:cNvPr id="1032" name="Picture 8" descr="http://www.smartpractice.com/Images/Products/Supplies/PhotoLg/694430.jp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9071263" y="3661935"/>
            <a:ext cx="2171700" cy="27214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508494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3"/>
          <a:stretch>
            <a:fillRect/>
          </a:stretch>
        </p:blipFill>
        <p:spPr>
          <a:xfrm>
            <a:off x="5820937" y="3361312"/>
            <a:ext cx="6142928" cy="3385176"/>
          </a:xfrm>
          <a:prstGeom prst="rect">
            <a:avLst/>
          </a:prstGeom>
        </p:spPr>
      </p:pic>
      <p:pic>
        <p:nvPicPr>
          <p:cNvPr id="4" name="Imagen 3"/>
          <p:cNvPicPr>
            <a:picLocks noChangeAspect="1"/>
          </p:cNvPicPr>
          <p:nvPr/>
        </p:nvPicPr>
        <p:blipFill>
          <a:blip r:embed="rId4"/>
          <a:stretch>
            <a:fillRect/>
          </a:stretch>
        </p:blipFill>
        <p:spPr>
          <a:xfrm>
            <a:off x="289932" y="100361"/>
            <a:ext cx="5887844" cy="3175230"/>
          </a:xfrm>
          <a:prstGeom prst="rect">
            <a:avLst/>
          </a:prstGeom>
        </p:spPr>
      </p:pic>
      <p:sp>
        <p:nvSpPr>
          <p:cNvPr id="6" name="Rectángulo 5"/>
          <p:cNvSpPr/>
          <p:nvPr/>
        </p:nvSpPr>
        <p:spPr>
          <a:xfrm>
            <a:off x="332049" y="4441929"/>
            <a:ext cx="5490607" cy="954107"/>
          </a:xfrm>
          <a:prstGeom prst="rect">
            <a:avLst/>
          </a:prstGeom>
        </p:spPr>
        <p:txBody>
          <a:bodyPr wrap="none">
            <a:spAutoFit/>
          </a:bodyPr>
          <a:lstStyle/>
          <a:p>
            <a:pPr algn="ctr"/>
            <a:r>
              <a:rPr lang="es-ES" sz="2800" b="1" dirty="0" smtClean="0">
                <a:ln w="9525">
                  <a:solidFill>
                    <a:schemeClr val="bg1"/>
                  </a:solidFill>
                  <a:prstDash val="solid"/>
                </a:ln>
                <a:solidFill>
                  <a:srgbClr val="FF3300"/>
                </a:solidFill>
                <a:effectLst>
                  <a:outerShdw blurRad="12700" dist="38100" dir="2700000" algn="tl" rotWithShape="0">
                    <a:schemeClr val="accent5">
                      <a:lumMod val="60000"/>
                      <a:lumOff val="40000"/>
                    </a:schemeClr>
                  </a:outerShdw>
                </a:effectLst>
              </a:rPr>
              <a:t>Silicón por Adición (</a:t>
            </a:r>
            <a:r>
              <a:rPr lang="es-ES" sz="2800" b="1" dirty="0" err="1" smtClean="0">
                <a:ln w="9525">
                  <a:solidFill>
                    <a:schemeClr val="bg1"/>
                  </a:solidFill>
                  <a:prstDash val="solid"/>
                </a:ln>
                <a:solidFill>
                  <a:srgbClr val="FF3300"/>
                </a:solidFill>
                <a:effectLst>
                  <a:outerShdw blurRad="12700" dist="38100" dir="2700000" algn="tl" rotWithShape="0">
                    <a:schemeClr val="accent5">
                      <a:lumMod val="60000"/>
                      <a:lumOff val="40000"/>
                    </a:schemeClr>
                  </a:outerShdw>
                </a:effectLst>
              </a:rPr>
              <a:t>President</a:t>
            </a:r>
            <a:r>
              <a:rPr lang="es-ES" sz="2800" b="1" dirty="0" smtClean="0">
                <a:ln w="9525">
                  <a:solidFill>
                    <a:schemeClr val="bg1"/>
                  </a:solidFill>
                  <a:prstDash val="solid"/>
                </a:ln>
                <a:solidFill>
                  <a:srgbClr val="FF3300"/>
                </a:solidFill>
                <a:effectLst>
                  <a:outerShdw blurRad="12700" dist="38100" dir="2700000" algn="tl" rotWithShape="0">
                    <a:schemeClr val="accent5">
                      <a:lumMod val="60000"/>
                      <a:lumOff val="40000"/>
                    </a:schemeClr>
                  </a:outerShdw>
                </a:effectLst>
              </a:rPr>
              <a:t>).</a:t>
            </a:r>
          </a:p>
          <a:p>
            <a:pPr algn="ctr"/>
            <a:r>
              <a:rPr lang="es-ES" sz="2800" b="1" dirty="0" smtClean="0">
                <a:ln w="9525">
                  <a:solidFill>
                    <a:schemeClr val="bg1"/>
                  </a:solidFill>
                  <a:prstDash val="solid"/>
                </a:ln>
                <a:solidFill>
                  <a:srgbClr val="FF3300"/>
                </a:solidFill>
                <a:effectLst>
                  <a:outerShdw blurRad="12700" dist="38100" dir="2700000" algn="tl" rotWithShape="0">
                    <a:schemeClr val="accent5">
                      <a:lumMod val="60000"/>
                      <a:lumOff val="40000"/>
                    </a:schemeClr>
                  </a:outerShdw>
                </a:effectLst>
              </a:rPr>
              <a:t>Consistencia pesada.</a:t>
            </a:r>
            <a:endParaRPr lang="es-ES" sz="2800" b="1" dirty="0">
              <a:ln w="9525">
                <a:solidFill>
                  <a:schemeClr val="bg1"/>
                </a:solidFill>
                <a:prstDash val="solid"/>
              </a:ln>
              <a:solidFill>
                <a:srgbClr val="FF3300"/>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62610979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3" name="Imagen 2"/>
          <p:cNvPicPr>
            <a:picLocks noChangeAspect="1"/>
          </p:cNvPicPr>
          <p:nvPr/>
        </p:nvPicPr>
        <p:blipFill>
          <a:blip r:embed="rId3"/>
          <a:stretch>
            <a:fillRect/>
          </a:stretch>
        </p:blipFill>
        <p:spPr>
          <a:xfrm>
            <a:off x="2085975" y="1190625"/>
            <a:ext cx="8020050" cy="4476750"/>
          </a:xfrm>
          <a:prstGeom prst="rect">
            <a:avLst/>
          </a:prstGeom>
        </p:spPr>
      </p:pic>
    </p:spTree>
    <p:extLst>
      <p:ext uri="{BB962C8B-B14F-4D97-AF65-F5344CB8AC3E}">
        <p14:creationId xmlns:p14="http://schemas.microsoft.com/office/powerpoint/2010/main" val="365188950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a:picLocks noChangeAspect="1"/>
          </p:cNvPicPr>
          <p:nvPr/>
        </p:nvPicPr>
        <p:blipFill>
          <a:blip r:embed="rId3"/>
          <a:stretch>
            <a:fillRect/>
          </a:stretch>
        </p:blipFill>
        <p:spPr>
          <a:xfrm>
            <a:off x="6175219" y="377660"/>
            <a:ext cx="5591175" cy="3067050"/>
          </a:xfrm>
          <a:prstGeom prst="rect">
            <a:avLst/>
          </a:prstGeom>
        </p:spPr>
      </p:pic>
      <p:pic>
        <p:nvPicPr>
          <p:cNvPr id="3" name="Imagen 2"/>
          <p:cNvPicPr>
            <a:picLocks noChangeAspect="1"/>
          </p:cNvPicPr>
          <p:nvPr/>
        </p:nvPicPr>
        <p:blipFill>
          <a:blip r:embed="rId4"/>
          <a:stretch>
            <a:fillRect/>
          </a:stretch>
        </p:blipFill>
        <p:spPr>
          <a:xfrm>
            <a:off x="1113115" y="418499"/>
            <a:ext cx="4143375" cy="3209925"/>
          </a:xfrm>
          <a:prstGeom prst="rect">
            <a:avLst/>
          </a:prstGeom>
        </p:spPr>
      </p:pic>
      <p:pic>
        <p:nvPicPr>
          <p:cNvPr id="4" name="Imagen 3"/>
          <p:cNvPicPr>
            <a:picLocks noChangeAspect="1"/>
          </p:cNvPicPr>
          <p:nvPr/>
        </p:nvPicPr>
        <p:blipFill>
          <a:blip r:embed="rId5"/>
          <a:stretch>
            <a:fillRect/>
          </a:stretch>
        </p:blipFill>
        <p:spPr>
          <a:xfrm>
            <a:off x="6175220" y="304267"/>
            <a:ext cx="85725" cy="2819400"/>
          </a:xfrm>
          <a:prstGeom prst="rect">
            <a:avLst/>
          </a:prstGeom>
        </p:spPr>
      </p:pic>
      <p:sp>
        <p:nvSpPr>
          <p:cNvPr id="11" name="Rectángulo 10"/>
          <p:cNvSpPr/>
          <p:nvPr/>
        </p:nvSpPr>
        <p:spPr>
          <a:xfrm>
            <a:off x="821029" y="2802222"/>
            <a:ext cx="10708381" cy="1200329"/>
          </a:xfrm>
          <a:prstGeom prst="rect">
            <a:avLst/>
          </a:prstGeom>
          <a:noFill/>
        </p:spPr>
        <p:txBody>
          <a:bodyPr wrap="none" lIns="91440" tIns="45720" rIns="91440" bIns="45720">
            <a:spAutoFit/>
          </a:bodyPr>
          <a:lstStyle/>
          <a:p>
            <a:pPr algn="ctr"/>
            <a:r>
              <a:rPr lang="es-ES" sz="7200" b="1" cap="none" spc="0" dirty="0" smtClean="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rPr>
              <a:t>SELECCIÓN DEL COLOR</a:t>
            </a:r>
            <a:r>
              <a:rPr lang="es-ES" sz="72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a:t>
            </a:r>
            <a:endParaRPr lang="es-ES" sz="72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9" name="Imagen 8"/>
          <p:cNvPicPr>
            <a:picLocks noChangeAspect="1"/>
          </p:cNvPicPr>
          <p:nvPr/>
        </p:nvPicPr>
        <p:blipFill>
          <a:blip r:embed="rId6"/>
          <a:stretch>
            <a:fillRect/>
          </a:stretch>
        </p:blipFill>
        <p:spPr>
          <a:xfrm>
            <a:off x="3681926" y="3869997"/>
            <a:ext cx="5072312" cy="2786113"/>
          </a:xfrm>
          <a:prstGeom prst="rect">
            <a:avLst/>
          </a:prstGeom>
        </p:spPr>
      </p:pic>
    </p:spTree>
    <p:extLst>
      <p:ext uri="{BB962C8B-B14F-4D97-AF65-F5344CB8AC3E}">
        <p14:creationId xmlns:p14="http://schemas.microsoft.com/office/powerpoint/2010/main" val="179935734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60842" y="812647"/>
            <a:ext cx="5034516" cy="2761825"/>
          </a:xfrm>
          <a:prstGeom prst="rect">
            <a:avLst/>
          </a:prstGeom>
        </p:spPr>
      </p:pic>
      <p:pic>
        <p:nvPicPr>
          <p:cNvPr id="3" name="Imagen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11497" y="3850609"/>
            <a:ext cx="4621275" cy="2576610"/>
          </a:xfrm>
          <a:prstGeom prst="rect">
            <a:avLst/>
          </a:prstGeom>
        </p:spPr>
      </p:pic>
      <p:sp>
        <p:nvSpPr>
          <p:cNvPr id="6" name="Rectángulo 5"/>
          <p:cNvSpPr/>
          <p:nvPr/>
        </p:nvSpPr>
        <p:spPr>
          <a:xfrm>
            <a:off x="88692" y="-54708"/>
            <a:ext cx="11107882" cy="707886"/>
          </a:xfrm>
          <a:prstGeom prst="rect">
            <a:avLst/>
          </a:prstGeom>
          <a:noFill/>
        </p:spPr>
        <p:txBody>
          <a:bodyPr wrap="square" lIns="91440" tIns="45720" rIns="91440" bIns="45720">
            <a:spAutoFit/>
          </a:bodyPr>
          <a:lstStyle/>
          <a:p>
            <a:r>
              <a:rPr lang="es-ES" sz="4000" b="1" cap="none" spc="0" dirty="0" smtClean="0">
                <a:ln w="9525">
                  <a:solidFill>
                    <a:schemeClr val="bg1"/>
                  </a:solidFill>
                  <a:prstDash val="solid"/>
                </a:ln>
                <a:solidFill>
                  <a:srgbClr val="FFFFCC"/>
                </a:solidFill>
                <a:effectLst>
                  <a:outerShdw blurRad="12700" dist="38100" dir="2700000" algn="tl" rotWithShape="0">
                    <a:schemeClr val="accent5">
                      <a:lumMod val="60000"/>
                      <a:lumOff val="40000"/>
                    </a:schemeClr>
                  </a:outerShdw>
                </a:effectLst>
              </a:rPr>
              <a:t>SELECCIÓN DEL COLOR.</a:t>
            </a:r>
            <a:endParaRPr lang="es-ES" sz="4000" b="1" cap="none" spc="0" dirty="0">
              <a:ln w="9525">
                <a:solidFill>
                  <a:schemeClr val="bg1"/>
                </a:solidFill>
                <a:prstDash val="solid"/>
              </a:ln>
              <a:solidFill>
                <a:srgbClr val="FFFFCC"/>
              </a:solidFill>
              <a:effectLst>
                <a:outerShdw blurRad="12700" dist="38100" dir="2700000" algn="tl" rotWithShape="0">
                  <a:schemeClr val="accent5">
                    <a:lumMod val="60000"/>
                    <a:lumOff val="40000"/>
                  </a:schemeClr>
                </a:outerShdw>
              </a:effectLst>
            </a:endParaRPr>
          </a:p>
        </p:txBody>
      </p:sp>
      <p:sp>
        <p:nvSpPr>
          <p:cNvPr id="7" name="Rectángulo 6"/>
          <p:cNvSpPr/>
          <p:nvPr/>
        </p:nvSpPr>
        <p:spPr>
          <a:xfrm>
            <a:off x="1129471" y="1452764"/>
            <a:ext cx="4126451" cy="707886"/>
          </a:xfrm>
          <a:prstGeom prst="rect">
            <a:avLst/>
          </a:prstGeom>
          <a:noFill/>
        </p:spPr>
        <p:txBody>
          <a:bodyPr wrap="none" lIns="91440" tIns="45720" rIns="91440" bIns="45720">
            <a:spAutoFit/>
          </a:bodyPr>
          <a:lstStyle/>
          <a:p>
            <a:pPr algn="ctr"/>
            <a:r>
              <a:rPr lang="es-ES" sz="4000" b="1" cap="none" spc="0" dirty="0" smtClean="0">
                <a:ln w="22225">
                  <a:solidFill>
                    <a:schemeClr val="accent2"/>
                  </a:solidFill>
                  <a:prstDash val="solid"/>
                </a:ln>
                <a:solidFill>
                  <a:srgbClr val="FF0000"/>
                </a:solidFill>
                <a:effectLst/>
              </a:rPr>
              <a:t>Curado con luz.</a:t>
            </a:r>
            <a:endParaRPr lang="es-ES" sz="4000" b="1" cap="none" spc="0" dirty="0">
              <a:ln w="22225">
                <a:solidFill>
                  <a:schemeClr val="accent2"/>
                </a:solidFill>
                <a:prstDash val="solid"/>
              </a:ln>
              <a:solidFill>
                <a:srgbClr val="FF0000"/>
              </a:solidFill>
              <a:effectLst/>
            </a:endParaRPr>
          </a:p>
        </p:txBody>
      </p:sp>
      <p:sp>
        <p:nvSpPr>
          <p:cNvPr id="8" name="Rectángulo 7"/>
          <p:cNvSpPr/>
          <p:nvPr/>
        </p:nvSpPr>
        <p:spPr>
          <a:xfrm>
            <a:off x="5827757" y="5719333"/>
            <a:ext cx="6364243" cy="707886"/>
          </a:xfrm>
          <a:prstGeom prst="rect">
            <a:avLst/>
          </a:prstGeom>
          <a:noFill/>
        </p:spPr>
        <p:txBody>
          <a:bodyPr wrap="none" lIns="91440" tIns="45720" rIns="91440" bIns="45720">
            <a:spAutoFit/>
          </a:bodyPr>
          <a:lstStyle/>
          <a:p>
            <a:pPr algn="ctr"/>
            <a:r>
              <a:rPr lang="es-ES" sz="4000" b="1" cap="none" spc="0" dirty="0" smtClean="0">
                <a:ln w="22225">
                  <a:solidFill>
                    <a:schemeClr val="accent2"/>
                  </a:solidFill>
                  <a:prstDash val="solid"/>
                </a:ln>
                <a:solidFill>
                  <a:srgbClr val="FF0000"/>
                </a:solidFill>
                <a:effectLst/>
              </a:rPr>
              <a:t>Eliminación de muestras.</a:t>
            </a:r>
            <a:endParaRPr lang="es-ES" sz="4000" b="1" cap="none" spc="0" dirty="0">
              <a:ln w="22225">
                <a:solidFill>
                  <a:schemeClr val="accent2"/>
                </a:solidFill>
                <a:prstDash val="solid"/>
              </a:ln>
              <a:solidFill>
                <a:srgbClr val="FF0000"/>
              </a:solidFill>
              <a:effectLst/>
            </a:endParaRPr>
          </a:p>
        </p:txBody>
      </p:sp>
      <p:pic>
        <p:nvPicPr>
          <p:cNvPr id="10" name="Imagen 9"/>
          <p:cNvPicPr>
            <a:picLocks noChangeAspect="1"/>
          </p:cNvPicPr>
          <p:nvPr/>
        </p:nvPicPr>
        <p:blipFill>
          <a:blip r:embed="rId5"/>
          <a:stretch>
            <a:fillRect/>
          </a:stretch>
        </p:blipFill>
        <p:spPr>
          <a:xfrm>
            <a:off x="433324" y="3803219"/>
            <a:ext cx="4990731" cy="2809467"/>
          </a:xfrm>
          <a:prstGeom prst="rect">
            <a:avLst/>
          </a:prstGeom>
        </p:spPr>
      </p:pic>
    </p:spTree>
    <p:extLst>
      <p:ext uri="{BB962C8B-B14F-4D97-AF65-F5344CB8AC3E}">
        <p14:creationId xmlns:p14="http://schemas.microsoft.com/office/powerpoint/2010/main" val="390280905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490170" y="257589"/>
            <a:ext cx="6096541" cy="1569660"/>
          </a:xfrm>
          <a:prstGeom prst="rect">
            <a:avLst/>
          </a:prstGeom>
          <a:noFill/>
        </p:spPr>
        <p:txBody>
          <a:bodyPr wrap="none" lIns="91440" tIns="45720" rIns="91440" bIns="45720">
            <a:spAutoFit/>
          </a:bodyPr>
          <a:lstStyle/>
          <a:p>
            <a:pPr algn="ctr"/>
            <a:r>
              <a:rPr lang="es-ES" sz="48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Biselado del </a:t>
            </a:r>
            <a:r>
              <a:rPr lang="es-ES" sz="48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á</a:t>
            </a:r>
            <a:r>
              <a:rPr lang="es-ES" sz="48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ngulo</a:t>
            </a:r>
          </a:p>
          <a:p>
            <a:pPr algn="ctr"/>
            <a:r>
              <a:rPr lang="es-ES" sz="48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cavo</a:t>
            </a:r>
            <a:r>
              <a:rPr lang="es-ES" sz="48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a:t>
            </a:r>
            <a:r>
              <a:rPr lang="es-ES" sz="48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superficial</a:t>
            </a:r>
            <a:endParaRPr lang="es-ES" sz="48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2" name="Imagen 1"/>
          <p:cNvPicPr>
            <a:picLocks noChangeAspect="1"/>
          </p:cNvPicPr>
          <p:nvPr/>
        </p:nvPicPr>
        <p:blipFill>
          <a:blip r:embed="rId3"/>
          <a:stretch>
            <a:fillRect/>
          </a:stretch>
        </p:blipFill>
        <p:spPr>
          <a:xfrm>
            <a:off x="2384280" y="2125807"/>
            <a:ext cx="6924675" cy="3790950"/>
          </a:xfrm>
          <a:prstGeom prst="rect">
            <a:avLst/>
          </a:prstGeom>
        </p:spPr>
      </p:pic>
      <p:sp>
        <p:nvSpPr>
          <p:cNvPr id="5" name="Título 4"/>
          <p:cNvSpPr>
            <a:spLocks noGrp="1"/>
          </p:cNvSpPr>
          <p:nvPr>
            <p:ph type="title"/>
          </p:nvPr>
        </p:nvSpPr>
        <p:spPr>
          <a:xfrm>
            <a:off x="1579417" y="4892577"/>
            <a:ext cx="8534400" cy="1507067"/>
          </a:xfrm>
        </p:spPr>
        <p:txBody>
          <a:bodyPr>
            <a:normAutofit/>
          </a:bodyPr>
          <a:lstStyle/>
          <a:p>
            <a:pPr algn="ctr"/>
            <a:r>
              <a:rPr lang="es-MX" sz="1800" b="1" dirty="0" smtClean="0">
                <a:solidFill>
                  <a:srgbClr val="FF0000"/>
                </a:solidFill>
              </a:rPr>
              <a:t>Punta de diamante fina (</a:t>
            </a:r>
            <a:r>
              <a:rPr lang="es-MX" sz="1800" b="1" cap="none" dirty="0" smtClean="0">
                <a:solidFill>
                  <a:srgbClr val="FF0000"/>
                </a:solidFill>
              </a:rPr>
              <a:t>velocidad moderada</a:t>
            </a:r>
            <a:r>
              <a:rPr lang="es-MX" sz="1800" b="1" dirty="0" smtClean="0">
                <a:solidFill>
                  <a:srgbClr val="FF0000"/>
                </a:solidFill>
              </a:rPr>
              <a:t>)</a:t>
            </a:r>
            <a:br>
              <a:rPr lang="es-MX" sz="1800" b="1" dirty="0" smtClean="0">
                <a:solidFill>
                  <a:srgbClr val="FF0000"/>
                </a:solidFill>
              </a:rPr>
            </a:br>
            <a:r>
              <a:rPr lang="es-MX" sz="1800" b="1" dirty="0" smtClean="0">
                <a:solidFill>
                  <a:srgbClr val="FF0000"/>
                </a:solidFill>
              </a:rPr>
              <a:t>BISEL DE AL MENOS 1 </a:t>
            </a:r>
            <a:r>
              <a:rPr lang="es-MX" sz="1800" b="1" cap="none" dirty="0" smtClean="0">
                <a:solidFill>
                  <a:srgbClr val="FF0000"/>
                </a:solidFill>
              </a:rPr>
              <a:t>mm .</a:t>
            </a:r>
            <a:endParaRPr lang="es-MX" sz="1800" b="1" cap="none" dirty="0">
              <a:solidFill>
                <a:srgbClr val="FF0000"/>
              </a:solidFill>
            </a:endParaRPr>
          </a:p>
        </p:txBody>
      </p:sp>
    </p:spTree>
    <p:extLst>
      <p:ext uri="{BB962C8B-B14F-4D97-AF65-F5344CB8AC3E}">
        <p14:creationId xmlns:p14="http://schemas.microsoft.com/office/powerpoint/2010/main" val="265160393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8" name="Picture 6" descr="http://3.imimg.com/data3/XK/OO/MY-6863680/thread-seal-tape-ptfe-250x250.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210210" y="1058255"/>
            <a:ext cx="2381250" cy="2381250"/>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http://www.towelradiator.co.uk/Content/Images/uploaded/blog-images/ptfe-thread-seal-tape.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874879" y="4212845"/>
            <a:ext cx="2421371" cy="2421372"/>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16145" y="1239779"/>
            <a:ext cx="3359230" cy="2127972"/>
          </a:xfrm>
          <a:prstGeom prst="rect">
            <a:avLst/>
          </a:prstGeom>
        </p:spPr>
      </p:pic>
      <p:sp>
        <p:nvSpPr>
          <p:cNvPr id="2" name="Rectángulo 1"/>
          <p:cNvSpPr/>
          <p:nvPr/>
        </p:nvSpPr>
        <p:spPr>
          <a:xfrm>
            <a:off x="3400207" y="134925"/>
            <a:ext cx="4588692" cy="923330"/>
          </a:xfrm>
          <a:prstGeom prst="rect">
            <a:avLst/>
          </a:prstGeom>
          <a:noFill/>
        </p:spPr>
        <p:txBody>
          <a:bodyPr wrap="none" lIns="91440" tIns="45720" rIns="91440" bIns="45720">
            <a:spAutoFit/>
          </a:bodyPr>
          <a:lstStyle/>
          <a:p>
            <a:pPr algn="ctr"/>
            <a:r>
              <a:rPr lang="es-ES" sz="54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Cinta de teflón.</a:t>
            </a:r>
            <a:endParaRPr lang="es-ES"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6" name="Picture 2" descr="http://www.dentistryindia.net/content/DI/img/2007/09/DI_fall2007_fig70.jpg"/>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7693721" y="4231161"/>
            <a:ext cx="2378186" cy="2425750"/>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2626949" y="2967335"/>
            <a:ext cx="6938117" cy="1384995"/>
          </a:xfrm>
          <a:prstGeom prst="rect">
            <a:avLst/>
          </a:prstGeom>
          <a:noFill/>
        </p:spPr>
        <p:txBody>
          <a:bodyPr wrap="none" lIns="91440" tIns="45720" rIns="91440" bIns="45720">
            <a:spAutoFit/>
          </a:bodyPr>
          <a:lstStyle/>
          <a:p>
            <a:pPr algn="ctr"/>
            <a:r>
              <a:rPr lang="es-ES" sz="28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Protege al diente vecino </a:t>
            </a:r>
          </a:p>
          <a:p>
            <a:pPr algn="ctr"/>
            <a:r>
              <a:rPr lang="es-ES" sz="28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del acido fosfórico, de que se adhiera </a:t>
            </a:r>
          </a:p>
          <a:p>
            <a:pPr algn="ctr"/>
            <a:r>
              <a:rPr lang="es-ES" sz="28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el  adhesivo/</a:t>
            </a:r>
            <a:r>
              <a:rPr lang="es-ES" sz="28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resina en pasta.</a:t>
            </a:r>
            <a:endParaRPr lang="es-ES" sz="28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324308337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8"/>
          <p:cNvSpPr/>
          <p:nvPr/>
        </p:nvSpPr>
        <p:spPr>
          <a:xfrm>
            <a:off x="3805137" y="290687"/>
            <a:ext cx="3789628" cy="923330"/>
          </a:xfrm>
          <a:prstGeom prst="rect">
            <a:avLst/>
          </a:prstGeom>
          <a:noFill/>
        </p:spPr>
        <p:txBody>
          <a:bodyPr wrap="none" lIns="91440" tIns="45720" rIns="91440" bIns="45720">
            <a:spAutoFit/>
          </a:bodyPr>
          <a:lstStyle/>
          <a:p>
            <a:pPr algn="ctr"/>
            <a:r>
              <a:rPr lang="es-ES" sz="54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Caso Clínico.</a:t>
            </a:r>
            <a:endParaRPr lang="es-ES"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10" name="Rectángulo 9"/>
          <p:cNvSpPr/>
          <p:nvPr/>
        </p:nvSpPr>
        <p:spPr>
          <a:xfrm>
            <a:off x="3358296" y="1448548"/>
            <a:ext cx="4724050" cy="769441"/>
          </a:xfrm>
          <a:prstGeom prst="rect">
            <a:avLst/>
          </a:prstGeom>
          <a:noFill/>
        </p:spPr>
        <p:txBody>
          <a:bodyPr wrap="none" lIns="91440" tIns="45720" rIns="91440" bIns="45720">
            <a:spAutoFit/>
          </a:bodyPr>
          <a:lstStyle/>
          <a:p>
            <a:pPr algn="ctr"/>
            <a:r>
              <a:rPr lang="es-ES" sz="44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Cierre de diastema.</a:t>
            </a:r>
            <a:endParaRPr lang="es-ES" sz="4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2" name="Rectángulo 1"/>
          <p:cNvSpPr/>
          <p:nvPr/>
        </p:nvSpPr>
        <p:spPr>
          <a:xfrm>
            <a:off x="4689385" y="5956361"/>
            <a:ext cx="2502993" cy="369332"/>
          </a:xfrm>
          <a:prstGeom prst="rect">
            <a:avLst/>
          </a:prstGeom>
        </p:spPr>
        <p:txBody>
          <a:bodyPr wrap="none">
            <a:spAutoFit/>
          </a:bodyPr>
          <a:lstStyle/>
          <a:p>
            <a:r>
              <a:rPr lang="es-MX" b="1" dirty="0">
                <a:solidFill>
                  <a:srgbClr val="ED1C24"/>
                </a:solidFill>
                <a:latin typeface="Arial Black" panose="020B0A04020102020204" pitchFamily="34" charset="0"/>
              </a:rPr>
              <a:t>CINTA DE TEFLÓN</a:t>
            </a:r>
            <a:endParaRPr lang="es-MX" dirty="0"/>
          </a:p>
        </p:txBody>
      </p:sp>
      <p:pic>
        <p:nvPicPr>
          <p:cNvPr id="3" name="Imagen 2"/>
          <p:cNvPicPr>
            <a:picLocks noChangeAspect="1"/>
          </p:cNvPicPr>
          <p:nvPr/>
        </p:nvPicPr>
        <p:blipFill>
          <a:blip r:embed="rId3"/>
          <a:stretch>
            <a:fillRect/>
          </a:stretch>
        </p:blipFill>
        <p:spPr>
          <a:xfrm>
            <a:off x="695198" y="2871897"/>
            <a:ext cx="2438400" cy="1657350"/>
          </a:xfrm>
          <a:prstGeom prst="rect">
            <a:avLst/>
          </a:prstGeom>
        </p:spPr>
      </p:pic>
      <p:pic>
        <p:nvPicPr>
          <p:cNvPr id="11" name="Imagen 10"/>
          <p:cNvPicPr>
            <a:picLocks noChangeAspect="1"/>
          </p:cNvPicPr>
          <p:nvPr/>
        </p:nvPicPr>
        <p:blipFill>
          <a:blip r:embed="rId4"/>
          <a:stretch>
            <a:fillRect/>
          </a:stretch>
        </p:blipFill>
        <p:spPr>
          <a:xfrm>
            <a:off x="6385090" y="3946917"/>
            <a:ext cx="2419350" cy="1666875"/>
          </a:xfrm>
          <a:prstGeom prst="rect">
            <a:avLst/>
          </a:prstGeom>
        </p:spPr>
      </p:pic>
      <p:pic>
        <p:nvPicPr>
          <p:cNvPr id="12" name="Imagen 11"/>
          <p:cNvPicPr>
            <a:picLocks noChangeAspect="1"/>
          </p:cNvPicPr>
          <p:nvPr/>
        </p:nvPicPr>
        <p:blipFill>
          <a:blip r:embed="rId5"/>
          <a:stretch>
            <a:fillRect/>
          </a:stretch>
        </p:blipFill>
        <p:spPr>
          <a:xfrm>
            <a:off x="9031563" y="2857609"/>
            <a:ext cx="2514600" cy="1685925"/>
          </a:xfrm>
          <a:prstGeom prst="rect">
            <a:avLst/>
          </a:prstGeom>
        </p:spPr>
      </p:pic>
      <p:pic>
        <p:nvPicPr>
          <p:cNvPr id="13" name="Imagen 12"/>
          <p:cNvPicPr>
            <a:picLocks noChangeAspect="1"/>
          </p:cNvPicPr>
          <p:nvPr/>
        </p:nvPicPr>
        <p:blipFill>
          <a:blip r:embed="rId6"/>
          <a:stretch>
            <a:fillRect/>
          </a:stretch>
        </p:blipFill>
        <p:spPr>
          <a:xfrm>
            <a:off x="3463940" y="3952950"/>
            <a:ext cx="2438462" cy="1660842"/>
          </a:xfrm>
          <a:prstGeom prst="rect">
            <a:avLst/>
          </a:prstGeom>
        </p:spPr>
      </p:pic>
    </p:spTree>
    <p:extLst>
      <p:ext uri="{BB962C8B-B14F-4D97-AF65-F5344CB8AC3E}">
        <p14:creationId xmlns:p14="http://schemas.microsoft.com/office/powerpoint/2010/main" val="247195416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3"/>
          <a:stretch>
            <a:fillRect/>
          </a:stretch>
        </p:blipFill>
        <p:spPr>
          <a:xfrm>
            <a:off x="5927786" y="3437299"/>
            <a:ext cx="6264214" cy="3468491"/>
          </a:xfrm>
          <a:prstGeom prst="rect">
            <a:avLst/>
          </a:prstGeom>
        </p:spPr>
      </p:pic>
      <p:sp>
        <p:nvSpPr>
          <p:cNvPr id="4" name="Rectángulo 3"/>
          <p:cNvSpPr/>
          <p:nvPr/>
        </p:nvSpPr>
        <p:spPr>
          <a:xfrm>
            <a:off x="7744982" y="6361204"/>
            <a:ext cx="2629822" cy="400110"/>
          </a:xfrm>
          <a:prstGeom prst="rect">
            <a:avLst/>
          </a:prstGeom>
          <a:noFill/>
        </p:spPr>
        <p:txBody>
          <a:bodyPr wrap="none" lIns="91440" tIns="45720" rIns="91440" bIns="45720">
            <a:spAutoFit/>
          </a:bodyPr>
          <a:lstStyle/>
          <a:p>
            <a:pPr algn="ctr"/>
            <a:r>
              <a:rPr lang="es-ES" sz="20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Lavar por 15 segundos.</a:t>
            </a:r>
            <a:endParaRPr lang="es-ES" sz="20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7" name="Imagen 6"/>
          <p:cNvPicPr>
            <a:picLocks noChangeAspect="1"/>
          </p:cNvPicPr>
          <p:nvPr/>
        </p:nvPicPr>
        <p:blipFill>
          <a:blip r:embed="rId4"/>
          <a:stretch>
            <a:fillRect/>
          </a:stretch>
        </p:blipFill>
        <p:spPr>
          <a:xfrm>
            <a:off x="0" y="0"/>
            <a:ext cx="6422056" cy="3450311"/>
          </a:xfrm>
          <a:prstGeom prst="rect">
            <a:avLst/>
          </a:prstGeom>
        </p:spPr>
      </p:pic>
      <p:sp>
        <p:nvSpPr>
          <p:cNvPr id="8" name="Rectángulo 7"/>
          <p:cNvSpPr/>
          <p:nvPr/>
        </p:nvSpPr>
        <p:spPr>
          <a:xfrm>
            <a:off x="238991" y="2988096"/>
            <a:ext cx="6290598" cy="369332"/>
          </a:xfrm>
          <a:prstGeom prst="rect">
            <a:avLst/>
          </a:prstGeom>
          <a:noFill/>
        </p:spPr>
        <p:txBody>
          <a:bodyPr wrap="square" lIns="91440" tIns="45720" rIns="91440" bIns="45720">
            <a:spAutoFit/>
          </a:bodyPr>
          <a:lstStyle/>
          <a:p>
            <a:pPr algn="ctr"/>
            <a:r>
              <a:rPr lang="es-ES"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Grabado del esmalte 15”.</a:t>
            </a:r>
            <a:endParaRPr lang="es-ES"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22945781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86858" y="110169"/>
            <a:ext cx="10058400" cy="815247"/>
          </a:xfrm>
        </p:spPr>
        <p:txBody>
          <a:bodyPr/>
          <a:lstStyle/>
          <a:p>
            <a:pPr algn="ctr"/>
            <a:r>
              <a:rPr lang="es-MX" dirty="0" smtClean="0"/>
              <a:t>Guía para el usuario</a:t>
            </a:r>
            <a:endParaRPr lang="es-MX" dirty="0"/>
          </a:p>
        </p:txBody>
      </p:sp>
      <p:sp>
        <p:nvSpPr>
          <p:cNvPr id="5" name="Marcador de texto 4"/>
          <p:cNvSpPr>
            <a:spLocks noGrp="1"/>
          </p:cNvSpPr>
          <p:nvPr>
            <p:ph type="body" idx="1"/>
          </p:nvPr>
        </p:nvSpPr>
        <p:spPr>
          <a:xfrm>
            <a:off x="231356" y="1123720"/>
            <a:ext cx="11633812" cy="6114362"/>
          </a:xfrm>
        </p:spPr>
        <p:txBody>
          <a:bodyPr>
            <a:normAutofit fontScale="40000" lnSpcReduction="20000"/>
          </a:bodyPr>
          <a:lstStyle/>
          <a:p>
            <a:r>
              <a:rPr lang="es-MX" sz="3500" dirty="0" smtClean="0">
                <a:solidFill>
                  <a:schemeClr val="tx1"/>
                </a:solidFill>
              </a:rPr>
              <a:t>El tema propuesto es una forma distinta de como hemos aprendido a realizar la restauración con resina de Clase IV (el número corresponde a la explicación aumentada de cada diapositiva para un mejor entendimiento del tema).</a:t>
            </a:r>
          </a:p>
          <a:p>
            <a:r>
              <a:rPr lang="es-MX" sz="3700" dirty="0" smtClean="0">
                <a:solidFill>
                  <a:schemeClr val="tx1"/>
                </a:solidFill>
              </a:rPr>
              <a:t>La primera diapositiva muestra el título.</a:t>
            </a:r>
          </a:p>
          <a:p>
            <a:r>
              <a:rPr lang="es-MX" sz="3700" dirty="0" smtClean="0">
                <a:solidFill>
                  <a:schemeClr val="tx1"/>
                </a:solidFill>
              </a:rPr>
              <a:t>2. En la diapositiva se explican las diferentes características que puede presentar un diente natural (humano), como la opacidad, translucidez y opalescencia.</a:t>
            </a:r>
          </a:p>
          <a:p>
            <a:r>
              <a:rPr lang="es-MX" sz="3700" dirty="0" smtClean="0">
                <a:solidFill>
                  <a:schemeClr val="tx1"/>
                </a:solidFill>
              </a:rPr>
              <a:t>3. Cada zona del diente tiene diferentes tonalidades, las que están gobernadas polos grosores de esmalte y dentina que el propio diente tiene. </a:t>
            </a:r>
            <a:r>
              <a:rPr lang="es-MX" sz="3700" dirty="0">
                <a:solidFill>
                  <a:schemeClr val="tx1"/>
                </a:solidFill>
              </a:rPr>
              <a:t>A</a:t>
            </a:r>
            <a:r>
              <a:rPr lang="es-MX" sz="3700" dirty="0" smtClean="0">
                <a:solidFill>
                  <a:schemeClr val="tx1"/>
                </a:solidFill>
              </a:rPr>
              <a:t>sí  que en los sitios don de el esmalte es  delgado existe mayor translucidez y en el borde </a:t>
            </a:r>
            <a:r>
              <a:rPr lang="es-MX" sz="3700" dirty="0" err="1" smtClean="0">
                <a:solidFill>
                  <a:schemeClr val="tx1"/>
                </a:solidFill>
              </a:rPr>
              <a:t>incisal</a:t>
            </a:r>
            <a:r>
              <a:rPr lang="es-MX" sz="3700" dirty="0" smtClean="0">
                <a:solidFill>
                  <a:schemeClr val="tx1"/>
                </a:solidFill>
              </a:rPr>
              <a:t> donde no existe dentina, se nota la mayor translucidez, por ser solamente esmalte. En el tercio medio, hay mayor opacidad pues la dentina prevalece con mayor opacidad y color.</a:t>
            </a:r>
          </a:p>
          <a:p>
            <a:r>
              <a:rPr lang="es-MX" sz="3700" dirty="0" smtClean="0">
                <a:solidFill>
                  <a:schemeClr val="tx1"/>
                </a:solidFill>
              </a:rPr>
              <a:t>4. Se explica el cambio de tonalidad que sufre el diente con el transcurso de la edad, entonces, el diente joven es mas claro y el viejo mas oscuro, debido  básicamente al adelgazamiento del esmalte y un poco a que la dentina se oscurece con el aumento en la edad.</a:t>
            </a:r>
          </a:p>
          <a:p>
            <a:r>
              <a:rPr lang="es-MX" sz="3700" dirty="0" smtClean="0">
                <a:solidFill>
                  <a:schemeClr val="tx1"/>
                </a:solidFill>
              </a:rPr>
              <a:t>5. Las resinas de restauración modernas, incluyen un amplio surtido de tonalidades para conseguir restauraciones más estéticas.</a:t>
            </a:r>
          </a:p>
          <a:p>
            <a:r>
              <a:rPr lang="es-MX" sz="3700" dirty="0" smtClean="0">
                <a:solidFill>
                  <a:schemeClr val="tx1"/>
                </a:solidFill>
              </a:rPr>
              <a:t>6. Diapositiva de </a:t>
            </a:r>
            <a:r>
              <a:rPr lang="es-MX" sz="3700" dirty="0">
                <a:solidFill>
                  <a:schemeClr val="tx1"/>
                </a:solidFill>
              </a:rPr>
              <a:t>e</a:t>
            </a:r>
            <a:r>
              <a:rPr lang="es-MX" sz="3700" dirty="0" smtClean="0">
                <a:solidFill>
                  <a:schemeClr val="tx1"/>
                </a:solidFill>
              </a:rPr>
              <a:t>xplicación de la composición de las resinas con </a:t>
            </a:r>
            <a:r>
              <a:rPr lang="es-MX" sz="3700" dirty="0" err="1" smtClean="0">
                <a:solidFill>
                  <a:schemeClr val="tx1"/>
                </a:solidFill>
              </a:rPr>
              <a:t>nanorellenos</a:t>
            </a:r>
            <a:r>
              <a:rPr lang="es-MX" sz="3700" dirty="0" smtClean="0">
                <a:solidFill>
                  <a:schemeClr val="tx1"/>
                </a:solidFill>
              </a:rPr>
              <a:t>.</a:t>
            </a:r>
          </a:p>
          <a:p>
            <a:r>
              <a:rPr lang="es-MX" sz="3700" dirty="0" smtClean="0">
                <a:solidFill>
                  <a:schemeClr val="tx1"/>
                </a:solidFill>
              </a:rPr>
              <a:t>7. Otro ejemplo del mismo tipo de resina con </a:t>
            </a:r>
            <a:r>
              <a:rPr lang="es-MX" sz="3700" dirty="0" err="1" smtClean="0">
                <a:solidFill>
                  <a:schemeClr val="tx1"/>
                </a:solidFill>
              </a:rPr>
              <a:t>nanorellenos</a:t>
            </a:r>
            <a:r>
              <a:rPr lang="es-MX" sz="3700" dirty="0" smtClean="0">
                <a:solidFill>
                  <a:schemeClr val="tx1"/>
                </a:solidFill>
              </a:rPr>
              <a:t>.</a:t>
            </a:r>
          </a:p>
          <a:p>
            <a:r>
              <a:rPr lang="es-MX" sz="3700" dirty="0" smtClean="0">
                <a:solidFill>
                  <a:schemeClr val="tx1"/>
                </a:solidFill>
              </a:rPr>
              <a:t>8. Vista microscópica del tamaño de los distintos tipos de resina. Las de </a:t>
            </a:r>
            <a:r>
              <a:rPr lang="es-MX" sz="3700" dirty="0" err="1" smtClean="0">
                <a:solidFill>
                  <a:schemeClr val="tx1"/>
                </a:solidFill>
              </a:rPr>
              <a:t>nanorelleno</a:t>
            </a:r>
            <a:r>
              <a:rPr lang="es-MX" sz="3700" dirty="0" smtClean="0">
                <a:solidFill>
                  <a:schemeClr val="tx1"/>
                </a:solidFill>
              </a:rPr>
              <a:t> con </a:t>
            </a:r>
            <a:r>
              <a:rPr lang="es-MX" sz="3700" dirty="0" err="1" smtClean="0">
                <a:solidFill>
                  <a:schemeClr val="tx1"/>
                </a:solidFill>
              </a:rPr>
              <a:t>nanoclusters</a:t>
            </a:r>
            <a:r>
              <a:rPr lang="es-MX" sz="3700" dirty="0" smtClean="0">
                <a:solidFill>
                  <a:schemeClr val="tx1"/>
                </a:solidFill>
              </a:rPr>
              <a:t> son de un tamaño mucho menor.</a:t>
            </a:r>
          </a:p>
          <a:p>
            <a:r>
              <a:rPr lang="es-MX" sz="3700" dirty="0" smtClean="0">
                <a:solidFill>
                  <a:schemeClr val="tx1"/>
                </a:solidFill>
              </a:rPr>
              <a:t>9. Las resinas con </a:t>
            </a:r>
            <a:r>
              <a:rPr lang="es-MX" sz="3700" dirty="0" err="1" smtClean="0">
                <a:solidFill>
                  <a:schemeClr val="tx1"/>
                </a:solidFill>
              </a:rPr>
              <a:t>nanorelleno</a:t>
            </a:r>
            <a:r>
              <a:rPr lang="es-MX" sz="3700" dirty="0" smtClean="0">
                <a:solidFill>
                  <a:schemeClr val="tx1"/>
                </a:solidFill>
              </a:rPr>
              <a:t> otorgan mejores propiedades estéticas y físicas.</a:t>
            </a:r>
          </a:p>
          <a:p>
            <a:r>
              <a:rPr lang="es-MX" sz="3700" dirty="0" smtClean="0">
                <a:solidFill>
                  <a:schemeClr val="tx1"/>
                </a:solidFill>
              </a:rPr>
              <a:t>10.  La diferencia de lisura de </a:t>
            </a:r>
            <a:r>
              <a:rPr lang="es-MX" sz="3700" dirty="0">
                <a:solidFill>
                  <a:schemeClr val="tx1"/>
                </a:solidFill>
              </a:rPr>
              <a:t>l</a:t>
            </a:r>
            <a:r>
              <a:rPr lang="es-MX" sz="3700" dirty="0" smtClean="0">
                <a:solidFill>
                  <a:schemeClr val="tx1"/>
                </a:solidFill>
              </a:rPr>
              <a:t>as resinas de </a:t>
            </a:r>
            <a:r>
              <a:rPr lang="es-MX" sz="3700" dirty="0" err="1" smtClean="0">
                <a:solidFill>
                  <a:schemeClr val="tx1"/>
                </a:solidFill>
              </a:rPr>
              <a:t>nanorelleno</a:t>
            </a:r>
            <a:r>
              <a:rPr lang="es-MX" sz="3700" dirty="0" smtClean="0">
                <a:solidFill>
                  <a:schemeClr val="tx1"/>
                </a:solidFill>
              </a:rPr>
              <a:t> y las híbridas después del desgaste. Obviamente la superficie de las </a:t>
            </a:r>
            <a:r>
              <a:rPr lang="es-MX" sz="3700" dirty="0" err="1" smtClean="0">
                <a:solidFill>
                  <a:schemeClr val="tx1"/>
                </a:solidFill>
              </a:rPr>
              <a:t>nanopartículas</a:t>
            </a:r>
            <a:r>
              <a:rPr lang="es-MX" sz="3700" dirty="0" smtClean="0">
                <a:solidFill>
                  <a:schemeClr val="tx1"/>
                </a:solidFill>
              </a:rPr>
              <a:t> es mucho mas lisa.</a:t>
            </a:r>
          </a:p>
          <a:p>
            <a:pPr marL="457200" indent="-457200">
              <a:buAutoNum type="arabicPeriod"/>
            </a:pPr>
            <a:endParaRPr lang="es-MX" dirty="0" smtClean="0"/>
          </a:p>
          <a:p>
            <a:pPr marL="457200" indent="-457200">
              <a:buAutoNum type="arabicPeriod"/>
            </a:pPr>
            <a:endParaRPr lang="es-MX" dirty="0"/>
          </a:p>
        </p:txBody>
      </p:sp>
    </p:spTree>
    <p:extLst>
      <p:ext uri="{BB962C8B-B14F-4D97-AF65-F5344CB8AC3E}">
        <p14:creationId xmlns:p14="http://schemas.microsoft.com/office/powerpoint/2010/main" val="52357298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3"/>
          <a:stretch>
            <a:fillRect/>
          </a:stretch>
        </p:blipFill>
        <p:spPr>
          <a:xfrm>
            <a:off x="206414" y="112092"/>
            <a:ext cx="6315075" cy="3533775"/>
          </a:xfrm>
          <a:prstGeom prst="rect">
            <a:avLst/>
          </a:prstGeom>
        </p:spPr>
      </p:pic>
      <p:pic>
        <p:nvPicPr>
          <p:cNvPr id="5" name="Imagen 4"/>
          <p:cNvPicPr>
            <a:picLocks noChangeAspect="1"/>
          </p:cNvPicPr>
          <p:nvPr/>
        </p:nvPicPr>
        <p:blipFill>
          <a:blip r:embed="rId4"/>
          <a:stretch>
            <a:fillRect/>
          </a:stretch>
        </p:blipFill>
        <p:spPr>
          <a:xfrm>
            <a:off x="6176834" y="3653280"/>
            <a:ext cx="5832088" cy="3204720"/>
          </a:xfrm>
          <a:prstGeom prst="rect">
            <a:avLst/>
          </a:prstGeom>
        </p:spPr>
      </p:pic>
      <p:pic>
        <p:nvPicPr>
          <p:cNvPr id="8" name="Picture 4" descr="http://img.medicalexpo.com/images_me/photo-m2/air-syringe-water-dental-autoclavable-74590-149615.jp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7754280" y="404997"/>
            <a:ext cx="2857500" cy="17240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6" name="Rectángulo 5"/>
          <p:cNvSpPr/>
          <p:nvPr/>
        </p:nvSpPr>
        <p:spPr>
          <a:xfrm>
            <a:off x="6266986" y="2421926"/>
            <a:ext cx="6212864" cy="646331"/>
          </a:xfrm>
          <a:prstGeom prst="rect">
            <a:avLst/>
          </a:prstGeom>
          <a:noFill/>
        </p:spPr>
        <p:txBody>
          <a:bodyPr wrap="square" lIns="91440" tIns="45720" rIns="91440" bIns="45720">
            <a:spAutoFit/>
          </a:bodyPr>
          <a:lstStyle/>
          <a:p>
            <a:pPr algn="ctr"/>
            <a:r>
              <a:rPr lang="es-ES" sz="36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LAVAR  </a:t>
            </a:r>
            <a:r>
              <a:rPr lang="es-ES" sz="20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(sin rastro de gel grabador)</a:t>
            </a:r>
            <a:endParaRPr lang="es-ES" sz="20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7" name="Rectángulo 6"/>
          <p:cNvSpPr/>
          <p:nvPr/>
        </p:nvSpPr>
        <p:spPr>
          <a:xfrm>
            <a:off x="-404834" y="5630340"/>
            <a:ext cx="7155640" cy="646331"/>
          </a:xfrm>
          <a:prstGeom prst="rect">
            <a:avLst/>
          </a:prstGeom>
          <a:noFill/>
        </p:spPr>
        <p:txBody>
          <a:bodyPr wrap="square" lIns="91440" tIns="45720" rIns="91440" bIns="45720">
            <a:spAutoFit/>
          </a:bodyPr>
          <a:lstStyle/>
          <a:p>
            <a:pPr algn="ctr"/>
            <a:r>
              <a:rPr lang="es-ES" sz="36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SECAR 15 segundos</a:t>
            </a:r>
            <a:endParaRPr lang="es-ES" sz="36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pic>
        <p:nvPicPr>
          <p:cNvPr id="9" name="Picture 4" descr="http://img.medicalexpo.com/images_me/photo-m2/air-syringe-water-dental-autoclavable-74590-149615.jp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flipH="1">
            <a:off x="1935201" y="3981298"/>
            <a:ext cx="2857500" cy="17240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322763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3"/>
          <a:stretch>
            <a:fillRect/>
          </a:stretch>
        </p:blipFill>
        <p:spPr>
          <a:xfrm>
            <a:off x="453573" y="0"/>
            <a:ext cx="5881582" cy="3249333"/>
          </a:xfrm>
          <a:prstGeom prst="rect">
            <a:avLst/>
          </a:prstGeom>
        </p:spPr>
      </p:pic>
      <p:sp>
        <p:nvSpPr>
          <p:cNvPr id="7" name="Rectángulo 6"/>
          <p:cNvSpPr/>
          <p:nvPr/>
        </p:nvSpPr>
        <p:spPr>
          <a:xfrm>
            <a:off x="1828070" y="2776161"/>
            <a:ext cx="3132589" cy="400110"/>
          </a:xfrm>
          <a:prstGeom prst="rect">
            <a:avLst/>
          </a:prstGeom>
          <a:noFill/>
        </p:spPr>
        <p:txBody>
          <a:bodyPr wrap="none" lIns="91440" tIns="45720" rIns="91440" bIns="45720">
            <a:spAutoFit/>
          </a:bodyPr>
          <a:lstStyle/>
          <a:p>
            <a:pPr algn="ctr"/>
            <a:r>
              <a:rPr lang="es-ES" sz="19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Aplicación del adhesivo</a:t>
            </a:r>
            <a:r>
              <a:rPr lang="es-ES" sz="20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a:t>
            </a:r>
            <a:endParaRPr lang="es-ES" sz="20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6" name="Imagen 5"/>
          <p:cNvPicPr>
            <a:picLocks noChangeAspect="1"/>
          </p:cNvPicPr>
          <p:nvPr/>
        </p:nvPicPr>
        <p:blipFill>
          <a:blip r:embed="rId4"/>
          <a:stretch>
            <a:fillRect/>
          </a:stretch>
        </p:blipFill>
        <p:spPr>
          <a:xfrm>
            <a:off x="6335155" y="3429619"/>
            <a:ext cx="5240970" cy="2912348"/>
          </a:xfrm>
          <a:prstGeom prst="rect">
            <a:avLst/>
          </a:prstGeom>
        </p:spPr>
      </p:pic>
      <p:sp>
        <p:nvSpPr>
          <p:cNvPr id="3" name="Rectángulo 2"/>
          <p:cNvSpPr/>
          <p:nvPr/>
        </p:nvSpPr>
        <p:spPr>
          <a:xfrm>
            <a:off x="7464687" y="5862843"/>
            <a:ext cx="2981906" cy="369332"/>
          </a:xfrm>
          <a:prstGeom prst="rect">
            <a:avLst/>
          </a:prstGeom>
        </p:spPr>
        <p:txBody>
          <a:bodyPr wrap="none">
            <a:spAutoFit/>
          </a:bodyPr>
          <a:lstStyle/>
          <a:p>
            <a:pPr algn="ctr"/>
            <a:r>
              <a:rPr lang="es-ES"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Aplicación del adhesivo.</a:t>
            </a:r>
          </a:p>
        </p:txBody>
      </p:sp>
    </p:spTree>
    <p:extLst>
      <p:ext uri="{BB962C8B-B14F-4D97-AF65-F5344CB8AC3E}">
        <p14:creationId xmlns:p14="http://schemas.microsoft.com/office/powerpoint/2010/main" val="74681801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326272" y="1200981"/>
            <a:ext cx="7829387" cy="584775"/>
          </a:xfrm>
          <a:prstGeom prst="rect">
            <a:avLst/>
          </a:prstGeom>
          <a:noFill/>
        </p:spPr>
        <p:txBody>
          <a:bodyPr wrap="none" lIns="91440" tIns="45720" rIns="91440" bIns="45720">
            <a:spAutoFit/>
          </a:bodyPr>
          <a:lstStyle/>
          <a:p>
            <a:pPr algn="ctr"/>
            <a:r>
              <a:rPr lang="es-MX" sz="32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Berlin Sans FB" panose="020E0602020502020306" pitchFamily="34" charset="0"/>
              </a:rPr>
              <a:t>Aire 10 segundos   (evaporar  solvente).</a:t>
            </a:r>
            <a:endParaRPr lang="es-MX" sz="32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3" name="Imagen 2"/>
          <p:cNvPicPr>
            <a:picLocks noChangeAspect="1"/>
          </p:cNvPicPr>
          <p:nvPr/>
        </p:nvPicPr>
        <p:blipFill>
          <a:blip r:embed="rId3"/>
          <a:stretch>
            <a:fillRect/>
          </a:stretch>
        </p:blipFill>
        <p:spPr>
          <a:xfrm>
            <a:off x="2940552" y="2207127"/>
            <a:ext cx="6600825" cy="3648075"/>
          </a:xfrm>
          <a:prstGeom prst="rect">
            <a:avLst/>
          </a:prstGeom>
        </p:spPr>
      </p:pic>
    </p:spTree>
    <p:extLst>
      <p:ext uri="{BB962C8B-B14F-4D97-AF65-F5344CB8AC3E}">
        <p14:creationId xmlns:p14="http://schemas.microsoft.com/office/powerpoint/2010/main" val="63685742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3"/>
          <a:stretch>
            <a:fillRect/>
          </a:stretch>
        </p:blipFill>
        <p:spPr>
          <a:xfrm>
            <a:off x="2332345" y="2329869"/>
            <a:ext cx="7705725" cy="4257675"/>
          </a:xfrm>
          <a:prstGeom prst="rect">
            <a:avLst/>
          </a:prstGeom>
        </p:spPr>
      </p:pic>
      <p:sp>
        <p:nvSpPr>
          <p:cNvPr id="3" name="Rectángulo 2"/>
          <p:cNvSpPr/>
          <p:nvPr/>
        </p:nvSpPr>
        <p:spPr>
          <a:xfrm>
            <a:off x="2525392" y="335647"/>
            <a:ext cx="7319632" cy="1631216"/>
          </a:xfrm>
          <a:prstGeom prst="rect">
            <a:avLst/>
          </a:prstGeom>
          <a:noFill/>
        </p:spPr>
        <p:txBody>
          <a:bodyPr wrap="none" lIns="91440" tIns="45720" rIns="91440" bIns="45720">
            <a:spAutoFit/>
          </a:bodyPr>
          <a:lstStyle/>
          <a:p>
            <a:pPr algn="ctr"/>
            <a:r>
              <a:rPr lang="es-ES" sz="36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Berlin Sans FB" panose="020E0602020502020306" pitchFamily="34" charset="0"/>
              </a:rPr>
              <a:t>Repetir aplicación, hasta que la</a:t>
            </a:r>
          </a:p>
          <a:p>
            <a:pPr algn="ctr"/>
            <a:r>
              <a:rPr lang="es-ES" sz="36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Berlin Sans FB" panose="020E0602020502020306" pitchFamily="34" charset="0"/>
              </a:rPr>
              <a:t> superficie esté brillante.</a:t>
            </a:r>
          </a:p>
          <a:p>
            <a:pPr algn="ctr"/>
            <a:r>
              <a:rPr lang="es-ES" sz="28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Berlin Sans FB" panose="020E0602020502020306" pitchFamily="34" charset="0"/>
              </a:rPr>
              <a:t>(2 capas suficiente</a:t>
            </a:r>
            <a:r>
              <a:rPr lang="es-ES" sz="28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a:t>
            </a:r>
            <a:endParaRPr lang="es-ES" sz="28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253159479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3"/>
          <a:stretch>
            <a:fillRect/>
          </a:stretch>
        </p:blipFill>
        <p:spPr>
          <a:xfrm>
            <a:off x="3920744" y="2705703"/>
            <a:ext cx="7724775" cy="4048125"/>
          </a:xfrm>
          <a:prstGeom prst="rect">
            <a:avLst/>
          </a:prstGeom>
        </p:spPr>
      </p:pic>
      <p:pic>
        <p:nvPicPr>
          <p:cNvPr id="3" name="Imagen 2"/>
          <p:cNvPicPr>
            <a:picLocks noChangeAspect="1"/>
          </p:cNvPicPr>
          <p:nvPr/>
        </p:nvPicPr>
        <p:blipFill>
          <a:blip r:embed="rId4"/>
          <a:stretch>
            <a:fillRect/>
          </a:stretch>
        </p:blipFill>
        <p:spPr>
          <a:xfrm>
            <a:off x="404544" y="94311"/>
            <a:ext cx="4943475" cy="2419350"/>
          </a:xfrm>
          <a:prstGeom prst="rect">
            <a:avLst/>
          </a:prstGeom>
        </p:spPr>
      </p:pic>
      <p:sp>
        <p:nvSpPr>
          <p:cNvPr id="4" name="Rectángulo 3"/>
          <p:cNvSpPr/>
          <p:nvPr/>
        </p:nvSpPr>
        <p:spPr>
          <a:xfrm>
            <a:off x="5739246" y="567035"/>
            <a:ext cx="6096000" cy="923330"/>
          </a:xfrm>
          <a:prstGeom prst="rect">
            <a:avLst/>
          </a:prstGeom>
        </p:spPr>
        <p:txBody>
          <a:bodyPr>
            <a:spAutoFit/>
          </a:bodyPr>
          <a:lstStyle/>
          <a:p>
            <a:r>
              <a:rPr lang="es-MX" b="1" dirty="0" err="1">
                <a:solidFill>
                  <a:srgbClr val="FF0000"/>
                </a:solidFill>
                <a:latin typeface="Verdana" panose="020B0604030504040204" pitchFamily="34" charset="0"/>
              </a:rPr>
              <a:t>Elipar™LED</a:t>
            </a:r>
            <a:r>
              <a:rPr lang="es-MX" b="1" dirty="0">
                <a:solidFill>
                  <a:srgbClr val="FF0000"/>
                </a:solidFill>
                <a:latin typeface="Verdana" panose="020B0604030504040204" pitchFamily="34" charset="0"/>
              </a:rPr>
              <a:t>, lámpara de </a:t>
            </a:r>
            <a:r>
              <a:rPr lang="es-MX" b="1" dirty="0" err="1">
                <a:solidFill>
                  <a:srgbClr val="FF0000"/>
                </a:solidFill>
                <a:latin typeface="Verdana" panose="020B0604030504040204" pitchFamily="34" charset="0"/>
              </a:rPr>
              <a:t>fotocurado</a:t>
            </a:r>
            <a:r>
              <a:rPr lang="es-MX" b="1" dirty="0">
                <a:solidFill>
                  <a:srgbClr val="FF0000"/>
                </a:solidFill>
                <a:latin typeface="Verdana" panose="020B0604030504040204" pitchFamily="34" charset="0"/>
              </a:rPr>
              <a:t> de alta intensidad, </a:t>
            </a:r>
            <a:r>
              <a:rPr lang="es-MX" b="1" dirty="0" smtClean="0">
                <a:solidFill>
                  <a:srgbClr val="FF0000"/>
                </a:solidFill>
                <a:latin typeface="Verdana" panose="020B0604030504040204" pitchFamily="34" charset="0"/>
              </a:rPr>
              <a:t>diseño </a:t>
            </a:r>
            <a:r>
              <a:rPr lang="es-MX" b="1" dirty="0">
                <a:solidFill>
                  <a:srgbClr val="FF0000"/>
                </a:solidFill>
                <a:latin typeface="Verdana" panose="020B0604030504040204" pitchFamily="34" charset="0"/>
              </a:rPr>
              <a:t>ergonómico, fácil manejo y óptimo desempeño.</a:t>
            </a:r>
            <a:endParaRPr lang="es-MX" b="1" dirty="0">
              <a:solidFill>
                <a:srgbClr val="FF0000"/>
              </a:solidFill>
            </a:endParaRPr>
          </a:p>
        </p:txBody>
      </p:sp>
      <p:sp>
        <p:nvSpPr>
          <p:cNvPr id="5" name="Rectángulo 4"/>
          <p:cNvSpPr/>
          <p:nvPr/>
        </p:nvSpPr>
        <p:spPr>
          <a:xfrm>
            <a:off x="114300" y="5627408"/>
            <a:ext cx="6096000" cy="646331"/>
          </a:xfrm>
          <a:prstGeom prst="rect">
            <a:avLst/>
          </a:prstGeom>
        </p:spPr>
        <p:txBody>
          <a:bodyPr>
            <a:spAutoFit/>
          </a:bodyPr>
          <a:lstStyle/>
          <a:p>
            <a:pPr>
              <a:buFont typeface="Arial" panose="020B0604020202020204" pitchFamily="34" charset="0"/>
              <a:buChar char="•"/>
            </a:pPr>
            <a:r>
              <a:rPr lang="es-MX" b="1" dirty="0" smtClean="0">
                <a:solidFill>
                  <a:srgbClr val="FF3300"/>
                </a:solidFill>
                <a:latin typeface="verdana" panose="020B0604030504040204" pitchFamily="34" charset="0"/>
              </a:rPr>
              <a:t>Rápida </a:t>
            </a:r>
            <a:r>
              <a:rPr lang="es-MX" b="1" dirty="0">
                <a:solidFill>
                  <a:srgbClr val="FF3300"/>
                </a:solidFill>
                <a:latin typeface="verdana" panose="020B0604030504040204" pitchFamily="34" charset="0"/>
              </a:rPr>
              <a:t>y completa polimerización.</a:t>
            </a:r>
          </a:p>
          <a:p>
            <a:pPr>
              <a:buFont typeface="Arial" panose="020B0604020202020204" pitchFamily="34" charset="0"/>
              <a:buChar char="•"/>
            </a:pPr>
            <a:r>
              <a:rPr lang="es-MX" b="1" dirty="0" smtClean="0">
                <a:solidFill>
                  <a:srgbClr val="FF3300"/>
                </a:solidFill>
                <a:latin typeface="verdana" panose="020B0604030504040204" pitchFamily="34" charset="0"/>
              </a:rPr>
              <a:t>Mejor </a:t>
            </a:r>
            <a:r>
              <a:rPr lang="es-MX" b="1" dirty="0">
                <a:solidFill>
                  <a:srgbClr val="FF3300"/>
                </a:solidFill>
                <a:latin typeface="verdana" panose="020B0604030504040204" pitchFamily="34" charset="0"/>
              </a:rPr>
              <a:t>curado a través de la restauración.</a:t>
            </a:r>
            <a:endParaRPr lang="es-MX" b="1" i="0" dirty="0">
              <a:solidFill>
                <a:srgbClr val="FF3300"/>
              </a:solidFill>
              <a:effectLst/>
              <a:latin typeface="verdana" panose="020B0604030504040204" pitchFamily="34" charset="0"/>
            </a:endParaRPr>
          </a:p>
        </p:txBody>
      </p:sp>
    </p:spTree>
    <p:extLst>
      <p:ext uri="{BB962C8B-B14F-4D97-AF65-F5344CB8AC3E}">
        <p14:creationId xmlns:p14="http://schemas.microsoft.com/office/powerpoint/2010/main" val="299741618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3"/>
          <a:stretch>
            <a:fillRect/>
          </a:stretch>
        </p:blipFill>
        <p:spPr>
          <a:xfrm>
            <a:off x="2100258" y="1067346"/>
            <a:ext cx="7991475" cy="4362450"/>
          </a:xfrm>
          <a:prstGeom prst="rect">
            <a:avLst/>
          </a:prstGeom>
        </p:spPr>
      </p:pic>
      <p:sp>
        <p:nvSpPr>
          <p:cNvPr id="3" name="Rectángulo 2"/>
          <p:cNvSpPr/>
          <p:nvPr/>
        </p:nvSpPr>
        <p:spPr>
          <a:xfrm>
            <a:off x="4981172" y="4751530"/>
            <a:ext cx="2229649" cy="584775"/>
          </a:xfrm>
          <a:prstGeom prst="rect">
            <a:avLst/>
          </a:prstGeom>
          <a:noFill/>
        </p:spPr>
        <p:txBody>
          <a:bodyPr wrap="none" lIns="91440" tIns="45720" rIns="91440" bIns="45720">
            <a:spAutoFit/>
          </a:bodyPr>
          <a:lstStyle/>
          <a:p>
            <a:pPr algn="ctr"/>
            <a:r>
              <a:rPr lang="es-ES" sz="3200" b="1" cap="none" spc="0" dirty="0" err="1"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Fotocurado</a:t>
            </a:r>
            <a:r>
              <a:rPr lang="es-ES" sz="32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a:t>
            </a:r>
            <a:endParaRPr lang="es-ES" sz="32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282124287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375520" y="189570"/>
            <a:ext cx="7106433" cy="1446550"/>
          </a:xfrm>
          <a:prstGeom prst="rect">
            <a:avLst/>
          </a:prstGeom>
          <a:noFill/>
        </p:spPr>
        <p:txBody>
          <a:bodyPr wrap="none" lIns="91440" tIns="45720" rIns="91440" bIns="45720">
            <a:spAutoFit/>
          </a:bodyPr>
          <a:lstStyle/>
          <a:p>
            <a:pPr algn="ctr"/>
            <a:r>
              <a:rPr lang="es-ES" sz="44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A</a:t>
            </a:r>
            <a:r>
              <a:rPr lang="es-ES" sz="44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plicación de la resina </a:t>
            </a:r>
          </a:p>
          <a:p>
            <a:pPr algn="ctr"/>
            <a:r>
              <a:rPr lang="es-ES" sz="44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por incrementos (incisal).</a:t>
            </a:r>
            <a:endParaRPr lang="es-ES" sz="4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5" name="Imagen 4"/>
          <p:cNvPicPr>
            <a:picLocks noChangeAspect="1"/>
          </p:cNvPicPr>
          <p:nvPr/>
        </p:nvPicPr>
        <p:blipFill>
          <a:blip r:embed="rId3"/>
          <a:stretch>
            <a:fillRect/>
          </a:stretch>
        </p:blipFill>
        <p:spPr>
          <a:xfrm>
            <a:off x="2136620" y="1859234"/>
            <a:ext cx="7829550" cy="4210050"/>
          </a:xfrm>
          <a:prstGeom prst="rect">
            <a:avLst/>
          </a:prstGeom>
        </p:spPr>
      </p:pic>
    </p:spTree>
    <p:extLst>
      <p:ext uri="{BB962C8B-B14F-4D97-AF65-F5344CB8AC3E}">
        <p14:creationId xmlns:p14="http://schemas.microsoft.com/office/powerpoint/2010/main" val="404214007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3"/>
          <a:stretch>
            <a:fillRect/>
          </a:stretch>
        </p:blipFill>
        <p:spPr>
          <a:xfrm>
            <a:off x="1705572" y="1559868"/>
            <a:ext cx="7991475" cy="4029075"/>
          </a:xfrm>
          <a:prstGeom prst="rect">
            <a:avLst/>
          </a:prstGeom>
        </p:spPr>
      </p:pic>
      <p:sp>
        <p:nvSpPr>
          <p:cNvPr id="3" name="Rectángulo 2"/>
          <p:cNvSpPr/>
          <p:nvPr/>
        </p:nvSpPr>
        <p:spPr>
          <a:xfrm>
            <a:off x="2653310" y="217355"/>
            <a:ext cx="6096000" cy="1200329"/>
          </a:xfrm>
          <a:prstGeom prst="rect">
            <a:avLst/>
          </a:prstGeom>
        </p:spPr>
        <p:txBody>
          <a:bodyPr>
            <a:spAutoFit/>
          </a:bodyPr>
          <a:lstStyle/>
          <a:p>
            <a:pPr algn="ctr"/>
            <a:r>
              <a:rPr lang="es-ES" sz="36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Aplicación de la resina </a:t>
            </a:r>
          </a:p>
          <a:p>
            <a:pPr algn="ctr"/>
            <a:r>
              <a:rPr lang="es-ES" sz="36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(por incrementos).</a:t>
            </a:r>
            <a:endParaRPr lang="es-ES" sz="36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4" name="Rectángulo 3"/>
          <p:cNvSpPr/>
          <p:nvPr/>
        </p:nvSpPr>
        <p:spPr>
          <a:xfrm>
            <a:off x="3656935" y="5588943"/>
            <a:ext cx="4088747" cy="523220"/>
          </a:xfrm>
          <a:prstGeom prst="rect">
            <a:avLst/>
          </a:prstGeom>
          <a:noFill/>
        </p:spPr>
        <p:txBody>
          <a:bodyPr wrap="none" lIns="91440" tIns="45720" rIns="91440" bIns="45720">
            <a:spAutoFit/>
          </a:bodyPr>
          <a:lstStyle/>
          <a:p>
            <a:pPr algn="ctr"/>
            <a:r>
              <a:rPr lang="es-ES" sz="28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La resina puede ser fluida</a:t>
            </a:r>
            <a:r>
              <a:rPr lang="es-ES" sz="28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a:t>
            </a:r>
            <a:endParaRPr lang="es-ES" sz="28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258792267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3"/>
          <a:stretch>
            <a:fillRect/>
          </a:stretch>
        </p:blipFill>
        <p:spPr>
          <a:xfrm>
            <a:off x="2067701" y="2420860"/>
            <a:ext cx="7839075" cy="3800475"/>
          </a:xfrm>
          <a:prstGeom prst="rect">
            <a:avLst/>
          </a:prstGeom>
        </p:spPr>
      </p:pic>
      <p:sp>
        <p:nvSpPr>
          <p:cNvPr id="3" name="Rectángulo 2"/>
          <p:cNvSpPr/>
          <p:nvPr/>
        </p:nvSpPr>
        <p:spPr>
          <a:xfrm>
            <a:off x="510041" y="458310"/>
            <a:ext cx="10703571" cy="1754326"/>
          </a:xfrm>
          <a:prstGeom prst="rect">
            <a:avLst/>
          </a:prstGeom>
          <a:noFill/>
        </p:spPr>
        <p:txBody>
          <a:bodyPr wrap="none" lIns="91440" tIns="45720" rIns="91440" bIns="45720">
            <a:spAutoFit/>
          </a:bodyPr>
          <a:lstStyle/>
          <a:p>
            <a:pPr algn="ctr"/>
            <a:r>
              <a:rPr lang="es-ES" sz="54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Colocación de la resina lingual</a:t>
            </a:r>
          </a:p>
          <a:p>
            <a:pPr algn="ctr"/>
            <a:r>
              <a:rPr lang="es-ES" sz="54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con ayuda de la matriz.</a:t>
            </a:r>
            <a:endParaRPr lang="es-ES"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414617905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3"/>
          <a:stretch>
            <a:fillRect/>
          </a:stretch>
        </p:blipFill>
        <p:spPr>
          <a:xfrm>
            <a:off x="2214561" y="1713494"/>
            <a:ext cx="7762875" cy="3971925"/>
          </a:xfrm>
          <a:prstGeom prst="rect">
            <a:avLst/>
          </a:prstGeom>
        </p:spPr>
      </p:pic>
      <p:sp>
        <p:nvSpPr>
          <p:cNvPr id="2" name="Rectángulo 1"/>
          <p:cNvSpPr/>
          <p:nvPr/>
        </p:nvSpPr>
        <p:spPr>
          <a:xfrm>
            <a:off x="3322259" y="391560"/>
            <a:ext cx="5547481" cy="923330"/>
          </a:xfrm>
          <a:prstGeom prst="rect">
            <a:avLst/>
          </a:prstGeom>
          <a:noFill/>
        </p:spPr>
        <p:txBody>
          <a:bodyPr wrap="none" lIns="91440" tIns="45720" rIns="91440" bIns="45720">
            <a:spAutoFit/>
          </a:bodyPr>
          <a:lstStyle/>
          <a:p>
            <a:pPr algn="ctr"/>
            <a:r>
              <a:rPr lang="es-ES" sz="54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Resina </a:t>
            </a:r>
            <a:r>
              <a:rPr lang="es-ES" sz="5400" b="1" dirty="0" err="1"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fotocurada</a:t>
            </a:r>
            <a:r>
              <a:rPr lang="es-ES" sz="54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a:t>
            </a:r>
            <a:endParaRPr lang="es-ES"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12585579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75842" y="308473"/>
            <a:ext cx="10058400" cy="815247"/>
          </a:xfrm>
        </p:spPr>
        <p:txBody>
          <a:bodyPr/>
          <a:lstStyle/>
          <a:p>
            <a:pPr algn="ctr"/>
            <a:r>
              <a:rPr lang="es-MX" dirty="0" smtClean="0"/>
              <a:t>Guía para el usuario</a:t>
            </a:r>
            <a:endParaRPr lang="es-MX" dirty="0"/>
          </a:p>
        </p:txBody>
      </p:sp>
      <p:sp>
        <p:nvSpPr>
          <p:cNvPr id="5" name="Marcador de texto 4"/>
          <p:cNvSpPr>
            <a:spLocks noGrp="1"/>
          </p:cNvSpPr>
          <p:nvPr>
            <p:ph type="body" idx="1"/>
          </p:nvPr>
        </p:nvSpPr>
        <p:spPr>
          <a:xfrm>
            <a:off x="204061" y="1717398"/>
            <a:ext cx="11633812" cy="5140602"/>
          </a:xfrm>
        </p:spPr>
        <p:txBody>
          <a:bodyPr>
            <a:normAutofit fontScale="77500" lnSpcReduction="20000"/>
          </a:bodyPr>
          <a:lstStyle/>
          <a:p>
            <a:r>
              <a:rPr lang="es-MX" dirty="0" smtClean="0">
                <a:solidFill>
                  <a:schemeClr val="tx1"/>
                </a:solidFill>
              </a:rPr>
              <a:t>11. Ejemplos del tipo de caries para realizar este tipo específico de restauración.</a:t>
            </a:r>
          </a:p>
          <a:p>
            <a:r>
              <a:rPr lang="es-MX" dirty="0" smtClean="0">
                <a:solidFill>
                  <a:schemeClr val="tx1"/>
                </a:solidFill>
              </a:rPr>
              <a:t>12. En la foto, se nota una restauración pigmentada que ya obliga el cambio. También se ve  la cavidad preparada.</a:t>
            </a:r>
          </a:p>
          <a:p>
            <a:r>
              <a:rPr lang="es-MX" dirty="0" smtClean="0">
                <a:solidFill>
                  <a:schemeClr val="tx1"/>
                </a:solidFill>
              </a:rPr>
              <a:t>13. La obtención de la impresión con silicón del diente reconstruido y la </a:t>
            </a:r>
            <a:r>
              <a:rPr lang="es-MX" dirty="0" err="1" smtClean="0">
                <a:solidFill>
                  <a:schemeClr val="tx1"/>
                </a:solidFill>
              </a:rPr>
              <a:t>rstauración</a:t>
            </a:r>
            <a:r>
              <a:rPr lang="es-MX" dirty="0" smtClean="0">
                <a:solidFill>
                  <a:schemeClr val="tx1"/>
                </a:solidFill>
              </a:rPr>
              <a:t> terminada con este alternativa de restauración.</a:t>
            </a:r>
          </a:p>
          <a:p>
            <a:r>
              <a:rPr lang="es-MX" dirty="0" smtClean="0">
                <a:solidFill>
                  <a:schemeClr val="tx1"/>
                </a:solidFill>
              </a:rPr>
              <a:t>14. Hay que hacer una limpieza del diente en cuestión con pasta de pómez para quitar cualquier residuo de alimento o placa </a:t>
            </a:r>
            <a:r>
              <a:rPr lang="es-MX" dirty="0" err="1" smtClean="0">
                <a:solidFill>
                  <a:schemeClr val="tx1"/>
                </a:solidFill>
              </a:rPr>
              <a:t>dentobacteriana</a:t>
            </a:r>
            <a:r>
              <a:rPr lang="es-MX" dirty="0" smtClean="0">
                <a:solidFill>
                  <a:schemeClr val="tx1"/>
                </a:solidFill>
              </a:rPr>
              <a:t>.</a:t>
            </a:r>
          </a:p>
          <a:p>
            <a:r>
              <a:rPr lang="es-MX" dirty="0" smtClean="0">
                <a:solidFill>
                  <a:schemeClr val="tx1"/>
                </a:solidFill>
              </a:rPr>
              <a:t>15. Se le toma la impresión por lingual al diente reconstruido con silicón por adición del tipo pesado, que servirá como matriz para conformar la restauración.</a:t>
            </a:r>
          </a:p>
          <a:p>
            <a:r>
              <a:rPr lang="es-MX" dirty="0" smtClean="0">
                <a:solidFill>
                  <a:schemeClr val="tx1"/>
                </a:solidFill>
              </a:rPr>
              <a:t>16. Para esta técnica, la resina fluida es una magnífica opción, sobretodo para iniciarla.</a:t>
            </a:r>
          </a:p>
          <a:p>
            <a:r>
              <a:rPr lang="es-MX" dirty="0" smtClean="0">
                <a:solidFill>
                  <a:schemeClr val="tx1"/>
                </a:solidFill>
              </a:rPr>
              <a:t>17.  Para la coincidencia en el color, se coloca la resina que se asemeja al del diente y se polimeriza sobre el otro diente para hacer la comparación. Una vez obtenido se continúa con el procedimiento.</a:t>
            </a:r>
          </a:p>
          <a:p>
            <a:r>
              <a:rPr lang="es-MX" dirty="0" smtClean="0">
                <a:solidFill>
                  <a:schemeClr val="tx1"/>
                </a:solidFill>
              </a:rPr>
              <a:t>18.  Las muestras se eliminan.</a:t>
            </a:r>
          </a:p>
          <a:p>
            <a:r>
              <a:rPr lang="es-MX" dirty="0" smtClean="0">
                <a:solidFill>
                  <a:schemeClr val="tx1"/>
                </a:solidFill>
              </a:rPr>
              <a:t>19.  A la cavidad para obtener una mayor retención de la resina, se le talla un bisel en el ángulo cavo superficial, con una fresa de diamante fino y con velocidad moderada, con el fin de no fracturar el esmalte débil.</a:t>
            </a:r>
          </a:p>
          <a:p>
            <a:r>
              <a:rPr lang="es-MX" dirty="0" smtClean="0">
                <a:solidFill>
                  <a:schemeClr val="tx1"/>
                </a:solidFill>
              </a:rPr>
              <a:t>20. La cinta de teflón para protección de los dientes contiguos y facilitar la conformación de la restauración.</a:t>
            </a:r>
          </a:p>
          <a:p>
            <a:r>
              <a:rPr lang="es-MX" dirty="0" smtClean="0">
                <a:solidFill>
                  <a:schemeClr val="tx1"/>
                </a:solidFill>
              </a:rPr>
              <a:t>21.  Un ejemplo del empleo de la cinta de teflón.</a:t>
            </a:r>
          </a:p>
          <a:p>
            <a:pPr marL="457200" indent="-457200">
              <a:buAutoNum type="arabicPeriod"/>
            </a:pPr>
            <a:endParaRPr lang="es-MX" sz="3700" dirty="0" smtClean="0"/>
          </a:p>
          <a:p>
            <a:pPr marL="457200" indent="-457200">
              <a:buAutoNum type="arabicPeriod"/>
            </a:pPr>
            <a:endParaRPr lang="es-MX" dirty="0" smtClean="0"/>
          </a:p>
          <a:p>
            <a:pPr marL="457200" indent="-457200">
              <a:buAutoNum type="arabicPeriod"/>
            </a:pPr>
            <a:endParaRPr lang="es-MX" dirty="0"/>
          </a:p>
        </p:txBody>
      </p:sp>
    </p:spTree>
    <p:extLst>
      <p:ext uri="{BB962C8B-B14F-4D97-AF65-F5344CB8AC3E}">
        <p14:creationId xmlns:p14="http://schemas.microsoft.com/office/powerpoint/2010/main" val="145651282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3"/>
          <a:stretch>
            <a:fillRect/>
          </a:stretch>
        </p:blipFill>
        <p:spPr>
          <a:xfrm>
            <a:off x="83402" y="224883"/>
            <a:ext cx="7029450" cy="4267200"/>
          </a:xfrm>
          <a:prstGeom prst="rect">
            <a:avLst/>
          </a:prstGeom>
        </p:spPr>
      </p:pic>
      <p:sp>
        <p:nvSpPr>
          <p:cNvPr id="3" name="Rectángulo 2"/>
          <p:cNvSpPr/>
          <p:nvPr/>
        </p:nvSpPr>
        <p:spPr>
          <a:xfrm>
            <a:off x="937854" y="3837130"/>
            <a:ext cx="5164427" cy="523220"/>
          </a:xfrm>
          <a:prstGeom prst="rect">
            <a:avLst/>
          </a:prstGeom>
          <a:noFill/>
        </p:spPr>
        <p:txBody>
          <a:bodyPr wrap="none" lIns="91440" tIns="45720" rIns="91440" bIns="45720">
            <a:spAutoFit/>
          </a:bodyPr>
          <a:lstStyle/>
          <a:p>
            <a:pPr algn="ctr"/>
            <a:r>
              <a:rPr lang="es-ES" sz="28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Reconstrucción con resina incisal.</a:t>
            </a:r>
            <a:endParaRPr lang="es-ES" sz="28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4" name="Rectángulo 3"/>
          <p:cNvSpPr/>
          <p:nvPr/>
        </p:nvSpPr>
        <p:spPr>
          <a:xfrm>
            <a:off x="3864205" y="4974554"/>
            <a:ext cx="4731232" cy="707886"/>
          </a:xfrm>
          <a:prstGeom prst="rect">
            <a:avLst/>
          </a:prstGeom>
          <a:noFill/>
        </p:spPr>
        <p:txBody>
          <a:bodyPr wrap="none" lIns="91440" tIns="45720" rIns="91440" bIns="45720">
            <a:spAutoFit/>
          </a:bodyPr>
          <a:lstStyle/>
          <a:p>
            <a:pPr algn="ctr"/>
            <a:r>
              <a:rPr lang="es-ES" sz="40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Vista tridimensional.</a:t>
            </a:r>
            <a:endParaRPr lang="es-ES" sz="40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5" name="Imagen 4"/>
          <p:cNvPicPr>
            <a:picLocks noChangeAspect="1"/>
          </p:cNvPicPr>
          <p:nvPr/>
        </p:nvPicPr>
        <p:blipFill>
          <a:blip r:embed="rId4"/>
          <a:stretch>
            <a:fillRect/>
          </a:stretch>
        </p:blipFill>
        <p:spPr>
          <a:xfrm>
            <a:off x="7448550" y="370030"/>
            <a:ext cx="4610100" cy="3467100"/>
          </a:xfrm>
          <a:prstGeom prst="rect">
            <a:avLst/>
          </a:prstGeom>
        </p:spPr>
      </p:pic>
    </p:spTree>
    <p:extLst>
      <p:ext uri="{BB962C8B-B14F-4D97-AF65-F5344CB8AC3E}">
        <p14:creationId xmlns:p14="http://schemas.microsoft.com/office/powerpoint/2010/main" val="185674697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595168" y="133983"/>
            <a:ext cx="6266331" cy="1446550"/>
          </a:xfrm>
          <a:prstGeom prst="rect">
            <a:avLst/>
          </a:prstGeom>
          <a:noFill/>
        </p:spPr>
        <p:txBody>
          <a:bodyPr wrap="none" lIns="91440" tIns="45720" rIns="91440" bIns="45720">
            <a:spAutoFit/>
          </a:bodyPr>
          <a:lstStyle/>
          <a:p>
            <a:pPr algn="ctr"/>
            <a:r>
              <a:rPr lang="es-ES" sz="44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Resina de dentina para </a:t>
            </a:r>
          </a:p>
          <a:p>
            <a:pPr algn="ctr"/>
            <a:r>
              <a:rPr lang="es-ES" sz="44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cuerpo de la restauración.</a:t>
            </a:r>
            <a:endParaRPr lang="es-ES" sz="4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3" name="Imagen 2"/>
          <p:cNvPicPr>
            <a:picLocks noChangeAspect="1"/>
          </p:cNvPicPr>
          <p:nvPr/>
        </p:nvPicPr>
        <p:blipFill>
          <a:blip r:embed="rId3"/>
          <a:stretch>
            <a:fillRect/>
          </a:stretch>
        </p:blipFill>
        <p:spPr>
          <a:xfrm>
            <a:off x="2015836" y="1898505"/>
            <a:ext cx="8077200" cy="4391025"/>
          </a:xfrm>
          <a:prstGeom prst="rect">
            <a:avLst/>
          </a:prstGeom>
        </p:spPr>
      </p:pic>
    </p:spTree>
    <p:extLst>
      <p:ext uri="{BB962C8B-B14F-4D97-AF65-F5344CB8AC3E}">
        <p14:creationId xmlns:p14="http://schemas.microsoft.com/office/powerpoint/2010/main" val="269898327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3"/>
          <a:stretch>
            <a:fillRect/>
          </a:stretch>
        </p:blipFill>
        <p:spPr>
          <a:xfrm>
            <a:off x="2117903" y="1800091"/>
            <a:ext cx="7981950" cy="4362450"/>
          </a:xfrm>
          <a:prstGeom prst="rect">
            <a:avLst/>
          </a:prstGeom>
        </p:spPr>
      </p:pic>
      <p:sp>
        <p:nvSpPr>
          <p:cNvPr id="3" name="Rectángulo 2"/>
          <p:cNvSpPr/>
          <p:nvPr/>
        </p:nvSpPr>
        <p:spPr>
          <a:xfrm>
            <a:off x="3742686" y="340045"/>
            <a:ext cx="4732386" cy="923330"/>
          </a:xfrm>
          <a:prstGeom prst="rect">
            <a:avLst/>
          </a:prstGeom>
          <a:noFill/>
        </p:spPr>
        <p:txBody>
          <a:bodyPr wrap="none" lIns="91440" tIns="45720" rIns="91440" bIns="45720">
            <a:spAutoFit/>
          </a:bodyPr>
          <a:lstStyle/>
          <a:p>
            <a:pPr algn="ctr"/>
            <a:r>
              <a:rPr lang="es-ES" sz="5400" b="1" cap="none" spc="0" dirty="0" err="1"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Fotocurado</a:t>
            </a:r>
            <a:r>
              <a:rPr lang="es-ES" sz="54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20”.</a:t>
            </a:r>
            <a:endParaRPr lang="es-ES"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399030622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2327294" y="230668"/>
            <a:ext cx="7485895" cy="1446550"/>
          </a:xfrm>
          <a:prstGeom prst="rect">
            <a:avLst/>
          </a:prstGeom>
          <a:noFill/>
        </p:spPr>
        <p:txBody>
          <a:bodyPr wrap="none" lIns="91440" tIns="45720" rIns="91440" bIns="45720">
            <a:spAutoFit/>
          </a:bodyPr>
          <a:lstStyle/>
          <a:p>
            <a:pPr algn="ctr"/>
            <a:r>
              <a:rPr lang="es-ES" sz="44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Continuación del modelado del</a:t>
            </a:r>
          </a:p>
          <a:p>
            <a:pPr algn="ctr"/>
            <a:r>
              <a:rPr lang="es-ES" sz="44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cuerpo de la restauración.</a:t>
            </a:r>
            <a:endParaRPr lang="es-ES" sz="4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5" name="Imagen 4"/>
          <p:cNvPicPr>
            <a:picLocks noChangeAspect="1"/>
          </p:cNvPicPr>
          <p:nvPr/>
        </p:nvPicPr>
        <p:blipFill>
          <a:blip r:embed="rId3"/>
          <a:stretch>
            <a:fillRect/>
          </a:stretch>
        </p:blipFill>
        <p:spPr>
          <a:xfrm>
            <a:off x="396092" y="2063310"/>
            <a:ext cx="5114925" cy="4162425"/>
          </a:xfrm>
          <a:prstGeom prst="rect">
            <a:avLst/>
          </a:prstGeom>
        </p:spPr>
      </p:pic>
      <p:pic>
        <p:nvPicPr>
          <p:cNvPr id="6" name="Imagen 5"/>
          <p:cNvPicPr>
            <a:picLocks noChangeAspect="1"/>
          </p:cNvPicPr>
          <p:nvPr/>
        </p:nvPicPr>
        <p:blipFill>
          <a:blip r:embed="rId4"/>
          <a:stretch>
            <a:fillRect/>
          </a:stretch>
        </p:blipFill>
        <p:spPr>
          <a:xfrm>
            <a:off x="5822525" y="2025209"/>
            <a:ext cx="5286375" cy="4238625"/>
          </a:xfrm>
          <a:prstGeom prst="rect">
            <a:avLst/>
          </a:prstGeom>
        </p:spPr>
      </p:pic>
    </p:spTree>
    <p:extLst>
      <p:ext uri="{BB962C8B-B14F-4D97-AF65-F5344CB8AC3E}">
        <p14:creationId xmlns:p14="http://schemas.microsoft.com/office/powerpoint/2010/main" val="89347806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3"/>
          <a:stretch>
            <a:fillRect/>
          </a:stretch>
        </p:blipFill>
        <p:spPr>
          <a:xfrm>
            <a:off x="2133599" y="1863144"/>
            <a:ext cx="7924800" cy="4419600"/>
          </a:xfrm>
          <a:prstGeom prst="rect">
            <a:avLst/>
          </a:prstGeom>
        </p:spPr>
      </p:pic>
      <p:sp>
        <p:nvSpPr>
          <p:cNvPr id="3" name="Rectángulo 2"/>
          <p:cNvSpPr/>
          <p:nvPr/>
        </p:nvSpPr>
        <p:spPr>
          <a:xfrm>
            <a:off x="3729807" y="198377"/>
            <a:ext cx="4732385" cy="923330"/>
          </a:xfrm>
          <a:prstGeom prst="rect">
            <a:avLst/>
          </a:prstGeom>
        </p:spPr>
        <p:txBody>
          <a:bodyPr wrap="none">
            <a:spAutoFit/>
          </a:bodyPr>
          <a:lstStyle/>
          <a:p>
            <a:pPr lvl="0" algn="ctr"/>
            <a:r>
              <a:rPr lang="es-ES" sz="5400" b="1" dirty="0" err="1">
                <a:ln w="9525">
                  <a:solidFill>
                    <a:prstClr val="white"/>
                  </a:solidFill>
                  <a:prstDash val="solid"/>
                </a:ln>
                <a:solidFill>
                  <a:srgbClr val="4472C4"/>
                </a:solidFill>
                <a:effectLst>
                  <a:outerShdw blurRad="12700" dist="38100" dir="2700000" algn="tl" rotWithShape="0">
                    <a:srgbClr val="4472C4">
                      <a:lumMod val="60000"/>
                      <a:lumOff val="40000"/>
                    </a:srgbClr>
                  </a:outerShdw>
                </a:effectLst>
              </a:rPr>
              <a:t>Fotocurado</a:t>
            </a:r>
            <a:r>
              <a:rPr lang="es-ES" sz="5400" b="1" dirty="0">
                <a:ln w="9525">
                  <a:solidFill>
                    <a:prstClr val="white"/>
                  </a:solidFill>
                  <a:prstDash val="solid"/>
                </a:ln>
                <a:solidFill>
                  <a:srgbClr val="4472C4"/>
                </a:solidFill>
                <a:effectLst>
                  <a:outerShdw blurRad="12700" dist="38100" dir="2700000" algn="tl" rotWithShape="0">
                    <a:srgbClr val="4472C4">
                      <a:lumMod val="60000"/>
                      <a:lumOff val="40000"/>
                    </a:srgbClr>
                  </a:outerShdw>
                </a:effectLst>
              </a:rPr>
              <a:t> 20”.</a:t>
            </a:r>
          </a:p>
        </p:txBody>
      </p:sp>
    </p:spTree>
    <p:extLst>
      <p:ext uri="{BB962C8B-B14F-4D97-AF65-F5344CB8AC3E}">
        <p14:creationId xmlns:p14="http://schemas.microsoft.com/office/powerpoint/2010/main" val="231120276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3"/>
          <a:stretch>
            <a:fillRect/>
          </a:stretch>
        </p:blipFill>
        <p:spPr>
          <a:xfrm>
            <a:off x="2376486" y="2021915"/>
            <a:ext cx="7439025" cy="4333875"/>
          </a:xfrm>
          <a:prstGeom prst="rect">
            <a:avLst/>
          </a:prstGeom>
        </p:spPr>
      </p:pic>
      <p:sp>
        <p:nvSpPr>
          <p:cNvPr id="3" name="Rectángulo 2"/>
          <p:cNvSpPr/>
          <p:nvPr/>
        </p:nvSpPr>
        <p:spPr>
          <a:xfrm>
            <a:off x="2798493" y="296214"/>
            <a:ext cx="6595012" cy="769441"/>
          </a:xfrm>
          <a:prstGeom prst="rect">
            <a:avLst/>
          </a:prstGeom>
          <a:noFill/>
        </p:spPr>
        <p:txBody>
          <a:bodyPr wrap="none" lIns="91440" tIns="45720" rIns="91440" bIns="45720">
            <a:spAutoFit/>
          </a:bodyPr>
          <a:lstStyle/>
          <a:p>
            <a:pPr algn="ctr"/>
            <a:r>
              <a:rPr lang="es-ES" sz="44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Aplicación de resina </a:t>
            </a:r>
            <a:r>
              <a:rPr lang="es-ES" sz="4400" b="1" cap="none" spc="0" dirty="0" err="1"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incisal</a:t>
            </a:r>
            <a:r>
              <a:rPr lang="es-ES" sz="44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a:t>
            </a:r>
            <a:endParaRPr lang="es-ES" sz="4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423280348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3"/>
          <a:stretch>
            <a:fillRect/>
          </a:stretch>
        </p:blipFill>
        <p:spPr>
          <a:xfrm>
            <a:off x="2238374" y="1896481"/>
            <a:ext cx="7715250" cy="4352925"/>
          </a:xfrm>
          <a:prstGeom prst="rect">
            <a:avLst/>
          </a:prstGeom>
        </p:spPr>
      </p:pic>
      <p:sp>
        <p:nvSpPr>
          <p:cNvPr id="2" name="Rectángulo 1"/>
          <p:cNvSpPr/>
          <p:nvPr/>
        </p:nvSpPr>
        <p:spPr>
          <a:xfrm>
            <a:off x="3729807" y="146861"/>
            <a:ext cx="4732385" cy="923330"/>
          </a:xfrm>
          <a:prstGeom prst="rect">
            <a:avLst/>
          </a:prstGeom>
        </p:spPr>
        <p:txBody>
          <a:bodyPr wrap="none">
            <a:spAutoFit/>
          </a:bodyPr>
          <a:lstStyle/>
          <a:p>
            <a:pPr lvl="0" algn="ctr"/>
            <a:r>
              <a:rPr lang="es-ES" sz="5400" b="1" dirty="0" err="1">
                <a:ln w="9525">
                  <a:solidFill>
                    <a:prstClr val="white"/>
                  </a:solidFill>
                  <a:prstDash val="solid"/>
                </a:ln>
                <a:solidFill>
                  <a:srgbClr val="4472C4"/>
                </a:solidFill>
                <a:effectLst>
                  <a:outerShdw blurRad="12700" dist="38100" dir="2700000" algn="tl" rotWithShape="0">
                    <a:srgbClr val="4472C4">
                      <a:lumMod val="60000"/>
                      <a:lumOff val="40000"/>
                    </a:srgbClr>
                  </a:outerShdw>
                </a:effectLst>
              </a:rPr>
              <a:t>Fotocurado</a:t>
            </a:r>
            <a:r>
              <a:rPr lang="es-ES" sz="5400" b="1" dirty="0">
                <a:ln w="9525">
                  <a:solidFill>
                    <a:prstClr val="white"/>
                  </a:solidFill>
                  <a:prstDash val="solid"/>
                </a:ln>
                <a:solidFill>
                  <a:srgbClr val="4472C4"/>
                </a:solidFill>
                <a:effectLst>
                  <a:outerShdw blurRad="12700" dist="38100" dir="2700000" algn="tl" rotWithShape="0">
                    <a:srgbClr val="4472C4">
                      <a:lumMod val="60000"/>
                      <a:lumOff val="40000"/>
                    </a:srgbClr>
                  </a:outerShdw>
                </a:effectLst>
              </a:rPr>
              <a:t> 20”.</a:t>
            </a:r>
          </a:p>
        </p:txBody>
      </p:sp>
    </p:spTree>
    <p:extLst>
      <p:ext uri="{BB962C8B-B14F-4D97-AF65-F5344CB8AC3E}">
        <p14:creationId xmlns:p14="http://schemas.microsoft.com/office/powerpoint/2010/main" val="89538225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3"/>
          <a:stretch>
            <a:fillRect/>
          </a:stretch>
        </p:blipFill>
        <p:spPr>
          <a:xfrm>
            <a:off x="7673237" y="-2969"/>
            <a:ext cx="4533900" cy="4238625"/>
          </a:xfrm>
          <a:prstGeom prst="rect">
            <a:avLst/>
          </a:prstGeom>
        </p:spPr>
      </p:pic>
      <p:pic>
        <p:nvPicPr>
          <p:cNvPr id="3" name="Imagen 2"/>
          <p:cNvPicPr>
            <a:picLocks noChangeAspect="1"/>
          </p:cNvPicPr>
          <p:nvPr/>
        </p:nvPicPr>
        <p:blipFill>
          <a:blip r:embed="rId4"/>
          <a:stretch>
            <a:fillRect/>
          </a:stretch>
        </p:blipFill>
        <p:spPr>
          <a:xfrm>
            <a:off x="27044" y="0"/>
            <a:ext cx="3543300" cy="4181475"/>
          </a:xfrm>
          <a:prstGeom prst="rect">
            <a:avLst/>
          </a:prstGeom>
        </p:spPr>
      </p:pic>
      <p:pic>
        <p:nvPicPr>
          <p:cNvPr id="4" name="Imagen 3"/>
          <p:cNvPicPr>
            <a:picLocks noChangeAspect="1"/>
          </p:cNvPicPr>
          <p:nvPr/>
        </p:nvPicPr>
        <p:blipFill>
          <a:blip r:embed="rId5"/>
          <a:stretch>
            <a:fillRect/>
          </a:stretch>
        </p:blipFill>
        <p:spPr>
          <a:xfrm>
            <a:off x="1914293" y="3302965"/>
            <a:ext cx="3638550" cy="3895725"/>
          </a:xfrm>
          <a:prstGeom prst="rect">
            <a:avLst/>
          </a:prstGeom>
        </p:spPr>
      </p:pic>
      <p:pic>
        <p:nvPicPr>
          <p:cNvPr id="5" name="Imagen 4"/>
          <p:cNvPicPr>
            <a:picLocks noChangeAspect="1"/>
          </p:cNvPicPr>
          <p:nvPr/>
        </p:nvPicPr>
        <p:blipFill>
          <a:blip r:embed="rId6"/>
          <a:stretch>
            <a:fillRect/>
          </a:stretch>
        </p:blipFill>
        <p:spPr>
          <a:xfrm>
            <a:off x="5865425" y="3361958"/>
            <a:ext cx="3019425" cy="3648075"/>
          </a:xfrm>
          <a:prstGeom prst="rect">
            <a:avLst/>
          </a:prstGeom>
        </p:spPr>
      </p:pic>
      <p:sp>
        <p:nvSpPr>
          <p:cNvPr id="6" name="Flecha derecha 5"/>
          <p:cNvSpPr/>
          <p:nvPr/>
        </p:nvSpPr>
        <p:spPr>
          <a:xfrm rot="21146401">
            <a:off x="7617905" y="966174"/>
            <a:ext cx="2006822" cy="2189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Flecha abajo 7"/>
          <p:cNvSpPr/>
          <p:nvPr/>
        </p:nvSpPr>
        <p:spPr>
          <a:xfrm rot="1448440">
            <a:off x="4497160" y="2548848"/>
            <a:ext cx="484632" cy="162622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Elipse 8"/>
          <p:cNvSpPr/>
          <p:nvPr/>
        </p:nvSpPr>
        <p:spPr>
          <a:xfrm>
            <a:off x="2523221" y="3960782"/>
            <a:ext cx="2511380" cy="188031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Flecha derecha 12"/>
          <p:cNvSpPr/>
          <p:nvPr/>
        </p:nvSpPr>
        <p:spPr>
          <a:xfrm rot="11166775">
            <a:off x="2039376" y="994251"/>
            <a:ext cx="2006822" cy="2189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Rectángulo 6"/>
          <p:cNvSpPr/>
          <p:nvPr/>
        </p:nvSpPr>
        <p:spPr>
          <a:xfrm>
            <a:off x="3595672" y="929944"/>
            <a:ext cx="3914341" cy="523220"/>
          </a:xfrm>
          <a:prstGeom prst="rect">
            <a:avLst/>
          </a:prstGeom>
          <a:noFill/>
        </p:spPr>
        <p:txBody>
          <a:bodyPr wrap="none" lIns="91440" tIns="45720" rIns="91440" bIns="45720">
            <a:spAutoFit/>
          </a:bodyPr>
          <a:lstStyle/>
          <a:p>
            <a:pPr algn="ctr"/>
            <a:r>
              <a:rPr lang="es-ES" sz="28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Translucidez del esmalte.</a:t>
            </a:r>
            <a:endParaRPr lang="es-ES" sz="28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10" name="Rectángulo 9"/>
          <p:cNvSpPr/>
          <p:nvPr/>
        </p:nvSpPr>
        <p:spPr>
          <a:xfrm>
            <a:off x="3733568" y="2074317"/>
            <a:ext cx="3020250" cy="523220"/>
          </a:xfrm>
          <a:prstGeom prst="rect">
            <a:avLst/>
          </a:prstGeom>
          <a:noFill/>
        </p:spPr>
        <p:txBody>
          <a:bodyPr wrap="none" lIns="91440" tIns="45720" rIns="91440" bIns="45720">
            <a:spAutoFit/>
          </a:bodyPr>
          <a:lstStyle/>
          <a:p>
            <a:pPr algn="ctr"/>
            <a:r>
              <a:rPr lang="es-ES" sz="28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Cuerpo de dentina.</a:t>
            </a:r>
            <a:endParaRPr lang="es-ES" sz="28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81037518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3"/>
          <a:stretch>
            <a:fillRect/>
          </a:stretch>
        </p:blipFill>
        <p:spPr>
          <a:xfrm>
            <a:off x="0" y="0"/>
            <a:ext cx="4286250" cy="4276725"/>
          </a:xfrm>
          <a:prstGeom prst="rect">
            <a:avLst/>
          </a:prstGeom>
        </p:spPr>
      </p:pic>
      <p:pic>
        <p:nvPicPr>
          <p:cNvPr id="3" name="Imagen 2"/>
          <p:cNvPicPr>
            <a:picLocks noChangeAspect="1"/>
          </p:cNvPicPr>
          <p:nvPr/>
        </p:nvPicPr>
        <p:blipFill>
          <a:blip r:embed="rId4"/>
          <a:stretch>
            <a:fillRect/>
          </a:stretch>
        </p:blipFill>
        <p:spPr>
          <a:xfrm>
            <a:off x="8194055" y="0"/>
            <a:ext cx="3933825" cy="4295775"/>
          </a:xfrm>
          <a:prstGeom prst="rect">
            <a:avLst/>
          </a:prstGeom>
        </p:spPr>
      </p:pic>
      <p:pic>
        <p:nvPicPr>
          <p:cNvPr id="4" name="Imagen 3"/>
          <p:cNvPicPr>
            <a:picLocks noChangeAspect="1"/>
          </p:cNvPicPr>
          <p:nvPr/>
        </p:nvPicPr>
        <p:blipFill>
          <a:blip r:embed="rId5"/>
          <a:stretch>
            <a:fillRect/>
          </a:stretch>
        </p:blipFill>
        <p:spPr>
          <a:xfrm>
            <a:off x="3806515" y="2581275"/>
            <a:ext cx="4867275" cy="4276725"/>
          </a:xfrm>
          <a:prstGeom prst="rect">
            <a:avLst/>
          </a:prstGeom>
        </p:spPr>
      </p:pic>
      <p:sp>
        <p:nvSpPr>
          <p:cNvPr id="5" name="Flecha derecha 4"/>
          <p:cNvSpPr/>
          <p:nvPr/>
        </p:nvSpPr>
        <p:spPr>
          <a:xfrm rot="11336561">
            <a:off x="2177261" y="376843"/>
            <a:ext cx="2534892" cy="33130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Flecha derecha 5"/>
          <p:cNvSpPr/>
          <p:nvPr/>
        </p:nvSpPr>
        <p:spPr>
          <a:xfrm rot="21114469">
            <a:off x="7768529" y="365970"/>
            <a:ext cx="2677181" cy="3417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Flecha abajo 6"/>
          <p:cNvSpPr/>
          <p:nvPr/>
        </p:nvSpPr>
        <p:spPr>
          <a:xfrm>
            <a:off x="6240152" y="970515"/>
            <a:ext cx="359431" cy="18919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7"/>
          <p:cNvSpPr/>
          <p:nvPr/>
        </p:nvSpPr>
        <p:spPr>
          <a:xfrm>
            <a:off x="4701483" y="385739"/>
            <a:ext cx="3142014" cy="584775"/>
          </a:xfrm>
          <a:prstGeom prst="rect">
            <a:avLst/>
          </a:prstGeom>
          <a:noFill/>
        </p:spPr>
        <p:txBody>
          <a:bodyPr wrap="none" lIns="91440" tIns="45720" rIns="91440" bIns="45720">
            <a:spAutoFit/>
          </a:bodyPr>
          <a:lstStyle/>
          <a:p>
            <a:pPr algn="ctr"/>
            <a:r>
              <a:rPr lang="es-ES" sz="32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Halo del esmalte.</a:t>
            </a:r>
            <a:endParaRPr lang="es-ES" sz="32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290232519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3"/>
          <a:stretch>
            <a:fillRect/>
          </a:stretch>
        </p:blipFill>
        <p:spPr>
          <a:xfrm>
            <a:off x="6473536" y="119643"/>
            <a:ext cx="4977246" cy="3011498"/>
          </a:xfrm>
          <a:prstGeom prst="rect">
            <a:avLst/>
          </a:prstGeom>
        </p:spPr>
      </p:pic>
      <p:pic>
        <p:nvPicPr>
          <p:cNvPr id="3" name="Imagen 2"/>
          <p:cNvPicPr>
            <a:picLocks noChangeAspect="1"/>
          </p:cNvPicPr>
          <p:nvPr/>
        </p:nvPicPr>
        <p:blipFill>
          <a:blip r:embed="rId4"/>
          <a:stretch>
            <a:fillRect/>
          </a:stretch>
        </p:blipFill>
        <p:spPr>
          <a:xfrm>
            <a:off x="301336" y="88472"/>
            <a:ext cx="5109570" cy="3015260"/>
          </a:xfrm>
          <a:prstGeom prst="rect">
            <a:avLst/>
          </a:prstGeom>
        </p:spPr>
      </p:pic>
      <p:pic>
        <p:nvPicPr>
          <p:cNvPr id="4" name="Imagen 3"/>
          <p:cNvPicPr>
            <a:picLocks noChangeAspect="1"/>
          </p:cNvPicPr>
          <p:nvPr/>
        </p:nvPicPr>
        <p:blipFill>
          <a:blip r:embed="rId5"/>
          <a:stretch>
            <a:fillRect/>
          </a:stretch>
        </p:blipFill>
        <p:spPr>
          <a:xfrm>
            <a:off x="199835" y="3569580"/>
            <a:ext cx="5286566" cy="3052522"/>
          </a:xfrm>
          <a:prstGeom prst="rect">
            <a:avLst/>
          </a:prstGeom>
        </p:spPr>
      </p:pic>
      <p:pic>
        <p:nvPicPr>
          <p:cNvPr id="5" name="Imagen 4"/>
          <p:cNvPicPr>
            <a:picLocks noChangeAspect="1"/>
          </p:cNvPicPr>
          <p:nvPr/>
        </p:nvPicPr>
        <p:blipFill>
          <a:blip r:embed="rId6"/>
          <a:stretch>
            <a:fillRect/>
          </a:stretch>
        </p:blipFill>
        <p:spPr>
          <a:xfrm>
            <a:off x="6473536" y="3569580"/>
            <a:ext cx="5122718" cy="2983190"/>
          </a:xfrm>
          <a:prstGeom prst="rect">
            <a:avLst/>
          </a:prstGeom>
        </p:spPr>
      </p:pic>
    </p:spTree>
    <p:extLst>
      <p:ext uri="{BB962C8B-B14F-4D97-AF65-F5344CB8AC3E}">
        <p14:creationId xmlns:p14="http://schemas.microsoft.com/office/powerpoint/2010/main" val="6449045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75842" y="308473"/>
            <a:ext cx="10058400" cy="815247"/>
          </a:xfrm>
        </p:spPr>
        <p:txBody>
          <a:bodyPr/>
          <a:lstStyle/>
          <a:p>
            <a:pPr algn="ctr"/>
            <a:r>
              <a:rPr lang="es-MX" dirty="0" smtClean="0"/>
              <a:t>Guía para el usuario</a:t>
            </a:r>
            <a:endParaRPr lang="es-MX" dirty="0"/>
          </a:p>
        </p:txBody>
      </p:sp>
      <p:sp>
        <p:nvSpPr>
          <p:cNvPr id="5" name="Marcador de texto 4"/>
          <p:cNvSpPr>
            <a:spLocks noGrp="1"/>
          </p:cNvSpPr>
          <p:nvPr>
            <p:ph type="body" idx="1"/>
          </p:nvPr>
        </p:nvSpPr>
        <p:spPr>
          <a:xfrm>
            <a:off x="204061" y="136478"/>
            <a:ext cx="11633812" cy="6482686"/>
          </a:xfrm>
        </p:spPr>
        <p:txBody>
          <a:bodyPr>
            <a:normAutofit/>
          </a:bodyPr>
          <a:lstStyle/>
          <a:p>
            <a:pPr marL="457200" indent="-457200">
              <a:buAutoNum type="arabicPeriod"/>
            </a:pPr>
            <a:endParaRPr lang="es-MX" sz="3700" dirty="0" smtClean="0"/>
          </a:p>
          <a:p>
            <a:pPr marL="457200" indent="-457200">
              <a:buAutoNum type="arabicPeriod"/>
            </a:pPr>
            <a:endParaRPr lang="es-MX" dirty="0" smtClean="0"/>
          </a:p>
          <a:p>
            <a:r>
              <a:rPr lang="es-MX" dirty="0" smtClean="0">
                <a:solidFill>
                  <a:schemeClr val="tx1"/>
                </a:solidFill>
              </a:rPr>
              <a:t>22. El grabado del esmalte con ácido fosfórico por 15 segundos para complementar la retención. </a:t>
            </a:r>
          </a:p>
          <a:p>
            <a:r>
              <a:rPr lang="es-MX" dirty="0" smtClean="0">
                <a:solidFill>
                  <a:schemeClr val="tx1"/>
                </a:solidFill>
              </a:rPr>
              <a:t>23. Lavar profusamente, hasta no observar huellas dl gel grabador y secar  con aire la superficie dentaria.</a:t>
            </a:r>
          </a:p>
          <a:p>
            <a:r>
              <a:rPr lang="es-MX" dirty="0" smtClean="0">
                <a:solidFill>
                  <a:schemeClr val="tx1"/>
                </a:solidFill>
              </a:rPr>
              <a:t>24. Aplicar el adhesivo sobre esmalte y dentina con un </a:t>
            </a:r>
            <a:r>
              <a:rPr lang="es-MX" dirty="0" err="1" smtClean="0">
                <a:solidFill>
                  <a:schemeClr val="tx1"/>
                </a:solidFill>
              </a:rPr>
              <a:t>microbrush</a:t>
            </a:r>
            <a:r>
              <a:rPr lang="es-MX" dirty="0" smtClean="0">
                <a:solidFill>
                  <a:schemeClr val="tx1"/>
                </a:solidFill>
              </a:rPr>
              <a:t> o con un pincel.</a:t>
            </a:r>
          </a:p>
          <a:p>
            <a:r>
              <a:rPr lang="es-MX" dirty="0" smtClean="0">
                <a:solidFill>
                  <a:schemeClr val="tx1"/>
                </a:solidFill>
              </a:rPr>
              <a:t>25.  Después, aplicar aire para adelgazar la capa de adhesivo y eliminar el solvente.</a:t>
            </a:r>
          </a:p>
          <a:p>
            <a:r>
              <a:rPr lang="es-MX" dirty="0" smtClean="0">
                <a:solidFill>
                  <a:schemeClr val="tx1"/>
                </a:solidFill>
              </a:rPr>
              <a:t>26. Repetir aplicación. Se mejora la retención.</a:t>
            </a:r>
          </a:p>
          <a:p>
            <a:r>
              <a:rPr lang="es-MX" dirty="0" smtClean="0">
                <a:solidFill>
                  <a:schemeClr val="tx1"/>
                </a:solidFill>
              </a:rPr>
              <a:t>27. Lámpara para curar la resina (adhesivo y pasta).</a:t>
            </a:r>
          </a:p>
          <a:p>
            <a:r>
              <a:rPr lang="es-MX" dirty="0" smtClean="0">
                <a:solidFill>
                  <a:schemeClr val="tx1"/>
                </a:solidFill>
              </a:rPr>
              <a:t>27. </a:t>
            </a:r>
            <a:r>
              <a:rPr lang="es-MX" dirty="0" err="1" smtClean="0">
                <a:solidFill>
                  <a:schemeClr val="tx1"/>
                </a:solidFill>
              </a:rPr>
              <a:t>Fotocurado</a:t>
            </a:r>
            <a:r>
              <a:rPr lang="es-MX" dirty="0" smtClean="0">
                <a:solidFill>
                  <a:schemeClr val="tx1"/>
                </a:solidFill>
              </a:rPr>
              <a:t> del adhesivo por 20 segundos.</a:t>
            </a:r>
          </a:p>
          <a:p>
            <a:r>
              <a:rPr lang="es-MX" dirty="0" smtClean="0">
                <a:solidFill>
                  <a:schemeClr val="tx1"/>
                </a:solidFill>
              </a:rPr>
              <a:t>28. Depositar la resina en pasta de tipo incisal preferiblemente fluida sobre la impresión, con lo que se inicia la conformación de la restauración de Clase IV.</a:t>
            </a:r>
          </a:p>
          <a:p>
            <a:r>
              <a:rPr lang="es-MX" dirty="0" smtClean="0">
                <a:solidFill>
                  <a:schemeClr val="tx1"/>
                </a:solidFill>
              </a:rPr>
              <a:t>29. Misma explicación de la diapositiva anterior.</a:t>
            </a:r>
          </a:p>
          <a:p>
            <a:r>
              <a:rPr lang="es-MX" dirty="0" smtClean="0">
                <a:solidFill>
                  <a:schemeClr val="tx1"/>
                </a:solidFill>
              </a:rPr>
              <a:t>30.  Con ayuda de la impresión, el material se lleva al diente. </a:t>
            </a:r>
            <a:endParaRPr lang="es-MX" dirty="0">
              <a:solidFill>
                <a:schemeClr val="tx1"/>
              </a:solidFill>
            </a:endParaRPr>
          </a:p>
        </p:txBody>
      </p:sp>
    </p:spTree>
    <p:extLst>
      <p:ext uri="{BB962C8B-B14F-4D97-AF65-F5344CB8AC3E}">
        <p14:creationId xmlns:p14="http://schemas.microsoft.com/office/powerpoint/2010/main" val="312620730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3"/>
          <a:stretch>
            <a:fillRect/>
          </a:stretch>
        </p:blipFill>
        <p:spPr>
          <a:xfrm>
            <a:off x="677859" y="112815"/>
            <a:ext cx="4465641" cy="3196993"/>
          </a:xfrm>
          <a:prstGeom prst="rect">
            <a:avLst/>
          </a:prstGeom>
        </p:spPr>
      </p:pic>
      <p:pic>
        <p:nvPicPr>
          <p:cNvPr id="4" name="Imagen 3"/>
          <p:cNvPicPr>
            <a:picLocks noChangeAspect="1"/>
          </p:cNvPicPr>
          <p:nvPr/>
        </p:nvPicPr>
        <p:blipFill>
          <a:blip r:embed="rId4"/>
          <a:stretch>
            <a:fillRect/>
          </a:stretch>
        </p:blipFill>
        <p:spPr>
          <a:xfrm>
            <a:off x="6722917" y="200791"/>
            <a:ext cx="4946073" cy="3021039"/>
          </a:xfrm>
          <a:prstGeom prst="rect">
            <a:avLst/>
          </a:prstGeom>
        </p:spPr>
      </p:pic>
      <p:pic>
        <p:nvPicPr>
          <p:cNvPr id="5" name="Imagen 4"/>
          <p:cNvPicPr>
            <a:picLocks noChangeAspect="1"/>
          </p:cNvPicPr>
          <p:nvPr/>
        </p:nvPicPr>
        <p:blipFill>
          <a:blip r:embed="rId5"/>
          <a:stretch>
            <a:fillRect/>
          </a:stretch>
        </p:blipFill>
        <p:spPr>
          <a:xfrm>
            <a:off x="3644464" y="3550380"/>
            <a:ext cx="4709828" cy="3099802"/>
          </a:xfrm>
          <a:prstGeom prst="rect">
            <a:avLst/>
          </a:prstGeom>
        </p:spPr>
      </p:pic>
    </p:spTree>
    <p:extLst>
      <p:ext uri="{BB962C8B-B14F-4D97-AF65-F5344CB8AC3E}">
        <p14:creationId xmlns:p14="http://schemas.microsoft.com/office/powerpoint/2010/main" val="241796531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3"/>
          <a:stretch>
            <a:fillRect/>
          </a:stretch>
        </p:blipFill>
        <p:spPr>
          <a:xfrm>
            <a:off x="388795" y="652462"/>
            <a:ext cx="5657850" cy="3038475"/>
          </a:xfrm>
          <a:prstGeom prst="rect">
            <a:avLst/>
          </a:prstGeom>
        </p:spPr>
      </p:pic>
      <p:pic>
        <p:nvPicPr>
          <p:cNvPr id="4" name="Imagen 3"/>
          <p:cNvPicPr>
            <a:picLocks noChangeAspect="1"/>
          </p:cNvPicPr>
          <p:nvPr/>
        </p:nvPicPr>
        <p:blipFill>
          <a:blip r:embed="rId4"/>
          <a:stretch>
            <a:fillRect/>
          </a:stretch>
        </p:blipFill>
        <p:spPr>
          <a:xfrm>
            <a:off x="6514586" y="603885"/>
            <a:ext cx="5237533" cy="3135628"/>
          </a:xfrm>
          <a:prstGeom prst="rect">
            <a:avLst/>
          </a:prstGeom>
        </p:spPr>
      </p:pic>
      <p:sp>
        <p:nvSpPr>
          <p:cNvPr id="5" name="Rectángulo 4"/>
          <p:cNvSpPr/>
          <p:nvPr/>
        </p:nvSpPr>
        <p:spPr>
          <a:xfrm>
            <a:off x="4595967" y="3034960"/>
            <a:ext cx="3252302" cy="923330"/>
          </a:xfrm>
          <a:prstGeom prst="rect">
            <a:avLst/>
          </a:prstGeom>
          <a:noFill/>
        </p:spPr>
        <p:txBody>
          <a:bodyPr wrap="none" lIns="91440" tIns="45720" rIns="91440" bIns="45720">
            <a:spAutoFit/>
          </a:bodyPr>
          <a:lstStyle/>
          <a:p>
            <a:pPr algn="ctr"/>
            <a:r>
              <a:rPr lang="es-ES" sz="54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Terminado</a:t>
            </a:r>
            <a:endParaRPr lang="es-ES"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6" name="Imagen 5"/>
          <p:cNvPicPr>
            <a:picLocks noChangeAspect="1"/>
          </p:cNvPicPr>
          <p:nvPr/>
        </p:nvPicPr>
        <p:blipFill>
          <a:blip r:embed="rId5"/>
          <a:stretch>
            <a:fillRect/>
          </a:stretch>
        </p:blipFill>
        <p:spPr>
          <a:xfrm>
            <a:off x="3906548" y="3897957"/>
            <a:ext cx="4631141" cy="2960044"/>
          </a:xfrm>
          <a:prstGeom prst="rect">
            <a:avLst/>
          </a:prstGeom>
        </p:spPr>
      </p:pic>
      <p:sp>
        <p:nvSpPr>
          <p:cNvPr id="2" name="AutoShape 2" descr="Resultado de imagen para scalpel blade 12"/>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AutoShape 4" descr="Resultado de imagen para scalpel blade 12"/>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8" name="Imagen 7"/>
          <p:cNvPicPr>
            <a:picLocks noChangeAspect="1"/>
          </p:cNvPicPr>
          <p:nvPr/>
        </p:nvPicPr>
        <p:blipFill>
          <a:blip r:embed="rId6"/>
          <a:stretch>
            <a:fillRect/>
          </a:stretch>
        </p:blipFill>
        <p:spPr>
          <a:xfrm rot="9808717">
            <a:off x="121321" y="4492045"/>
            <a:ext cx="3438525" cy="1333500"/>
          </a:xfrm>
          <a:prstGeom prst="rect">
            <a:avLst/>
          </a:prstGeom>
        </p:spPr>
      </p:pic>
    </p:spTree>
    <p:extLst>
      <p:ext uri="{BB962C8B-B14F-4D97-AF65-F5344CB8AC3E}">
        <p14:creationId xmlns:p14="http://schemas.microsoft.com/office/powerpoint/2010/main" val="268793803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stretch>
            <a:fillRect/>
          </a:stretch>
        </p:blipFill>
        <p:spPr>
          <a:xfrm>
            <a:off x="89623" y="248082"/>
            <a:ext cx="3809568" cy="3991409"/>
          </a:xfrm>
          <a:prstGeom prst="rect">
            <a:avLst/>
          </a:prstGeom>
        </p:spPr>
      </p:pic>
      <p:pic>
        <p:nvPicPr>
          <p:cNvPr id="5" name="Imagen 4"/>
          <p:cNvPicPr>
            <a:picLocks noChangeAspect="1"/>
          </p:cNvPicPr>
          <p:nvPr/>
        </p:nvPicPr>
        <p:blipFill>
          <a:blip r:embed="rId4"/>
          <a:stretch>
            <a:fillRect/>
          </a:stretch>
        </p:blipFill>
        <p:spPr>
          <a:xfrm>
            <a:off x="4132039" y="248082"/>
            <a:ext cx="3860849" cy="3991409"/>
          </a:xfrm>
          <a:prstGeom prst="rect">
            <a:avLst/>
          </a:prstGeom>
        </p:spPr>
      </p:pic>
      <p:pic>
        <p:nvPicPr>
          <p:cNvPr id="6" name="Imagen 5"/>
          <p:cNvPicPr>
            <a:picLocks noChangeAspect="1"/>
          </p:cNvPicPr>
          <p:nvPr/>
        </p:nvPicPr>
        <p:blipFill>
          <a:blip r:embed="rId5"/>
          <a:stretch>
            <a:fillRect/>
          </a:stretch>
        </p:blipFill>
        <p:spPr>
          <a:xfrm>
            <a:off x="8225737" y="248082"/>
            <a:ext cx="3761306" cy="3991409"/>
          </a:xfrm>
          <a:prstGeom prst="rect">
            <a:avLst/>
          </a:prstGeom>
        </p:spPr>
      </p:pic>
      <p:sp>
        <p:nvSpPr>
          <p:cNvPr id="8" name="Rectángulo 7"/>
          <p:cNvSpPr/>
          <p:nvPr/>
        </p:nvSpPr>
        <p:spPr>
          <a:xfrm>
            <a:off x="2794805" y="4681835"/>
            <a:ext cx="6535315" cy="923330"/>
          </a:xfrm>
          <a:prstGeom prst="rect">
            <a:avLst/>
          </a:prstGeom>
          <a:noFill/>
        </p:spPr>
        <p:txBody>
          <a:bodyPr wrap="none" lIns="91440" tIns="45720" rIns="91440" bIns="45720">
            <a:spAutoFit/>
          </a:bodyPr>
          <a:lstStyle/>
          <a:p>
            <a:pPr algn="ctr"/>
            <a:r>
              <a:rPr lang="es-ES" sz="54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Lóbulos de desarrollo.</a:t>
            </a:r>
            <a:endParaRPr lang="es-ES"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370731643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3"/>
          <a:stretch>
            <a:fillRect/>
          </a:stretch>
        </p:blipFill>
        <p:spPr>
          <a:xfrm>
            <a:off x="104765" y="1552354"/>
            <a:ext cx="6352931" cy="3480955"/>
          </a:xfrm>
          <a:prstGeom prst="rect">
            <a:avLst/>
          </a:prstGeom>
        </p:spPr>
      </p:pic>
      <p:pic>
        <p:nvPicPr>
          <p:cNvPr id="4" name="Imagen 3"/>
          <p:cNvPicPr>
            <a:picLocks noChangeAspect="1"/>
          </p:cNvPicPr>
          <p:nvPr/>
        </p:nvPicPr>
        <p:blipFill>
          <a:blip r:embed="rId4"/>
          <a:stretch>
            <a:fillRect/>
          </a:stretch>
        </p:blipFill>
        <p:spPr>
          <a:xfrm>
            <a:off x="7193539" y="3006436"/>
            <a:ext cx="4586757" cy="3529445"/>
          </a:xfrm>
          <a:prstGeom prst="rect">
            <a:avLst/>
          </a:prstGeom>
        </p:spPr>
      </p:pic>
      <p:sp>
        <p:nvSpPr>
          <p:cNvPr id="5" name="Rectángulo 4"/>
          <p:cNvSpPr/>
          <p:nvPr/>
        </p:nvSpPr>
        <p:spPr>
          <a:xfrm>
            <a:off x="3872770" y="171824"/>
            <a:ext cx="3595856" cy="923330"/>
          </a:xfrm>
          <a:prstGeom prst="rect">
            <a:avLst/>
          </a:prstGeom>
        </p:spPr>
        <p:txBody>
          <a:bodyPr wrap="none">
            <a:spAutoFit/>
          </a:bodyPr>
          <a:lstStyle/>
          <a:p>
            <a:pPr lvl="0" algn="ctr"/>
            <a:r>
              <a:rPr lang="es-ES" sz="5400" b="1" dirty="0">
                <a:ln w="9525">
                  <a:solidFill>
                    <a:prstClr val="white"/>
                  </a:solidFill>
                  <a:prstDash val="solid"/>
                </a:ln>
                <a:solidFill>
                  <a:srgbClr val="4472C4"/>
                </a:solidFill>
                <a:effectLst>
                  <a:outerShdw blurRad="12700" dist="38100" dir="2700000" algn="tl" rotWithShape="0">
                    <a:srgbClr val="4472C4">
                      <a:lumMod val="60000"/>
                      <a:lumOff val="40000"/>
                    </a:srgbClr>
                  </a:outerShdw>
                </a:effectLst>
              </a:rPr>
              <a:t>Pulido final </a:t>
            </a:r>
          </a:p>
        </p:txBody>
      </p:sp>
    </p:spTree>
    <p:extLst>
      <p:ext uri="{BB962C8B-B14F-4D97-AF65-F5344CB8AC3E}">
        <p14:creationId xmlns:p14="http://schemas.microsoft.com/office/powerpoint/2010/main" val="86314541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3"/>
          <a:stretch>
            <a:fillRect/>
          </a:stretch>
        </p:blipFill>
        <p:spPr>
          <a:xfrm>
            <a:off x="149630" y="233473"/>
            <a:ext cx="5991225" cy="4267200"/>
          </a:xfrm>
          <a:prstGeom prst="rect">
            <a:avLst/>
          </a:prstGeom>
        </p:spPr>
      </p:pic>
      <p:pic>
        <p:nvPicPr>
          <p:cNvPr id="3" name="Imagen 2"/>
          <p:cNvPicPr>
            <a:picLocks noChangeAspect="1"/>
          </p:cNvPicPr>
          <p:nvPr/>
        </p:nvPicPr>
        <p:blipFill>
          <a:blip r:embed="rId4"/>
          <a:stretch>
            <a:fillRect/>
          </a:stretch>
        </p:blipFill>
        <p:spPr>
          <a:xfrm>
            <a:off x="6222121" y="233473"/>
            <a:ext cx="5800725" cy="4305300"/>
          </a:xfrm>
          <a:prstGeom prst="rect">
            <a:avLst/>
          </a:prstGeom>
        </p:spPr>
      </p:pic>
      <p:sp>
        <p:nvSpPr>
          <p:cNvPr id="4" name="Rectángulo 3"/>
          <p:cNvSpPr/>
          <p:nvPr/>
        </p:nvSpPr>
        <p:spPr>
          <a:xfrm>
            <a:off x="3277090" y="4900044"/>
            <a:ext cx="5727530" cy="923330"/>
          </a:xfrm>
          <a:prstGeom prst="rect">
            <a:avLst/>
          </a:prstGeom>
          <a:noFill/>
        </p:spPr>
        <p:txBody>
          <a:bodyPr wrap="none" lIns="91440" tIns="45720" rIns="91440" bIns="45720">
            <a:spAutoFit/>
          </a:bodyPr>
          <a:lstStyle/>
          <a:p>
            <a:pPr algn="ctr"/>
            <a:r>
              <a:rPr lang="es-ES" sz="54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Punta DFL  amarilla</a:t>
            </a:r>
            <a:endParaRPr lang="es-ES"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6" name="Imagen 5"/>
          <p:cNvPicPr>
            <a:picLocks noChangeAspect="1"/>
          </p:cNvPicPr>
          <p:nvPr/>
        </p:nvPicPr>
        <p:blipFill>
          <a:blip r:embed="rId5"/>
          <a:stretch>
            <a:fillRect/>
          </a:stretch>
        </p:blipFill>
        <p:spPr>
          <a:xfrm>
            <a:off x="4097742" y="6037007"/>
            <a:ext cx="4086225" cy="295275"/>
          </a:xfrm>
          <a:prstGeom prst="rect">
            <a:avLst/>
          </a:prstGeom>
        </p:spPr>
      </p:pic>
    </p:spTree>
    <p:extLst>
      <p:ext uri="{BB962C8B-B14F-4D97-AF65-F5344CB8AC3E}">
        <p14:creationId xmlns:p14="http://schemas.microsoft.com/office/powerpoint/2010/main" val="199594588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stretch>
            <a:fillRect/>
          </a:stretch>
        </p:blipFill>
        <p:spPr>
          <a:xfrm>
            <a:off x="301337" y="339200"/>
            <a:ext cx="5444836" cy="3698535"/>
          </a:xfrm>
          <a:prstGeom prst="rect">
            <a:avLst/>
          </a:prstGeom>
        </p:spPr>
      </p:pic>
      <p:pic>
        <p:nvPicPr>
          <p:cNvPr id="6" name="Imagen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46215" y="326762"/>
            <a:ext cx="4468091" cy="3723409"/>
          </a:xfrm>
          <a:prstGeom prst="rect">
            <a:avLst/>
          </a:prstGeom>
        </p:spPr>
      </p:pic>
      <p:pic>
        <p:nvPicPr>
          <p:cNvPr id="8" name="Imagen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055052" y="4172849"/>
            <a:ext cx="3332885" cy="2685151"/>
          </a:xfrm>
          <a:prstGeom prst="rect">
            <a:avLst/>
          </a:prstGeom>
        </p:spPr>
      </p:pic>
      <p:sp>
        <p:nvSpPr>
          <p:cNvPr id="7" name="Rectángulo 6"/>
          <p:cNvSpPr/>
          <p:nvPr/>
        </p:nvSpPr>
        <p:spPr>
          <a:xfrm>
            <a:off x="3274530" y="2906586"/>
            <a:ext cx="5109540" cy="923330"/>
          </a:xfrm>
          <a:prstGeom prst="rect">
            <a:avLst/>
          </a:prstGeom>
          <a:noFill/>
        </p:spPr>
        <p:txBody>
          <a:bodyPr wrap="none" lIns="91440" tIns="45720" rIns="91440" bIns="45720">
            <a:spAutoFit/>
          </a:bodyPr>
          <a:lstStyle/>
          <a:p>
            <a:pPr algn="ctr"/>
            <a:r>
              <a:rPr lang="es-ES" sz="54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Punta DFL blanca</a:t>
            </a:r>
            <a:endParaRPr lang="es-ES"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410028963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stretch>
            <a:fillRect/>
          </a:stretch>
        </p:blipFill>
        <p:spPr>
          <a:xfrm>
            <a:off x="2965738" y="248516"/>
            <a:ext cx="6181725" cy="4448175"/>
          </a:xfrm>
          <a:prstGeom prst="rect">
            <a:avLst/>
          </a:prstGeom>
        </p:spPr>
      </p:pic>
      <p:sp>
        <p:nvSpPr>
          <p:cNvPr id="6" name="Rectángulo 5"/>
          <p:cNvSpPr/>
          <p:nvPr/>
        </p:nvSpPr>
        <p:spPr>
          <a:xfrm>
            <a:off x="2278611" y="4696691"/>
            <a:ext cx="7555978" cy="1754326"/>
          </a:xfrm>
          <a:prstGeom prst="rect">
            <a:avLst/>
          </a:prstGeom>
          <a:noFill/>
        </p:spPr>
        <p:txBody>
          <a:bodyPr wrap="none" lIns="91440" tIns="45720" rIns="91440" bIns="45720">
            <a:spAutoFit/>
          </a:bodyPr>
          <a:lstStyle/>
          <a:p>
            <a:pPr algn="ctr"/>
            <a:r>
              <a:rPr lang="es-ES" sz="54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Conformación anatómica </a:t>
            </a:r>
          </a:p>
          <a:p>
            <a:pPr algn="ctr"/>
            <a:r>
              <a:rPr lang="es-ES" sz="54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terminada</a:t>
            </a:r>
            <a:endParaRPr lang="es-ES"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330526224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3"/>
          <a:stretch>
            <a:fillRect/>
          </a:stretch>
        </p:blipFill>
        <p:spPr>
          <a:xfrm>
            <a:off x="1144137" y="342936"/>
            <a:ext cx="4187536" cy="3341119"/>
          </a:xfrm>
          <a:prstGeom prst="rect">
            <a:avLst/>
          </a:prstGeom>
        </p:spPr>
      </p:pic>
      <p:pic>
        <p:nvPicPr>
          <p:cNvPr id="4" name="Imagen 3"/>
          <p:cNvPicPr>
            <a:picLocks noChangeAspect="1"/>
          </p:cNvPicPr>
          <p:nvPr/>
        </p:nvPicPr>
        <p:blipFill>
          <a:blip r:embed="rId4"/>
          <a:stretch>
            <a:fillRect/>
          </a:stretch>
        </p:blipFill>
        <p:spPr>
          <a:xfrm>
            <a:off x="6615110" y="3684055"/>
            <a:ext cx="3627296" cy="3005669"/>
          </a:xfrm>
          <a:prstGeom prst="rect">
            <a:avLst/>
          </a:prstGeom>
        </p:spPr>
      </p:pic>
      <p:sp>
        <p:nvSpPr>
          <p:cNvPr id="6" name="Rectángulo 5"/>
          <p:cNvSpPr/>
          <p:nvPr/>
        </p:nvSpPr>
        <p:spPr>
          <a:xfrm>
            <a:off x="5534203" y="1317010"/>
            <a:ext cx="3069470" cy="769441"/>
          </a:xfrm>
          <a:prstGeom prst="rect">
            <a:avLst/>
          </a:prstGeom>
          <a:noFill/>
        </p:spPr>
        <p:txBody>
          <a:bodyPr wrap="square" lIns="91440" tIns="45720" rIns="91440" bIns="45720">
            <a:spAutoFit/>
          </a:bodyPr>
          <a:lstStyle/>
          <a:p>
            <a:pPr algn="ctr"/>
            <a:r>
              <a:rPr lang="es-ES" sz="44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Inicio</a:t>
            </a:r>
            <a:endParaRPr lang="es-ES" sz="4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7" name="Rectángulo 6"/>
          <p:cNvSpPr/>
          <p:nvPr/>
        </p:nvSpPr>
        <p:spPr>
          <a:xfrm>
            <a:off x="2801487" y="4780598"/>
            <a:ext cx="3213893" cy="1446550"/>
          </a:xfrm>
          <a:prstGeom prst="rect">
            <a:avLst/>
          </a:prstGeom>
          <a:noFill/>
        </p:spPr>
        <p:txBody>
          <a:bodyPr wrap="none" lIns="91440" tIns="45720" rIns="91440" bIns="45720">
            <a:spAutoFit/>
          </a:bodyPr>
          <a:lstStyle/>
          <a:p>
            <a:pPr algn="ctr"/>
            <a:r>
              <a:rPr lang="es-ES" sz="44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Restauración</a:t>
            </a:r>
          </a:p>
          <a:p>
            <a:pPr algn="ctr"/>
            <a:r>
              <a:rPr lang="es-ES" sz="44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terminada</a:t>
            </a:r>
            <a:endParaRPr lang="es-ES" sz="4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2801134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8110" y="333973"/>
            <a:ext cx="10222487" cy="1507067"/>
          </a:xfrm>
        </p:spPr>
        <p:txBody>
          <a:bodyPr>
            <a:normAutofit/>
          </a:bodyPr>
          <a:lstStyle/>
          <a:p>
            <a:r>
              <a:rPr lang="es-MX" sz="2000" b="1" cap="none" dirty="0"/>
              <a:t>B</a:t>
            </a:r>
            <a:r>
              <a:rPr lang="es-MX" sz="2000" b="1" cap="none" dirty="0" smtClean="0"/>
              <a:t>ibliografía:</a:t>
            </a:r>
            <a:r>
              <a:rPr lang="es-MX" cap="none" dirty="0" smtClean="0"/>
              <a:t/>
            </a:r>
            <a:br>
              <a:rPr lang="es-MX" cap="none" dirty="0" smtClean="0"/>
            </a:br>
            <a:r>
              <a:rPr lang="es-MX" sz="1600" cap="none" dirty="0" err="1"/>
              <a:t>B</a:t>
            </a:r>
            <a:r>
              <a:rPr lang="es-MX" sz="1600" cap="none" dirty="0" err="1" smtClean="0"/>
              <a:t>aum</a:t>
            </a:r>
            <a:r>
              <a:rPr lang="es-MX" sz="1600" cap="none" dirty="0" smtClean="0"/>
              <a:t>, </a:t>
            </a:r>
            <a:r>
              <a:rPr lang="es-MX" sz="1600" cap="none" dirty="0"/>
              <a:t>P</a:t>
            </a:r>
            <a:r>
              <a:rPr lang="es-MX" sz="1600" cap="none" dirty="0" smtClean="0"/>
              <a:t>hillips and </a:t>
            </a:r>
            <a:r>
              <a:rPr lang="es-MX" sz="1600" cap="none" dirty="0" err="1"/>
              <a:t>L</a:t>
            </a:r>
            <a:r>
              <a:rPr lang="es-MX" sz="1600" cap="none" dirty="0" err="1" smtClean="0"/>
              <a:t>und</a:t>
            </a:r>
            <a:r>
              <a:rPr lang="es-MX" sz="1600" cap="none" dirty="0" smtClean="0"/>
              <a:t>.: </a:t>
            </a:r>
            <a:r>
              <a:rPr lang="es-MX" sz="1600" cap="none" dirty="0" err="1"/>
              <a:t>T</a:t>
            </a:r>
            <a:r>
              <a:rPr lang="es-MX" sz="1600" cap="none" dirty="0" err="1" smtClean="0"/>
              <a:t>extbook</a:t>
            </a:r>
            <a:r>
              <a:rPr lang="es-MX" sz="1600" cap="none" dirty="0" smtClean="0"/>
              <a:t> of </a:t>
            </a:r>
            <a:r>
              <a:rPr lang="es-MX" sz="1600" cap="none" dirty="0" err="1"/>
              <a:t>O</a:t>
            </a:r>
            <a:r>
              <a:rPr lang="es-MX" sz="1600" cap="none" dirty="0" err="1" smtClean="0"/>
              <a:t>perative</a:t>
            </a:r>
            <a:r>
              <a:rPr lang="es-MX" sz="1600" cap="none" dirty="0" smtClean="0"/>
              <a:t> </a:t>
            </a:r>
            <a:r>
              <a:rPr lang="es-MX" sz="1600" cap="none" dirty="0" err="1"/>
              <a:t>D</a:t>
            </a:r>
            <a:r>
              <a:rPr lang="es-MX" sz="1600" cap="none" dirty="0" err="1" smtClean="0"/>
              <a:t>entistry</a:t>
            </a:r>
            <a:r>
              <a:rPr lang="es-MX" sz="1600" cap="none" dirty="0" smtClean="0"/>
              <a:t>. </a:t>
            </a:r>
            <a:r>
              <a:rPr lang="es-MX" sz="1600" cap="none" dirty="0"/>
              <a:t>p</a:t>
            </a:r>
            <a:r>
              <a:rPr lang="es-MX" sz="1600" cap="none" dirty="0" smtClean="0"/>
              <a:t>.p. 204-242. W. B. </a:t>
            </a:r>
            <a:r>
              <a:rPr lang="es-MX" sz="1600" cap="none" dirty="0"/>
              <a:t>S</a:t>
            </a:r>
            <a:r>
              <a:rPr lang="es-MX" sz="1600" cap="none" dirty="0" smtClean="0"/>
              <a:t>aunders. 1985.</a:t>
            </a:r>
            <a:br>
              <a:rPr lang="es-MX" sz="1600" cap="none" dirty="0" smtClean="0"/>
            </a:br>
            <a:r>
              <a:rPr lang="es-MX" sz="1600" cap="none" dirty="0" smtClean="0"/>
              <a:t>Craig, R., </a:t>
            </a:r>
            <a:r>
              <a:rPr lang="es-MX" sz="1600" cap="none" dirty="0" err="1" smtClean="0"/>
              <a:t>Powers</a:t>
            </a:r>
            <a:r>
              <a:rPr lang="es-MX" sz="1600" cap="none" dirty="0" smtClean="0"/>
              <a:t>, J.: </a:t>
            </a:r>
            <a:r>
              <a:rPr lang="es-MX" sz="1600" cap="none" dirty="0" err="1" smtClean="0"/>
              <a:t>Restorative</a:t>
            </a:r>
            <a:r>
              <a:rPr lang="es-MX" sz="1600" cap="none" dirty="0" smtClean="0"/>
              <a:t> Dental </a:t>
            </a:r>
            <a:r>
              <a:rPr lang="es-MX" sz="1600" cap="none" dirty="0" err="1" smtClean="0"/>
              <a:t>Materials</a:t>
            </a:r>
            <a:r>
              <a:rPr lang="es-MX" sz="1600" cap="none" dirty="0" smtClean="0"/>
              <a:t>. p. p. 260-280, </a:t>
            </a:r>
            <a:r>
              <a:rPr lang="es-MX" sz="1600" cap="none" dirty="0" err="1" smtClean="0"/>
              <a:t>Mosby</a:t>
            </a:r>
            <a:r>
              <a:rPr lang="es-MX" sz="1600" cap="none" dirty="0" smtClean="0"/>
              <a:t>. 2002.</a:t>
            </a:r>
            <a:br>
              <a:rPr lang="es-MX" sz="1600" cap="none" dirty="0" smtClean="0"/>
            </a:br>
            <a:r>
              <a:rPr lang="es-MX" sz="1600" cap="none" dirty="0" smtClean="0"/>
              <a:t>A. D. A.: </a:t>
            </a:r>
            <a:r>
              <a:rPr lang="es-MX" sz="1600" cap="none" dirty="0" err="1" smtClean="0"/>
              <a:t>Dentists</a:t>
            </a:r>
            <a:r>
              <a:rPr lang="es-MX" sz="1600" cap="none" dirty="0" smtClean="0"/>
              <a:t> ´ </a:t>
            </a:r>
            <a:r>
              <a:rPr lang="es-MX" sz="1600" cap="none" dirty="0" err="1" smtClean="0"/>
              <a:t>Desk</a:t>
            </a:r>
            <a:r>
              <a:rPr lang="es-MX" sz="1600" cap="none" dirty="0" smtClean="0"/>
              <a:t> Reference: </a:t>
            </a:r>
            <a:r>
              <a:rPr lang="es-MX" sz="1600" cap="none" dirty="0" err="1" smtClean="0"/>
              <a:t>Materials</a:t>
            </a:r>
            <a:r>
              <a:rPr lang="es-MX" sz="1600" cap="none" dirty="0" smtClean="0"/>
              <a:t>, Instruments, American Dental </a:t>
            </a:r>
            <a:r>
              <a:rPr lang="es-MX" sz="1600" cap="none" dirty="0" err="1" smtClean="0"/>
              <a:t>Association</a:t>
            </a:r>
            <a:r>
              <a:rPr lang="es-MX" sz="1600" cap="none" dirty="0" smtClean="0"/>
              <a:t>.  69-77, 2011.  </a:t>
            </a:r>
            <a:endParaRPr lang="es-MX" sz="1600" cap="none" dirty="0"/>
          </a:p>
        </p:txBody>
      </p:sp>
    </p:spTree>
    <p:extLst>
      <p:ext uri="{BB962C8B-B14F-4D97-AF65-F5344CB8AC3E}">
        <p14:creationId xmlns:p14="http://schemas.microsoft.com/office/powerpoint/2010/main" val="159275499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3"/>
          <a:stretch>
            <a:fillRect/>
          </a:stretch>
        </p:blipFill>
        <p:spPr>
          <a:xfrm>
            <a:off x="0" y="11306"/>
            <a:ext cx="12192000" cy="6874638"/>
          </a:xfrm>
          <a:prstGeom prst="rect">
            <a:avLst/>
          </a:prstGeom>
        </p:spPr>
      </p:pic>
    </p:spTree>
    <p:extLst>
      <p:ext uri="{BB962C8B-B14F-4D97-AF65-F5344CB8AC3E}">
        <p14:creationId xmlns:p14="http://schemas.microsoft.com/office/powerpoint/2010/main" val="10919903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75842" y="308473"/>
            <a:ext cx="10058400" cy="815247"/>
          </a:xfrm>
        </p:spPr>
        <p:txBody>
          <a:bodyPr/>
          <a:lstStyle/>
          <a:p>
            <a:pPr algn="ctr"/>
            <a:r>
              <a:rPr lang="es-MX" dirty="0" smtClean="0"/>
              <a:t>Guía para el usuario</a:t>
            </a:r>
            <a:endParaRPr lang="es-MX" dirty="0"/>
          </a:p>
        </p:txBody>
      </p:sp>
      <p:sp>
        <p:nvSpPr>
          <p:cNvPr id="5" name="Marcador de texto 4"/>
          <p:cNvSpPr>
            <a:spLocks noGrp="1"/>
          </p:cNvSpPr>
          <p:nvPr>
            <p:ph type="body" idx="1"/>
          </p:nvPr>
        </p:nvSpPr>
        <p:spPr>
          <a:xfrm>
            <a:off x="204061" y="136478"/>
            <a:ext cx="11633812" cy="6482686"/>
          </a:xfrm>
        </p:spPr>
        <p:txBody>
          <a:bodyPr>
            <a:normAutofit fontScale="92500" lnSpcReduction="20000"/>
          </a:bodyPr>
          <a:lstStyle/>
          <a:p>
            <a:pPr marL="457200" indent="-457200">
              <a:buAutoNum type="arabicPeriod"/>
            </a:pPr>
            <a:endParaRPr lang="es-MX" sz="3700" dirty="0" smtClean="0"/>
          </a:p>
          <a:p>
            <a:endParaRPr lang="es-MX" dirty="0"/>
          </a:p>
          <a:p>
            <a:r>
              <a:rPr lang="es-MX" dirty="0" smtClean="0">
                <a:solidFill>
                  <a:schemeClr val="tx1"/>
                </a:solidFill>
              </a:rPr>
              <a:t>31. Una vez en la posición correcta, se polimeriza con luz.</a:t>
            </a:r>
          </a:p>
          <a:p>
            <a:r>
              <a:rPr lang="es-MX" dirty="0">
                <a:solidFill>
                  <a:schemeClr val="tx1"/>
                </a:solidFill>
              </a:rPr>
              <a:t>32. Vista proximal y labial de la resina </a:t>
            </a:r>
            <a:r>
              <a:rPr lang="es-MX" dirty="0" err="1">
                <a:solidFill>
                  <a:schemeClr val="tx1"/>
                </a:solidFill>
              </a:rPr>
              <a:t>incisal</a:t>
            </a:r>
            <a:r>
              <a:rPr lang="es-MX" dirty="0">
                <a:solidFill>
                  <a:schemeClr val="tx1"/>
                </a:solidFill>
              </a:rPr>
              <a:t> ya colocada y dura</a:t>
            </a:r>
            <a:r>
              <a:rPr lang="es-MX" dirty="0" smtClean="0">
                <a:solidFill>
                  <a:schemeClr val="tx1"/>
                </a:solidFill>
              </a:rPr>
              <a:t>.</a:t>
            </a:r>
          </a:p>
          <a:p>
            <a:r>
              <a:rPr lang="es-MX" dirty="0" smtClean="0">
                <a:solidFill>
                  <a:schemeClr val="tx1"/>
                </a:solidFill>
              </a:rPr>
              <a:t>33, Se inicia la aplicación de la resina en la región labial.</a:t>
            </a:r>
          </a:p>
          <a:p>
            <a:r>
              <a:rPr lang="es-MX" dirty="0" smtClean="0">
                <a:solidFill>
                  <a:schemeClr val="tx1"/>
                </a:solidFill>
              </a:rPr>
              <a:t>34.</a:t>
            </a:r>
            <a:r>
              <a:rPr lang="es-MX" dirty="0">
                <a:solidFill>
                  <a:schemeClr val="tx1"/>
                </a:solidFill>
              </a:rPr>
              <a:t> Se </a:t>
            </a:r>
            <a:r>
              <a:rPr lang="es-MX" dirty="0" err="1">
                <a:solidFill>
                  <a:schemeClr val="tx1"/>
                </a:solidFill>
              </a:rPr>
              <a:t>fotocura</a:t>
            </a:r>
            <a:r>
              <a:rPr lang="es-MX" dirty="0">
                <a:solidFill>
                  <a:schemeClr val="tx1"/>
                </a:solidFill>
              </a:rPr>
              <a:t> por 20 </a:t>
            </a:r>
            <a:r>
              <a:rPr lang="es-MX" dirty="0" smtClean="0">
                <a:solidFill>
                  <a:schemeClr val="tx1"/>
                </a:solidFill>
              </a:rPr>
              <a:t>“.</a:t>
            </a:r>
          </a:p>
          <a:p>
            <a:r>
              <a:rPr lang="es-MX" dirty="0" smtClean="0">
                <a:solidFill>
                  <a:schemeClr val="tx1"/>
                </a:solidFill>
              </a:rPr>
              <a:t>35. Se continúa aplicando reina para  dar la anatomía adecuada a la restauración.</a:t>
            </a:r>
          </a:p>
          <a:p>
            <a:r>
              <a:rPr lang="es-MX" dirty="0" smtClean="0">
                <a:solidFill>
                  <a:schemeClr val="tx1"/>
                </a:solidFill>
              </a:rPr>
              <a:t>36. </a:t>
            </a:r>
            <a:r>
              <a:rPr lang="es-MX" dirty="0">
                <a:solidFill>
                  <a:schemeClr val="tx1"/>
                </a:solidFill>
              </a:rPr>
              <a:t>Se </a:t>
            </a:r>
            <a:r>
              <a:rPr lang="es-MX" dirty="0" err="1">
                <a:solidFill>
                  <a:schemeClr val="tx1"/>
                </a:solidFill>
              </a:rPr>
              <a:t>fotocura</a:t>
            </a:r>
            <a:r>
              <a:rPr lang="es-MX" dirty="0">
                <a:solidFill>
                  <a:schemeClr val="tx1"/>
                </a:solidFill>
              </a:rPr>
              <a:t> por 20 </a:t>
            </a:r>
            <a:r>
              <a:rPr lang="es-MX" dirty="0" smtClean="0">
                <a:solidFill>
                  <a:schemeClr val="tx1"/>
                </a:solidFill>
              </a:rPr>
              <a:t>“.</a:t>
            </a:r>
          </a:p>
          <a:p>
            <a:r>
              <a:rPr lang="es-MX" dirty="0" smtClean="0">
                <a:solidFill>
                  <a:schemeClr val="tx1"/>
                </a:solidFill>
              </a:rPr>
              <a:t>37. Se aplica resina </a:t>
            </a:r>
            <a:r>
              <a:rPr lang="es-MX" dirty="0" err="1" smtClean="0">
                <a:solidFill>
                  <a:schemeClr val="tx1"/>
                </a:solidFill>
              </a:rPr>
              <a:t>incisal</a:t>
            </a:r>
            <a:r>
              <a:rPr lang="es-MX" dirty="0" smtClean="0">
                <a:solidFill>
                  <a:schemeClr val="tx1"/>
                </a:solidFill>
              </a:rPr>
              <a:t> para  la apariencia de “halo”  del borde </a:t>
            </a:r>
            <a:r>
              <a:rPr lang="es-MX" dirty="0" err="1" smtClean="0">
                <a:solidFill>
                  <a:schemeClr val="tx1"/>
                </a:solidFill>
              </a:rPr>
              <a:t>incisal</a:t>
            </a:r>
            <a:r>
              <a:rPr lang="es-MX" dirty="0" smtClean="0">
                <a:solidFill>
                  <a:schemeClr val="tx1"/>
                </a:solidFill>
              </a:rPr>
              <a:t>.</a:t>
            </a:r>
          </a:p>
          <a:p>
            <a:r>
              <a:rPr lang="es-MX" dirty="0" smtClean="0">
                <a:solidFill>
                  <a:schemeClr val="tx1"/>
                </a:solidFill>
              </a:rPr>
              <a:t>38. </a:t>
            </a:r>
            <a:r>
              <a:rPr lang="es-MX" dirty="0">
                <a:solidFill>
                  <a:schemeClr val="tx1"/>
                </a:solidFill>
              </a:rPr>
              <a:t>Se </a:t>
            </a:r>
            <a:r>
              <a:rPr lang="es-MX" dirty="0" err="1">
                <a:solidFill>
                  <a:schemeClr val="tx1"/>
                </a:solidFill>
              </a:rPr>
              <a:t>fotocura</a:t>
            </a:r>
            <a:r>
              <a:rPr lang="es-MX" dirty="0">
                <a:solidFill>
                  <a:schemeClr val="tx1"/>
                </a:solidFill>
              </a:rPr>
              <a:t> por 20 </a:t>
            </a:r>
            <a:r>
              <a:rPr lang="es-MX" dirty="0" smtClean="0">
                <a:solidFill>
                  <a:schemeClr val="tx1"/>
                </a:solidFill>
              </a:rPr>
              <a:t>“.</a:t>
            </a:r>
          </a:p>
          <a:p>
            <a:r>
              <a:rPr lang="es-MX" dirty="0" smtClean="0">
                <a:solidFill>
                  <a:schemeClr val="tx1"/>
                </a:solidFill>
              </a:rPr>
              <a:t>39. En estas vistas se ve la restauración casi completa con las características de forma y color, que se pretende.</a:t>
            </a:r>
          </a:p>
          <a:p>
            <a:r>
              <a:rPr lang="es-MX" dirty="0" smtClean="0">
                <a:solidFill>
                  <a:schemeClr val="tx1"/>
                </a:solidFill>
              </a:rPr>
              <a:t>40. </a:t>
            </a:r>
            <a:r>
              <a:rPr lang="es-MX" dirty="0">
                <a:solidFill>
                  <a:schemeClr val="tx1"/>
                </a:solidFill>
              </a:rPr>
              <a:t>En estas vistas se ve la </a:t>
            </a:r>
            <a:r>
              <a:rPr lang="es-MX" dirty="0" smtClean="0">
                <a:solidFill>
                  <a:schemeClr val="tx1"/>
                </a:solidFill>
              </a:rPr>
              <a:t>restauración </a:t>
            </a:r>
            <a:r>
              <a:rPr lang="es-MX" dirty="0">
                <a:solidFill>
                  <a:schemeClr val="tx1"/>
                </a:solidFill>
              </a:rPr>
              <a:t>casi completa con las características </a:t>
            </a:r>
            <a:r>
              <a:rPr lang="es-MX" dirty="0" smtClean="0">
                <a:solidFill>
                  <a:schemeClr val="tx1"/>
                </a:solidFill>
              </a:rPr>
              <a:t>de translucidez del borde </a:t>
            </a:r>
            <a:r>
              <a:rPr lang="es-MX" dirty="0" err="1" smtClean="0">
                <a:solidFill>
                  <a:schemeClr val="tx1"/>
                </a:solidFill>
              </a:rPr>
              <a:t>incisal</a:t>
            </a:r>
            <a:r>
              <a:rPr lang="es-MX" dirty="0" smtClean="0">
                <a:solidFill>
                  <a:schemeClr val="tx1"/>
                </a:solidFill>
              </a:rPr>
              <a:t>. </a:t>
            </a:r>
          </a:p>
          <a:p>
            <a:r>
              <a:rPr lang="es-MX" dirty="0" smtClean="0">
                <a:solidFill>
                  <a:schemeClr val="tx1"/>
                </a:solidFill>
              </a:rPr>
              <a:t>41. Se restaura con resina  lo que falta </a:t>
            </a:r>
            <a:r>
              <a:rPr lang="es-MX" dirty="0">
                <a:solidFill>
                  <a:schemeClr val="tx1"/>
                </a:solidFill>
              </a:rPr>
              <a:t>de la cara labial </a:t>
            </a:r>
            <a:r>
              <a:rPr lang="es-MX" dirty="0" smtClean="0">
                <a:solidFill>
                  <a:schemeClr val="tx1"/>
                </a:solidFill>
              </a:rPr>
              <a:t>con la ayuda de un </a:t>
            </a:r>
            <a:r>
              <a:rPr lang="es-MX" dirty="0">
                <a:solidFill>
                  <a:schemeClr val="tx1"/>
                </a:solidFill>
              </a:rPr>
              <a:t>recortador de margen gingival </a:t>
            </a:r>
            <a:r>
              <a:rPr lang="es-MX" dirty="0" smtClean="0">
                <a:solidFill>
                  <a:schemeClr val="tx1"/>
                </a:solidFill>
              </a:rPr>
              <a:t>y se le aplica la luz.</a:t>
            </a:r>
          </a:p>
          <a:p>
            <a:r>
              <a:rPr lang="es-MX" dirty="0" smtClean="0">
                <a:solidFill>
                  <a:schemeClr val="tx1"/>
                </a:solidFill>
              </a:rPr>
              <a:t>42. Se retira la cinta de teflón y se observa la restauración terminada con los requisitos de forma, color y caracterizaciones, cumplidos.</a:t>
            </a:r>
            <a:endParaRPr lang="es-MX" dirty="0">
              <a:solidFill>
                <a:schemeClr val="tx1"/>
              </a:solidFill>
            </a:endParaRPr>
          </a:p>
          <a:p>
            <a:pPr marL="457200" indent="-457200">
              <a:buAutoNum type="arabicPeriod"/>
            </a:pPr>
            <a:endParaRPr lang="es-MX" dirty="0"/>
          </a:p>
        </p:txBody>
      </p:sp>
    </p:spTree>
    <p:extLst>
      <p:ext uri="{BB962C8B-B14F-4D97-AF65-F5344CB8AC3E}">
        <p14:creationId xmlns:p14="http://schemas.microsoft.com/office/powerpoint/2010/main" val="41740619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75842" y="308473"/>
            <a:ext cx="10058400" cy="815247"/>
          </a:xfrm>
        </p:spPr>
        <p:txBody>
          <a:bodyPr/>
          <a:lstStyle/>
          <a:p>
            <a:pPr algn="ctr"/>
            <a:r>
              <a:rPr lang="es-MX" dirty="0" smtClean="0"/>
              <a:t>Guía para el usuario</a:t>
            </a:r>
            <a:endParaRPr lang="es-MX" dirty="0"/>
          </a:p>
        </p:txBody>
      </p:sp>
      <p:sp>
        <p:nvSpPr>
          <p:cNvPr id="5" name="Marcador de texto 4"/>
          <p:cNvSpPr>
            <a:spLocks noGrp="1"/>
          </p:cNvSpPr>
          <p:nvPr>
            <p:ph type="body" idx="1"/>
          </p:nvPr>
        </p:nvSpPr>
        <p:spPr>
          <a:xfrm>
            <a:off x="204061" y="136478"/>
            <a:ext cx="11633812" cy="6286356"/>
          </a:xfrm>
        </p:spPr>
        <p:txBody>
          <a:bodyPr>
            <a:normAutofit fontScale="92500" lnSpcReduction="10000"/>
          </a:bodyPr>
          <a:lstStyle/>
          <a:p>
            <a:pPr marL="457200" indent="-457200">
              <a:buAutoNum type="arabicPeriod"/>
            </a:pPr>
            <a:endParaRPr lang="es-MX" sz="3700" dirty="0" smtClean="0"/>
          </a:p>
          <a:p>
            <a:pPr marL="457200" indent="-457200">
              <a:buAutoNum type="arabicPeriod"/>
            </a:pPr>
            <a:endParaRPr lang="es-MX" dirty="0" smtClean="0"/>
          </a:p>
          <a:p>
            <a:r>
              <a:rPr lang="es-MX" dirty="0" smtClean="0">
                <a:solidFill>
                  <a:schemeClr val="tx1"/>
                </a:solidFill>
              </a:rPr>
              <a:t>43. Cuidadosamente con una hoja de bisturí del número 12, se recortan los excedentes de resina que hayan quedado. También si es necesario, con una tira de lija tipo </a:t>
            </a:r>
            <a:r>
              <a:rPr lang="es-MX" dirty="0" err="1" smtClean="0">
                <a:solidFill>
                  <a:schemeClr val="tx1"/>
                </a:solidFill>
              </a:rPr>
              <a:t>Sof-Lex</a:t>
            </a:r>
            <a:r>
              <a:rPr lang="es-MX" dirty="0" smtClean="0">
                <a:solidFill>
                  <a:schemeClr val="tx1"/>
                </a:solidFill>
              </a:rPr>
              <a:t>, se pulen las zonas proximales de la restauración, teniendo cuidado de hacerlo en forma           de “S” para no desgastar el punto de contacto. </a:t>
            </a:r>
            <a:endParaRPr lang="es-MX" dirty="0">
              <a:solidFill>
                <a:schemeClr val="tx1"/>
              </a:solidFill>
            </a:endParaRPr>
          </a:p>
          <a:p>
            <a:r>
              <a:rPr lang="es-MX" dirty="0" smtClean="0">
                <a:solidFill>
                  <a:schemeClr val="tx1"/>
                </a:solidFill>
              </a:rPr>
              <a:t>44. Los lóbulos de desarrollo se remarcan con una punta de diamante en forma de flama, también en forma cuidadosa.</a:t>
            </a:r>
          </a:p>
          <a:p>
            <a:r>
              <a:rPr lang="es-MX" dirty="0" smtClean="0">
                <a:solidFill>
                  <a:schemeClr val="tx1"/>
                </a:solidFill>
              </a:rPr>
              <a:t>45. Estas puntas, las cónicas blanca y amarille son muy útiles para el pulido final de la restauración de Clase IV.</a:t>
            </a:r>
          </a:p>
          <a:p>
            <a:r>
              <a:rPr lang="es-MX" dirty="0" smtClean="0">
                <a:solidFill>
                  <a:schemeClr val="tx1"/>
                </a:solidFill>
              </a:rPr>
              <a:t>46. La punta más abrasiva es la amarilla y entonces, con ella se inicia el pulido con hule. Los números de fresas mostrados en la diapositiva son de fresas de terminación de la casa </a:t>
            </a:r>
            <a:r>
              <a:rPr lang="es-MX" dirty="0" err="1" smtClean="0">
                <a:solidFill>
                  <a:schemeClr val="tx1"/>
                </a:solidFill>
              </a:rPr>
              <a:t>Brassler</a:t>
            </a:r>
            <a:r>
              <a:rPr lang="es-MX" dirty="0" smtClean="0">
                <a:solidFill>
                  <a:schemeClr val="tx1"/>
                </a:solidFill>
              </a:rPr>
              <a:t> y con ellas se consigue muy buena superficie de pulido.</a:t>
            </a:r>
          </a:p>
          <a:p>
            <a:r>
              <a:rPr lang="es-MX" dirty="0" smtClean="0">
                <a:solidFill>
                  <a:schemeClr val="tx1"/>
                </a:solidFill>
              </a:rPr>
              <a:t>47. Por último con la punta blanca se obtiene la superficie final de pulido, con lo cual se termina el tratamiento, con excelentes resultados.</a:t>
            </a:r>
          </a:p>
          <a:p>
            <a:r>
              <a:rPr lang="es-MX" dirty="0" smtClean="0">
                <a:solidFill>
                  <a:schemeClr val="tx1"/>
                </a:solidFill>
              </a:rPr>
              <a:t>48. Esta diapositiva muestra la restauración terminada.</a:t>
            </a:r>
          </a:p>
          <a:p>
            <a:r>
              <a:rPr lang="es-MX" dirty="0" smtClean="0">
                <a:solidFill>
                  <a:schemeClr val="tx1"/>
                </a:solidFill>
              </a:rPr>
              <a:t>49. </a:t>
            </a:r>
            <a:r>
              <a:rPr lang="es-MX" dirty="0">
                <a:solidFill>
                  <a:schemeClr val="tx1"/>
                </a:solidFill>
              </a:rPr>
              <a:t>Comparación del diente al inicio con la porción faltante y con la restauración final</a:t>
            </a:r>
            <a:r>
              <a:rPr lang="es-MX" dirty="0" smtClean="0">
                <a:solidFill>
                  <a:schemeClr val="tx1"/>
                </a:solidFill>
              </a:rPr>
              <a:t>.</a:t>
            </a:r>
          </a:p>
          <a:p>
            <a:r>
              <a:rPr lang="es-MX" dirty="0" smtClean="0">
                <a:solidFill>
                  <a:schemeClr val="tx1"/>
                </a:solidFill>
              </a:rPr>
              <a:t>50.  Alguna pregunta</a:t>
            </a:r>
            <a:endParaRPr lang="es-MX" dirty="0">
              <a:solidFill>
                <a:schemeClr val="tx1"/>
              </a:solidFill>
            </a:endParaRPr>
          </a:p>
          <a:p>
            <a:endParaRPr lang="es-MX" dirty="0">
              <a:solidFill>
                <a:schemeClr val="tx1"/>
              </a:solidFill>
            </a:endParaRPr>
          </a:p>
        </p:txBody>
      </p:sp>
    </p:spTree>
    <p:extLst>
      <p:ext uri="{BB962C8B-B14F-4D97-AF65-F5344CB8AC3E}">
        <p14:creationId xmlns:p14="http://schemas.microsoft.com/office/powerpoint/2010/main" val="39559564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94064" y="2443307"/>
            <a:ext cx="10515600" cy="1325563"/>
          </a:xfrm>
        </p:spPr>
        <p:txBody>
          <a:bodyPr>
            <a:noAutofit/>
            <a:scene3d>
              <a:camera prst="orthographicFront"/>
              <a:lightRig rig="threePt" dir="t"/>
            </a:scene3d>
            <a:sp3d extrusionH="57150">
              <a:bevelT h="25400" prst="softRound"/>
            </a:sp3d>
          </a:bodyPr>
          <a:lstStyle/>
          <a:p>
            <a:pPr algn="ctr"/>
            <a:r>
              <a:rPr lang="es-MX" sz="6000" dirty="0" smtClean="0">
                <a:solidFill>
                  <a:srgbClr val="FF3300"/>
                </a:solidFill>
                <a:latin typeface="Bauhaus 93" panose="04030905020B02020C02" pitchFamily="82" charset="0"/>
              </a:rPr>
              <a:t>ALTERNATIVA PARA </a:t>
            </a:r>
            <a:r>
              <a:rPr lang="es-MX" sz="6000" dirty="0">
                <a:solidFill>
                  <a:srgbClr val="FF3300"/>
                </a:solidFill>
                <a:latin typeface="Bauhaus 93" panose="04030905020B02020C02" pitchFamily="82" charset="0"/>
              </a:rPr>
              <a:t>Restauración de cavidad Clase IV con resina.</a:t>
            </a:r>
          </a:p>
        </p:txBody>
      </p:sp>
    </p:spTree>
    <p:extLst>
      <p:ext uri="{BB962C8B-B14F-4D97-AF65-F5344CB8AC3E}">
        <p14:creationId xmlns:p14="http://schemas.microsoft.com/office/powerpoint/2010/main" val="41832643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396450" y="923396"/>
            <a:ext cx="5464031" cy="707886"/>
          </a:xfrm>
          <a:prstGeom prst="rect">
            <a:avLst/>
          </a:prstGeom>
        </p:spPr>
        <p:txBody>
          <a:bodyPr wrap="square">
            <a:spAutoFit/>
          </a:bodyPr>
          <a:lstStyle/>
          <a:p>
            <a:pPr>
              <a:spcAft>
                <a:spcPts val="0"/>
              </a:spcAft>
            </a:pPr>
            <a:r>
              <a:rPr lang="es-MX" sz="2000" b="1" u="sng" dirty="0">
                <a:latin typeface="Calibri" panose="020F0502020204030204" pitchFamily="34" charset="0"/>
                <a:ea typeface="Calibri" panose="020F0502020204030204" pitchFamily="34" charset="0"/>
                <a:cs typeface="Times New Roman" panose="02020603050405020304" pitchFamily="18" charset="0"/>
              </a:rPr>
              <a:t>Opacidad:</a:t>
            </a:r>
            <a:r>
              <a:rPr lang="es-MX" sz="2000" dirty="0">
                <a:latin typeface="Calibri" panose="020F0502020204030204" pitchFamily="34" charset="0"/>
                <a:ea typeface="Calibri" panose="020F0502020204030204" pitchFamily="34" charset="0"/>
                <a:cs typeface="Times New Roman" panose="02020603050405020304" pitchFamily="18" charset="0"/>
              </a:rPr>
              <a:t> Propiedad de bloquear la </a:t>
            </a:r>
            <a:r>
              <a:rPr lang="es-MX" sz="2000" dirty="0" smtClean="0">
                <a:latin typeface="Calibri" panose="020F0502020204030204" pitchFamily="34" charset="0"/>
                <a:ea typeface="Calibri" panose="020F0502020204030204" pitchFamily="34" charset="0"/>
                <a:cs typeface="Times New Roman" panose="02020603050405020304" pitchFamily="18" charset="0"/>
              </a:rPr>
              <a:t>luminosidad. Evita </a:t>
            </a:r>
            <a:r>
              <a:rPr lang="es-MX" sz="2000" dirty="0">
                <a:latin typeface="Calibri" panose="020F0502020204030204" pitchFamily="34" charset="0"/>
                <a:ea typeface="Calibri" panose="020F0502020204030204" pitchFamily="34" charset="0"/>
                <a:cs typeface="Times New Roman" panose="02020603050405020304" pitchFamily="18" charset="0"/>
              </a:rPr>
              <a:t>que la luz lo atraviese.</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ángulo 4"/>
          <p:cNvSpPr/>
          <p:nvPr/>
        </p:nvSpPr>
        <p:spPr>
          <a:xfrm>
            <a:off x="508617" y="2592082"/>
            <a:ext cx="7020791" cy="1015663"/>
          </a:xfrm>
          <a:prstGeom prst="rect">
            <a:avLst/>
          </a:prstGeom>
        </p:spPr>
        <p:txBody>
          <a:bodyPr wrap="square">
            <a:spAutoFit/>
          </a:bodyPr>
          <a:lstStyle/>
          <a:p>
            <a:pPr>
              <a:spcAft>
                <a:spcPts val="0"/>
              </a:spcAft>
            </a:pPr>
            <a:r>
              <a:rPr lang="es-MX" sz="2000" b="1" u="sng" dirty="0" smtClean="0">
                <a:solidFill>
                  <a:srgbClr val="000000"/>
                </a:solidFill>
                <a:latin typeface="Calibri" panose="020F0502020204030204" pitchFamily="34" charset="0"/>
                <a:ea typeface="Calibri" panose="020F0502020204030204" pitchFamily="34" charset="0"/>
                <a:cs typeface="Times New Roman" panose="02020603050405020304" pitchFamily="18" charset="0"/>
              </a:rPr>
              <a:t>Translucidez</a:t>
            </a:r>
            <a:r>
              <a:rPr lang="es-MX" sz="2000" b="1" dirty="0" smtClean="0">
                <a:solidFill>
                  <a:srgbClr val="000000"/>
                </a:solidFill>
                <a:latin typeface="Calibri" panose="020F0502020204030204" pitchFamily="34" charset="0"/>
                <a:ea typeface="Calibri" panose="020F0502020204030204" pitchFamily="34" charset="0"/>
                <a:cs typeface="Times New Roman" panose="02020603050405020304" pitchFamily="18" charset="0"/>
              </a:rPr>
              <a:t> (translúcido</a:t>
            </a:r>
            <a:r>
              <a:rPr lang="es-MX" sz="2000" dirty="0" smtClean="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es-MX" sz="2000" dirty="0">
                <a:solidFill>
                  <a:srgbClr val="000000"/>
                </a:solidFill>
                <a:latin typeface="Calibri" panose="020F0502020204030204" pitchFamily="34" charset="0"/>
                <a:ea typeface="Calibri" panose="020F0502020204030204" pitchFamily="34" charset="0"/>
                <a:cs typeface="Times New Roman" panose="02020603050405020304" pitchFamily="18" charset="0"/>
              </a:rPr>
              <a:t>cuando deja </a:t>
            </a:r>
            <a:r>
              <a:rPr lang="es-MX" sz="2000" dirty="0" smtClean="0">
                <a:solidFill>
                  <a:srgbClr val="000000"/>
                </a:solidFill>
                <a:latin typeface="Calibri" panose="020F0502020204030204" pitchFamily="34" charset="0"/>
                <a:ea typeface="Calibri" panose="020F0502020204030204" pitchFamily="34" charset="0"/>
                <a:cs typeface="Times New Roman" panose="02020603050405020304" pitchFamily="18" charset="0"/>
              </a:rPr>
              <a:t>pasar </a:t>
            </a:r>
            <a:r>
              <a:rPr lang="es-MX" sz="2000" dirty="0">
                <a:solidFill>
                  <a:srgbClr val="000000"/>
                </a:solidFill>
                <a:latin typeface="Calibri" panose="020F0502020204030204" pitchFamily="34" charset="0"/>
                <a:ea typeface="Calibri" panose="020F0502020204030204" pitchFamily="34" charset="0"/>
                <a:cs typeface="Times New Roman" panose="02020603050405020304" pitchFamily="18" charset="0"/>
              </a:rPr>
              <a:t>la luz de manera que las formas se hacen irreconocibles (no se observan nítidamente los objetos)</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Imagen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80191" y="5022166"/>
            <a:ext cx="1110093" cy="1095292"/>
          </a:xfrm>
          <a:prstGeom prst="rect">
            <a:avLst/>
          </a:prstGeom>
        </p:spPr>
      </p:pic>
      <p:sp>
        <p:nvSpPr>
          <p:cNvPr id="8" name="Rectángulo 7"/>
          <p:cNvSpPr/>
          <p:nvPr/>
        </p:nvSpPr>
        <p:spPr>
          <a:xfrm>
            <a:off x="1117113" y="5342944"/>
            <a:ext cx="5621026" cy="400110"/>
          </a:xfrm>
          <a:prstGeom prst="rect">
            <a:avLst/>
          </a:prstGeom>
        </p:spPr>
        <p:txBody>
          <a:bodyPr wrap="none">
            <a:spAutoFit/>
          </a:bodyPr>
          <a:lstStyle/>
          <a:p>
            <a:pPr>
              <a:spcAft>
                <a:spcPts val="0"/>
              </a:spcAft>
            </a:pPr>
            <a:r>
              <a:rPr lang="es-MX" sz="2000" dirty="0">
                <a:latin typeface="Calibri" panose="020F0502020204030204" pitchFamily="34" charset="0"/>
                <a:ea typeface="Calibri" panose="020F0502020204030204" pitchFamily="34" charset="0"/>
                <a:cs typeface="Times New Roman" panose="02020603050405020304" pitchFamily="18" charset="0"/>
              </a:rPr>
              <a:t>Opalescencia: Con reflejos parecidos a los del ópalo.</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2" name="Imagen 11"/>
          <p:cNvPicPr>
            <a:picLocks noChangeAspect="1"/>
          </p:cNvPicPr>
          <p:nvPr/>
        </p:nvPicPr>
        <p:blipFill>
          <a:blip r:embed="rId4"/>
          <a:stretch>
            <a:fillRect/>
          </a:stretch>
        </p:blipFill>
        <p:spPr>
          <a:xfrm>
            <a:off x="7699710" y="2472311"/>
            <a:ext cx="2204566" cy="1135434"/>
          </a:xfrm>
          <a:prstGeom prst="rect">
            <a:avLst/>
          </a:prstGeom>
        </p:spPr>
      </p:pic>
      <p:pic>
        <p:nvPicPr>
          <p:cNvPr id="13" name="Imagen 12"/>
          <p:cNvPicPr>
            <a:picLocks noChangeAspect="1"/>
          </p:cNvPicPr>
          <p:nvPr/>
        </p:nvPicPr>
        <p:blipFill>
          <a:blip r:embed="rId5"/>
          <a:stretch>
            <a:fillRect/>
          </a:stretch>
        </p:blipFill>
        <p:spPr>
          <a:xfrm>
            <a:off x="7266172" y="673057"/>
            <a:ext cx="1981200" cy="1095375"/>
          </a:xfrm>
          <a:prstGeom prst="rect">
            <a:avLst/>
          </a:prstGeom>
        </p:spPr>
      </p:pic>
      <p:sp>
        <p:nvSpPr>
          <p:cNvPr id="14" name="Rectángulo 13"/>
          <p:cNvSpPr/>
          <p:nvPr/>
        </p:nvSpPr>
        <p:spPr>
          <a:xfrm>
            <a:off x="1780308" y="87441"/>
            <a:ext cx="9036409" cy="369332"/>
          </a:xfrm>
          <a:prstGeom prst="rect">
            <a:avLst/>
          </a:prstGeom>
        </p:spPr>
        <p:txBody>
          <a:bodyPr wrap="square">
            <a:spAutoFit/>
          </a:bodyPr>
          <a:lstStyle/>
          <a:p>
            <a:r>
              <a:rPr lang="en-US" b="1" dirty="0" smtClean="0">
                <a:solidFill>
                  <a:srgbClr val="FF0000"/>
                </a:solidFill>
              </a:rPr>
              <a:t>Diente--</a:t>
            </a:r>
            <a:r>
              <a:rPr lang="en-US" b="1" dirty="0" err="1" smtClean="0">
                <a:solidFill>
                  <a:srgbClr val="FF0000"/>
                </a:solidFill>
              </a:rPr>
              <a:t>caracteristicas</a:t>
            </a:r>
            <a:r>
              <a:rPr lang="en-US" b="1" dirty="0" smtClean="0">
                <a:solidFill>
                  <a:srgbClr val="FF0000"/>
                </a:solidFill>
              </a:rPr>
              <a:t>: </a:t>
            </a:r>
            <a:r>
              <a:rPr lang="en-US" b="1" dirty="0" err="1" smtClean="0">
                <a:solidFill>
                  <a:srgbClr val="FF0000"/>
                </a:solidFill>
              </a:rPr>
              <a:t>opacidad</a:t>
            </a:r>
            <a:r>
              <a:rPr lang="en-US" b="1" dirty="0" smtClean="0">
                <a:solidFill>
                  <a:srgbClr val="FF0000"/>
                </a:solidFill>
              </a:rPr>
              <a:t>, </a:t>
            </a:r>
            <a:r>
              <a:rPr lang="en-US" b="1" dirty="0" err="1" smtClean="0">
                <a:solidFill>
                  <a:srgbClr val="FF0000"/>
                </a:solidFill>
              </a:rPr>
              <a:t>translucidez</a:t>
            </a:r>
            <a:r>
              <a:rPr lang="en-US" b="1" dirty="0" smtClean="0">
                <a:solidFill>
                  <a:srgbClr val="FF0000"/>
                </a:solidFill>
              </a:rPr>
              <a:t>, </a:t>
            </a:r>
            <a:r>
              <a:rPr lang="en-US" b="1" dirty="0" err="1" smtClean="0">
                <a:solidFill>
                  <a:srgbClr val="FF0000"/>
                </a:solidFill>
              </a:rPr>
              <a:t>fluorescencia</a:t>
            </a:r>
            <a:r>
              <a:rPr lang="en-US" b="1" dirty="0" smtClean="0">
                <a:solidFill>
                  <a:srgbClr val="FF0000"/>
                </a:solidFill>
              </a:rPr>
              <a:t> y </a:t>
            </a:r>
            <a:r>
              <a:rPr lang="en-US" b="1" dirty="0" err="1" smtClean="0">
                <a:solidFill>
                  <a:srgbClr val="FF0000"/>
                </a:solidFill>
              </a:rPr>
              <a:t>opalescencia</a:t>
            </a:r>
            <a:r>
              <a:rPr lang="en-US" b="1" dirty="0" smtClean="0">
                <a:solidFill>
                  <a:srgbClr val="FF0000"/>
                </a:solidFill>
              </a:rPr>
              <a:t>. </a:t>
            </a:r>
            <a:endParaRPr lang="es-MX" b="1" dirty="0">
              <a:solidFill>
                <a:srgbClr val="FF0000"/>
              </a:solidFill>
            </a:endParaRPr>
          </a:p>
        </p:txBody>
      </p:sp>
    </p:spTree>
    <p:extLst>
      <p:ext uri="{BB962C8B-B14F-4D97-AF65-F5344CB8AC3E}">
        <p14:creationId xmlns:p14="http://schemas.microsoft.com/office/powerpoint/2010/main" val="2312896841"/>
      </p:ext>
    </p:extLst>
  </p:cSld>
  <p:clrMapOvr>
    <a:masterClrMapping/>
  </p:clrMapOvr>
  <p:timing>
    <p:tnLst>
      <p:par>
        <p:cTn id="1" dur="indefinite" restart="never" nodeType="tmRoot"/>
      </p:par>
    </p:tnLst>
  </p:timing>
</p:sld>
</file>

<file path=ppt/theme/theme1.xml><?xml version="1.0" encoding="utf-8"?>
<a:theme xmlns:a="http://schemas.openxmlformats.org/drawingml/2006/main" name="Sector">
  <a:themeElements>
    <a:clrScheme name="Sector">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ector">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ector">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6275</TotalTime>
  <Words>3851</Words>
  <Application>Microsoft Office PowerPoint</Application>
  <PresentationFormat>Panorámica</PresentationFormat>
  <Paragraphs>279</Paragraphs>
  <Slides>59</Slides>
  <Notes>53</Notes>
  <HiddenSlides>0</HiddenSlides>
  <MMClips>0</MMClips>
  <ScaleCrop>false</ScaleCrop>
  <HeadingPairs>
    <vt:vector size="6" baseType="variant">
      <vt:variant>
        <vt:lpstr>Fuentes usadas</vt:lpstr>
      </vt:variant>
      <vt:variant>
        <vt:i4>12</vt:i4>
      </vt:variant>
      <vt:variant>
        <vt:lpstr>Tema</vt:lpstr>
      </vt:variant>
      <vt:variant>
        <vt:i4>1</vt:i4>
      </vt:variant>
      <vt:variant>
        <vt:lpstr>Títulos de diapositiva</vt:lpstr>
      </vt:variant>
      <vt:variant>
        <vt:i4>59</vt:i4>
      </vt:variant>
    </vt:vector>
  </HeadingPairs>
  <TitlesOfParts>
    <vt:vector size="72" baseType="lpstr">
      <vt:lpstr>Arial</vt:lpstr>
      <vt:lpstr>Arial Black</vt:lpstr>
      <vt:lpstr>Bauhaus 93</vt:lpstr>
      <vt:lpstr>Berlin Sans FB</vt:lpstr>
      <vt:lpstr>Calibri</vt:lpstr>
      <vt:lpstr>Century Gothic</vt:lpstr>
      <vt:lpstr>Comic Sans MS</vt:lpstr>
      <vt:lpstr>Times New Roman</vt:lpstr>
      <vt:lpstr>Times-Roman</vt:lpstr>
      <vt:lpstr>Verdana</vt:lpstr>
      <vt:lpstr>Verdana</vt:lpstr>
      <vt:lpstr>Wingdings 3</vt:lpstr>
      <vt:lpstr>Sector</vt:lpstr>
      <vt:lpstr>UNIVERSIDAD AUTONOMA DEL ESTADO DE MEXICOI. FACULTAD DE ODONTOLOGIA. AREA DE DOCENCIA: REHABILITACIÓN ODONTOLÓGICA. UNIDAD DE APRENDIZAJE: clínica de OPERATORIA dental  I. TITULO DEL MATERIAL DIDACTICO: ALTERNATIVA PARA RESTAURACIÓN DE CAVIDAD CLASE IV CON RESINA.                                                                   eLaborado por: Dr. en c, Ignacio de j. Sanchez flores.                                                                                                                                               Septiembre de 2015.</vt:lpstr>
      <vt:lpstr>                            UNIDAD DE APRENDIZAJE : CLINICA DE OPERATORIA DENTAL I                      Alternativa para restauración de cavidad Clase IV con resina.                                                                 Justificación académica:  La  unidad de aprendizaje  de Clínica de operatoria dental i, realmente, enfrenta al estudiante de odontología a resolver varios retos en cuanto a los tratamientos que tiene que elaborar de forma obligatoria para poder aprobarla. Uno de ellos, que se encuadra en el rubro de “atención de pacientes con lesiones dentarias” hace mención  al tratamiento dental con resinas y mas específicamente a que una de ellas debe ser una Clase IV (obligatoria). La restauración dental con resina clase iv, representa un desafío muy importante para el alumno, puesto que por estar en un diente anterior debe llenar en buena medida, los aspectos estéticos tanto de color, como de tallado anatómico.   Esta alternativa de restauración, llena sobradamente los aspectos anteriores, puesto que  por el uso de resinas de múltiples tonalidades cumple los requisitos de color y con el empleo del material de impresión y la cinta teflón, se modela la restauración con la resina y se llenan los objetivos de conformación anatómica, incluso con los lóbulos de desarrollo y el halo del borde incisal. Asimismo, los contactos con los dientes vecinos se obtienen en forma perfecta. También se evita que el acido fosfórico grabe a los dientes vecinos y que el adhesivo o la resina de restauración se pegue a los dientes contiguos y después se tenga que batallar con  la quitada de la resina pegada al contacto con el vecino, ya que de no hacerlo, el hilo dental no pasa el contacto y el paciente no puede hacer limpieza, al final le provocará una gingivitis por el no aseo de la porción proximal.   Nota :EN CADA DIAPOSITIVA EN EL APARTADO DE NOTAS AL PIE, TAMBIÉN SE EXPLICA EL CONTENIDO DE LA MISMA, ADEMÁS SE ADJUNTA UNA GUÍA DE USUARIO, PARA UNA MEJOR COMPRENSIÓN DEL TEMA. </vt:lpstr>
      <vt:lpstr>Guía para el usuario</vt:lpstr>
      <vt:lpstr>Guía para el usuario</vt:lpstr>
      <vt:lpstr>Guía para el usuario</vt:lpstr>
      <vt:lpstr>Guía para el usuario</vt:lpstr>
      <vt:lpstr>Guía para el usuario</vt:lpstr>
      <vt:lpstr>ALTERNATIVA PARA Restauración de cavidad Clase IV con resina.</vt:lpstr>
      <vt:lpstr>Presentación de PowerPoint</vt:lpstr>
      <vt:lpstr>Presentación de PowerPoint</vt:lpstr>
      <vt:lpstr>Presentación de PowerPoint</vt:lpstr>
      <vt:lpstr>Presentación de PowerPoint</vt:lpstr>
      <vt:lpstr>Resinas de nanorelleno. 1° Filtek Supreme.---Plus---XT (3M) Partículas de Zirconio, Sílice silanizado y partículas aglomeradas de zirconio.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Punta de diamante fina (velocidad moderada) BISEL DE AL MENOS 1 mm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Bibliografía: Baum, Phillips and Lund.: Textbook of Operative Dentistry. p.p. 204-242. W. B. Saunders. 1985. Craig, R., Powers, J.: Restorative Dental Materials. p. p. 260-280, Mosby. 2002. A. D. A.: Dentists ´ Desk Reference: Materials, Instruments, American Dental Association.  69-77, 2011.  </vt:lpstr>
      <vt:lpstr>Presentación de PowerPoint</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Restauración con resina de cavidad Clase IV con tonalidades múltiples.</dc:title>
  <dc:creator>Dr. Sanchez Flores</dc:creator>
  <cp:lastModifiedBy>Kike</cp:lastModifiedBy>
  <cp:revision>254</cp:revision>
  <dcterms:created xsi:type="dcterms:W3CDTF">2015-04-07T13:24:42Z</dcterms:created>
  <dcterms:modified xsi:type="dcterms:W3CDTF">2015-10-01T17:58:51Z</dcterms:modified>
</cp:coreProperties>
</file>