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33" r:id="rId1"/>
  </p:sldMasterIdLst>
  <p:notesMasterIdLst>
    <p:notesMasterId r:id="rId42"/>
  </p:notesMasterIdLst>
  <p:sldIdLst>
    <p:sldId id="349" r:id="rId2"/>
    <p:sldId id="350" r:id="rId3"/>
    <p:sldId id="296" r:id="rId4"/>
    <p:sldId id="297" r:id="rId5"/>
    <p:sldId id="347" r:id="rId6"/>
    <p:sldId id="328" r:id="rId7"/>
    <p:sldId id="329" r:id="rId8"/>
    <p:sldId id="330" r:id="rId9"/>
    <p:sldId id="324" r:id="rId10"/>
    <p:sldId id="325" r:id="rId11"/>
    <p:sldId id="326" r:id="rId12"/>
    <p:sldId id="327" r:id="rId13"/>
    <p:sldId id="348" r:id="rId14"/>
    <p:sldId id="300" r:id="rId15"/>
    <p:sldId id="345" r:id="rId16"/>
    <p:sldId id="266" r:id="rId17"/>
    <p:sldId id="281" r:id="rId18"/>
    <p:sldId id="268" r:id="rId19"/>
    <p:sldId id="269" r:id="rId20"/>
    <p:sldId id="270" r:id="rId21"/>
    <p:sldId id="321" r:id="rId22"/>
    <p:sldId id="319" r:id="rId23"/>
    <p:sldId id="331" r:id="rId24"/>
    <p:sldId id="318" r:id="rId25"/>
    <p:sldId id="320" r:id="rId26"/>
    <p:sldId id="322" r:id="rId27"/>
    <p:sldId id="323" r:id="rId28"/>
    <p:sldId id="333" r:id="rId29"/>
    <p:sldId id="334" r:id="rId30"/>
    <p:sldId id="335" r:id="rId31"/>
    <p:sldId id="336" r:id="rId32"/>
    <p:sldId id="337" r:id="rId33"/>
    <p:sldId id="338" r:id="rId34"/>
    <p:sldId id="339" r:id="rId35"/>
    <p:sldId id="340" r:id="rId36"/>
    <p:sldId id="351" r:id="rId37"/>
    <p:sldId id="264" r:id="rId38"/>
    <p:sldId id="344" r:id="rId39"/>
    <p:sldId id="312" r:id="rId40"/>
    <p:sldId id="317" r:id="rId41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429"/>
    <a:srgbClr val="DEB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2" d="100"/>
          <a:sy n="72" d="100"/>
        </p:scale>
        <p:origin x="-124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-1816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2DC099-B370-6345-BEF6-3C47BA894CF2}" type="doc">
      <dgm:prSet loTypeId="urn:microsoft.com/office/officeart/2005/8/layout/hList9" loCatId="list" qsTypeId="urn:microsoft.com/office/officeart/2005/8/quickstyle/simple5" qsCatId="simple" csTypeId="urn:microsoft.com/office/officeart/2005/8/colors/accent5_3" csCatId="accent5" phldr="1"/>
      <dgm:spPr/>
      <dgm:t>
        <a:bodyPr/>
        <a:lstStyle/>
        <a:p>
          <a:endParaRPr lang="es-ES_tradnl"/>
        </a:p>
      </dgm:t>
    </dgm:pt>
    <dgm:pt modelId="{AA11EF47-B973-0846-AFF3-F51A26FC763D}">
      <dgm:prSet phldrT="[Texto]" custT="1"/>
      <dgm:spPr/>
      <dgm:t>
        <a:bodyPr/>
        <a:lstStyle/>
        <a:p>
          <a:pPr marL="0" algn="ctr" defTabSz="457200" rtl="0" eaLnBrk="1" latinLnBrk="0" hangingPunct="1"/>
          <a:r>
            <a:rPr lang="es-ES_tradnl" sz="2000" b="1" kern="1200" dirty="0" smtClean="0">
              <a:solidFill>
                <a:srgbClr val="FFFFFF"/>
              </a:solidFill>
              <a:latin typeface="+mj-lt"/>
              <a:ea typeface="+mn-ea"/>
              <a:cs typeface="Morning Crescent"/>
            </a:rPr>
            <a:t>Dirección de Recursos Humanos</a:t>
          </a:r>
        </a:p>
      </dgm:t>
    </dgm:pt>
    <dgm:pt modelId="{172A166F-FD6B-254F-AFAC-E37FEBFBB84B}" type="parTrans" cxnId="{99AE476C-5CD5-734D-8CB0-186595CCEA92}">
      <dgm:prSet/>
      <dgm:spPr/>
      <dgm:t>
        <a:bodyPr/>
        <a:lstStyle/>
        <a:p>
          <a:endParaRPr lang="es-ES_tradnl" sz="1800">
            <a:solidFill>
              <a:schemeClr val="tx1"/>
            </a:solidFill>
            <a:latin typeface="Garamond"/>
            <a:cs typeface="Garamond"/>
          </a:endParaRPr>
        </a:p>
      </dgm:t>
    </dgm:pt>
    <dgm:pt modelId="{FF7B6E08-FFD8-8A42-BB8B-245DCF28966C}" type="sibTrans" cxnId="{99AE476C-5CD5-734D-8CB0-186595CCEA92}">
      <dgm:prSet/>
      <dgm:spPr/>
      <dgm:t>
        <a:bodyPr/>
        <a:lstStyle/>
        <a:p>
          <a:endParaRPr lang="es-ES_tradnl" sz="1800">
            <a:solidFill>
              <a:schemeClr val="tx1"/>
            </a:solidFill>
            <a:latin typeface="Garamond"/>
            <a:cs typeface="Garamond"/>
          </a:endParaRPr>
        </a:p>
      </dgm:t>
    </dgm:pt>
    <dgm:pt modelId="{7AD51C7C-7EEA-4141-9A15-314E5C49A3E5}">
      <dgm:prSet phldrT="[Texto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s-ES_tradnl" sz="1800" dirty="0" smtClean="0">
              <a:solidFill>
                <a:srgbClr val="FFFFFF"/>
              </a:solidFill>
              <a:latin typeface="+mn-lt"/>
              <a:cs typeface="Abadi MT Condensed Light"/>
            </a:rPr>
            <a:t>* </a:t>
          </a:r>
          <a:r>
            <a:rPr lang="es-ES_tradnl" sz="1800" b="1" dirty="0" smtClean="0">
              <a:solidFill>
                <a:srgbClr val="FFFFFF"/>
              </a:solidFill>
              <a:latin typeface="+mn-lt"/>
              <a:cs typeface="Abadi MT Condensed Light"/>
            </a:rPr>
            <a:t>C</a:t>
          </a:r>
          <a:r>
            <a:rPr sz="1800" dirty="0" smtClean="0">
              <a:solidFill>
                <a:srgbClr val="FFFFFF"/>
              </a:solidFill>
              <a:latin typeface="+mn-lt"/>
              <a:cs typeface="Abadi MT Condensed Light"/>
            </a:rPr>
            <a:t>apaz de desarrollar estrategias de recursos humanos, coherentes entre sí</a:t>
          </a:r>
          <a:r>
            <a:rPr lang="es-ES_tradnl" sz="1800" dirty="0" smtClean="0">
              <a:solidFill>
                <a:srgbClr val="FFFFFF"/>
              </a:solidFill>
              <a:latin typeface="+mn-lt"/>
              <a:cs typeface="Abadi MT Condensed Light"/>
            </a:rPr>
            <a:t>.</a:t>
          </a:r>
          <a:endParaRPr lang="es-ES_tradnl" sz="1800" dirty="0">
            <a:solidFill>
              <a:srgbClr val="FFFFFF"/>
            </a:solidFill>
            <a:latin typeface="+mn-lt"/>
            <a:cs typeface="Abadi MT Condensed Light"/>
          </a:endParaRPr>
        </a:p>
      </dgm:t>
    </dgm:pt>
    <dgm:pt modelId="{709DED2C-EC1C-D941-A3C4-760E608CBCF5}" type="parTrans" cxnId="{4589249B-CF3E-5545-BF3F-EC2FA92CFA30}">
      <dgm:prSet/>
      <dgm:spPr/>
      <dgm:t>
        <a:bodyPr/>
        <a:lstStyle/>
        <a:p>
          <a:endParaRPr lang="es-ES_tradnl" sz="1800">
            <a:solidFill>
              <a:schemeClr val="tx1"/>
            </a:solidFill>
            <a:latin typeface="Garamond"/>
            <a:cs typeface="Garamond"/>
          </a:endParaRPr>
        </a:p>
      </dgm:t>
    </dgm:pt>
    <dgm:pt modelId="{260AB8F5-A17D-C343-AA8D-18C5945AEA52}" type="sibTrans" cxnId="{4589249B-CF3E-5545-BF3F-EC2FA92CFA30}">
      <dgm:prSet/>
      <dgm:spPr/>
      <dgm:t>
        <a:bodyPr/>
        <a:lstStyle/>
        <a:p>
          <a:endParaRPr lang="es-ES_tradnl" sz="1800">
            <a:solidFill>
              <a:schemeClr val="tx1"/>
            </a:solidFill>
            <a:latin typeface="Garamond"/>
            <a:cs typeface="Garamond"/>
          </a:endParaRPr>
        </a:p>
      </dgm:t>
    </dgm:pt>
    <dgm:pt modelId="{DE10D91F-DF24-AB47-841A-CD861CB1358D}">
      <dgm:prSet phldrT="[Texto]" custT="1"/>
      <dgm:spPr>
        <a:solidFill>
          <a:srgbClr val="267CF2">
            <a:alpha val="90000"/>
          </a:srgbClr>
        </a:solidFill>
      </dgm:spPr>
      <dgm:t>
        <a:bodyPr/>
        <a:lstStyle/>
        <a:p>
          <a:r>
            <a:rPr lang="es-ES_tradnl" sz="1800" dirty="0" smtClean="0">
              <a:solidFill>
                <a:srgbClr val="FFFFFF"/>
              </a:solidFill>
              <a:latin typeface="+mj-lt"/>
              <a:cs typeface="Abadi MT Condensed Light"/>
            </a:rPr>
            <a:t>* </a:t>
          </a:r>
          <a:r>
            <a:rPr lang="es-ES_tradnl" sz="1800" b="1" dirty="0" smtClean="0">
              <a:solidFill>
                <a:srgbClr val="FFFFFF"/>
              </a:solidFill>
              <a:latin typeface="+mj-lt"/>
              <a:cs typeface="Abadi MT Condensed Light"/>
            </a:rPr>
            <a:t>A</a:t>
          </a:r>
          <a:r>
            <a:rPr sz="1800" dirty="0" err="1" smtClean="0">
              <a:solidFill>
                <a:srgbClr val="FFFFFF"/>
              </a:solidFill>
              <a:latin typeface="+mj-lt"/>
              <a:cs typeface="Abadi MT Condensed Light"/>
            </a:rPr>
            <a:t>justa</a:t>
          </a:r>
          <a:r>
            <a:rPr lang="es-MX" sz="1800" dirty="0" smtClean="0">
              <a:solidFill>
                <a:srgbClr val="FFFFFF"/>
              </a:solidFill>
              <a:latin typeface="+mj-lt"/>
              <a:cs typeface="Abadi MT Condensed Light"/>
            </a:rPr>
            <a:t>r</a:t>
          </a:r>
          <a:r>
            <a:rPr sz="1800" dirty="0" smtClean="0">
              <a:solidFill>
                <a:srgbClr val="FFFFFF"/>
              </a:solidFill>
              <a:latin typeface="+mj-lt"/>
              <a:cs typeface="Abadi MT Condensed Light"/>
            </a:rPr>
            <a:t>  la </a:t>
          </a:r>
          <a:r>
            <a:rPr sz="1800" dirty="0" err="1" smtClean="0">
              <a:solidFill>
                <a:srgbClr val="FFFFFF"/>
              </a:solidFill>
              <a:latin typeface="+mj-lt"/>
              <a:cs typeface="Abadi MT Condensed Light"/>
            </a:rPr>
            <a:t>estrategia</a:t>
          </a:r>
          <a:r>
            <a:rPr sz="1800" dirty="0" smtClean="0">
              <a:solidFill>
                <a:srgbClr val="FFFFFF"/>
              </a:solidFill>
              <a:latin typeface="+mj-lt"/>
              <a:cs typeface="Abadi MT Condensed Light"/>
            </a:rPr>
            <a:t> </a:t>
          </a:r>
          <a:r>
            <a:rPr sz="1800" dirty="0" err="1" smtClean="0">
              <a:solidFill>
                <a:srgbClr val="FFFFFF"/>
              </a:solidFill>
              <a:latin typeface="+mj-lt"/>
              <a:cs typeface="Abadi MT Condensed Light"/>
            </a:rPr>
            <a:t>empresarial</a:t>
          </a:r>
          <a:r>
            <a:rPr sz="1800" dirty="0" smtClean="0">
              <a:solidFill>
                <a:srgbClr val="FFFFFF"/>
              </a:solidFill>
              <a:latin typeface="+mj-lt"/>
              <a:cs typeface="Abadi MT Condensed Light"/>
            </a:rPr>
            <a:t> </a:t>
          </a:r>
          <a:r>
            <a:rPr sz="1800" dirty="0" smtClean="0">
              <a:solidFill>
                <a:srgbClr val="FFFFFF"/>
              </a:solidFill>
              <a:latin typeface="+mj-lt"/>
              <a:cs typeface="Abadi MT Condensed Light"/>
            </a:rPr>
            <a:t>al entorno</a:t>
          </a:r>
          <a:r>
            <a:rPr lang="es-ES_tradnl" sz="1800" dirty="0" smtClean="0">
              <a:solidFill>
                <a:srgbClr val="FFFFFF"/>
              </a:solidFill>
              <a:latin typeface="+mj-lt"/>
              <a:cs typeface="Abadi MT Condensed Light"/>
            </a:rPr>
            <a:t>.</a:t>
          </a:r>
          <a:endParaRPr lang="es-ES_tradnl" sz="1800" dirty="0">
            <a:solidFill>
              <a:srgbClr val="FFFFFF"/>
            </a:solidFill>
            <a:latin typeface="+mj-lt"/>
            <a:cs typeface="Abadi MT Condensed Light"/>
          </a:endParaRPr>
        </a:p>
      </dgm:t>
    </dgm:pt>
    <dgm:pt modelId="{05CE29F8-E2ED-A041-8952-4EAEBC199FAC}" type="parTrans" cxnId="{2ECB1EB0-A6A8-0E40-AC2B-ECB3F16C902D}">
      <dgm:prSet/>
      <dgm:spPr/>
      <dgm:t>
        <a:bodyPr/>
        <a:lstStyle/>
        <a:p>
          <a:endParaRPr lang="es-ES_tradnl" sz="1800">
            <a:solidFill>
              <a:schemeClr val="tx1"/>
            </a:solidFill>
            <a:latin typeface="Garamond"/>
            <a:cs typeface="Garamond"/>
          </a:endParaRPr>
        </a:p>
      </dgm:t>
    </dgm:pt>
    <dgm:pt modelId="{CE4D8E79-5FAF-9644-AFE4-CBB8044F69CA}" type="sibTrans" cxnId="{2ECB1EB0-A6A8-0E40-AC2B-ECB3F16C902D}">
      <dgm:prSet/>
      <dgm:spPr/>
      <dgm:t>
        <a:bodyPr/>
        <a:lstStyle/>
        <a:p>
          <a:endParaRPr lang="es-ES_tradnl" sz="1800">
            <a:solidFill>
              <a:schemeClr val="tx1"/>
            </a:solidFill>
            <a:latin typeface="Garamond"/>
            <a:cs typeface="Garamond"/>
          </a:endParaRPr>
        </a:p>
      </dgm:t>
    </dgm:pt>
    <dgm:pt modelId="{F7F9858D-9C33-6F47-9C95-F8575918A4DF}">
      <dgm:prSet phldrT="[Texto]" custT="1"/>
      <dgm:spPr>
        <a:solidFill>
          <a:srgbClr val="267CF2">
            <a:alpha val="90000"/>
          </a:srgbClr>
        </a:solidFill>
      </dgm:spPr>
      <dgm:t>
        <a:bodyPr/>
        <a:lstStyle/>
        <a:p>
          <a:r>
            <a:rPr lang="es-ES_tradnl" sz="1800" dirty="0" smtClean="0">
              <a:solidFill>
                <a:srgbClr val="FFFFFF"/>
              </a:solidFill>
              <a:latin typeface="+mn-lt"/>
              <a:cs typeface="Abadi MT Condensed Light"/>
            </a:rPr>
            <a:t>* </a:t>
          </a:r>
          <a:r>
            <a:rPr lang="es-ES_tradnl" sz="1800" b="1" dirty="0" smtClean="0">
              <a:solidFill>
                <a:srgbClr val="FFFFFF"/>
              </a:solidFill>
              <a:latin typeface="+mn-lt"/>
              <a:cs typeface="Abadi MT Condensed Light"/>
            </a:rPr>
            <a:t>A</a:t>
          </a:r>
          <a:r>
            <a:rPr lang="es-ES_tradnl" sz="1800" dirty="0" smtClean="0">
              <a:solidFill>
                <a:srgbClr val="FFFFFF"/>
              </a:solidFill>
              <a:latin typeface="+mn-lt"/>
              <a:cs typeface="Abadi MT Condensed Light"/>
            </a:rPr>
            <a:t>sí</a:t>
          </a:r>
          <a:r>
            <a:rPr sz="1800" dirty="0" smtClean="0">
              <a:solidFill>
                <a:srgbClr val="FFFFFF"/>
              </a:solidFill>
              <a:latin typeface="+mn-lt"/>
              <a:cs typeface="Abadi MT Condensed Light"/>
            </a:rPr>
            <a:t> como a las capacidades y a las características peculiares de la empresa</a:t>
          </a:r>
          <a:r>
            <a:rPr lang="es-ES_tradnl" sz="1800" dirty="0" smtClean="0">
              <a:solidFill>
                <a:srgbClr val="FFFFFF"/>
              </a:solidFill>
              <a:latin typeface="+mn-lt"/>
              <a:cs typeface="Abadi MT Condensed Light"/>
            </a:rPr>
            <a:t>.</a:t>
          </a:r>
          <a:endParaRPr lang="es-ES_tradnl" sz="1800" dirty="0">
            <a:solidFill>
              <a:srgbClr val="FFFFFF"/>
            </a:solidFill>
            <a:latin typeface="+mn-lt"/>
            <a:cs typeface="Abadi MT Condensed Light"/>
          </a:endParaRPr>
        </a:p>
      </dgm:t>
    </dgm:pt>
    <dgm:pt modelId="{0D63E850-BAE5-C24F-A043-70CE4F0B0697}" type="parTrans" cxnId="{EC8C2E6D-73BB-8D4B-ACED-FF5A9F2B4A23}">
      <dgm:prSet/>
      <dgm:spPr/>
      <dgm:t>
        <a:bodyPr/>
        <a:lstStyle/>
        <a:p>
          <a:endParaRPr lang="es-ES_tradnl" sz="1800">
            <a:solidFill>
              <a:schemeClr val="tx1"/>
            </a:solidFill>
            <a:latin typeface="Garamond"/>
            <a:cs typeface="Garamond"/>
          </a:endParaRPr>
        </a:p>
      </dgm:t>
    </dgm:pt>
    <dgm:pt modelId="{6C62E451-14DB-6043-96AF-FD33AA4662C3}" type="sibTrans" cxnId="{EC8C2E6D-73BB-8D4B-ACED-FF5A9F2B4A23}">
      <dgm:prSet/>
      <dgm:spPr/>
      <dgm:t>
        <a:bodyPr/>
        <a:lstStyle/>
        <a:p>
          <a:endParaRPr lang="es-ES_tradnl" sz="1800">
            <a:solidFill>
              <a:schemeClr val="tx1"/>
            </a:solidFill>
            <a:latin typeface="Garamond"/>
            <a:cs typeface="Garamond"/>
          </a:endParaRPr>
        </a:p>
      </dgm:t>
    </dgm:pt>
    <dgm:pt modelId="{767ABA31-097E-1E43-9C96-BB41DD61106C}" type="pres">
      <dgm:prSet presAssocID="{932DC099-B370-6345-BEF6-3C47BA894CF2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ES_tradnl"/>
        </a:p>
      </dgm:t>
    </dgm:pt>
    <dgm:pt modelId="{383ADAAC-FF1A-E146-B60C-06841254C059}" type="pres">
      <dgm:prSet presAssocID="{AA11EF47-B973-0846-AFF3-F51A26FC763D}" presName="posSpace" presStyleCnt="0"/>
      <dgm:spPr/>
    </dgm:pt>
    <dgm:pt modelId="{E655F19F-7A82-3945-8410-B3B13E374D2E}" type="pres">
      <dgm:prSet presAssocID="{AA11EF47-B973-0846-AFF3-F51A26FC763D}" presName="vertFlow" presStyleCnt="0"/>
      <dgm:spPr/>
    </dgm:pt>
    <dgm:pt modelId="{E52D6ED8-DC5C-0945-8273-09679E66AD5F}" type="pres">
      <dgm:prSet presAssocID="{AA11EF47-B973-0846-AFF3-F51A26FC763D}" presName="topSpace" presStyleCnt="0"/>
      <dgm:spPr/>
    </dgm:pt>
    <dgm:pt modelId="{A7E7544C-891D-FB4A-A0FA-F2C48651A517}" type="pres">
      <dgm:prSet presAssocID="{AA11EF47-B973-0846-AFF3-F51A26FC763D}" presName="firstComp" presStyleCnt="0"/>
      <dgm:spPr/>
    </dgm:pt>
    <dgm:pt modelId="{84C27D51-6A38-0C42-8C63-27E5711CFF2E}" type="pres">
      <dgm:prSet presAssocID="{AA11EF47-B973-0846-AFF3-F51A26FC763D}" presName="firstChild" presStyleLbl="bgAccFollowNode1" presStyleIdx="0" presStyleCnt="3" custLinFactNeighborX="20512"/>
      <dgm:spPr/>
      <dgm:t>
        <a:bodyPr/>
        <a:lstStyle/>
        <a:p>
          <a:endParaRPr lang="es-ES_tradnl"/>
        </a:p>
      </dgm:t>
    </dgm:pt>
    <dgm:pt modelId="{422D88C2-4C5F-CF47-8D80-0D0CAC71435B}" type="pres">
      <dgm:prSet presAssocID="{AA11EF47-B973-0846-AFF3-F51A26FC763D}" presName="firstChildTx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40D6BEA3-601E-6447-862D-492C79786B78}" type="pres">
      <dgm:prSet presAssocID="{DE10D91F-DF24-AB47-841A-CD861CB1358D}" presName="comp" presStyleCnt="0"/>
      <dgm:spPr/>
    </dgm:pt>
    <dgm:pt modelId="{91B6B452-6BDC-D149-8656-E63777388E43}" type="pres">
      <dgm:prSet presAssocID="{DE10D91F-DF24-AB47-841A-CD861CB1358D}" presName="child" presStyleLbl="bgAccFollowNode1" presStyleIdx="1" presStyleCnt="3" custLinFactNeighborX="20512"/>
      <dgm:spPr/>
      <dgm:t>
        <a:bodyPr/>
        <a:lstStyle/>
        <a:p>
          <a:endParaRPr lang="es-ES_tradnl"/>
        </a:p>
      </dgm:t>
    </dgm:pt>
    <dgm:pt modelId="{66932247-DF48-284A-B484-CEB10648D5E5}" type="pres">
      <dgm:prSet presAssocID="{DE10D91F-DF24-AB47-841A-CD861CB1358D}" presName="childTx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9607DCE3-567E-8845-8D47-FC213142E4E2}" type="pres">
      <dgm:prSet presAssocID="{F7F9858D-9C33-6F47-9C95-F8575918A4DF}" presName="comp" presStyleCnt="0"/>
      <dgm:spPr/>
    </dgm:pt>
    <dgm:pt modelId="{8113EB30-C4E8-1E46-9CFF-D4C28341FCC2}" type="pres">
      <dgm:prSet presAssocID="{F7F9858D-9C33-6F47-9C95-F8575918A4DF}" presName="child" presStyleLbl="bgAccFollowNode1" presStyleIdx="2" presStyleCnt="3" custLinFactNeighborX="20512"/>
      <dgm:spPr/>
      <dgm:t>
        <a:bodyPr/>
        <a:lstStyle/>
        <a:p>
          <a:endParaRPr lang="es-ES_tradnl"/>
        </a:p>
      </dgm:t>
    </dgm:pt>
    <dgm:pt modelId="{63C6C557-813C-964A-8672-5CE3A92C863B}" type="pres">
      <dgm:prSet presAssocID="{F7F9858D-9C33-6F47-9C95-F8575918A4DF}" presName="childTx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D80B1706-AFB8-AC4E-BC0C-C624350CFE10}" type="pres">
      <dgm:prSet presAssocID="{AA11EF47-B973-0846-AFF3-F51A26FC763D}" presName="negSpace" presStyleCnt="0"/>
      <dgm:spPr/>
    </dgm:pt>
    <dgm:pt modelId="{66C596C0-D99A-EB47-BA21-BD759B8CFA40}" type="pres">
      <dgm:prSet presAssocID="{AA11EF47-B973-0846-AFF3-F51A26FC763D}" presName="circle" presStyleLbl="node1" presStyleIdx="0" presStyleCnt="1" custScaleX="130000" custScaleY="123249"/>
      <dgm:spPr/>
      <dgm:t>
        <a:bodyPr/>
        <a:lstStyle/>
        <a:p>
          <a:endParaRPr lang="es-ES_tradnl"/>
        </a:p>
      </dgm:t>
    </dgm:pt>
  </dgm:ptLst>
  <dgm:cxnLst>
    <dgm:cxn modelId="{1C25938A-7810-C447-A88C-8ADFC8F2F2A2}" type="presOf" srcId="{DE10D91F-DF24-AB47-841A-CD861CB1358D}" destId="{66932247-DF48-284A-B484-CEB10648D5E5}" srcOrd="1" destOrd="0" presId="urn:microsoft.com/office/officeart/2005/8/layout/hList9"/>
    <dgm:cxn modelId="{EC8C2E6D-73BB-8D4B-ACED-FF5A9F2B4A23}" srcId="{AA11EF47-B973-0846-AFF3-F51A26FC763D}" destId="{F7F9858D-9C33-6F47-9C95-F8575918A4DF}" srcOrd="2" destOrd="0" parTransId="{0D63E850-BAE5-C24F-A043-70CE4F0B0697}" sibTransId="{6C62E451-14DB-6043-96AF-FD33AA4662C3}"/>
    <dgm:cxn modelId="{4589249B-CF3E-5545-BF3F-EC2FA92CFA30}" srcId="{AA11EF47-B973-0846-AFF3-F51A26FC763D}" destId="{7AD51C7C-7EEA-4141-9A15-314E5C49A3E5}" srcOrd="0" destOrd="0" parTransId="{709DED2C-EC1C-D941-A3C4-760E608CBCF5}" sibTransId="{260AB8F5-A17D-C343-AA8D-18C5945AEA52}"/>
    <dgm:cxn modelId="{4E631861-1B1C-234A-B6CE-6B0FEE431556}" type="presOf" srcId="{7AD51C7C-7EEA-4141-9A15-314E5C49A3E5}" destId="{422D88C2-4C5F-CF47-8D80-0D0CAC71435B}" srcOrd="1" destOrd="0" presId="urn:microsoft.com/office/officeart/2005/8/layout/hList9"/>
    <dgm:cxn modelId="{A0703D77-8572-F94E-874B-0AD0D0B65551}" type="presOf" srcId="{F7F9858D-9C33-6F47-9C95-F8575918A4DF}" destId="{63C6C557-813C-964A-8672-5CE3A92C863B}" srcOrd="1" destOrd="0" presId="urn:microsoft.com/office/officeart/2005/8/layout/hList9"/>
    <dgm:cxn modelId="{BCCB1768-B226-AA47-B87E-E0F149C1C658}" type="presOf" srcId="{7AD51C7C-7EEA-4141-9A15-314E5C49A3E5}" destId="{84C27D51-6A38-0C42-8C63-27E5711CFF2E}" srcOrd="0" destOrd="0" presId="urn:microsoft.com/office/officeart/2005/8/layout/hList9"/>
    <dgm:cxn modelId="{99AE476C-5CD5-734D-8CB0-186595CCEA92}" srcId="{932DC099-B370-6345-BEF6-3C47BA894CF2}" destId="{AA11EF47-B973-0846-AFF3-F51A26FC763D}" srcOrd="0" destOrd="0" parTransId="{172A166F-FD6B-254F-AFAC-E37FEBFBB84B}" sibTransId="{FF7B6E08-FFD8-8A42-BB8B-245DCF28966C}"/>
    <dgm:cxn modelId="{9C623F71-7FE6-5C47-BE2B-F75B9CECB65A}" type="presOf" srcId="{AA11EF47-B973-0846-AFF3-F51A26FC763D}" destId="{66C596C0-D99A-EB47-BA21-BD759B8CFA40}" srcOrd="0" destOrd="0" presId="urn:microsoft.com/office/officeart/2005/8/layout/hList9"/>
    <dgm:cxn modelId="{6C64DA45-44E1-CA42-9856-121E04E6DF50}" type="presOf" srcId="{DE10D91F-DF24-AB47-841A-CD861CB1358D}" destId="{91B6B452-6BDC-D149-8656-E63777388E43}" srcOrd="0" destOrd="0" presId="urn:microsoft.com/office/officeart/2005/8/layout/hList9"/>
    <dgm:cxn modelId="{2ECB1EB0-A6A8-0E40-AC2B-ECB3F16C902D}" srcId="{AA11EF47-B973-0846-AFF3-F51A26FC763D}" destId="{DE10D91F-DF24-AB47-841A-CD861CB1358D}" srcOrd="1" destOrd="0" parTransId="{05CE29F8-E2ED-A041-8952-4EAEBC199FAC}" sibTransId="{CE4D8E79-5FAF-9644-AFE4-CBB8044F69CA}"/>
    <dgm:cxn modelId="{55B1BE59-1BC6-D04A-905D-A27302F7D57E}" type="presOf" srcId="{932DC099-B370-6345-BEF6-3C47BA894CF2}" destId="{767ABA31-097E-1E43-9C96-BB41DD61106C}" srcOrd="0" destOrd="0" presId="urn:microsoft.com/office/officeart/2005/8/layout/hList9"/>
    <dgm:cxn modelId="{E9355393-4A55-9441-9A7C-D4A116B9ED29}" type="presOf" srcId="{F7F9858D-9C33-6F47-9C95-F8575918A4DF}" destId="{8113EB30-C4E8-1E46-9CFF-D4C28341FCC2}" srcOrd="0" destOrd="0" presId="urn:microsoft.com/office/officeart/2005/8/layout/hList9"/>
    <dgm:cxn modelId="{C642D206-C4B6-4148-AF39-FBFF5F7D6E91}" type="presParOf" srcId="{767ABA31-097E-1E43-9C96-BB41DD61106C}" destId="{383ADAAC-FF1A-E146-B60C-06841254C059}" srcOrd="0" destOrd="0" presId="urn:microsoft.com/office/officeart/2005/8/layout/hList9"/>
    <dgm:cxn modelId="{C00A1133-720D-234A-BFAC-65E07D2EB163}" type="presParOf" srcId="{767ABA31-097E-1E43-9C96-BB41DD61106C}" destId="{E655F19F-7A82-3945-8410-B3B13E374D2E}" srcOrd="1" destOrd="0" presId="urn:microsoft.com/office/officeart/2005/8/layout/hList9"/>
    <dgm:cxn modelId="{5BD611BA-51F2-A94F-819B-C40D7C766B1F}" type="presParOf" srcId="{E655F19F-7A82-3945-8410-B3B13E374D2E}" destId="{E52D6ED8-DC5C-0945-8273-09679E66AD5F}" srcOrd="0" destOrd="0" presId="urn:microsoft.com/office/officeart/2005/8/layout/hList9"/>
    <dgm:cxn modelId="{0CD296D2-163E-9A4B-9EF9-E0CB8A897AA1}" type="presParOf" srcId="{E655F19F-7A82-3945-8410-B3B13E374D2E}" destId="{A7E7544C-891D-FB4A-A0FA-F2C48651A517}" srcOrd="1" destOrd="0" presId="urn:microsoft.com/office/officeart/2005/8/layout/hList9"/>
    <dgm:cxn modelId="{928839FE-78B0-374A-9912-3C93CFF1342D}" type="presParOf" srcId="{A7E7544C-891D-FB4A-A0FA-F2C48651A517}" destId="{84C27D51-6A38-0C42-8C63-27E5711CFF2E}" srcOrd="0" destOrd="0" presId="urn:microsoft.com/office/officeart/2005/8/layout/hList9"/>
    <dgm:cxn modelId="{DAD1B1FB-F9BE-EE4B-A512-6914237B74C2}" type="presParOf" srcId="{A7E7544C-891D-FB4A-A0FA-F2C48651A517}" destId="{422D88C2-4C5F-CF47-8D80-0D0CAC71435B}" srcOrd="1" destOrd="0" presId="urn:microsoft.com/office/officeart/2005/8/layout/hList9"/>
    <dgm:cxn modelId="{96536379-5E41-8543-B8D0-8CA687DD94B0}" type="presParOf" srcId="{E655F19F-7A82-3945-8410-B3B13E374D2E}" destId="{40D6BEA3-601E-6447-862D-492C79786B78}" srcOrd="2" destOrd="0" presId="urn:microsoft.com/office/officeart/2005/8/layout/hList9"/>
    <dgm:cxn modelId="{A780E091-F9A1-6C41-9445-7A66D3B5451F}" type="presParOf" srcId="{40D6BEA3-601E-6447-862D-492C79786B78}" destId="{91B6B452-6BDC-D149-8656-E63777388E43}" srcOrd="0" destOrd="0" presId="urn:microsoft.com/office/officeart/2005/8/layout/hList9"/>
    <dgm:cxn modelId="{952BE6D3-2B18-784C-80FB-B59D9ADBE59C}" type="presParOf" srcId="{40D6BEA3-601E-6447-862D-492C79786B78}" destId="{66932247-DF48-284A-B484-CEB10648D5E5}" srcOrd="1" destOrd="0" presId="urn:microsoft.com/office/officeart/2005/8/layout/hList9"/>
    <dgm:cxn modelId="{7453878A-00EE-C24F-A286-DC15DDB3E923}" type="presParOf" srcId="{E655F19F-7A82-3945-8410-B3B13E374D2E}" destId="{9607DCE3-567E-8845-8D47-FC213142E4E2}" srcOrd="3" destOrd="0" presId="urn:microsoft.com/office/officeart/2005/8/layout/hList9"/>
    <dgm:cxn modelId="{894D25EE-E278-5848-BC20-0537698EAABD}" type="presParOf" srcId="{9607DCE3-567E-8845-8D47-FC213142E4E2}" destId="{8113EB30-C4E8-1E46-9CFF-D4C28341FCC2}" srcOrd="0" destOrd="0" presId="urn:microsoft.com/office/officeart/2005/8/layout/hList9"/>
    <dgm:cxn modelId="{A76DA375-76DF-4146-983A-8728C12E2BC9}" type="presParOf" srcId="{9607DCE3-567E-8845-8D47-FC213142E4E2}" destId="{63C6C557-813C-964A-8672-5CE3A92C863B}" srcOrd="1" destOrd="0" presId="urn:microsoft.com/office/officeart/2005/8/layout/hList9"/>
    <dgm:cxn modelId="{DA0CFA22-6862-1A4D-B486-5E9DBF3E0CFB}" type="presParOf" srcId="{767ABA31-097E-1E43-9C96-BB41DD61106C}" destId="{D80B1706-AFB8-AC4E-BC0C-C624350CFE10}" srcOrd="2" destOrd="0" presId="urn:microsoft.com/office/officeart/2005/8/layout/hList9"/>
    <dgm:cxn modelId="{3088C43C-C1E0-7F4E-A6DA-E4462D91F789}" type="presParOf" srcId="{767ABA31-097E-1E43-9C96-BB41DD61106C}" destId="{66C596C0-D99A-EB47-BA21-BD759B8CFA40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8A695F-C01E-2D41-8D78-3B456450FA4E}" type="doc">
      <dgm:prSet loTypeId="urn:microsoft.com/office/officeart/2005/8/layout/vList2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ES_tradnl"/>
        </a:p>
      </dgm:t>
    </dgm:pt>
    <dgm:pt modelId="{131529D4-31C7-2C45-BFF6-1210C66FBEBD}">
      <dgm:prSet phldrT="[Texto]" custT="1"/>
      <dgm:spPr>
        <a:effectLst>
          <a:outerShdw blurRad="50800" dist="38100" dir="2700000" algn="br">
            <a:srgbClr val="000000">
              <a:alpha val="43000"/>
            </a:srgbClr>
          </a:outerShdw>
        </a:effectLst>
      </dgm:spPr>
      <dgm:t>
        <a:bodyPr/>
        <a:lstStyle/>
        <a:p>
          <a:r>
            <a:rPr lang="es-ES_tradnl" sz="3600" dirty="0" smtClean="0">
              <a:solidFill>
                <a:schemeClr val="bg1"/>
              </a:solidFill>
              <a:latin typeface="+mj-lt"/>
              <a:cs typeface="Morning Crescent"/>
            </a:rPr>
            <a:t>1.</a:t>
          </a:r>
          <a:r>
            <a:rPr sz="3600" dirty="0" smtClean="0">
              <a:solidFill>
                <a:schemeClr val="bg1"/>
              </a:solidFill>
              <a:latin typeface="+mj-lt"/>
              <a:cs typeface="Morning Crescent"/>
            </a:rPr>
            <a:t>) </a:t>
          </a:r>
          <a:r>
            <a:rPr lang="es-ES_tradnl" sz="3600" dirty="0" smtClean="0">
              <a:solidFill>
                <a:schemeClr val="bg1"/>
              </a:solidFill>
              <a:latin typeface="+mj-lt"/>
              <a:cs typeface="Morning Crescent"/>
            </a:rPr>
            <a:t>L</a:t>
          </a:r>
          <a:r>
            <a:rPr sz="3600" dirty="0" smtClean="0">
              <a:solidFill>
                <a:schemeClr val="bg1"/>
              </a:solidFill>
              <a:latin typeface="+mj-lt"/>
              <a:cs typeface="Morning Crescent"/>
            </a:rPr>
            <a:t>a del capital humano</a:t>
          </a:r>
          <a:r>
            <a:rPr lang="es-ES_tradnl" sz="3600" dirty="0" smtClean="0">
              <a:solidFill>
                <a:schemeClr val="bg1"/>
              </a:solidFill>
              <a:latin typeface="+mj-lt"/>
              <a:cs typeface="Morning Crescent"/>
            </a:rPr>
            <a:t> </a:t>
          </a:r>
          <a:endParaRPr lang="es-ES_tradnl" sz="3600" dirty="0">
            <a:solidFill>
              <a:schemeClr val="bg1"/>
            </a:solidFill>
            <a:latin typeface="+mj-lt"/>
            <a:cs typeface="Morning Crescent"/>
          </a:endParaRPr>
        </a:p>
      </dgm:t>
    </dgm:pt>
    <dgm:pt modelId="{5B10F066-A2B2-8043-A8F4-67971B7BB632}" type="parTrans" cxnId="{9492109C-4FC2-9B46-9A3D-53585E2EADCC}">
      <dgm:prSet/>
      <dgm:spPr/>
      <dgm:t>
        <a:bodyPr/>
        <a:lstStyle/>
        <a:p>
          <a:endParaRPr lang="es-ES_tradnl">
            <a:solidFill>
              <a:srgbClr val="000000"/>
            </a:solidFill>
            <a:latin typeface="Morning Crescent"/>
            <a:cs typeface="Morning Crescent"/>
          </a:endParaRPr>
        </a:p>
      </dgm:t>
    </dgm:pt>
    <dgm:pt modelId="{05A93310-136D-F44B-9C61-E46AC0ED9B73}" type="sibTrans" cxnId="{9492109C-4FC2-9B46-9A3D-53585E2EADCC}">
      <dgm:prSet/>
      <dgm:spPr/>
      <dgm:t>
        <a:bodyPr/>
        <a:lstStyle/>
        <a:p>
          <a:endParaRPr lang="es-ES_tradnl">
            <a:solidFill>
              <a:srgbClr val="000000"/>
            </a:solidFill>
            <a:latin typeface="Morning Crescent"/>
            <a:cs typeface="Morning Crescent"/>
          </a:endParaRPr>
        </a:p>
      </dgm:t>
    </dgm:pt>
    <dgm:pt modelId="{C59FF643-6950-E749-9583-F321D13FCD86}">
      <dgm:prSet phldrT="[Texto]" custT="1"/>
      <dgm:spPr/>
      <dgm:t>
        <a:bodyPr/>
        <a:lstStyle/>
        <a:p>
          <a:r>
            <a:rPr lang="es-ES_tradnl" sz="2000" dirty="0" smtClean="0">
              <a:solidFill>
                <a:srgbClr val="FFFFFF"/>
              </a:solidFill>
              <a:latin typeface="+mn-lt"/>
              <a:cs typeface="Abadi MT Condensed Light"/>
            </a:rPr>
            <a:t>E</a:t>
          </a:r>
          <a:r>
            <a:rPr sz="2000" dirty="0" smtClean="0">
              <a:solidFill>
                <a:srgbClr val="FFFFFF"/>
              </a:solidFill>
              <a:latin typeface="+mn-lt"/>
              <a:cs typeface="Abadi MT Condensed Light"/>
            </a:rPr>
            <a:t>l valor de una empresa </a:t>
          </a:r>
          <a:r>
            <a:rPr lang="es-ES_tradnl" sz="2000" dirty="0" smtClean="0">
              <a:solidFill>
                <a:srgbClr val="FFFFFF"/>
              </a:solidFill>
              <a:latin typeface="+mn-lt"/>
              <a:cs typeface="Abadi MT Condensed Light"/>
            </a:rPr>
            <a:t> = stock de capital humano</a:t>
          </a:r>
          <a:endParaRPr lang="es-ES_tradnl" sz="2000" dirty="0">
            <a:solidFill>
              <a:srgbClr val="FFFFFF"/>
            </a:solidFill>
            <a:latin typeface="+mn-lt"/>
            <a:cs typeface="Abadi MT Condensed Light"/>
          </a:endParaRPr>
        </a:p>
      </dgm:t>
    </dgm:pt>
    <dgm:pt modelId="{0E52933C-44FF-0B4D-A451-385E6A0A8CFC}" type="parTrans" cxnId="{7555D6B2-7134-8940-85ED-9A60A561CDBC}">
      <dgm:prSet/>
      <dgm:spPr/>
      <dgm:t>
        <a:bodyPr/>
        <a:lstStyle/>
        <a:p>
          <a:endParaRPr lang="es-ES_tradnl">
            <a:solidFill>
              <a:srgbClr val="000000"/>
            </a:solidFill>
            <a:latin typeface="Morning Crescent"/>
            <a:cs typeface="Morning Crescent"/>
          </a:endParaRPr>
        </a:p>
      </dgm:t>
    </dgm:pt>
    <dgm:pt modelId="{C546FEE1-185D-3344-AE69-885246670084}" type="sibTrans" cxnId="{7555D6B2-7134-8940-85ED-9A60A561CDBC}">
      <dgm:prSet/>
      <dgm:spPr/>
      <dgm:t>
        <a:bodyPr/>
        <a:lstStyle/>
        <a:p>
          <a:endParaRPr lang="es-ES_tradnl">
            <a:solidFill>
              <a:srgbClr val="000000"/>
            </a:solidFill>
            <a:latin typeface="Morning Crescent"/>
            <a:cs typeface="Morning Crescent"/>
          </a:endParaRPr>
        </a:p>
      </dgm:t>
    </dgm:pt>
    <dgm:pt modelId="{B92B21E2-A889-0543-BCE3-2B266D09BA39}">
      <dgm:prSet phldrT="[Texto]" custT="1"/>
      <dgm:spPr>
        <a:effectLst>
          <a:outerShdw blurRad="50800" dist="38100" dir="2700000" algn="br">
            <a:srgbClr val="000000">
              <a:alpha val="43000"/>
            </a:srgbClr>
          </a:outerShdw>
        </a:effectLst>
      </dgm:spPr>
      <dgm:t>
        <a:bodyPr/>
        <a:lstStyle/>
        <a:p>
          <a:r>
            <a:rPr lang="es-ES_tradnl" sz="3600" dirty="0" smtClean="0">
              <a:solidFill>
                <a:srgbClr val="FFFFFF"/>
              </a:solidFill>
              <a:latin typeface="+mj-lt"/>
              <a:cs typeface="Morning Crescent"/>
            </a:rPr>
            <a:t>2.) L</a:t>
          </a:r>
          <a:r>
            <a:rPr sz="3600" dirty="0" smtClean="0">
              <a:solidFill>
                <a:srgbClr val="FFFFFF"/>
              </a:solidFill>
              <a:latin typeface="+mj-lt"/>
              <a:cs typeface="Morning Crescent"/>
            </a:rPr>
            <a:t>a del sistema de recursos humanos</a:t>
          </a:r>
          <a:r>
            <a:rPr lang="es-ES_tradnl" sz="3600" dirty="0" smtClean="0">
              <a:solidFill>
                <a:srgbClr val="FFFFFF"/>
              </a:solidFill>
              <a:latin typeface="+mj-lt"/>
              <a:cs typeface="Morning Crescent"/>
            </a:rPr>
            <a:t> </a:t>
          </a:r>
          <a:endParaRPr lang="es-ES_tradnl" sz="3600" dirty="0">
            <a:solidFill>
              <a:srgbClr val="FFFFFF"/>
            </a:solidFill>
            <a:latin typeface="+mj-lt"/>
            <a:cs typeface="Morning Crescent"/>
          </a:endParaRPr>
        </a:p>
      </dgm:t>
    </dgm:pt>
    <dgm:pt modelId="{7B0B7285-AA0F-2B4B-A92F-A583E839B861}" type="parTrans" cxnId="{F1737AB2-E3CB-9E47-A8A7-E082051F5442}">
      <dgm:prSet/>
      <dgm:spPr/>
      <dgm:t>
        <a:bodyPr/>
        <a:lstStyle/>
        <a:p>
          <a:endParaRPr lang="es-ES_tradnl">
            <a:solidFill>
              <a:srgbClr val="000000"/>
            </a:solidFill>
            <a:latin typeface="Morning Crescent"/>
            <a:cs typeface="Morning Crescent"/>
          </a:endParaRPr>
        </a:p>
      </dgm:t>
    </dgm:pt>
    <dgm:pt modelId="{5FC69F59-B757-3E44-8097-53E4341B21A5}" type="sibTrans" cxnId="{F1737AB2-E3CB-9E47-A8A7-E082051F5442}">
      <dgm:prSet/>
      <dgm:spPr/>
      <dgm:t>
        <a:bodyPr/>
        <a:lstStyle/>
        <a:p>
          <a:endParaRPr lang="es-ES_tradnl">
            <a:solidFill>
              <a:srgbClr val="000000"/>
            </a:solidFill>
            <a:latin typeface="Morning Crescent"/>
            <a:cs typeface="Morning Crescent"/>
          </a:endParaRPr>
        </a:p>
      </dgm:t>
    </dgm:pt>
    <dgm:pt modelId="{B23032A0-4E8E-4744-8AB6-89A7B4EFF49D}">
      <dgm:prSet phldrT="[Texto]" custT="1"/>
      <dgm:spPr/>
      <dgm:t>
        <a:bodyPr/>
        <a:lstStyle/>
        <a:p>
          <a:r>
            <a:rPr lang="es-ES_tradnl" sz="2000" dirty="0" smtClean="0">
              <a:solidFill>
                <a:srgbClr val="FFFFFF"/>
              </a:solidFill>
              <a:latin typeface="+mj-lt"/>
              <a:cs typeface="Abadi MT Condensed Light"/>
            </a:rPr>
            <a:t>Sistema </a:t>
          </a:r>
          <a:r>
            <a:rPr lang="es-ES_tradnl" sz="2000" dirty="0" err="1" smtClean="0">
              <a:solidFill>
                <a:srgbClr val="FFFFFF"/>
              </a:solidFill>
              <a:latin typeface="+mj-lt"/>
              <a:cs typeface="Abadi MT Condensed Light"/>
            </a:rPr>
            <a:t>d</a:t>
          </a:r>
          <a:r>
            <a:rPr sz="2000" dirty="0" smtClean="0">
              <a:solidFill>
                <a:srgbClr val="FFFFFF"/>
              </a:solidFill>
              <a:latin typeface="+mj-lt"/>
              <a:cs typeface="Abadi MT Condensed Light"/>
            </a:rPr>
            <a:t>inámico que renueve, ajuste y sustituya el capital humano. </a:t>
          </a:r>
          <a:endParaRPr lang="es-ES_tradnl" sz="2000" dirty="0">
            <a:solidFill>
              <a:srgbClr val="FFFFFF"/>
            </a:solidFill>
            <a:latin typeface="+mj-lt"/>
            <a:cs typeface="Abadi MT Condensed Light"/>
          </a:endParaRPr>
        </a:p>
      </dgm:t>
    </dgm:pt>
    <dgm:pt modelId="{35D38D98-1C6D-574F-AF57-AE767EB07E1C}" type="parTrans" cxnId="{A6BE2B8D-11D0-E84A-8C0A-84DAB788DF37}">
      <dgm:prSet/>
      <dgm:spPr/>
      <dgm:t>
        <a:bodyPr/>
        <a:lstStyle/>
        <a:p>
          <a:endParaRPr lang="es-ES_tradnl">
            <a:solidFill>
              <a:srgbClr val="000000"/>
            </a:solidFill>
            <a:latin typeface="Morning Crescent"/>
            <a:cs typeface="Morning Crescent"/>
          </a:endParaRPr>
        </a:p>
      </dgm:t>
    </dgm:pt>
    <dgm:pt modelId="{4F8B5EA5-0AED-544B-BC17-E1C732F4E03C}" type="sibTrans" cxnId="{A6BE2B8D-11D0-E84A-8C0A-84DAB788DF37}">
      <dgm:prSet/>
      <dgm:spPr/>
      <dgm:t>
        <a:bodyPr/>
        <a:lstStyle/>
        <a:p>
          <a:endParaRPr lang="es-ES_tradnl">
            <a:solidFill>
              <a:srgbClr val="000000"/>
            </a:solidFill>
            <a:latin typeface="Morning Crescent"/>
            <a:cs typeface="Morning Crescent"/>
          </a:endParaRPr>
        </a:p>
      </dgm:t>
    </dgm:pt>
    <dgm:pt modelId="{9153C60B-EAE0-DA46-9B7E-DF6715B736EB}" type="pres">
      <dgm:prSet presAssocID="{438A695F-C01E-2D41-8D78-3B456450FA4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8B9BE5FE-47FD-094F-9E3A-18D966197595}" type="pres">
      <dgm:prSet presAssocID="{131529D4-31C7-2C45-BFF6-1210C66FBEBD}" presName="parentText" presStyleLbl="node1" presStyleIdx="0" presStyleCnt="2" custLinFactY="-22220" custLinFactNeighborX="643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C7CED2F0-C673-4E4A-93B8-2DE1FE6F2291}" type="pres">
      <dgm:prSet presAssocID="{131529D4-31C7-2C45-BFF6-1210C66FBEBD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AE990417-8FFA-E442-9045-17A570252793}" type="pres">
      <dgm:prSet presAssocID="{B92B21E2-A889-0543-BCE3-2B266D09BA3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4F872CA-4032-2444-8F69-F709765269B6}" type="pres">
      <dgm:prSet presAssocID="{B92B21E2-A889-0543-BCE3-2B266D09BA3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7555D6B2-7134-8940-85ED-9A60A561CDBC}" srcId="{131529D4-31C7-2C45-BFF6-1210C66FBEBD}" destId="{C59FF643-6950-E749-9583-F321D13FCD86}" srcOrd="0" destOrd="0" parTransId="{0E52933C-44FF-0B4D-A451-385E6A0A8CFC}" sibTransId="{C546FEE1-185D-3344-AE69-885246670084}"/>
    <dgm:cxn modelId="{F1737AB2-E3CB-9E47-A8A7-E082051F5442}" srcId="{438A695F-C01E-2D41-8D78-3B456450FA4E}" destId="{B92B21E2-A889-0543-BCE3-2B266D09BA39}" srcOrd="1" destOrd="0" parTransId="{7B0B7285-AA0F-2B4B-A92F-A583E839B861}" sibTransId="{5FC69F59-B757-3E44-8097-53E4341B21A5}"/>
    <dgm:cxn modelId="{9492109C-4FC2-9B46-9A3D-53585E2EADCC}" srcId="{438A695F-C01E-2D41-8D78-3B456450FA4E}" destId="{131529D4-31C7-2C45-BFF6-1210C66FBEBD}" srcOrd="0" destOrd="0" parTransId="{5B10F066-A2B2-8043-A8F4-67971B7BB632}" sibTransId="{05A93310-136D-F44B-9C61-E46AC0ED9B73}"/>
    <dgm:cxn modelId="{25CB80B4-E204-B14D-B09B-ABED6F208D7E}" type="presOf" srcId="{B92B21E2-A889-0543-BCE3-2B266D09BA39}" destId="{AE990417-8FFA-E442-9045-17A570252793}" srcOrd="0" destOrd="0" presId="urn:microsoft.com/office/officeart/2005/8/layout/vList2"/>
    <dgm:cxn modelId="{752488D6-56F5-2A48-B447-6A19B18F9C19}" type="presOf" srcId="{B23032A0-4E8E-4744-8AB6-89A7B4EFF49D}" destId="{34F872CA-4032-2444-8F69-F709765269B6}" srcOrd="0" destOrd="0" presId="urn:microsoft.com/office/officeart/2005/8/layout/vList2"/>
    <dgm:cxn modelId="{9099B87A-7F9F-7E49-A1B9-CB3212980AC1}" type="presOf" srcId="{131529D4-31C7-2C45-BFF6-1210C66FBEBD}" destId="{8B9BE5FE-47FD-094F-9E3A-18D966197595}" srcOrd="0" destOrd="0" presId="urn:microsoft.com/office/officeart/2005/8/layout/vList2"/>
    <dgm:cxn modelId="{A6BE2B8D-11D0-E84A-8C0A-84DAB788DF37}" srcId="{B92B21E2-A889-0543-BCE3-2B266D09BA39}" destId="{B23032A0-4E8E-4744-8AB6-89A7B4EFF49D}" srcOrd="0" destOrd="0" parTransId="{35D38D98-1C6D-574F-AF57-AE767EB07E1C}" sibTransId="{4F8B5EA5-0AED-544B-BC17-E1C732F4E03C}"/>
    <dgm:cxn modelId="{C6B9983A-5CED-5745-9825-7482C3AC1948}" type="presOf" srcId="{438A695F-C01E-2D41-8D78-3B456450FA4E}" destId="{9153C60B-EAE0-DA46-9B7E-DF6715B736EB}" srcOrd="0" destOrd="0" presId="urn:microsoft.com/office/officeart/2005/8/layout/vList2"/>
    <dgm:cxn modelId="{CB7C7B24-7258-8C48-89AE-9679F7AFECA9}" type="presOf" srcId="{C59FF643-6950-E749-9583-F321D13FCD86}" destId="{C7CED2F0-C673-4E4A-93B8-2DE1FE6F2291}" srcOrd="0" destOrd="0" presId="urn:microsoft.com/office/officeart/2005/8/layout/vList2"/>
    <dgm:cxn modelId="{3EF67BAA-A337-9F4C-B0D3-A0FE9ED406C8}" type="presParOf" srcId="{9153C60B-EAE0-DA46-9B7E-DF6715B736EB}" destId="{8B9BE5FE-47FD-094F-9E3A-18D966197595}" srcOrd="0" destOrd="0" presId="urn:microsoft.com/office/officeart/2005/8/layout/vList2"/>
    <dgm:cxn modelId="{BD9BA2C9-5C2D-3542-A54E-8B270773D5F3}" type="presParOf" srcId="{9153C60B-EAE0-DA46-9B7E-DF6715B736EB}" destId="{C7CED2F0-C673-4E4A-93B8-2DE1FE6F2291}" srcOrd="1" destOrd="0" presId="urn:microsoft.com/office/officeart/2005/8/layout/vList2"/>
    <dgm:cxn modelId="{FEEC7AB6-CD46-B343-AE0A-0AAE074FD153}" type="presParOf" srcId="{9153C60B-EAE0-DA46-9B7E-DF6715B736EB}" destId="{AE990417-8FFA-E442-9045-17A570252793}" srcOrd="2" destOrd="0" presId="urn:microsoft.com/office/officeart/2005/8/layout/vList2"/>
    <dgm:cxn modelId="{990E9A32-319E-474F-A485-481C8192672C}" type="presParOf" srcId="{9153C60B-EAE0-DA46-9B7E-DF6715B736EB}" destId="{34F872CA-4032-2444-8F69-F709765269B6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75CABD-4C3F-B743-8825-5E83742F2E2C}" type="doc">
      <dgm:prSet loTypeId="urn:microsoft.com/office/officeart/2005/8/layout/hProcess9" loCatId="process" qsTypeId="urn:microsoft.com/office/officeart/2005/8/quickstyle/simple4" qsCatId="simple" csTypeId="urn:microsoft.com/office/officeart/2005/8/colors/colorful3" csCatId="colorful" phldr="1"/>
      <dgm:spPr/>
    </dgm:pt>
    <dgm:pt modelId="{C6109981-2DC3-6044-B9F8-A709C0061350}">
      <dgm:prSet phldrT="[Texto]" custT="1"/>
      <dgm:spPr>
        <a:effectLst>
          <a:outerShdw blurRad="50800" dist="38100" dir="2700000" algn="br">
            <a:srgbClr val="000000">
              <a:alpha val="43000"/>
            </a:srgbClr>
          </a:outerShdw>
        </a:effectLst>
      </dgm:spPr>
      <dgm:t>
        <a:bodyPr/>
        <a:lstStyle/>
        <a:p>
          <a:r>
            <a:rPr lang="es-ES_tradnl" sz="2400" b="1" dirty="0" smtClean="0">
              <a:solidFill>
                <a:srgbClr val="FFFFFF"/>
              </a:solidFill>
              <a:latin typeface="+mj-lt"/>
              <a:cs typeface="Morning Crescent"/>
            </a:rPr>
            <a:t>Tiempo</a:t>
          </a:r>
          <a:endParaRPr lang="es-ES_tradnl" sz="2400" b="1" dirty="0">
            <a:solidFill>
              <a:srgbClr val="FFFFFF"/>
            </a:solidFill>
            <a:latin typeface="+mj-lt"/>
            <a:cs typeface="Morning Crescent"/>
          </a:endParaRPr>
        </a:p>
      </dgm:t>
    </dgm:pt>
    <dgm:pt modelId="{35F6B87C-717B-A44A-85DD-2F236B9ADBA0}" type="parTrans" cxnId="{F93C9E51-EBCF-3F43-BE43-46891EEEC766}">
      <dgm:prSet/>
      <dgm:spPr/>
      <dgm:t>
        <a:bodyPr/>
        <a:lstStyle/>
        <a:p>
          <a:endParaRPr lang="es-ES_tradnl" sz="2100" b="1">
            <a:solidFill>
              <a:schemeClr val="tx1"/>
            </a:solidFill>
            <a:latin typeface="Morning Crescent"/>
            <a:cs typeface="Morning Crescent"/>
          </a:endParaRPr>
        </a:p>
      </dgm:t>
    </dgm:pt>
    <dgm:pt modelId="{B56BCECC-60C1-7B4B-AFDD-A86DA56AD8EC}" type="sibTrans" cxnId="{F93C9E51-EBCF-3F43-BE43-46891EEEC766}">
      <dgm:prSet/>
      <dgm:spPr/>
      <dgm:t>
        <a:bodyPr/>
        <a:lstStyle/>
        <a:p>
          <a:endParaRPr lang="es-ES_tradnl" sz="2100" b="1">
            <a:solidFill>
              <a:schemeClr val="tx1"/>
            </a:solidFill>
            <a:latin typeface="Morning Crescent"/>
            <a:cs typeface="Morning Crescent"/>
          </a:endParaRPr>
        </a:p>
      </dgm:t>
    </dgm:pt>
    <dgm:pt modelId="{129DE789-32B2-0342-B50E-34B872F1BC76}">
      <dgm:prSet phldrT="[Texto]" custT="1"/>
      <dgm:spPr>
        <a:effectLst>
          <a:outerShdw blurRad="50800" dist="38100" dir="2700000" algn="br">
            <a:srgbClr val="000000">
              <a:alpha val="43000"/>
            </a:srgbClr>
          </a:outerShdw>
        </a:effectLst>
      </dgm:spPr>
      <dgm:t>
        <a:bodyPr/>
        <a:lstStyle/>
        <a:p>
          <a:r>
            <a:rPr lang="es-ES_tradnl" sz="2400" b="1" dirty="0" smtClean="0">
              <a:solidFill>
                <a:srgbClr val="FFFFFF"/>
              </a:solidFill>
              <a:latin typeface="+mj-lt"/>
              <a:cs typeface="Morning Crescent"/>
            </a:rPr>
            <a:t>Personal</a:t>
          </a:r>
          <a:endParaRPr lang="es-ES_tradnl" sz="2400" b="1" dirty="0">
            <a:solidFill>
              <a:srgbClr val="FFFFFF"/>
            </a:solidFill>
            <a:latin typeface="+mj-lt"/>
            <a:cs typeface="Morning Crescent"/>
          </a:endParaRPr>
        </a:p>
      </dgm:t>
    </dgm:pt>
    <dgm:pt modelId="{7EF89DAE-B568-5743-B21F-73F9E28E36CA}" type="parTrans" cxnId="{2F46C73D-16AF-7244-A25C-1C18F018F681}">
      <dgm:prSet/>
      <dgm:spPr/>
      <dgm:t>
        <a:bodyPr/>
        <a:lstStyle/>
        <a:p>
          <a:endParaRPr lang="es-ES_tradnl" sz="2100" b="1">
            <a:solidFill>
              <a:schemeClr val="tx1"/>
            </a:solidFill>
            <a:latin typeface="Morning Crescent"/>
            <a:cs typeface="Morning Crescent"/>
          </a:endParaRPr>
        </a:p>
      </dgm:t>
    </dgm:pt>
    <dgm:pt modelId="{F18F27CF-E4EF-4C44-B697-56EFDD49323A}" type="sibTrans" cxnId="{2F46C73D-16AF-7244-A25C-1C18F018F681}">
      <dgm:prSet/>
      <dgm:spPr/>
      <dgm:t>
        <a:bodyPr/>
        <a:lstStyle/>
        <a:p>
          <a:endParaRPr lang="es-ES_tradnl" sz="2100" b="1">
            <a:solidFill>
              <a:schemeClr val="tx1"/>
            </a:solidFill>
            <a:latin typeface="Morning Crescent"/>
            <a:cs typeface="Morning Crescent"/>
          </a:endParaRPr>
        </a:p>
      </dgm:t>
    </dgm:pt>
    <dgm:pt modelId="{FA1E0ABA-8C51-BA4F-A703-50F9F4106711}">
      <dgm:prSet phldrT="[Texto]" custT="1"/>
      <dgm:spPr>
        <a:effectLst>
          <a:outerShdw blurRad="50800" dist="38100" dir="2700000" algn="br">
            <a:srgbClr val="000000">
              <a:alpha val="43000"/>
            </a:srgbClr>
          </a:outerShdw>
        </a:effectLst>
      </dgm:spPr>
      <dgm:t>
        <a:bodyPr/>
        <a:lstStyle/>
        <a:p>
          <a:r>
            <a:rPr lang="es-ES_tradnl" sz="2400" b="1" dirty="0" smtClean="0">
              <a:solidFill>
                <a:srgbClr val="FFFFFF"/>
              </a:solidFill>
              <a:latin typeface="+mj-lt"/>
              <a:cs typeface="Morning Crescent"/>
            </a:rPr>
            <a:t>Presupuesto</a:t>
          </a:r>
          <a:endParaRPr lang="es-ES_tradnl" sz="2400" b="1" dirty="0">
            <a:solidFill>
              <a:srgbClr val="FFFFFF"/>
            </a:solidFill>
            <a:latin typeface="+mj-lt"/>
            <a:cs typeface="Morning Crescent"/>
          </a:endParaRPr>
        </a:p>
      </dgm:t>
    </dgm:pt>
    <dgm:pt modelId="{FA3B20E9-AE05-4745-9E2E-652DD912D3DA}" type="parTrans" cxnId="{C2ADCF57-E4F2-5E40-A77B-5E238B4B1641}">
      <dgm:prSet/>
      <dgm:spPr/>
      <dgm:t>
        <a:bodyPr/>
        <a:lstStyle/>
        <a:p>
          <a:endParaRPr lang="es-ES_tradnl" sz="2100" b="1">
            <a:solidFill>
              <a:schemeClr val="tx1"/>
            </a:solidFill>
            <a:latin typeface="Morning Crescent"/>
            <a:cs typeface="Morning Crescent"/>
          </a:endParaRPr>
        </a:p>
      </dgm:t>
    </dgm:pt>
    <dgm:pt modelId="{575E08CE-6556-CC46-9C30-1E07B7C75787}" type="sibTrans" cxnId="{C2ADCF57-E4F2-5E40-A77B-5E238B4B1641}">
      <dgm:prSet/>
      <dgm:spPr/>
      <dgm:t>
        <a:bodyPr/>
        <a:lstStyle/>
        <a:p>
          <a:endParaRPr lang="es-ES_tradnl" sz="2100" b="1">
            <a:solidFill>
              <a:schemeClr val="tx1"/>
            </a:solidFill>
            <a:latin typeface="Morning Crescent"/>
            <a:cs typeface="Morning Crescent"/>
          </a:endParaRPr>
        </a:p>
      </dgm:t>
    </dgm:pt>
    <dgm:pt modelId="{1FB49184-0F6B-A34D-91CA-C56CD8F6EB11}" type="pres">
      <dgm:prSet presAssocID="{FA75CABD-4C3F-B743-8825-5E83742F2E2C}" presName="CompostProcess" presStyleCnt="0">
        <dgm:presLayoutVars>
          <dgm:dir/>
          <dgm:resizeHandles val="exact"/>
        </dgm:presLayoutVars>
      </dgm:prSet>
      <dgm:spPr/>
    </dgm:pt>
    <dgm:pt modelId="{89C9B77F-A078-244B-A7D8-D0A62A402EEB}" type="pres">
      <dgm:prSet presAssocID="{FA75CABD-4C3F-B743-8825-5E83742F2E2C}" presName="arrow" presStyleLbl="bgShp" presStyleIdx="0" presStyleCnt="1" custLinFactNeighborY="1684"/>
      <dgm:spPr>
        <a:effectLst>
          <a:outerShdw blurRad="50800" dist="38100" dir="2700000" algn="br">
            <a:srgbClr val="000000">
              <a:alpha val="43000"/>
            </a:srgbClr>
          </a:outerShdw>
        </a:effectLst>
      </dgm:spPr>
    </dgm:pt>
    <dgm:pt modelId="{4B7EE451-6108-D849-8AE3-376EA8CD9D01}" type="pres">
      <dgm:prSet presAssocID="{FA75CABD-4C3F-B743-8825-5E83742F2E2C}" presName="linearProcess" presStyleCnt="0"/>
      <dgm:spPr/>
    </dgm:pt>
    <dgm:pt modelId="{A9B33329-24BB-6D40-99E3-A09F63D4799F}" type="pres">
      <dgm:prSet presAssocID="{C6109981-2DC3-6044-B9F8-A709C006135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2616192A-F2BE-9D48-896A-43C88222C3F6}" type="pres">
      <dgm:prSet presAssocID="{B56BCECC-60C1-7B4B-AFDD-A86DA56AD8EC}" presName="sibTrans" presStyleCnt="0"/>
      <dgm:spPr/>
    </dgm:pt>
    <dgm:pt modelId="{B23770BC-FF6F-EA45-AA98-82B2A8E30135}" type="pres">
      <dgm:prSet presAssocID="{129DE789-32B2-0342-B50E-34B872F1BC76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2E9FE555-2B3B-2C47-A44E-75C46B25452A}" type="pres">
      <dgm:prSet presAssocID="{F18F27CF-E4EF-4C44-B697-56EFDD49323A}" presName="sibTrans" presStyleCnt="0"/>
      <dgm:spPr/>
    </dgm:pt>
    <dgm:pt modelId="{DF52E9F3-05EC-6946-8B10-711CC16BF5DB}" type="pres">
      <dgm:prSet presAssocID="{FA1E0ABA-8C51-BA4F-A703-50F9F4106711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F93C9E51-EBCF-3F43-BE43-46891EEEC766}" srcId="{FA75CABD-4C3F-B743-8825-5E83742F2E2C}" destId="{C6109981-2DC3-6044-B9F8-A709C0061350}" srcOrd="0" destOrd="0" parTransId="{35F6B87C-717B-A44A-85DD-2F236B9ADBA0}" sibTransId="{B56BCECC-60C1-7B4B-AFDD-A86DA56AD8EC}"/>
    <dgm:cxn modelId="{049EC9A8-59F1-4E47-A939-F67ED54DFF03}" type="presOf" srcId="{FA75CABD-4C3F-B743-8825-5E83742F2E2C}" destId="{1FB49184-0F6B-A34D-91CA-C56CD8F6EB11}" srcOrd="0" destOrd="0" presId="urn:microsoft.com/office/officeart/2005/8/layout/hProcess9"/>
    <dgm:cxn modelId="{A2937571-015B-3E4B-A693-472361CC19CE}" type="presOf" srcId="{C6109981-2DC3-6044-B9F8-A709C0061350}" destId="{A9B33329-24BB-6D40-99E3-A09F63D4799F}" srcOrd="0" destOrd="0" presId="urn:microsoft.com/office/officeart/2005/8/layout/hProcess9"/>
    <dgm:cxn modelId="{C2ADCF57-E4F2-5E40-A77B-5E238B4B1641}" srcId="{FA75CABD-4C3F-B743-8825-5E83742F2E2C}" destId="{FA1E0ABA-8C51-BA4F-A703-50F9F4106711}" srcOrd="2" destOrd="0" parTransId="{FA3B20E9-AE05-4745-9E2E-652DD912D3DA}" sibTransId="{575E08CE-6556-CC46-9C30-1E07B7C75787}"/>
    <dgm:cxn modelId="{2F46C73D-16AF-7244-A25C-1C18F018F681}" srcId="{FA75CABD-4C3F-B743-8825-5E83742F2E2C}" destId="{129DE789-32B2-0342-B50E-34B872F1BC76}" srcOrd="1" destOrd="0" parTransId="{7EF89DAE-B568-5743-B21F-73F9E28E36CA}" sibTransId="{F18F27CF-E4EF-4C44-B697-56EFDD49323A}"/>
    <dgm:cxn modelId="{45813197-C086-4447-BCB3-0C93B6F73231}" type="presOf" srcId="{129DE789-32B2-0342-B50E-34B872F1BC76}" destId="{B23770BC-FF6F-EA45-AA98-82B2A8E30135}" srcOrd="0" destOrd="0" presId="urn:microsoft.com/office/officeart/2005/8/layout/hProcess9"/>
    <dgm:cxn modelId="{BFCCD58B-9F12-F846-9148-5A237E2555FA}" type="presOf" srcId="{FA1E0ABA-8C51-BA4F-A703-50F9F4106711}" destId="{DF52E9F3-05EC-6946-8B10-711CC16BF5DB}" srcOrd="0" destOrd="0" presId="urn:microsoft.com/office/officeart/2005/8/layout/hProcess9"/>
    <dgm:cxn modelId="{FEC0451E-74DA-EF40-B581-653F0A216B6E}" type="presParOf" srcId="{1FB49184-0F6B-A34D-91CA-C56CD8F6EB11}" destId="{89C9B77F-A078-244B-A7D8-D0A62A402EEB}" srcOrd="0" destOrd="0" presId="urn:microsoft.com/office/officeart/2005/8/layout/hProcess9"/>
    <dgm:cxn modelId="{B0A625B3-FD30-7F41-92D2-AF9BF9CFE596}" type="presParOf" srcId="{1FB49184-0F6B-A34D-91CA-C56CD8F6EB11}" destId="{4B7EE451-6108-D849-8AE3-376EA8CD9D01}" srcOrd="1" destOrd="0" presId="urn:microsoft.com/office/officeart/2005/8/layout/hProcess9"/>
    <dgm:cxn modelId="{7B14BE8A-CAA8-9644-92A9-CFCAEA293FE2}" type="presParOf" srcId="{4B7EE451-6108-D849-8AE3-376EA8CD9D01}" destId="{A9B33329-24BB-6D40-99E3-A09F63D4799F}" srcOrd="0" destOrd="0" presId="urn:microsoft.com/office/officeart/2005/8/layout/hProcess9"/>
    <dgm:cxn modelId="{A3D4AA23-B91E-DD4C-A89F-0FE46E508F14}" type="presParOf" srcId="{4B7EE451-6108-D849-8AE3-376EA8CD9D01}" destId="{2616192A-F2BE-9D48-896A-43C88222C3F6}" srcOrd="1" destOrd="0" presId="urn:microsoft.com/office/officeart/2005/8/layout/hProcess9"/>
    <dgm:cxn modelId="{F7FDB02E-5815-5140-8373-4E780915D5B1}" type="presParOf" srcId="{4B7EE451-6108-D849-8AE3-376EA8CD9D01}" destId="{B23770BC-FF6F-EA45-AA98-82B2A8E30135}" srcOrd="2" destOrd="0" presId="urn:microsoft.com/office/officeart/2005/8/layout/hProcess9"/>
    <dgm:cxn modelId="{17DC39DF-EE6F-A94B-93FB-092732BD37C7}" type="presParOf" srcId="{4B7EE451-6108-D849-8AE3-376EA8CD9D01}" destId="{2E9FE555-2B3B-2C47-A44E-75C46B25452A}" srcOrd="3" destOrd="0" presId="urn:microsoft.com/office/officeart/2005/8/layout/hProcess9"/>
    <dgm:cxn modelId="{E8DF31EE-E0DC-4B4B-A683-AB0CE90A5A2E}" type="presParOf" srcId="{4B7EE451-6108-D849-8AE3-376EA8CD9D01}" destId="{DF52E9F3-05EC-6946-8B10-711CC16BF5D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76B4B3D-E0FB-4B4F-A3FA-2C6A645E2881}" type="doc">
      <dgm:prSet loTypeId="urn:microsoft.com/office/officeart/2005/8/layout/arrow4" loCatId="relationship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ES_tradnl"/>
        </a:p>
      </dgm:t>
    </dgm:pt>
    <dgm:pt modelId="{1C24800E-5D13-8F49-A8C3-A4D0B7F4689B}">
      <dgm:prSet phldrT="[Texto]" custT="1"/>
      <dgm:spPr/>
      <dgm:t>
        <a:bodyPr/>
        <a:lstStyle/>
        <a:p>
          <a:r>
            <a:rPr lang="es-ES_tradnl" sz="2400" b="1" dirty="0" smtClean="0">
              <a:solidFill>
                <a:srgbClr val="FFFFFF"/>
              </a:solidFill>
              <a:latin typeface="+mj-lt"/>
              <a:cs typeface="Morning Crescent"/>
            </a:rPr>
            <a:t>Medianas y Grandes </a:t>
          </a:r>
          <a:endParaRPr lang="es-ES_tradnl" sz="2400" b="1" dirty="0">
            <a:solidFill>
              <a:srgbClr val="FFFFFF"/>
            </a:solidFill>
            <a:latin typeface="+mj-lt"/>
            <a:cs typeface="Morning Crescent"/>
          </a:endParaRPr>
        </a:p>
      </dgm:t>
    </dgm:pt>
    <dgm:pt modelId="{A68D3C13-9EF6-0043-99B8-5F94417FB87D}" type="parTrans" cxnId="{BE95A34E-FA08-7D48-9484-EC0528CFBFF1}">
      <dgm:prSet/>
      <dgm:spPr/>
      <dgm:t>
        <a:bodyPr/>
        <a:lstStyle/>
        <a:p>
          <a:endParaRPr lang="es-ES_tradnl">
            <a:latin typeface="Morning Crescent"/>
            <a:cs typeface="Morning Crescent"/>
          </a:endParaRPr>
        </a:p>
      </dgm:t>
    </dgm:pt>
    <dgm:pt modelId="{7DEC2BFE-33AB-2142-8CC1-5434E1082E98}" type="sibTrans" cxnId="{BE95A34E-FA08-7D48-9484-EC0528CFBFF1}">
      <dgm:prSet/>
      <dgm:spPr/>
      <dgm:t>
        <a:bodyPr/>
        <a:lstStyle/>
        <a:p>
          <a:endParaRPr lang="es-ES_tradnl">
            <a:latin typeface="Morning Crescent"/>
            <a:cs typeface="Morning Crescent"/>
          </a:endParaRPr>
        </a:p>
      </dgm:t>
    </dgm:pt>
    <dgm:pt modelId="{468A39CE-66E8-F445-8BBD-EC320C4EBFAE}">
      <dgm:prSet phldrT="[Texto]" custT="1"/>
      <dgm:spPr/>
      <dgm:t>
        <a:bodyPr anchor="t"/>
        <a:lstStyle/>
        <a:p>
          <a:r>
            <a:rPr lang="es-ES_tradnl" sz="2400" b="1" dirty="0" smtClean="0">
              <a:solidFill>
                <a:srgbClr val="FFFFFF"/>
              </a:solidFill>
              <a:latin typeface="+mj-lt"/>
              <a:cs typeface="Morning Crescent"/>
            </a:rPr>
            <a:t>Pequeñas</a:t>
          </a:r>
          <a:endParaRPr lang="es-ES_tradnl" sz="2400" b="1" dirty="0">
            <a:solidFill>
              <a:srgbClr val="FFFFFF"/>
            </a:solidFill>
            <a:latin typeface="+mj-lt"/>
            <a:cs typeface="Morning Crescent"/>
          </a:endParaRPr>
        </a:p>
      </dgm:t>
    </dgm:pt>
    <dgm:pt modelId="{713FA52C-ADEB-4549-A5E1-9516A0C409F3}" type="parTrans" cxnId="{FBE7BF2F-4E0B-7545-9381-5480D64EF2EA}">
      <dgm:prSet/>
      <dgm:spPr/>
      <dgm:t>
        <a:bodyPr/>
        <a:lstStyle/>
        <a:p>
          <a:endParaRPr lang="es-ES_tradnl">
            <a:latin typeface="Morning Crescent"/>
            <a:cs typeface="Morning Crescent"/>
          </a:endParaRPr>
        </a:p>
      </dgm:t>
    </dgm:pt>
    <dgm:pt modelId="{568FFF22-637D-074E-BEA9-6D5EDDBDA517}" type="sibTrans" cxnId="{FBE7BF2F-4E0B-7545-9381-5480D64EF2EA}">
      <dgm:prSet/>
      <dgm:spPr/>
      <dgm:t>
        <a:bodyPr/>
        <a:lstStyle/>
        <a:p>
          <a:endParaRPr lang="es-ES_tradnl">
            <a:latin typeface="Morning Crescent"/>
            <a:cs typeface="Morning Crescent"/>
          </a:endParaRPr>
        </a:p>
      </dgm:t>
    </dgm:pt>
    <dgm:pt modelId="{BF23E7A6-EB29-7942-BDE0-3B301B5C43CD}">
      <dgm:prSet/>
      <dgm:spPr/>
      <dgm:t>
        <a:bodyPr/>
        <a:lstStyle/>
        <a:p>
          <a:endParaRPr lang="es-ES"/>
        </a:p>
      </dgm:t>
    </dgm:pt>
    <dgm:pt modelId="{07DAFEAA-EB75-CE4B-94AF-CFE73254E4AC}" type="parTrans" cxnId="{0ED7AA8A-9FDC-E64C-96E7-D6D3785E3D2F}">
      <dgm:prSet/>
      <dgm:spPr/>
      <dgm:t>
        <a:bodyPr/>
        <a:lstStyle/>
        <a:p>
          <a:endParaRPr lang="es-ES_tradnl">
            <a:latin typeface="Morning Crescent"/>
            <a:cs typeface="Morning Crescent"/>
          </a:endParaRPr>
        </a:p>
      </dgm:t>
    </dgm:pt>
    <dgm:pt modelId="{15225E7B-F9D5-4D49-921A-9ACC4FCF5463}" type="sibTrans" cxnId="{0ED7AA8A-9FDC-E64C-96E7-D6D3785E3D2F}">
      <dgm:prSet/>
      <dgm:spPr/>
      <dgm:t>
        <a:bodyPr/>
        <a:lstStyle/>
        <a:p>
          <a:endParaRPr lang="es-ES_tradnl">
            <a:latin typeface="Morning Crescent"/>
            <a:cs typeface="Morning Crescent"/>
          </a:endParaRPr>
        </a:p>
      </dgm:t>
    </dgm:pt>
    <dgm:pt modelId="{B99B6E3D-7B9C-AE49-813D-F69516168D2A}" type="pres">
      <dgm:prSet presAssocID="{876B4B3D-E0FB-4B4F-A3FA-2C6A645E288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6E23DCE1-67D2-814E-A04D-6FC04441ADC7}" type="pres">
      <dgm:prSet presAssocID="{1C24800E-5D13-8F49-A8C3-A4D0B7F4689B}" presName="upArrow" presStyleLbl="node1" presStyleIdx="0" presStyleCnt="2" custLinFactNeighborX="14613" custLinFactNeighborY="-8238"/>
      <dgm:spPr/>
    </dgm:pt>
    <dgm:pt modelId="{DF95D0FC-7A59-F941-9F0F-06F848F50FD9}" type="pres">
      <dgm:prSet presAssocID="{1C24800E-5D13-8F49-A8C3-A4D0B7F4689B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8A528F13-8D7F-CD49-93E4-764F5CF8C685}" type="pres">
      <dgm:prSet presAssocID="{468A39CE-66E8-F445-8BBD-EC320C4EBFAE}" presName="downArrow" presStyleLbl="node1" presStyleIdx="1" presStyleCnt="2" custLinFactNeighborX="15587" custLinFactNeighborY="0"/>
      <dgm:spPr/>
    </dgm:pt>
    <dgm:pt modelId="{825FC76C-54C6-E542-B86C-DDB71A8D4CB7}" type="pres">
      <dgm:prSet presAssocID="{468A39CE-66E8-F445-8BBD-EC320C4EBFAE}" presName="downArrowText" presStyleLbl="revTx" presStyleIdx="1" presStyleCnt="2" custLinFactNeighborX="-7772" custLinFactNeighborY="0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BE95A34E-FA08-7D48-9484-EC0528CFBFF1}" srcId="{876B4B3D-E0FB-4B4F-A3FA-2C6A645E2881}" destId="{1C24800E-5D13-8F49-A8C3-A4D0B7F4689B}" srcOrd="0" destOrd="0" parTransId="{A68D3C13-9EF6-0043-99B8-5F94417FB87D}" sibTransId="{7DEC2BFE-33AB-2142-8CC1-5434E1082E98}"/>
    <dgm:cxn modelId="{50039757-0C4C-1D48-9425-62503295FF6A}" type="presOf" srcId="{1C24800E-5D13-8F49-A8C3-A4D0B7F4689B}" destId="{DF95D0FC-7A59-F941-9F0F-06F848F50FD9}" srcOrd="0" destOrd="0" presId="urn:microsoft.com/office/officeart/2005/8/layout/arrow4"/>
    <dgm:cxn modelId="{845D31DE-6580-2F49-B6D6-C4F4F1BCE231}" type="presOf" srcId="{468A39CE-66E8-F445-8BBD-EC320C4EBFAE}" destId="{825FC76C-54C6-E542-B86C-DDB71A8D4CB7}" srcOrd="0" destOrd="0" presId="urn:microsoft.com/office/officeart/2005/8/layout/arrow4"/>
    <dgm:cxn modelId="{0ED7AA8A-9FDC-E64C-96E7-D6D3785E3D2F}" srcId="{876B4B3D-E0FB-4B4F-A3FA-2C6A645E2881}" destId="{BF23E7A6-EB29-7942-BDE0-3B301B5C43CD}" srcOrd="2" destOrd="0" parTransId="{07DAFEAA-EB75-CE4B-94AF-CFE73254E4AC}" sibTransId="{15225E7B-F9D5-4D49-921A-9ACC4FCF5463}"/>
    <dgm:cxn modelId="{5AC44C54-811E-3945-83EC-1F04C5BD5A61}" type="presOf" srcId="{876B4B3D-E0FB-4B4F-A3FA-2C6A645E2881}" destId="{B99B6E3D-7B9C-AE49-813D-F69516168D2A}" srcOrd="0" destOrd="0" presId="urn:microsoft.com/office/officeart/2005/8/layout/arrow4"/>
    <dgm:cxn modelId="{FBE7BF2F-4E0B-7545-9381-5480D64EF2EA}" srcId="{876B4B3D-E0FB-4B4F-A3FA-2C6A645E2881}" destId="{468A39CE-66E8-F445-8BBD-EC320C4EBFAE}" srcOrd="1" destOrd="0" parTransId="{713FA52C-ADEB-4549-A5E1-9516A0C409F3}" sibTransId="{568FFF22-637D-074E-BEA9-6D5EDDBDA517}"/>
    <dgm:cxn modelId="{1C59DB6D-BA16-5B44-A6DC-57F1BFB1AEC8}" type="presParOf" srcId="{B99B6E3D-7B9C-AE49-813D-F69516168D2A}" destId="{6E23DCE1-67D2-814E-A04D-6FC04441ADC7}" srcOrd="0" destOrd="0" presId="urn:microsoft.com/office/officeart/2005/8/layout/arrow4"/>
    <dgm:cxn modelId="{4E6D3537-D639-E54E-A8D0-25BEC960665C}" type="presParOf" srcId="{B99B6E3D-7B9C-AE49-813D-F69516168D2A}" destId="{DF95D0FC-7A59-F941-9F0F-06F848F50FD9}" srcOrd="1" destOrd="0" presId="urn:microsoft.com/office/officeart/2005/8/layout/arrow4"/>
    <dgm:cxn modelId="{B062EDE9-21AD-434A-A984-50AD8F27030F}" type="presParOf" srcId="{B99B6E3D-7B9C-AE49-813D-F69516168D2A}" destId="{8A528F13-8D7F-CD49-93E4-764F5CF8C685}" srcOrd="2" destOrd="0" presId="urn:microsoft.com/office/officeart/2005/8/layout/arrow4"/>
    <dgm:cxn modelId="{11A85589-4035-E341-9493-4A9BC6BBCB0E}" type="presParOf" srcId="{B99B6E3D-7B9C-AE49-813D-F69516168D2A}" destId="{825FC76C-54C6-E542-B86C-DDB71A8D4CB7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213D235-AF2A-3D44-9613-090BD8817359}" type="doc">
      <dgm:prSet loTypeId="urn:microsoft.com/office/officeart/2005/8/layout/arrow2" loCatId="process" qsTypeId="urn:microsoft.com/office/officeart/2005/8/quickstyle/simple4" qsCatId="simple" csTypeId="urn:microsoft.com/office/officeart/2005/8/colors/colorful3" csCatId="colorful" phldr="1"/>
      <dgm:spPr/>
    </dgm:pt>
    <dgm:pt modelId="{A029C529-3F02-7342-8943-2DEFD9E2EE6B}">
      <dgm:prSet phldrT="[Texto]" custT="1"/>
      <dgm:spPr/>
      <dgm:t>
        <a:bodyPr/>
        <a:lstStyle/>
        <a:p>
          <a:pPr algn="ctr"/>
          <a:r>
            <a:rPr lang="es-ES_tradnl" sz="2800" dirty="0" smtClean="0">
              <a:solidFill>
                <a:srgbClr val="000090"/>
              </a:solidFill>
              <a:latin typeface="+mj-lt"/>
              <a:cs typeface="Morning Crescent"/>
            </a:rPr>
            <a:t>Departamento de Personal</a:t>
          </a:r>
          <a:endParaRPr lang="es-ES_tradnl" sz="2800" dirty="0">
            <a:solidFill>
              <a:srgbClr val="000090"/>
            </a:solidFill>
            <a:latin typeface="+mj-lt"/>
            <a:cs typeface="Morning Crescent"/>
          </a:endParaRPr>
        </a:p>
      </dgm:t>
    </dgm:pt>
    <dgm:pt modelId="{F1AC5E57-C21A-7A45-85D4-7B4A2B188629}" type="parTrans" cxnId="{DBD77EA4-26D5-E24F-B6EC-B72B2EF8E60E}">
      <dgm:prSet/>
      <dgm:spPr/>
      <dgm:t>
        <a:bodyPr/>
        <a:lstStyle/>
        <a:p>
          <a:endParaRPr lang="es-ES_tradnl" sz="3600">
            <a:latin typeface="Abadi MT Condensed Light"/>
            <a:cs typeface="Abadi MT Condensed Light"/>
          </a:endParaRPr>
        </a:p>
      </dgm:t>
    </dgm:pt>
    <dgm:pt modelId="{D8D89FB5-2C46-104A-BED5-9F3D7E1D5E82}" type="sibTrans" cxnId="{DBD77EA4-26D5-E24F-B6EC-B72B2EF8E60E}">
      <dgm:prSet/>
      <dgm:spPr/>
      <dgm:t>
        <a:bodyPr/>
        <a:lstStyle/>
        <a:p>
          <a:endParaRPr lang="es-ES_tradnl" sz="3600">
            <a:latin typeface="Abadi MT Condensed Light"/>
            <a:cs typeface="Abadi MT Condensed Light"/>
          </a:endParaRPr>
        </a:p>
      </dgm:t>
    </dgm:pt>
    <dgm:pt modelId="{EFDA191D-2344-7444-A58E-1BF15D726F9B}">
      <dgm:prSet phldrT="[Texto]" custT="1"/>
      <dgm:spPr/>
      <dgm:t>
        <a:bodyPr/>
        <a:lstStyle/>
        <a:p>
          <a:pPr algn="ctr"/>
          <a:r>
            <a:rPr lang="es-ES_tradnl" sz="3600" dirty="0" smtClean="0">
              <a:solidFill>
                <a:srgbClr val="000090"/>
              </a:solidFill>
              <a:latin typeface="+mj-lt"/>
              <a:cs typeface="Abadi MT Condensed Light"/>
            </a:rPr>
            <a:t>1.) Conocer </a:t>
          </a:r>
          <a:r>
            <a:rPr lang="es-ES_tradnl" sz="2400" dirty="0" smtClean="0">
              <a:solidFill>
                <a:srgbClr val="000090"/>
              </a:solidFill>
              <a:latin typeface="+mj-lt"/>
              <a:cs typeface="Morning Crescent"/>
            </a:rPr>
            <a:t>Necesidades </a:t>
          </a:r>
          <a:r>
            <a:rPr lang="es-ES_tradnl" sz="3600" dirty="0" smtClean="0">
              <a:solidFill>
                <a:srgbClr val="000090"/>
              </a:solidFill>
              <a:latin typeface="+mj-lt"/>
              <a:cs typeface="Abadi MT Condensed Light"/>
            </a:rPr>
            <a:t>de R.H</a:t>
          </a:r>
          <a:r>
            <a:rPr lang="es-ES_tradnl" sz="1600" dirty="0" smtClean="0">
              <a:solidFill>
                <a:srgbClr val="000090"/>
              </a:solidFill>
              <a:latin typeface="+mj-lt"/>
              <a:cs typeface="Abadi MT Condensed Light"/>
            </a:rPr>
            <a:t>.(Corto, mediano y largo plazo)</a:t>
          </a:r>
        </a:p>
        <a:p>
          <a:pPr algn="ctr"/>
          <a:r>
            <a:rPr lang="es-ES_tradnl" sz="1600" dirty="0" smtClean="0">
              <a:solidFill>
                <a:srgbClr val="000090"/>
              </a:solidFill>
              <a:latin typeface="+mj-lt"/>
              <a:cs typeface="Abadi MT Condensed Light"/>
            </a:rPr>
            <a:t>*Planeación del Personal</a:t>
          </a:r>
        </a:p>
      </dgm:t>
    </dgm:pt>
    <dgm:pt modelId="{8AEE02D6-7D9F-D641-BA90-E3648B19F7F1}" type="parTrans" cxnId="{B38B622F-8623-6143-98E6-914052682F3A}">
      <dgm:prSet/>
      <dgm:spPr/>
      <dgm:t>
        <a:bodyPr/>
        <a:lstStyle/>
        <a:p>
          <a:endParaRPr lang="es-ES_tradnl" sz="3600">
            <a:latin typeface="Abadi MT Condensed Light"/>
            <a:cs typeface="Abadi MT Condensed Light"/>
          </a:endParaRPr>
        </a:p>
      </dgm:t>
    </dgm:pt>
    <dgm:pt modelId="{F1AF9DD2-4900-1949-9808-A143342A5C65}" type="sibTrans" cxnId="{B38B622F-8623-6143-98E6-914052682F3A}">
      <dgm:prSet/>
      <dgm:spPr/>
      <dgm:t>
        <a:bodyPr/>
        <a:lstStyle/>
        <a:p>
          <a:endParaRPr lang="es-ES_tradnl" sz="3600">
            <a:latin typeface="Abadi MT Condensed Light"/>
            <a:cs typeface="Abadi MT Condensed Light"/>
          </a:endParaRPr>
        </a:p>
      </dgm:t>
    </dgm:pt>
    <dgm:pt modelId="{A0551499-D671-D046-9416-2FBDD41CCF57}">
      <dgm:prSet phldrT="[Texto]" custT="1"/>
      <dgm:spPr/>
      <dgm:t>
        <a:bodyPr/>
        <a:lstStyle/>
        <a:p>
          <a:r>
            <a:rPr lang="es-ES_tradnl" sz="3600" dirty="0" smtClean="0">
              <a:solidFill>
                <a:srgbClr val="000090"/>
              </a:solidFill>
              <a:latin typeface="+mn-lt"/>
              <a:cs typeface="Abadi MT Condensed Light"/>
            </a:rPr>
            <a:t>2.) </a:t>
          </a:r>
          <a:r>
            <a:rPr lang="es-ES_tradnl" sz="2400" dirty="0" smtClean="0">
              <a:solidFill>
                <a:srgbClr val="000090"/>
              </a:solidFill>
              <a:latin typeface="+mn-lt"/>
              <a:cs typeface="Morning Crescent"/>
            </a:rPr>
            <a:t>Fuentes</a:t>
          </a:r>
          <a:r>
            <a:rPr lang="es-ES_tradnl" sz="3600" dirty="0" smtClean="0">
              <a:solidFill>
                <a:srgbClr val="000090"/>
              </a:solidFill>
              <a:latin typeface="+mn-lt"/>
              <a:cs typeface="Abadi MT Condensed Light"/>
            </a:rPr>
            <a:t> futuras de </a:t>
          </a:r>
          <a:r>
            <a:rPr lang="es-ES_tradnl" sz="2400" dirty="0" smtClean="0">
              <a:solidFill>
                <a:srgbClr val="000090"/>
              </a:solidFill>
              <a:latin typeface="+mn-lt"/>
              <a:cs typeface="Morning Crescent"/>
            </a:rPr>
            <a:t>provisión</a:t>
          </a:r>
          <a:r>
            <a:rPr lang="es-ES_tradnl" sz="3600" dirty="0" smtClean="0">
              <a:solidFill>
                <a:srgbClr val="000090"/>
              </a:solidFill>
              <a:latin typeface="+mn-lt"/>
              <a:cs typeface="Abadi MT Condensed Light"/>
            </a:rPr>
            <a:t> de </a:t>
          </a:r>
          <a:r>
            <a:rPr lang="es-ES_tradnl" sz="3600" dirty="0" err="1" smtClean="0">
              <a:solidFill>
                <a:srgbClr val="000090"/>
              </a:solidFill>
              <a:latin typeface="+mn-lt"/>
              <a:cs typeface="Abadi MT Condensed Light"/>
            </a:rPr>
            <a:t>R.H</a:t>
          </a:r>
          <a:r>
            <a:rPr lang="es-ES_tradnl" sz="3600" dirty="0" smtClean="0">
              <a:solidFill>
                <a:srgbClr val="000090"/>
              </a:solidFill>
              <a:latin typeface="+mn-lt"/>
              <a:cs typeface="Abadi MT Condensed Light"/>
            </a:rPr>
            <a:t>.</a:t>
          </a:r>
          <a:endParaRPr lang="es-ES_tradnl" sz="3600" dirty="0">
            <a:solidFill>
              <a:srgbClr val="000090"/>
            </a:solidFill>
            <a:latin typeface="+mn-lt"/>
            <a:cs typeface="Abadi MT Condensed Light"/>
          </a:endParaRPr>
        </a:p>
      </dgm:t>
    </dgm:pt>
    <dgm:pt modelId="{4AAAA1A4-CC03-B24C-A8A0-226A0C71AE15}" type="parTrans" cxnId="{79D234BA-9A2E-5448-91DF-1402AFBB2F3C}">
      <dgm:prSet/>
      <dgm:spPr/>
      <dgm:t>
        <a:bodyPr/>
        <a:lstStyle/>
        <a:p>
          <a:endParaRPr lang="es-ES_tradnl" sz="3600">
            <a:latin typeface="Abadi MT Condensed Light"/>
            <a:cs typeface="Abadi MT Condensed Light"/>
          </a:endParaRPr>
        </a:p>
      </dgm:t>
    </dgm:pt>
    <dgm:pt modelId="{C8DC4367-206C-7F46-9D5D-A5700B787EB8}" type="sibTrans" cxnId="{79D234BA-9A2E-5448-91DF-1402AFBB2F3C}">
      <dgm:prSet/>
      <dgm:spPr/>
      <dgm:t>
        <a:bodyPr/>
        <a:lstStyle/>
        <a:p>
          <a:endParaRPr lang="es-ES_tradnl" sz="3600">
            <a:latin typeface="Abadi MT Condensed Light"/>
            <a:cs typeface="Abadi MT Condensed Light"/>
          </a:endParaRPr>
        </a:p>
      </dgm:t>
    </dgm:pt>
    <dgm:pt modelId="{E2F361EA-EC1E-6843-AC09-CA67203C9F29}" type="pres">
      <dgm:prSet presAssocID="{9213D235-AF2A-3D44-9613-090BD8817359}" presName="arrowDiagram" presStyleCnt="0">
        <dgm:presLayoutVars>
          <dgm:chMax val="5"/>
          <dgm:dir/>
          <dgm:resizeHandles val="exact"/>
        </dgm:presLayoutVars>
      </dgm:prSet>
      <dgm:spPr/>
    </dgm:pt>
    <dgm:pt modelId="{78BE7ACD-12C9-8D4C-9E17-FF612A42F37B}" type="pres">
      <dgm:prSet presAssocID="{9213D235-AF2A-3D44-9613-090BD8817359}" presName="arrow" presStyleLbl="bgShp" presStyleIdx="0" presStyleCnt="1" custLinFactNeighborX="-600"/>
      <dgm:spPr/>
    </dgm:pt>
    <dgm:pt modelId="{064609F3-9A18-BB41-8A92-9BD973A07BD2}" type="pres">
      <dgm:prSet presAssocID="{9213D235-AF2A-3D44-9613-090BD8817359}" presName="arrowDiagram3" presStyleCnt="0"/>
      <dgm:spPr/>
    </dgm:pt>
    <dgm:pt modelId="{DF9B6584-9531-074E-B782-A1ABDAA185F9}" type="pres">
      <dgm:prSet presAssocID="{A029C529-3F02-7342-8943-2DEFD9E2EE6B}" presName="bullet3a" presStyleLbl="node1" presStyleIdx="0" presStyleCnt="3"/>
      <dgm:spPr/>
    </dgm:pt>
    <dgm:pt modelId="{743A7336-10CF-9A42-B003-A83B53E583B0}" type="pres">
      <dgm:prSet presAssocID="{A029C529-3F02-7342-8943-2DEFD9E2EE6B}" presName="textBox3a" presStyleLbl="revTx" presStyleIdx="0" presStyleCnt="3" custScaleX="126281" custScaleY="92463" custLinFactNeighborX="-39792" custLinFactNeighborY="1404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57A7A5D3-26AA-4D44-A637-9328C6223E0A}" type="pres">
      <dgm:prSet presAssocID="{EFDA191D-2344-7444-A58E-1BF15D726F9B}" presName="bullet3b" presStyleLbl="node1" presStyleIdx="1" presStyleCnt="3"/>
      <dgm:spPr/>
    </dgm:pt>
    <dgm:pt modelId="{BDF92EB2-8D2B-9941-BAD6-E7E5DD221713}" type="pres">
      <dgm:prSet presAssocID="{EFDA191D-2344-7444-A58E-1BF15D726F9B}" presName="textBox3b" presStyleLbl="revTx" presStyleIdx="1" presStyleCnt="3" custScaleX="142818" custScaleY="42556" custLinFactNeighborX="-9644" custLinFactNeighborY="-2107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8813B883-C83C-EB4B-9CE8-474E366890BF}" type="pres">
      <dgm:prSet presAssocID="{A0551499-D671-D046-9416-2FBDD41CCF57}" presName="bullet3c" presStyleLbl="node1" presStyleIdx="2" presStyleCnt="3"/>
      <dgm:spPr/>
    </dgm:pt>
    <dgm:pt modelId="{85F39763-7352-8C4E-BE5B-043AF3D08001}" type="pres">
      <dgm:prSet presAssocID="{A0551499-D671-D046-9416-2FBDD41CCF57}" presName="textBox3c" presStyleLbl="revTx" presStyleIdx="2" presStyleCnt="3" custScaleX="125556" custLinFactNeighborX="1444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B38B622F-8623-6143-98E6-914052682F3A}" srcId="{9213D235-AF2A-3D44-9613-090BD8817359}" destId="{EFDA191D-2344-7444-A58E-1BF15D726F9B}" srcOrd="1" destOrd="0" parTransId="{8AEE02D6-7D9F-D641-BA90-E3648B19F7F1}" sibTransId="{F1AF9DD2-4900-1949-9808-A143342A5C65}"/>
    <dgm:cxn modelId="{DBD77EA4-26D5-E24F-B6EC-B72B2EF8E60E}" srcId="{9213D235-AF2A-3D44-9613-090BD8817359}" destId="{A029C529-3F02-7342-8943-2DEFD9E2EE6B}" srcOrd="0" destOrd="0" parTransId="{F1AC5E57-C21A-7A45-85D4-7B4A2B188629}" sibTransId="{D8D89FB5-2C46-104A-BED5-9F3D7E1D5E82}"/>
    <dgm:cxn modelId="{359EE10A-2485-AC40-95C9-14F6D9AC2078}" type="presOf" srcId="{9213D235-AF2A-3D44-9613-090BD8817359}" destId="{E2F361EA-EC1E-6843-AC09-CA67203C9F29}" srcOrd="0" destOrd="0" presId="urn:microsoft.com/office/officeart/2005/8/layout/arrow2"/>
    <dgm:cxn modelId="{C387FB8E-45CB-374D-960B-8B7DCC7FF5CC}" type="presOf" srcId="{A029C529-3F02-7342-8943-2DEFD9E2EE6B}" destId="{743A7336-10CF-9A42-B003-A83B53E583B0}" srcOrd="0" destOrd="0" presId="urn:microsoft.com/office/officeart/2005/8/layout/arrow2"/>
    <dgm:cxn modelId="{A8A7DA27-8EB9-EF47-951F-50F4C0F1ABF2}" type="presOf" srcId="{A0551499-D671-D046-9416-2FBDD41CCF57}" destId="{85F39763-7352-8C4E-BE5B-043AF3D08001}" srcOrd="0" destOrd="0" presId="urn:microsoft.com/office/officeart/2005/8/layout/arrow2"/>
    <dgm:cxn modelId="{14A0A59F-CAC7-D64A-96B4-B4CC3907DE5C}" type="presOf" srcId="{EFDA191D-2344-7444-A58E-1BF15D726F9B}" destId="{BDF92EB2-8D2B-9941-BAD6-E7E5DD221713}" srcOrd="0" destOrd="0" presId="urn:microsoft.com/office/officeart/2005/8/layout/arrow2"/>
    <dgm:cxn modelId="{79D234BA-9A2E-5448-91DF-1402AFBB2F3C}" srcId="{9213D235-AF2A-3D44-9613-090BD8817359}" destId="{A0551499-D671-D046-9416-2FBDD41CCF57}" srcOrd="2" destOrd="0" parTransId="{4AAAA1A4-CC03-B24C-A8A0-226A0C71AE15}" sibTransId="{C8DC4367-206C-7F46-9D5D-A5700B787EB8}"/>
    <dgm:cxn modelId="{61A85EBD-8022-DA49-94F2-D7064138835C}" type="presParOf" srcId="{E2F361EA-EC1E-6843-AC09-CA67203C9F29}" destId="{78BE7ACD-12C9-8D4C-9E17-FF612A42F37B}" srcOrd="0" destOrd="0" presId="urn:microsoft.com/office/officeart/2005/8/layout/arrow2"/>
    <dgm:cxn modelId="{A30B123A-3F38-ED4A-B724-C1ECDC40B463}" type="presParOf" srcId="{E2F361EA-EC1E-6843-AC09-CA67203C9F29}" destId="{064609F3-9A18-BB41-8A92-9BD973A07BD2}" srcOrd="1" destOrd="0" presId="urn:microsoft.com/office/officeart/2005/8/layout/arrow2"/>
    <dgm:cxn modelId="{FC11702F-589A-584E-89B8-B9EF6D7B5DFE}" type="presParOf" srcId="{064609F3-9A18-BB41-8A92-9BD973A07BD2}" destId="{DF9B6584-9531-074E-B782-A1ABDAA185F9}" srcOrd="0" destOrd="0" presId="urn:microsoft.com/office/officeart/2005/8/layout/arrow2"/>
    <dgm:cxn modelId="{56372AA8-7306-8E4F-8938-7140D3F74B56}" type="presParOf" srcId="{064609F3-9A18-BB41-8A92-9BD973A07BD2}" destId="{743A7336-10CF-9A42-B003-A83B53E583B0}" srcOrd="1" destOrd="0" presId="urn:microsoft.com/office/officeart/2005/8/layout/arrow2"/>
    <dgm:cxn modelId="{B20FE47D-B587-4E40-A88C-ECB47024B477}" type="presParOf" srcId="{064609F3-9A18-BB41-8A92-9BD973A07BD2}" destId="{57A7A5D3-26AA-4D44-A637-9328C6223E0A}" srcOrd="2" destOrd="0" presId="urn:microsoft.com/office/officeart/2005/8/layout/arrow2"/>
    <dgm:cxn modelId="{145ED12E-5050-1D41-BCEF-218F6E61DD4C}" type="presParOf" srcId="{064609F3-9A18-BB41-8A92-9BD973A07BD2}" destId="{BDF92EB2-8D2B-9941-BAD6-E7E5DD221713}" srcOrd="3" destOrd="0" presId="urn:microsoft.com/office/officeart/2005/8/layout/arrow2"/>
    <dgm:cxn modelId="{EB4F5B4B-27ED-6A41-898E-D92932DE4ED7}" type="presParOf" srcId="{064609F3-9A18-BB41-8A92-9BD973A07BD2}" destId="{8813B883-C83C-EB4B-9CE8-474E366890BF}" srcOrd="4" destOrd="0" presId="urn:microsoft.com/office/officeart/2005/8/layout/arrow2"/>
    <dgm:cxn modelId="{C7D9FDB1-BE7F-A24B-87D3-5ED7653B3C67}" type="presParOf" srcId="{064609F3-9A18-BB41-8A92-9BD973A07BD2}" destId="{85F39763-7352-8C4E-BE5B-043AF3D08001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87F3CE8-B5EB-438D-B6E7-7A0005C172B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3995590-FBF8-4375-8D95-3574E54C0812}">
      <dgm:prSet phldrT="[Texto]" custT="1"/>
      <dgm:spPr/>
      <dgm:t>
        <a:bodyPr/>
        <a:lstStyle/>
        <a:p>
          <a:pPr algn="ctr"/>
          <a:r>
            <a:rPr lang="es-MX" sz="1600" dirty="0" smtClean="0"/>
            <a:t>Definir la estrategia de negocios</a:t>
          </a:r>
          <a:endParaRPr lang="es-MX" sz="1600" dirty="0"/>
        </a:p>
      </dgm:t>
    </dgm:pt>
    <dgm:pt modelId="{7F2674F0-246A-4918-AD46-00A3726B70B0}" type="parTrans" cxnId="{B4BE9143-E5D4-4673-8F46-5BD1C651E739}">
      <dgm:prSet/>
      <dgm:spPr/>
      <dgm:t>
        <a:bodyPr/>
        <a:lstStyle/>
        <a:p>
          <a:pPr algn="ctr"/>
          <a:endParaRPr lang="es-MX" sz="1600"/>
        </a:p>
      </dgm:t>
    </dgm:pt>
    <dgm:pt modelId="{716AC983-BD50-4DC2-B154-037F447FCD95}" type="sibTrans" cxnId="{B4BE9143-E5D4-4673-8F46-5BD1C651E739}">
      <dgm:prSet/>
      <dgm:spPr/>
      <dgm:t>
        <a:bodyPr/>
        <a:lstStyle/>
        <a:p>
          <a:pPr algn="ctr"/>
          <a:endParaRPr lang="es-MX" sz="1600"/>
        </a:p>
      </dgm:t>
    </dgm:pt>
    <dgm:pt modelId="{0BF17B5A-EBD7-473F-9A9D-C96BF56027EC}">
      <dgm:prSet phldrT="[Texto]" custT="1"/>
      <dgm:spPr/>
      <dgm:t>
        <a:bodyPr/>
        <a:lstStyle/>
        <a:p>
          <a:pPr algn="ctr">
            <a:spcAft>
              <a:spcPts val="0"/>
            </a:spcAft>
          </a:pPr>
          <a:r>
            <a:rPr lang="es-MX" sz="1600" baseline="0" dirty="0" smtClean="0"/>
            <a:t>Describir las actividades de la cadena de valor de la empresa</a:t>
          </a:r>
        </a:p>
        <a:p>
          <a:pPr algn="ctr">
            <a:spcAft>
              <a:spcPct val="35000"/>
            </a:spcAft>
          </a:pPr>
          <a:endParaRPr lang="es-MX" sz="1600" baseline="0" dirty="0"/>
        </a:p>
      </dgm:t>
    </dgm:pt>
    <dgm:pt modelId="{36F49B3F-F785-470C-9847-A1D08406C64F}" type="parTrans" cxnId="{8EF423BA-C58F-462F-B288-7A56DE986404}">
      <dgm:prSet/>
      <dgm:spPr/>
      <dgm:t>
        <a:bodyPr/>
        <a:lstStyle/>
        <a:p>
          <a:pPr algn="ctr"/>
          <a:endParaRPr lang="es-MX" sz="1600"/>
        </a:p>
      </dgm:t>
    </dgm:pt>
    <dgm:pt modelId="{19F766A7-C54C-4375-BB05-BA232DE75152}" type="sibTrans" cxnId="{8EF423BA-C58F-462F-B288-7A56DE986404}">
      <dgm:prSet/>
      <dgm:spPr/>
      <dgm:t>
        <a:bodyPr/>
        <a:lstStyle/>
        <a:p>
          <a:pPr algn="ctr"/>
          <a:endParaRPr lang="es-MX" sz="1600"/>
        </a:p>
      </dgm:t>
    </dgm:pt>
    <dgm:pt modelId="{680F019F-7804-45B9-8853-F4CF472C3313}">
      <dgm:prSet phldrT="[Texto]" custT="1"/>
      <dgm:spPr/>
      <dgm:t>
        <a:bodyPr/>
        <a:lstStyle/>
        <a:p>
          <a:pPr algn="ctr"/>
          <a:r>
            <a:rPr lang="es-MX" sz="1600" dirty="0" smtClean="0"/>
            <a:t>Esbozar un mapa estratégico</a:t>
          </a:r>
          <a:endParaRPr lang="es-MX" sz="1600" dirty="0"/>
        </a:p>
      </dgm:t>
    </dgm:pt>
    <dgm:pt modelId="{530579E4-9F1B-41FE-99B3-83E10C6F1114}" type="parTrans" cxnId="{85BD175F-E92C-4302-80A0-91C61226BCBB}">
      <dgm:prSet/>
      <dgm:spPr/>
      <dgm:t>
        <a:bodyPr/>
        <a:lstStyle/>
        <a:p>
          <a:pPr algn="ctr"/>
          <a:endParaRPr lang="es-MX" sz="1600"/>
        </a:p>
      </dgm:t>
    </dgm:pt>
    <dgm:pt modelId="{AB6B1640-43DF-4A6F-9A55-6891B62DF8CE}" type="sibTrans" cxnId="{85BD175F-E92C-4302-80A0-91C61226BCBB}">
      <dgm:prSet/>
      <dgm:spPr/>
      <dgm:t>
        <a:bodyPr/>
        <a:lstStyle/>
        <a:p>
          <a:pPr algn="ctr"/>
          <a:endParaRPr lang="es-MX" sz="1600"/>
        </a:p>
      </dgm:t>
    </dgm:pt>
    <dgm:pt modelId="{165F9BD7-76D7-4F14-8A71-0F6002ABC803}">
      <dgm:prSet phldrT="[Texto]" custT="1"/>
      <dgm:spPr/>
      <dgm:t>
        <a:bodyPr/>
        <a:lstStyle/>
        <a:p>
          <a:pPr algn="ctr"/>
          <a:r>
            <a:rPr lang="es-MX" sz="1600" dirty="0" smtClean="0"/>
            <a:t>Identificar los resultados estratégicos</a:t>
          </a:r>
        </a:p>
        <a:p>
          <a:pPr algn="ctr"/>
          <a:r>
            <a:rPr lang="es-MX" sz="1600" dirty="0" smtClean="0"/>
            <a:t>organizacionales necesarios</a:t>
          </a:r>
          <a:endParaRPr lang="es-MX" sz="1600" dirty="0"/>
        </a:p>
      </dgm:t>
    </dgm:pt>
    <dgm:pt modelId="{0F018E38-6D11-4F80-A1C9-95C91F8FE345}" type="parTrans" cxnId="{CD47DD1D-2B21-4B1A-AD1C-824F554CF3D9}">
      <dgm:prSet/>
      <dgm:spPr/>
      <dgm:t>
        <a:bodyPr/>
        <a:lstStyle/>
        <a:p>
          <a:pPr algn="ctr"/>
          <a:endParaRPr lang="es-MX" sz="1600"/>
        </a:p>
      </dgm:t>
    </dgm:pt>
    <dgm:pt modelId="{452126F6-A2BC-41A4-A482-73F7312D69B6}" type="sibTrans" cxnId="{CD47DD1D-2B21-4B1A-AD1C-824F554CF3D9}">
      <dgm:prSet/>
      <dgm:spPr/>
      <dgm:t>
        <a:bodyPr/>
        <a:lstStyle/>
        <a:p>
          <a:pPr algn="ctr"/>
          <a:endParaRPr lang="es-MX" sz="1600"/>
        </a:p>
      </dgm:t>
    </dgm:pt>
    <dgm:pt modelId="{583666BE-A638-48E6-BFEA-7B0039FE7136}">
      <dgm:prSet phldrT="[Texto]" custT="1"/>
      <dgm:spPr/>
      <dgm:t>
        <a:bodyPr/>
        <a:lstStyle/>
        <a:p>
          <a:pPr algn="ctr"/>
          <a:r>
            <a:rPr lang="es-MX" sz="1600" dirty="0" smtClean="0"/>
            <a:t>Identificar las conductas necesarias de la fuerza laboral</a:t>
          </a:r>
        </a:p>
        <a:p>
          <a:pPr algn="ctr"/>
          <a:endParaRPr lang="es-MX" sz="1600" dirty="0"/>
        </a:p>
      </dgm:t>
    </dgm:pt>
    <dgm:pt modelId="{D0747C67-D997-4C82-89EB-C863132C3094}" type="parTrans" cxnId="{07D27A78-E32B-4987-9A30-4EEB8F08CEF6}">
      <dgm:prSet/>
      <dgm:spPr/>
      <dgm:t>
        <a:bodyPr/>
        <a:lstStyle/>
        <a:p>
          <a:pPr algn="ctr"/>
          <a:endParaRPr lang="es-MX" sz="1600"/>
        </a:p>
      </dgm:t>
    </dgm:pt>
    <dgm:pt modelId="{92D606D1-4265-47C3-AA40-9FD1B0B514F7}" type="sibTrans" cxnId="{07D27A78-E32B-4987-9A30-4EEB8F08CEF6}">
      <dgm:prSet/>
      <dgm:spPr/>
      <dgm:t>
        <a:bodyPr/>
        <a:lstStyle/>
        <a:p>
          <a:pPr algn="ctr"/>
          <a:endParaRPr lang="es-MX" sz="1600"/>
        </a:p>
      </dgm:t>
    </dgm:pt>
    <dgm:pt modelId="{D24C9C0E-2DE8-4385-A634-5ED1D21E15F5}" type="pres">
      <dgm:prSet presAssocID="{A87F3CE8-B5EB-438D-B6E7-7A0005C172B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2BEB79F-08F1-4889-B080-38B8828ABED8}" type="pres">
      <dgm:prSet presAssocID="{C3995590-FBF8-4375-8D95-3574E54C0812}" presName="parentLin" presStyleCnt="0"/>
      <dgm:spPr/>
    </dgm:pt>
    <dgm:pt modelId="{8DCB651A-6484-4115-8610-1DB3B7CBE259}" type="pres">
      <dgm:prSet presAssocID="{C3995590-FBF8-4375-8D95-3574E54C0812}" presName="parentLeftMargin" presStyleLbl="node1" presStyleIdx="0" presStyleCnt="5"/>
      <dgm:spPr/>
      <dgm:t>
        <a:bodyPr/>
        <a:lstStyle/>
        <a:p>
          <a:endParaRPr lang="es-MX"/>
        </a:p>
      </dgm:t>
    </dgm:pt>
    <dgm:pt modelId="{AE47C99F-66BA-4368-B5DD-396A988B0FDF}" type="pres">
      <dgm:prSet presAssocID="{C3995590-FBF8-4375-8D95-3574E54C0812}" presName="parentText" presStyleLbl="node1" presStyleIdx="0" presStyleCnt="5" custScaleY="265549" custLinFactNeighborX="-6827" custLinFactNeighborY="-5782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88B917-1657-493B-8CCB-B07AF415E959}" type="pres">
      <dgm:prSet presAssocID="{C3995590-FBF8-4375-8D95-3574E54C0812}" presName="negativeSpace" presStyleCnt="0"/>
      <dgm:spPr/>
    </dgm:pt>
    <dgm:pt modelId="{F044048E-484E-4572-8368-777BDC07C81B}" type="pres">
      <dgm:prSet presAssocID="{C3995590-FBF8-4375-8D95-3574E54C0812}" presName="childText" presStyleLbl="conFgAcc1" presStyleIdx="0" presStyleCnt="5">
        <dgm:presLayoutVars>
          <dgm:bulletEnabled val="1"/>
        </dgm:presLayoutVars>
      </dgm:prSet>
      <dgm:spPr/>
    </dgm:pt>
    <dgm:pt modelId="{B5AA835C-A0F5-47F9-AEC9-AB59C3711822}" type="pres">
      <dgm:prSet presAssocID="{716AC983-BD50-4DC2-B154-037F447FCD95}" presName="spaceBetweenRectangles" presStyleCnt="0"/>
      <dgm:spPr/>
    </dgm:pt>
    <dgm:pt modelId="{6860B925-0281-4284-AB93-0F06895AD752}" type="pres">
      <dgm:prSet presAssocID="{0BF17B5A-EBD7-473F-9A9D-C96BF56027EC}" presName="parentLin" presStyleCnt="0"/>
      <dgm:spPr/>
    </dgm:pt>
    <dgm:pt modelId="{238A5068-56D0-4EC3-BB33-CD0B976633B5}" type="pres">
      <dgm:prSet presAssocID="{0BF17B5A-EBD7-473F-9A9D-C96BF56027EC}" presName="parentLeftMargin" presStyleLbl="node1" presStyleIdx="0" presStyleCnt="5"/>
      <dgm:spPr/>
      <dgm:t>
        <a:bodyPr/>
        <a:lstStyle/>
        <a:p>
          <a:endParaRPr lang="es-MX"/>
        </a:p>
      </dgm:t>
    </dgm:pt>
    <dgm:pt modelId="{0CC051D3-2281-49F0-89E3-1F922659DD5B}" type="pres">
      <dgm:prSet presAssocID="{0BF17B5A-EBD7-473F-9A9D-C96BF56027EC}" presName="parentText" presStyleLbl="node1" presStyleIdx="1" presStyleCnt="5" custScaleY="34337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AE2FD8-892D-424B-9F99-A9CE1C7F17C9}" type="pres">
      <dgm:prSet presAssocID="{0BF17B5A-EBD7-473F-9A9D-C96BF56027EC}" presName="negativeSpace" presStyleCnt="0"/>
      <dgm:spPr/>
    </dgm:pt>
    <dgm:pt modelId="{5A9B4CB1-0F2B-4646-9B2E-83A57EDE1FAD}" type="pres">
      <dgm:prSet presAssocID="{0BF17B5A-EBD7-473F-9A9D-C96BF56027EC}" presName="childText" presStyleLbl="conFgAcc1" presStyleIdx="1" presStyleCnt="5">
        <dgm:presLayoutVars>
          <dgm:bulletEnabled val="1"/>
        </dgm:presLayoutVars>
      </dgm:prSet>
      <dgm:spPr/>
    </dgm:pt>
    <dgm:pt modelId="{D1620737-A4A1-47C4-809D-6EB329B67FA6}" type="pres">
      <dgm:prSet presAssocID="{19F766A7-C54C-4375-BB05-BA232DE75152}" presName="spaceBetweenRectangles" presStyleCnt="0"/>
      <dgm:spPr/>
    </dgm:pt>
    <dgm:pt modelId="{909C341B-3DD2-468D-9D21-ADBD7D37B61A}" type="pres">
      <dgm:prSet presAssocID="{680F019F-7804-45B9-8853-F4CF472C3313}" presName="parentLin" presStyleCnt="0"/>
      <dgm:spPr/>
    </dgm:pt>
    <dgm:pt modelId="{8FB93072-36A6-49F8-8D9F-B8D25CFC01C4}" type="pres">
      <dgm:prSet presAssocID="{680F019F-7804-45B9-8853-F4CF472C3313}" presName="parentLeftMargin" presStyleLbl="node1" presStyleIdx="1" presStyleCnt="5"/>
      <dgm:spPr/>
      <dgm:t>
        <a:bodyPr/>
        <a:lstStyle/>
        <a:p>
          <a:endParaRPr lang="es-MX"/>
        </a:p>
      </dgm:t>
    </dgm:pt>
    <dgm:pt modelId="{C13E47BE-0F59-4CEB-9A6E-D27AED9450C4}" type="pres">
      <dgm:prSet presAssocID="{680F019F-7804-45B9-8853-F4CF472C3313}" presName="parentText" presStyleLbl="node1" presStyleIdx="2" presStyleCnt="5" custScaleY="26554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CBB293-34B9-4FF7-ADB4-6565062166D6}" type="pres">
      <dgm:prSet presAssocID="{680F019F-7804-45B9-8853-F4CF472C3313}" presName="negativeSpace" presStyleCnt="0"/>
      <dgm:spPr/>
    </dgm:pt>
    <dgm:pt modelId="{1BFC5ED5-6D69-4E0F-B1AD-679AF2C831BC}" type="pres">
      <dgm:prSet presAssocID="{680F019F-7804-45B9-8853-F4CF472C3313}" presName="childText" presStyleLbl="conFgAcc1" presStyleIdx="2" presStyleCnt="5">
        <dgm:presLayoutVars>
          <dgm:bulletEnabled val="1"/>
        </dgm:presLayoutVars>
      </dgm:prSet>
      <dgm:spPr/>
    </dgm:pt>
    <dgm:pt modelId="{8BEE7AA7-DA4B-4BFA-B35F-5369EA60084B}" type="pres">
      <dgm:prSet presAssocID="{AB6B1640-43DF-4A6F-9A55-6891B62DF8CE}" presName="spaceBetweenRectangles" presStyleCnt="0"/>
      <dgm:spPr/>
    </dgm:pt>
    <dgm:pt modelId="{E07BBC61-1E94-48CE-8E04-35D4484A84D5}" type="pres">
      <dgm:prSet presAssocID="{165F9BD7-76D7-4F14-8A71-0F6002ABC803}" presName="parentLin" presStyleCnt="0"/>
      <dgm:spPr/>
    </dgm:pt>
    <dgm:pt modelId="{5155F9C6-843B-4647-A4CE-145322B17D2A}" type="pres">
      <dgm:prSet presAssocID="{165F9BD7-76D7-4F14-8A71-0F6002ABC803}" presName="parentLeftMargin" presStyleLbl="node1" presStyleIdx="2" presStyleCnt="5"/>
      <dgm:spPr/>
      <dgm:t>
        <a:bodyPr/>
        <a:lstStyle/>
        <a:p>
          <a:endParaRPr lang="es-MX"/>
        </a:p>
      </dgm:t>
    </dgm:pt>
    <dgm:pt modelId="{E412A417-195A-4031-BB21-6F98085A45F1}" type="pres">
      <dgm:prSet presAssocID="{165F9BD7-76D7-4F14-8A71-0F6002ABC803}" presName="parentText" presStyleLbl="node1" presStyleIdx="3" presStyleCnt="5" custScaleY="26554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31C86A-1DA7-4657-BBC2-936D90078841}" type="pres">
      <dgm:prSet presAssocID="{165F9BD7-76D7-4F14-8A71-0F6002ABC803}" presName="negativeSpace" presStyleCnt="0"/>
      <dgm:spPr/>
    </dgm:pt>
    <dgm:pt modelId="{95B40981-52E7-4DF5-9AA0-3A3475342A1B}" type="pres">
      <dgm:prSet presAssocID="{165F9BD7-76D7-4F14-8A71-0F6002ABC803}" presName="childText" presStyleLbl="conFgAcc1" presStyleIdx="3" presStyleCnt="5">
        <dgm:presLayoutVars>
          <dgm:bulletEnabled val="1"/>
        </dgm:presLayoutVars>
      </dgm:prSet>
      <dgm:spPr/>
    </dgm:pt>
    <dgm:pt modelId="{0CBFA42B-CC7B-4FB4-8F3F-7FD2B2EE3485}" type="pres">
      <dgm:prSet presAssocID="{452126F6-A2BC-41A4-A482-73F7312D69B6}" presName="spaceBetweenRectangles" presStyleCnt="0"/>
      <dgm:spPr/>
    </dgm:pt>
    <dgm:pt modelId="{01BD011D-9F56-4615-946E-045E4847C444}" type="pres">
      <dgm:prSet presAssocID="{583666BE-A638-48E6-BFEA-7B0039FE7136}" presName="parentLin" presStyleCnt="0"/>
      <dgm:spPr/>
    </dgm:pt>
    <dgm:pt modelId="{D52F37AC-747D-4A8B-B119-C10657B856D6}" type="pres">
      <dgm:prSet presAssocID="{583666BE-A638-48E6-BFEA-7B0039FE7136}" presName="parentLeftMargin" presStyleLbl="node1" presStyleIdx="3" presStyleCnt="5"/>
      <dgm:spPr/>
      <dgm:t>
        <a:bodyPr/>
        <a:lstStyle/>
        <a:p>
          <a:endParaRPr lang="es-MX"/>
        </a:p>
      </dgm:t>
    </dgm:pt>
    <dgm:pt modelId="{06C8A407-2E95-4D7D-903A-6161F4BB1769}" type="pres">
      <dgm:prSet presAssocID="{583666BE-A638-48E6-BFEA-7B0039FE7136}" presName="parentText" presStyleLbl="node1" presStyleIdx="4" presStyleCnt="5" custScaleY="26554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67BDDE-93A1-4F5A-89EF-C012629596E5}" type="pres">
      <dgm:prSet presAssocID="{583666BE-A638-48E6-BFEA-7B0039FE7136}" presName="negativeSpace" presStyleCnt="0"/>
      <dgm:spPr/>
    </dgm:pt>
    <dgm:pt modelId="{01DF4E6A-75BB-4400-905B-5107C280FCF7}" type="pres">
      <dgm:prSet presAssocID="{583666BE-A638-48E6-BFEA-7B0039FE7136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5F6B5330-492A-0C41-B9DC-8F2441883293}" type="presOf" srcId="{680F019F-7804-45B9-8853-F4CF472C3313}" destId="{C13E47BE-0F59-4CEB-9A6E-D27AED9450C4}" srcOrd="1" destOrd="0" presId="urn:microsoft.com/office/officeart/2005/8/layout/list1"/>
    <dgm:cxn modelId="{3B81C598-ACED-624B-9513-63C24C1B605F}" type="presOf" srcId="{A87F3CE8-B5EB-438D-B6E7-7A0005C172BB}" destId="{D24C9C0E-2DE8-4385-A634-5ED1D21E15F5}" srcOrd="0" destOrd="0" presId="urn:microsoft.com/office/officeart/2005/8/layout/list1"/>
    <dgm:cxn modelId="{384D4209-D7AC-DE4E-AC35-F601AE09D651}" type="presOf" srcId="{C3995590-FBF8-4375-8D95-3574E54C0812}" destId="{AE47C99F-66BA-4368-B5DD-396A988B0FDF}" srcOrd="1" destOrd="0" presId="urn:microsoft.com/office/officeart/2005/8/layout/list1"/>
    <dgm:cxn modelId="{8EF423BA-C58F-462F-B288-7A56DE986404}" srcId="{A87F3CE8-B5EB-438D-B6E7-7A0005C172BB}" destId="{0BF17B5A-EBD7-473F-9A9D-C96BF56027EC}" srcOrd="1" destOrd="0" parTransId="{36F49B3F-F785-470C-9847-A1D08406C64F}" sibTransId="{19F766A7-C54C-4375-BB05-BA232DE75152}"/>
    <dgm:cxn modelId="{07D27A78-E32B-4987-9A30-4EEB8F08CEF6}" srcId="{A87F3CE8-B5EB-438D-B6E7-7A0005C172BB}" destId="{583666BE-A638-48E6-BFEA-7B0039FE7136}" srcOrd="4" destOrd="0" parTransId="{D0747C67-D997-4C82-89EB-C863132C3094}" sibTransId="{92D606D1-4265-47C3-AA40-9FD1B0B514F7}"/>
    <dgm:cxn modelId="{7630EB1F-A08B-EC49-BBA9-E3AE883BD225}" type="presOf" srcId="{680F019F-7804-45B9-8853-F4CF472C3313}" destId="{8FB93072-36A6-49F8-8D9F-B8D25CFC01C4}" srcOrd="0" destOrd="0" presId="urn:microsoft.com/office/officeart/2005/8/layout/list1"/>
    <dgm:cxn modelId="{ED32A26C-51FC-0643-870F-8BF40AC3380D}" type="presOf" srcId="{165F9BD7-76D7-4F14-8A71-0F6002ABC803}" destId="{5155F9C6-843B-4647-A4CE-145322B17D2A}" srcOrd="0" destOrd="0" presId="urn:microsoft.com/office/officeart/2005/8/layout/list1"/>
    <dgm:cxn modelId="{153F0880-6999-C34D-BF0A-6589A0EC1348}" type="presOf" srcId="{0BF17B5A-EBD7-473F-9A9D-C96BF56027EC}" destId="{238A5068-56D0-4EC3-BB33-CD0B976633B5}" srcOrd="0" destOrd="0" presId="urn:microsoft.com/office/officeart/2005/8/layout/list1"/>
    <dgm:cxn modelId="{CD35C75C-C7AF-A146-B364-5707C18FC68D}" type="presOf" srcId="{583666BE-A638-48E6-BFEA-7B0039FE7136}" destId="{06C8A407-2E95-4D7D-903A-6161F4BB1769}" srcOrd="1" destOrd="0" presId="urn:microsoft.com/office/officeart/2005/8/layout/list1"/>
    <dgm:cxn modelId="{CD47DD1D-2B21-4B1A-AD1C-824F554CF3D9}" srcId="{A87F3CE8-B5EB-438D-B6E7-7A0005C172BB}" destId="{165F9BD7-76D7-4F14-8A71-0F6002ABC803}" srcOrd="3" destOrd="0" parTransId="{0F018E38-6D11-4F80-A1C9-95C91F8FE345}" sibTransId="{452126F6-A2BC-41A4-A482-73F7312D69B6}"/>
    <dgm:cxn modelId="{4ACDBF44-9AAE-F049-B228-04768873E56B}" type="presOf" srcId="{0BF17B5A-EBD7-473F-9A9D-C96BF56027EC}" destId="{0CC051D3-2281-49F0-89E3-1F922659DD5B}" srcOrd="1" destOrd="0" presId="urn:microsoft.com/office/officeart/2005/8/layout/list1"/>
    <dgm:cxn modelId="{B608DB97-51AD-C143-B6BB-D6459BB9F546}" type="presOf" srcId="{165F9BD7-76D7-4F14-8A71-0F6002ABC803}" destId="{E412A417-195A-4031-BB21-6F98085A45F1}" srcOrd="1" destOrd="0" presId="urn:microsoft.com/office/officeart/2005/8/layout/list1"/>
    <dgm:cxn modelId="{AD3FC2A4-84B6-4B4D-A833-197EA8FE889A}" type="presOf" srcId="{583666BE-A638-48E6-BFEA-7B0039FE7136}" destId="{D52F37AC-747D-4A8B-B119-C10657B856D6}" srcOrd="0" destOrd="0" presId="urn:microsoft.com/office/officeart/2005/8/layout/list1"/>
    <dgm:cxn modelId="{29B1598A-F513-F144-972E-A2FC03DDB4EF}" type="presOf" srcId="{C3995590-FBF8-4375-8D95-3574E54C0812}" destId="{8DCB651A-6484-4115-8610-1DB3B7CBE259}" srcOrd="0" destOrd="0" presId="urn:microsoft.com/office/officeart/2005/8/layout/list1"/>
    <dgm:cxn modelId="{B4BE9143-E5D4-4673-8F46-5BD1C651E739}" srcId="{A87F3CE8-B5EB-438D-B6E7-7A0005C172BB}" destId="{C3995590-FBF8-4375-8D95-3574E54C0812}" srcOrd="0" destOrd="0" parTransId="{7F2674F0-246A-4918-AD46-00A3726B70B0}" sibTransId="{716AC983-BD50-4DC2-B154-037F447FCD95}"/>
    <dgm:cxn modelId="{85BD175F-E92C-4302-80A0-91C61226BCBB}" srcId="{A87F3CE8-B5EB-438D-B6E7-7A0005C172BB}" destId="{680F019F-7804-45B9-8853-F4CF472C3313}" srcOrd="2" destOrd="0" parTransId="{530579E4-9F1B-41FE-99B3-83E10C6F1114}" sibTransId="{AB6B1640-43DF-4A6F-9A55-6891B62DF8CE}"/>
    <dgm:cxn modelId="{4B70F779-0B34-DD42-9D7B-15C71AD70346}" type="presParOf" srcId="{D24C9C0E-2DE8-4385-A634-5ED1D21E15F5}" destId="{32BEB79F-08F1-4889-B080-38B8828ABED8}" srcOrd="0" destOrd="0" presId="urn:microsoft.com/office/officeart/2005/8/layout/list1"/>
    <dgm:cxn modelId="{30D0AF11-D59F-E54F-8940-E4D59E24090B}" type="presParOf" srcId="{32BEB79F-08F1-4889-B080-38B8828ABED8}" destId="{8DCB651A-6484-4115-8610-1DB3B7CBE259}" srcOrd="0" destOrd="0" presId="urn:microsoft.com/office/officeart/2005/8/layout/list1"/>
    <dgm:cxn modelId="{D0203383-9906-B44E-B777-ABE4DF636771}" type="presParOf" srcId="{32BEB79F-08F1-4889-B080-38B8828ABED8}" destId="{AE47C99F-66BA-4368-B5DD-396A988B0FDF}" srcOrd="1" destOrd="0" presId="urn:microsoft.com/office/officeart/2005/8/layout/list1"/>
    <dgm:cxn modelId="{793F7BEB-74DA-464E-8AB9-F8248F289E82}" type="presParOf" srcId="{D24C9C0E-2DE8-4385-A634-5ED1D21E15F5}" destId="{D988B917-1657-493B-8CCB-B07AF415E959}" srcOrd="1" destOrd="0" presId="urn:microsoft.com/office/officeart/2005/8/layout/list1"/>
    <dgm:cxn modelId="{B2D370CA-3E8E-5045-BAE2-52FD0A8DE1D2}" type="presParOf" srcId="{D24C9C0E-2DE8-4385-A634-5ED1D21E15F5}" destId="{F044048E-484E-4572-8368-777BDC07C81B}" srcOrd="2" destOrd="0" presId="urn:microsoft.com/office/officeart/2005/8/layout/list1"/>
    <dgm:cxn modelId="{D885086A-1286-984D-9B65-BC5B41762618}" type="presParOf" srcId="{D24C9C0E-2DE8-4385-A634-5ED1D21E15F5}" destId="{B5AA835C-A0F5-47F9-AEC9-AB59C3711822}" srcOrd="3" destOrd="0" presId="urn:microsoft.com/office/officeart/2005/8/layout/list1"/>
    <dgm:cxn modelId="{359250B3-5AFC-6245-BF16-AE6BFD888CEB}" type="presParOf" srcId="{D24C9C0E-2DE8-4385-A634-5ED1D21E15F5}" destId="{6860B925-0281-4284-AB93-0F06895AD752}" srcOrd="4" destOrd="0" presId="urn:microsoft.com/office/officeart/2005/8/layout/list1"/>
    <dgm:cxn modelId="{6CF52758-4948-1247-9250-A39185455F08}" type="presParOf" srcId="{6860B925-0281-4284-AB93-0F06895AD752}" destId="{238A5068-56D0-4EC3-BB33-CD0B976633B5}" srcOrd="0" destOrd="0" presId="urn:microsoft.com/office/officeart/2005/8/layout/list1"/>
    <dgm:cxn modelId="{82311581-3F58-A34E-900A-1E409641DD12}" type="presParOf" srcId="{6860B925-0281-4284-AB93-0F06895AD752}" destId="{0CC051D3-2281-49F0-89E3-1F922659DD5B}" srcOrd="1" destOrd="0" presId="urn:microsoft.com/office/officeart/2005/8/layout/list1"/>
    <dgm:cxn modelId="{88BCF874-45FA-0B49-9436-0D1AED3975FA}" type="presParOf" srcId="{D24C9C0E-2DE8-4385-A634-5ED1D21E15F5}" destId="{38AE2FD8-892D-424B-9F99-A9CE1C7F17C9}" srcOrd="5" destOrd="0" presId="urn:microsoft.com/office/officeart/2005/8/layout/list1"/>
    <dgm:cxn modelId="{6886B497-9B00-6A4E-B388-A0309B8FE49A}" type="presParOf" srcId="{D24C9C0E-2DE8-4385-A634-5ED1D21E15F5}" destId="{5A9B4CB1-0F2B-4646-9B2E-83A57EDE1FAD}" srcOrd="6" destOrd="0" presId="urn:microsoft.com/office/officeart/2005/8/layout/list1"/>
    <dgm:cxn modelId="{3EBC6561-0734-0543-8B32-0C19B79EFA7B}" type="presParOf" srcId="{D24C9C0E-2DE8-4385-A634-5ED1D21E15F5}" destId="{D1620737-A4A1-47C4-809D-6EB329B67FA6}" srcOrd="7" destOrd="0" presId="urn:microsoft.com/office/officeart/2005/8/layout/list1"/>
    <dgm:cxn modelId="{CDB31677-AE49-7648-AC41-43142C6FA9F2}" type="presParOf" srcId="{D24C9C0E-2DE8-4385-A634-5ED1D21E15F5}" destId="{909C341B-3DD2-468D-9D21-ADBD7D37B61A}" srcOrd="8" destOrd="0" presId="urn:microsoft.com/office/officeart/2005/8/layout/list1"/>
    <dgm:cxn modelId="{9AD4ED7F-CA1F-FA4D-8237-8F195ED0D847}" type="presParOf" srcId="{909C341B-3DD2-468D-9D21-ADBD7D37B61A}" destId="{8FB93072-36A6-49F8-8D9F-B8D25CFC01C4}" srcOrd="0" destOrd="0" presId="urn:microsoft.com/office/officeart/2005/8/layout/list1"/>
    <dgm:cxn modelId="{0CD05A6B-B564-4343-84BF-D33649126DA4}" type="presParOf" srcId="{909C341B-3DD2-468D-9D21-ADBD7D37B61A}" destId="{C13E47BE-0F59-4CEB-9A6E-D27AED9450C4}" srcOrd="1" destOrd="0" presId="urn:microsoft.com/office/officeart/2005/8/layout/list1"/>
    <dgm:cxn modelId="{948A3B2B-3FB6-E24D-985F-D098459DDF69}" type="presParOf" srcId="{D24C9C0E-2DE8-4385-A634-5ED1D21E15F5}" destId="{A8CBB293-34B9-4FF7-ADB4-6565062166D6}" srcOrd="9" destOrd="0" presId="urn:microsoft.com/office/officeart/2005/8/layout/list1"/>
    <dgm:cxn modelId="{843EA873-3972-EB46-8754-E472253DCEFA}" type="presParOf" srcId="{D24C9C0E-2DE8-4385-A634-5ED1D21E15F5}" destId="{1BFC5ED5-6D69-4E0F-B1AD-679AF2C831BC}" srcOrd="10" destOrd="0" presId="urn:microsoft.com/office/officeart/2005/8/layout/list1"/>
    <dgm:cxn modelId="{5F6B37A4-D4E7-DC4F-BDA9-2283A23E592A}" type="presParOf" srcId="{D24C9C0E-2DE8-4385-A634-5ED1D21E15F5}" destId="{8BEE7AA7-DA4B-4BFA-B35F-5369EA60084B}" srcOrd="11" destOrd="0" presId="urn:microsoft.com/office/officeart/2005/8/layout/list1"/>
    <dgm:cxn modelId="{1B17C41B-0045-AD44-9A04-9831D0F32197}" type="presParOf" srcId="{D24C9C0E-2DE8-4385-A634-5ED1D21E15F5}" destId="{E07BBC61-1E94-48CE-8E04-35D4484A84D5}" srcOrd="12" destOrd="0" presId="urn:microsoft.com/office/officeart/2005/8/layout/list1"/>
    <dgm:cxn modelId="{8EAEF9B6-EEAD-C94A-BFD2-CD71D2BA2472}" type="presParOf" srcId="{E07BBC61-1E94-48CE-8E04-35D4484A84D5}" destId="{5155F9C6-843B-4647-A4CE-145322B17D2A}" srcOrd="0" destOrd="0" presId="urn:microsoft.com/office/officeart/2005/8/layout/list1"/>
    <dgm:cxn modelId="{78574E0F-B308-DD4E-A9FB-A25D6934E670}" type="presParOf" srcId="{E07BBC61-1E94-48CE-8E04-35D4484A84D5}" destId="{E412A417-195A-4031-BB21-6F98085A45F1}" srcOrd="1" destOrd="0" presId="urn:microsoft.com/office/officeart/2005/8/layout/list1"/>
    <dgm:cxn modelId="{86E26DB9-677B-B34D-B707-AA7D0FD1FCAF}" type="presParOf" srcId="{D24C9C0E-2DE8-4385-A634-5ED1D21E15F5}" destId="{E531C86A-1DA7-4657-BBC2-936D90078841}" srcOrd="13" destOrd="0" presId="urn:microsoft.com/office/officeart/2005/8/layout/list1"/>
    <dgm:cxn modelId="{EEBDCB4E-88EF-FE4D-BBF9-6EDBF45854DE}" type="presParOf" srcId="{D24C9C0E-2DE8-4385-A634-5ED1D21E15F5}" destId="{95B40981-52E7-4DF5-9AA0-3A3475342A1B}" srcOrd="14" destOrd="0" presId="urn:microsoft.com/office/officeart/2005/8/layout/list1"/>
    <dgm:cxn modelId="{F3FE86D6-1B8B-644A-8B63-F644E3138788}" type="presParOf" srcId="{D24C9C0E-2DE8-4385-A634-5ED1D21E15F5}" destId="{0CBFA42B-CC7B-4FB4-8F3F-7FD2B2EE3485}" srcOrd="15" destOrd="0" presId="urn:microsoft.com/office/officeart/2005/8/layout/list1"/>
    <dgm:cxn modelId="{FF900699-AA3C-6B46-B13E-51EAD092F641}" type="presParOf" srcId="{D24C9C0E-2DE8-4385-A634-5ED1D21E15F5}" destId="{01BD011D-9F56-4615-946E-045E4847C444}" srcOrd="16" destOrd="0" presId="urn:microsoft.com/office/officeart/2005/8/layout/list1"/>
    <dgm:cxn modelId="{2FDF6260-3C92-B240-9C47-B00A343C7890}" type="presParOf" srcId="{01BD011D-9F56-4615-946E-045E4847C444}" destId="{D52F37AC-747D-4A8B-B119-C10657B856D6}" srcOrd="0" destOrd="0" presId="urn:microsoft.com/office/officeart/2005/8/layout/list1"/>
    <dgm:cxn modelId="{CE2C2D32-72AD-954A-AE68-BAE87821B1C0}" type="presParOf" srcId="{01BD011D-9F56-4615-946E-045E4847C444}" destId="{06C8A407-2E95-4D7D-903A-6161F4BB1769}" srcOrd="1" destOrd="0" presId="urn:microsoft.com/office/officeart/2005/8/layout/list1"/>
    <dgm:cxn modelId="{84BE0C3F-4E8E-A340-830E-22A9DFEC6DF3}" type="presParOf" srcId="{D24C9C0E-2DE8-4385-A634-5ED1D21E15F5}" destId="{F767BDDE-93A1-4F5A-89EF-C012629596E5}" srcOrd="17" destOrd="0" presId="urn:microsoft.com/office/officeart/2005/8/layout/list1"/>
    <dgm:cxn modelId="{433D4681-78EC-5E4E-99D8-98AC6103D85F}" type="presParOf" srcId="{D24C9C0E-2DE8-4385-A634-5ED1D21E15F5}" destId="{01DF4E6A-75BB-4400-905B-5107C280FCF7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EA8FCA4-7828-47DC-9566-E4FE430ED43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69A2E5B-C634-480E-A1ED-3B3FAC205374}">
      <dgm:prSet phldrT="[Texto]" custT="1"/>
      <dgm:spPr/>
      <dgm:t>
        <a:bodyPr/>
        <a:lstStyle/>
        <a:p>
          <a:pPr algn="ctr"/>
          <a:r>
            <a:rPr lang="es-MX" sz="1400" dirty="0" smtClean="0"/>
            <a:t>Identificar las políticas y prácticas del sistema de RH</a:t>
          </a:r>
          <a:r>
            <a:rPr lang="x-none" sz="1400" dirty="0" smtClean="0"/>
            <a:t> </a:t>
          </a:r>
          <a:r>
            <a:rPr lang="es-MX" sz="1400" dirty="0" smtClean="0"/>
            <a:t>estratégicamente relevantes, como nuevos</a:t>
          </a:r>
          <a:r>
            <a:rPr lang="x-none" sz="1400" dirty="0" smtClean="0"/>
            <a:t> </a:t>
          </a:r>
          <a:r>
            <a:rPr lang="es-MX" sz="1400" dirty="0" smtClean="0"/>
            <a:t>sistemas de capacitación y quejas</a:t>
          </a:r>
          <a:endParaRPr lang="es-MX" sz="1400" dirty="0"/>
        </a:p>
      </dgm:t>
    </dgm:pt>
    <dgm:pt modelId="{B1484D11-7E7B-446B-B0D8-9FEBC6F9DC2F}" type="parTrans" cxnId="{C512D3FA-5F26-477B-B1AB-A51B19CECB9D}">
      <dgm:prSet/>
      <dgm:spPr/>
      <dgm:t>
        <a:bodyPr/>
        <a:lstStyle/>
        <a:p>
          <a:pPr algn="ctr"/>
          <a:endParaRPr lang="es-MX" sz="1400"/>
        </a:p>
      </dgm:t>
    </dgm:pt>
    <dgm:pt modelId="{FFD7B2A3-5CC5-4DB4-B684-A6C2FBFC034F}" type="sibTrans" cxnId="{C512D3FA-5F26-477B-B1AB-A51B19CECB9D}">
      <dgm:prSet/>
      <dgm:spPr/>
      <dgm:t>
        <a:bodyPr/>
        <a:lstStyle/>
        <a:p>
          <a:pPr algn="ctr"/>
          <a:endParaRPr lang="es-MX" sz="1400"/>
        </a:p>
      </dgm:t>
    </dgm:pt>
    <dgm:pt modelId="{B48CEA40-153E-4C2E-9931-D7B679CDBF2C}">
      <dgm:prSet phldrT="[Texto]" custT="1"/>
      <dgm:spPr/>
      <dgm:t>
        <a:bodyPr/>
        <a:lstStyle/>
        <a:p>
          <a:pPr algn="ctr"/>
          <a:r>
            <a:rPr lang="es-MX" sz="1400" dirty="0" smtClean="0"/>
            <a:t>Crear un tablero de control</a:t>
          </a:r>
        </a:p>
        <a:p>
          <a:pPr algn="ctr"/>
          <a:endParaRPr lang="es-MX" sz="1400" dirty="0"/>
        </a:p>
      </dgm:t>
    </dgm:pt>
    <dgm:pt modelId="{C75E06BD-DDD4-4F9D-9458-BD7CDD771183}" type="parTrans" cxnId="{E67BA032-447F-4FB1-AE26-92A9D04CBE4B}">
      <dgm:prSet/>
      <dgm:spPr/>
      <dgm:t>
        <a:bodyPr/>
        <a:lstStyle/>
        <a:p>
          <a:pPr algn="ctr"/>
          <a:endParaRPr lang="es-MX" sz="1400"/>
        </a:p>
      </dgm:t>
    </dgm:pt>
    <dgm:pt modelId="{B6A39225-EF3E-45DA-8EB8-2F53A6C6FB21}" type="sibTrans" cxnId="{E67BA032-447F-4FB1-AE26-92A9D04CBE4B}">
      <dgm:prSet/>
      <dgm:spPr/>
      <dgm:t>
        <a:bodyPr/>
        <a:lstStyle/>
        <a:p>
          <a:pPr algn="ctr"/>
          <a:endParaRPr lang="es-MX" sz="1400"/>
        </a:p>
      </dgm:t>
    </dgm:pt>
    <dgm:pt modelId="{62D75B86-FAB7-40F1-B18F-7CF26586F3DF}">
      <dgm:prSet phldrT="[Texto]" custT="1"/>
      <dgm:spPr/>
      <dgm:t>
        <a:bodyPr/>
        <a:lstStyle/>
        <a:p>
          <a:pPr algn="ctr"/>
          <a:r>
            <a:rPr lang="es-MX" sz="1400" dirty="0" smtClean="0"/>
            <a:t>Diseñar el sistema de medición de tablero de control</a:t>
          </a:r>
        </a:p>
        <a:p>
          <a:pPr algn="ctr"/>
          <a:endParaRPr lang="es-MX" sz="1400" dirty="0"/>
        </a:p>
      </dgm:t>
    </dgm:pt>
    <dgm:pt modelId="{9316C197-0C17-4A80-BFD1-FF92AC3B76DD}" type="parTrans" cxnId="{B7922180-5EEF-4E60-B600-D1830463B288}">
      <dgm:prSet/>
      <dgm:spPr/>
      <dgm:t>
        <a:bodyPr/>
        <a:lstStyle/>
        <a:p>
          <a:pPr algn="ctr"/>
          <a:endParaRPr lang="es-MX" sz="1400"/>
        </a:p>
      </dgm:t>
    </dgm:pt>
    <dgm:pt modelId="{FDC00496-7741-4B51-8D52-144B3E1D1BB7}" type="sibTrans" cxnId="{B7922180-5EEF-4E60-B600-D1830463B288}">
      <dgm:prSet/>
      <dgm:spPr/>
      <dgm:t>
        <a:bodyPr/>
        <a:lstStyle/>
        <a:p>
          <a:pPr algn="ctr"/>
          <a:endParaRPr lang="es-MX" sz="1400"/>
        </a:p>
      </dgm:t>
    </dgm:pt>
    <dgm:pt modelId="{E47620E4-F469-469A-A2C7-5519EACCA276}">
      <dgm:prSet phldrT="[Texto]" custT="1"/>
      <dgm:spPr/>
      <dgm:t>
        <a:bodyPr/>
        <a:lstStyle/>
        <a:p>
          <a:pPr algn="ctr"/>
          <a:r>
            <a:rPr lang="es-MX" sz="1400" dirty="0" smtClean="0"/>
            <a:t>Resumir las medidas </a:t>
          </a:r>
          <a:r>
            <a:rPr lang="es-MX" sz="1400" dirty="0" err="1" smtClean="0"/>
            <a:t>Scorecard</a:t>
          </a:r>
          <a:r>
            <a:rPr lang="es-MX" sz="1400" dirty="0" smtClean="0"/>
            <a:t> en un tablero de control digital</a:t>
          </a:r>
        </a:p>
        <a:p>
          <a:pPr algn="ctr"/>
          <a:endParaRPr lang="es-MX" sz="1400" dirty="0"/>
        </a:p>
      </dgm:t>
    </dgm:pt>
    <dgm:pt modelId="{D7B1E268-A92C-42F3-B3AA-3C8862C5A882}" type="parTrans" cxnId="{FD898A18-0744-42D5-9577-D4A6FB56734C}">
      <dgm:prSet/>
      <dgm:spPr/>
      <dgm:t>
        <a:bodyPr/>
        <a:lstStyle/>
        <a:p>
          <a:pPr algn="ctr"/>
          <a:endParaRPr lang="es-MX" sz="1400"/>
        </a:p>
      </dgm:t>
    </dgm:pt>
    <dgm:pt modelId="{5A67D239-11B5-46A9-9DA5-B093BDF19B73}" type="sibTrans" cxnId="{FD898A18-0744-42D5-9577-D4A6FB56734C}">
      <dgm:prSet/>
      <dgm:spPr/>
      <dgm:t>
        <a:bodyPr/>
        <a:lstStyle/>
        <a:p>
          <a:pPr algn="ctr"/>
          <a:endParaRPr lang="es-MX" sz="1400"/>
        </a:p>
      </dgm:t>
    </dgm:pt>
    <dgm:pt modelId="{6553474B-C864-490B-A4ED-936B9C6D110E}">
      <dgm:prSet phldrT="[Texto]" custT="1"/>
      <dgm:spPr/>
      <dgm:t>
        <a:bodyPr/>
        <a:lstStyle/>
        <a:p>
          <a:pPr algn="ctr"/>
          <a:r>
            <a:rPr lang="es-MX" sz="1400" dirty="0" smtClean="0"/>
            <a:t>Reevaluar periódicamente el sistema de medición</a:t>
          </a:r>
        </a:p>
        <a:p>
          <a:pPr algn="ctr"/>
          <a:endParaRPr lang="es-MX" sz="1400" dirty="0"/>
        </a:p>
      </dgm:t>
    </dgm:pt>
    <dgm:pt modelId="{B7BD70F5-1B19-4389-92E0-F32511646DA3}" type="parTrans" cxnId="{FBFFF540-B718-40BB-BAD2-BDEE44C900BD}">
      <dgm:prSet/>
      <dgm:spPr/>
      <dgm:t>
        <a:bodyPr/>
        <a:lstStyle/>
        <a:p>
          <a:pPr algn="ctr"/>
          <a:endParaRPr lang="es-MX" sz="1400"/>
        </a:p>
      </dgm:t>
    </dgm:pt>
    <dgm:pt modelId="{42DA4DC3-72FA-4844-820E-056C1F3A7615}" type="sibTrans" cxnId="{FBFFF540-B718-40BB-BAD2-BDEE44C900BD}">
      <dgm:prSet/>
      <dgm:spPr/>
      <dgm:t>
        <a:bodyPr/>
        <a:lstStyle/>
        <a:p>
          <a:pPr algn="ctr"/>
          <a:endParaRPr lang="es-MX" sz="1400"/>
        </a:p>
      </dgm:t>
    </dgm:pt>
    <dgm:pt modelId="{E8F0455E-D8EC-4136-BE98-2DEAD3049C02}" type="pres">
      <dgm:prSet presAssocID="{EEA8FCA4-7828-47DC-9566-E4FE430ED43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75386B5-3E18-4657-8968-93449D879CEF}" type="pres">
      <dgm:prSet presAssocID="{D69A2E5B-C634-480E-A1ED-3B3FAC205374}" presName="parentLin" presStyleCnt="0"/>
      <dgm:spPr/>
    </dgm:pt>
    <dgm:pt modelId="{10FBAEDF-CD1F-4E46-9C89-EAC42AB637C5}" type="pres">
      <dgm:prSet presAssocID="{D69A2E5B-C634-480E-A1ED-3B3FAC205374}" presName="parentLeftMargin" presStyleLbl="node1" presStyleIdx="0" presStyleCnt="5"/>
      <dgm:spPr/>
      <dgm:t>
        <a:bodyPr/>
        <a:lstStyle/>
        <a:p>
          <a:endParaRPr lang="es-MX"/>
        </a:p>
      </dgm:t>
    </dgm:pt>
    <dgm:pt modelId="{83F9BD15-6E6D-4A20-8828-8E0D8C25783D}" type="pres">
      <dgm:prSet presAssocID="{D69A2E5B-C634-480E-A1ED-3B3FAC205374}" presName="parentText" presStyleLbl="node1" presStyleIdx="0" presStyleCnt="5" custScaleY="37933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182A03-2D3C-486C-9ED8-2083CCC6C605}" type="pres">
      <dgm:prSet presAssocID="{D69A2E5B-C634-480E-A1ED-3B3FAC205374}" presName="negativeSpace" presStyleCnt="0"/>
      <dgm:spPr/>
    </dgm:pt>
    <dgm:pt modelId="{8D841952-E572-444D-82B8-E033E4A25DA3}" type="pres">
      <dgm:prSet presAssocID="{D69A2E5B-C634-480E-A1ED-3B3FAC205374}" presName="childText" presStyleLbl="conFgAcc1" presStyleIdx="0" presStyleCnt="5">
        <dgm:presLayoutVars>
          <dgm:bulletEnabled val="1"/>
        </dgm:presLayoutVars>
      </dgm:prSet>
      <dgm:spPr/>
    </dgm:pt>
    <dgm:pt modelId="{AE9B838F-FE5B-4227-8EC3-8DD769DCAAEF}" type="pres">
      <dgm:prSet presAssocID="{FFD7B2A3-5CC5-4DB4-B684-A6C2FBFC034F}" presName="spaceBetweenRectangles" presStyleCnt="0"/>
      <dgm:spPr/>
    </dgm:pt>
    <dgm:pt modelId="{1CBECD7F-4889-4D7A-9708-B29863AF7DEB}" type="pres">
      <dgm:prSet presAssocID="{B48CEA40-153E-4C2E-9931-D7B679CDBF2C}" presName="parentLin" presStyleCnt="0"/>
      <dgm:spPr/>
    </dgm:pt>
    <dgm:pt modelId="{19157C41-EE5C-437E-83FD-5D3826FD1366}" type="pres">
      <dgm:prSet presAssocID="{B48CEA40-153E-4C2E-9931-D7B679CDBF2C}" presName="parentLeftMargin" presStyleLbl="node1" presStyleIdx="0" presStyleCnt="5"/>
      <dgm:spPr/>
      <dgm:t>
        <a:bodyPr/>
        <a:lstStyle/>
        <a:p>
          <a:endParaRPr lang="es-MX"/>
        </a:p>
      </dgm:t>
    </dgm:pt>
    <dgm:pt modelId="{7C8410D4-26DF-4631-9D82-BA30AB075763}" type="pres">
      <dgm:prSet presAssocID="{B48CEA40-153E-4C2E-9931-D7B679CDBF2C}" presName="parentText" presStyleLbl="node1" presStyleIdx="1" presStyleCnt="5" custScaleY="37933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D291D0-8D95-431B-B745-26D6BC39BF9F}" type="pres">
      <dgm:prSet presAssocID="{B48CEA40-153E-4C2E-9931-D7B679CDBF2C}" presName="negativeSpace" presStyleCnt="0"/>
      <dgm:spPr/>
    </dgm:pt>
    <dgm:pt modelId="{E3524BA4-E93E-4A04-8504-39FECD66AD1B}" type="pres">
      <dgm:prSet presAssocID="{B48CEA40-153E-4C2E-9931-D7B679CDBF2C}" presName="childText" presStyleLbl="conFgAcc1" presStyleIdx="1" presStyleCnt="5">
        <dgm:presLayoutVars>
          <dgm:bulletEnabled val="1"/>
        </dgm:presLayoutVars>
      </dgm:prSet>
      <dgm:spPr/>
    </dgm:pt>
    <dgm:pt modelId="{B393E1B9-661E-4954-AC5C-77254B2CA229}" type="pres">
      <dgm:prSet presAssocID="{B6A39225-EF3E-45DA-8EB8-2F53A6C6FB21}" presName="spaceBetweenRectangles" presStyleCnt="0"/>
      <dgm:spPr/>
    </dgm:pt>
    <dgm:pt modelId="{8C6DA06E-FC52-424D-B8C0-082860713396}" type="pres">
      <dgm:prSet presAssocID="{62D75B86-FAB7-40F1-B18F-7CF26586F3DF}" presName="parentLin" presStyleCnt="0"/>
      <dgm:spPr/>
    </dgm:pt>
    <dgm:pt modelId="{A334C825-FA88-4916-B62B-87DBB355D5E8}" type="pres">
      <dgm:prSet presAssocID="{62D75B86-FAB7-40F1-B18F-7CF26586F3DF}" presName="parentLeftMargin" presStyleLbl="node1" presStyleIdx="1" presStyleCnt="5"/>
      <dgm:spPr/>
      <dgm:t>
        <a:bodyPr/>
        <a:lstStyle/>
        <a:p>
          <a:endParaRPr lang="es-MX"/>
        </a:p>
      </dgm:t>
    </dgm:pt>
    <dgm:pt modelId="{82A381A8-C597-4524-ABF7-EAD2D050A95A}" type="pres">
      <dgm:prSet presAssocID="{62D75B86-FAB7-40F1-B18F-7CF26586F3DF}" presName="parentText" presStyleLbl="node1" presStyleIdx="2" presStyleCnt="5" custScaleY="37933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DA2823-B54C-4BF8-A681-4F6753E44966}" type="pres">
      <dgm:prSet presAssocID="{62D75B86-FAB7-40F1-B18F-7CF26586F3DF}" presName="negativeSpace" presStyleCnt="0"/>
      <dgm:spPr/>
    </dgm:pt>
    <dgm:pt modelId="{0A5A92C7-D77E-4B92-B038-C671DFF7ED56}" type="pres">
      <dgm:prSet presAssocID="{62D75B86-FAB7-40F1-B18F-7CF26586F3DF}" presName="childText" presStyleLbl="conFgAcc1" presStyleIdx="2" presStyleCnt="5">
        <dgm:presLayoutVars>
          <dgm:bulletEnabled val="1"/>
        </dgm:presLayoutVars>
      </dgm:prSet>
      <dgm:spPr/>
    </dgm:pt>
    <dgm:pt modelId="{98A583AA-ACFB-44E3-AD7F-2EA27996926C}" type="pres">
      <dgm:prSet presAssocID="{FDC00496-7741-4B51-8D52-144B3E1D1BB7}" presName="spaceBetweenRectangles" presStyleCnt="0"/>
      <dgm:spPr/>
    </dgm:pt>
    <dgm:pt modelId="{7BCDB822-4EE4-416B-978F-0F65BF1AC71C}" type="pres">
      <dgm:prSet presAssocID="{E47620E4-F469-469A-A2C7-5519EACCA276}" presName="parentLin" presStyleCnt="0"/>
      <dgm:spPr/>
    </dgm:pt>
    <dgm:pt modelId="{8BDFB59A-7BBC-445D-B8D3-4E362C2446A8}" type="pres">
      <dgm:prSet presAssocID="{E47620E4-F469-469A-A2C7-5519EACCA276}" presName="parentLeftMargin" presStyleLbl="node1" presStyleIdx="2" presStyleCnt="5"/>
      <dgm:spPr/>
      <dgm:t>
        <a:bodyPr/>
        <a:lstStyle/>
        <a:p>
          <a:endParaRPr lang="es-MX"/>
        </a:p>
      </dgm:t>
    </dgm:pt>
    <dgm:pt modelId="{62148EA3-8650-4B58-83C5-DD343A6EFBB7}" type="pres">
      <dgm:prSet presAssocID="{E47620E4-F469-469A-A2C7-5519EACCA276}" presName="parentText" presStyleLbl="node1" presStyleIdx="3" presStyleCnt="5" custScaleY="37933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4B4A01-044A-4ADB-BE8B-140D5A5694A1}" type="pres">
      <dgm:prSet presAssocID="{E47620E4-F469-469A-A2C7-5519EACCA276}" presName="negativeSpace" presStyleCnt="0"/>
      <dgm:spPr/>
    </dgm:pt>
    <dgm:pt modelId="{49A97F80-7F4C-4E68-AB82-88ADB893A200}" type="pres">
      <dgm:prSet presAssocID="{E47620E4-F469-469A-A2C7-5519EACCA276}" presName="childText" presStyleLbl="conFgAcc1" presStyleIdx="3" presStyleCnt="5">
        <dgm:presLayoutVars>
          <dgm:bulletEnabled val="1"/>
        </dgm:presLayoutVars>
      </dgm:prSet>
      <dgm:spPr/>
    </dgm:pt>
    <dgm:pt modelId="{6FD4BD2A-BACF-45CA-87F2-07416C328AD5}" type="pres">
      <dgm:prSet presAssocID="{5A67D239-11B5-46A9-9DA5-B093BDF19B73}" presName="spaceBetweenRectangles" presStyleCnt="0"/>
      <dgm:spPr/>
    </dgm:pt>
    <dgm:pt modelId="{4471E4B3-CF97-4BD5-BC21-A2485936CC56}" type="pres">
      <dgm:prSet presAssocID="{6553474B-C864-490B-A4ED-936B9C6D110E}" presName="parentLin" presStyleCnt="0"/>
      <dgm:spPr/>
    </dgm:pt>
    <dgm:pt modelId="{98EB794D-C309-45ED-BE56-68C0E6BB585A}" type="pres">
      <dgm:prSet presAssocID="{6553474B-C864-490B-A4ED-936B9C6D110E}" presName="parentLeftMargin" presStyleLbl="node1" presStyleIdx="3" presStyleCnt="5"/>
      <dgm:spPr/>
      <dgm:t>
        <a:bodyPr/>
        <a:lstStyle/>
        <a:p>
          <a:endParaRPr lang="es-MX"/>
        </a:p>
      </dgm:t>
    </dgm:pt>
    <dgm:pt modelId="{CD846DC4-FE6C-422E-A65B-16717A3F2EEE}" type="pres">
      <dgm:prSet presAssocID="{6553474B-C864-490B-A4ED-936B9C6D110E}" presName="parentText" presStyleLbl="node1" presStyleIdx="4" presStyleCnt="5" custScaleY="37933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D05BA9-8BFE-4007-ABF5-06D4E98036BD}" type="pres">
      <dgm:prSet presAssocID="{6553474B-C864-490B-A4ED-936B9C6D110E}" presName="negativeSpace" presStyleCnt="0"/>
      <dgm:spPr/>
    </dgm:pt>
    <dgm:pt modelId="{B931342C-FC7C-4CAE-A192-950E8391ACA3}" type="pres">
      <dgm:prSet presAssocID="{6553474B-C864-490B-A4ED-936B9C6D110E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C512D3FA-5F26-477B-B1AB-A51B19CECB9D}" srcId="{EEA8FCA4-7828-47DC-9566-E4FE430ED434}" destId="{D69A2E5B-C634-480E-A1ED-3B3FAC205374}" srcOrd="0" destOrd="0" parTransId="{B1484D11-7E7B-446B-B0D8-9FEBC6F9DC2F}" sibTransId="{FFD7B2A3-5CC5-4DB4-B684-A6C2FBFC034F}"/>
    <dgm:cxn modelId="{089DDE1C-7CAB-6543-99C2-E7F08C58F3E2}" type="presOf" srcId="{D69A2E5B-C634-480E-A1ED-3B3FAC205374}" destId="{10FBAEDF-CD1F-4E46-9C89-EAC42AB637C5}" srcOrd="0" destOrd="0" presId="urn:microsoft.com/office/officeart/2005/8/layout/list1"/>
    <dgm:cxn modelId="{02B3BDF3-2048-C648-987B-5A1B82652968}" type="presOf" srcId="{62D75B86-FAB7-40F1-B18F-7CF26586F3DF}" destId="{A334C825-FA88-4916-B62B-87DBB355D5E8}" srcOrd="0" destOrd="0" presId="urn:microsoft.com/office/officeart/2005/8/layout/list1"/>
    <dgm:cxn modelId="{FBFFF540-B718-40BB-BAD2-BDEE44C900BD}" srcId="{EEA8FCA4-7828-47DC-9566-E4FE430ED434}" destId="{6553474B-C864-490B-A4ED-936B9C6D110E}" srcOrd="4" destOrd="0" parTransId="{B7BD70F5-1B19-4389-92E0-F32511646DA3}" sibTransId="{42DA4DC3-72FA-4844-820E-056C1F3A7615}"/>
    <dgm:cxn modelId="{BCB24DAF-E192-2446-A751-57AB8982DBB0}" type="presOf" srcId="{EEA8FCA4-7828-47DC-9566-E4FE430ED434}" destId="{E8F0455E-D8EC-4136-BE98-2DEAD3049C02}" srcOrd="0" destOrd="0" presId="urn:microsoft.com/office/officeart/2005/8/layout/list1"/>
    <dgm:cxn modelId="{E8DF7645-461F-D246-8924-4586ACF051AA}" type="presOf" srcId="{D69A2E5B-C634-480E-A1ED-3B3FAC205374}" destId="{83F9BD15-6E6D-4A20-8828-8E0D8C25783D}" srcOrd="1" destOrd="0" presId="urn:microsoft.com/office/officeart/2005/8/layout/list1"/>
    <dgm:cxn modelId="{FD898A18-0744-42D5-9577-D4A6FB56734C}" srcId="{EEA8FCA4-7828-47DC-9566-E4FE430ED434}" destId="{E47620E4-F469-469A-A2C7-5519EACCA276}" srcOrd="3" destOrd="0" parTransId="{D7B1E268-A92C-42F3-B3AA-3C8862C5A882}" sibTransId="{5A67D239-11B5-46A9-9DA5-B093BDF19B73}"/>
    <dgm:cxn modelId="{B7922180-5EEF-4E60-B600-D1830463B288}" srcId="{EEA8FCA4-7828-47DC-9566-E4FE430ED434}" destId="{62D75B86-FAB7-40F1-B18F-7CF26586F3DF}" srcOrd="2" destOrd="0" parTransId="{9316C197-0C17-4A80-BFD1-FF92AC3B76DD}" sibTransId="{FDC00496-7741-4B51-8D52-144B3E1D1BB7}"/>
    <dgm:cxn modelId="{D0A553A9-9BC7-A649-B337-BB29F42ADB84}" type="presOf" srcId="{62D75B86-FAB7-40F1-B18F-7CF26586F3DF}" destId="{82A381A8-C597-4524-ABF7-EAD2D050A95A}" srcOrd="1" destOrd="0" presId="urn:microsoft.com/office/officeart/2005/8/layout/list1"/>
    <dgm:cxn modelId="{B03EE9DB-C1BC-E44C-BE51-8212B6C90388}" type="presOf" srcId="{B48CEA40-153E-4C2E-9931-D7B679CDBF2C}" destId="{19157C41-EE5C-437E-83FD-5D3826FD1366}" srcOrd="0" destOrd="0" presId="urn:microsoft.com/office/officeart/2005/8/layout/list1"/>
    <dgm:cxn modelId="{91327A0C-5220-794F-A0DF-FBAD434C6726}" type="presOf" srcId="{E47620E4-F469-469A-A2C7-5519EACCA276}" destId="{62148EA3-8650-4B58-83C5-DD343A6EFBB7}" srcOrd="1" destOrd="0" presId="urn:microsoft.com/office/officeart/2005/8/layout/list1"/>
    <dgm:cxn modelId="{E67BA032-447F-4FB1-AE26-92A9D04CBE4B}" srcId="{EEA8FCA4-7828-47DC-9566-E4FE430ED434}" destId="{B48CEA40-153E-4C2E-9931-D7B679CDBF2C}" srcOrd="1" destOrd="0" parTransId="{C75E06BD-DDD4-4F9D-9458-BD7CDD771183}" sibTransId="{B6A39225-EF3E-45DA-8EB8-2F53A6C6FB21}"/>
    <dgm:cxn modelId="{7EFB717B-47B5-974C-BCC5-4958C8950990}" type="presOf" srcId="{6553474B-C864-490B-A4ED-936B9C6D110E}" destId="{98EB794D-C309-45ED-BE56-68C0E6BB585A}" srcOrd="0" destOrd="0" presId="urn:microsoft.com/office/officeart/2005/8/layout/list1"/>
    <dgm:cxn modelId="{53F7BF3C-ED7D-614E-B7FB-BD8D335BF23C}" type="presOf" srcId="{B48CEA40-153E-4C2E-9931-D7B679CDBF2C}" destId="{7C8410D4-26DF-4631-9D82-BA30AB075763}" srcOrd="1" destOrd="0" presId="urn:microsoft.com/office/officeart/2005/8/layout/list1"/>
    <dgm:cxn modelId="{83299087-6859-794A-8989-956C45072A61}" type="presOf" srcId="{6553474B-C864-490B-A4ED-936B9C6D110E}" destId="{CD846DC4-FE6C-422E-A65B-16717A3F2EEE}" srcOrd="1" destOrd="0" presId="urn:microsoft.com/office/officeart/2005/8/layout/list1"/>
    <dgm:cxn modelId="{4C43976F-D8B2-3841-90D2-130EFBEEB366}" type="presOf" srcId="{E47620E4-F469-469A-A2C7-5519EACCA276}" destId="{8BDFB59A-7BBC-445D-B8D3-4E362C2446A8}" srcOrd="0" destOrd="0" presId="urn:microsoft.com/office/officeart/2005/8/layout/list1"/>
    <dgm:cxn modelId="{A6DAF51E-1D89-5448-A7CA-2C3D709FAC07}" type="presParOf" srcId="{E8F0455E-D8EC-4136-BE98-2DEAD3049C02}" destId="{A75386B5-3E18-4657-8968-93449D879CEF}" srcOrd="0" destOrd="0" presId="urn:microsoft.com/office/officeart/2005/8/layout/list1"/>
    <dgm:cxn modelId="{8383563D-6F9D-A74F-AAFC-17314244AE41}" type="presParOf" srcId="{A75386B5-3E18-4657-8968-93449D879CEF}" destId="{10FBAEDF-CD1F-4E46-9C89-EAC42AB637C5}" srcOrd="0" destOrd="0" presId="urn:microsoft.com/office/officeart/2005/8/layout/list1"/>
    <dgm:cxn modelId="{A58DE54E-5586-5F4E-9E6D-C91CEBF55886}" type="presParOf" srcId="{A75386B5-3E18-4657-8968-93449D879CEF}" destId="{83F9BD15-6E6D-4A20-8828-8E0D8C25783D}" srcOrd="1" destOrd="0" presId="urn:microsoft.com/office/officeart/2005/8/layout/list1"/>
    <dgm:cxn modelId="{8D4F5244-6864-6C4E-941C-3F3AADF3136A}" type="presParOf" srcId="{E8F0455E-D8EC-4136-BE98-2DEAD3049C02}" destId="{4C182A03-2D3C-486C-9ED8-2083CCC6C605}" srcOrd="1" destOrd="0" presId="urn:microsoft.com/office/officeart/2005/8/layout/list1"/>
    <dgm:cxn modelId="{0573D683-3D01-7549-9081-718C838F903A}" type="presParOf" srcId="{E8F0455E-D8EC-4136-BE98-2DEAD3049C02}" destId="{8D841952-E572-444D-82B8-E033E4A25DA3}" srcOrd="2" destOrd="0" presId="urn:microsoft.com/office/officeart/2005/8/layout/list1"/>
    <dgm:cxn modelId="{4438FDC4-9873-704C-8F81-0468E6223C1F}" type="presParOf" srcId="{E8F0455E-D8EC-4136-BE98-2DEAD3049C02}" destId="{AE9B838F-FE5B-4227-8EC3-8DD769DCAAEF}" srcOrd="3" destOrd="0" presId="urn:microsoft.com/office/officeart/2005/8/layout/list1"/>
    <dgm:cxn modelId="{8E36F0A0-3CF4-474B-A29D-1809AFBA5984}" type="presParOf" srcId="{E8F0455E-D8EC-4136-BE98-2DEAD3049C02}" destId="{1CBECD7F-4889-4D7A-9708-B29863AF7DEB}" srcOrd="4" destOrd="0" presId="urn:microsoft.com/office/officeart/2005/8/layout/list1"/>
    <dgm:cxn modelId="{60AF144C-8B30-5448-B960-C3204621A240}" type="presParOf" srcId="{1CBECD7F-4889-4D7A-9708-B29863AF7DEB}" destId="{19157C41-EE5C-437E-83FD-5D3826FD1366}" srcOrd="0" destOrd="0" presId="urn:microsoft.com/office/officeart/2005/8/layout/list1"/>
    <dgm:cxn modelId="{56D06427-CB87-E94F-BF7F-2D89A7BBB8A4}" type="presParOf" srcId="{1CBECD7F-4889-4D7A-9708-B29863AF7DEB}" destId="{7C8410D4-26DF-4631-9D82-BA30AB075763}" srcOrd="1" destOrd="0" presId="urn:microsoft.com/office/officeart/2005/8/layout/list1"/>
    <dgm:cxn modelId="{5E193628-B5C1-8E47-80BD-64561063C918}" type="presParOf" srcId="{E8F0455E-D8EC-4136-BE98-2DEAD3049C02}" destId="{5AD291D0-8D95-431B-B745-26D6BC39BF9F}" srcOrd="5" destOrd="0" presId="urn:microsoft.com/office/officeart/2005/8/layout/list1"/>
    <dgm:cxn modelId="{A34775C3-8590-3E46-BEBB-C87329AC898D}" type="presParOf" srcId="{E8F0455E-D8EC-4136-BE98-2DEAD3049C02}" destId="{E3524BA4-E93E-4A04-8504-39FECD66AD1B}" srcOrd="6" destOrd="0" presId="urn:microsoft.com/office/officeart/2005/8/layout/list1"/>
    <dgm:cxn modelId="{AFC75B79-8B23-E04D-8BB1-205DFB857DD7}" type="presParOf" srcId="{E8F0455E-D8EC-4136-BE98-2DEAD3049C02}" destId="{B393E1B9-661E-4954-AC5C-77254B2CA229}" srcOrd="7" destOrd="0" presId="urn:microsoft.com/office/officeart/2005/8/layout/list1"/>
    <dgm:cxn modelId="{2BB4A15D-F5CF-0948-AD72-29824930D6D0}" type="presParOf" srcId="{E8F0455E-D8EC-4136-BE98-2DEAD3049C02}" destId="{8C6DA06E-FC52-424D-B8C0-082860713396}" srcOrd="8" destOrd="0" presId="urn:microsoft.com/office/officeart/2005/8/layout/list1"/>
    <dgm:cxn modelId="{997D7258-FE3A-694D-8DDB-A1983B2E3991}" type="presParOf" srcId="{8C6DA06E-FC52-424D-B8C0-082860713396}" destId="{A334C825-FA88-4916-B62B-87DBB355D5E8}" srcOrd="0" destOrd="0" presId="urn:microsoft.com/office/officeart/2005/8/layout/list1"/>
    <dgm:cxn modelId="{D70B2918-146D-FC4F-BDA2-FE1D682917C8}" type="presParOf" srcId="{8C6DA06E-FC52-424D-B8C0-082860713396}" destId="{82A381A8-C597-4524-ABF7-EAD2D050A95A}" srcOrd="1" destOrd="0" presId="urn:microsoft.com/office/officeart/2005/8/layout/list1"/>
    <dgm:cxn modelId="{05FABA00-10E4-0248-81D1-967BDD865006}" type="presParOf" srcId="{E8F0455E-D8EC-4136-BE98-2DEAD3049C02}" destId="{17DA2823-B54C-4BF8-A681-4F6753E44966}" srcOrd="9" destOrd="0" presId="urn:microsoft.com/office/officeart/2005/8/layout/list1"/>
    <dgm:cxn modelId="{C76F7EFF-075E-FF44-B05E-702CB0738923}" type="presParOf" srcId="{E8F0455E-D8EC-4136-BE98-2DEAD3049C02}" destId="{0A5A92C7-D77E-4B92-B038-C671DFF7ED56}" srcOrd="10" destOrd="0" presId="urn:microsoft.com/office/officeart/2005/8/layout/list1"/>
    <dgm:cxn modelId="{AF1FECD0-F292-E14B-8183-F7923B8B4CB8}" type="presParOf" srcId="{E8F0455E-D8EC-4136-BE98-2DEAD3049C02}" destId="{98A583AA-ACFB-44E3-AD7F-2EA27996926C}" srcOrd="11" destOrd="0" presId="urn:microsoft.com/office/officeart/2005/8/layout/list1"/>
    <dgm:cxn modelId="{03F2006B-0161-D747-8631-83142E62AF73}" type="presParOf" srcId="{E8F0455E-D8EC-4136-BE98-2DEAD3049C02}" destId="{7BCDB822-4EE4-416B-978F-0F65BF1AC71C}" srcOrd="12" destOrd="0" presId="urn:microsoft.com/office/officeart/2005/8/layout/list1"/>
    <dgm:cxn modelId="{4ABF1989-557D-D542-A0D9-B162D120BE28}" type="presParOf" srcId="{7BCDB822-4EE4-416B-978F-0F65BF1AC71C}" destId="{8BDFB59A-7BBC-445D-B8D3-4E362C2446A8}" srcOrd="0" destOrd="0" presId="urn:microsoft.com/office/officeart/2005/8/layout/list1"/>
    <dgm:cxn modelId="{893F0780-D4D6-204B-A255-19E16CA11849}" type="presParOf" srcId="{7BCDB822-4EE4-416B-978F-0F65BF1AC71C}" destId="{62148EA3-8650-4B58-83C5-DD343A6EFBB7}" srcOrd="1" destOrd="0" presId="urn:microsoft.com/office/officeart/2005/8/layout/list1"/>
    <dgm:cxn modelId="{1C21606C-AD08-5C4B-94AE-AFB0D785E1C2}" type="presParOf" srcId="{E8F0455E-D8EC-4136-BE98-2DEAD3049C02}" destId="{6A4B4A01-044A-4ADB-BE8B-140D5A5694A1}" srcOrd="13" destOrd="0" presId="urn:microsoft.com/office/officeart/2005/8/layout/list1"/>
    <dgm:cxn modelId="{148DC903-80C7-C84C-BC2A-7BF248F94E63}" type="presParOf" srcId="{E8F0455E-D8EC-4136-BE98-2DEAD3049C02}" destId="{49A97F80-7F4C-4E68-AB82-88ADB893A200}" srcOrd="14" destOrd="0" presId="urn:microsoft.com/office/officeart/2005/8/layout/list1"/>
    <dgm:cxn modelId="{19831BEE-6F00-6746-95DE-DA8A6F5EF015}" type="presParOf" srcId="{E8F0455E-D8EC-4136-BE98-2DEAD3049C02}" destId="{6FD4BD2A-BACF-45CA-87F2-07416C328AD5}" srcOrd="15" destOrd="0" presId="urn:microsoft.com/office/officeart/2005/8/layout/list1"/>
    <dgm:cxn modelId="{440E983C-1694-A548-A2AE-CB60A34A6F15}" type="presParOf" srcId="{E8F0455E-D8EC-4136-BE98-2DEAD3049C02}" destId="{4471E4B3-CF97-4BD5-BC21-A2485936CC56}" srcOrd="16" destOrd="0" presId="urn:microsoft.com/office/officeart/2005/8/layout/list1"/>
    <dgm:cxn modelId="{A4B11FFB-21CC-5B42-A08D-0761143C9C0F}" type="presParOf" srcId="{4471E4B3-CF97-4BD5-BC21-A2485936CC56}" destId="{98EB794D-C309-45ED-BE56-68C0E6BB585A}" srcOrd="0" destOrd="0" presId="urn:microsoft.com/office/officeart/2005/8/layout/list1"/>
    <dgm:cxn modelId="{CF88A2C5-0FC0-AD43-ADF1-AE73FDFD867D}" type="presParOf" srcId="{4471E4B3-CF97-4BD5-BC21-A2485936CC56}" destId="{CD846DC4-FE6C-422E-A65B-16717A3F2EEE}" srcOrd="1" destOrd="0" presId="urn:microsoft.com/office/officeart/2005/8/layout/list1"/>
    <dgm:cxn modelId="{5E65273B-2E25-DE40-847A-20429E51A810}" type="presParOf" srcId="{E8F0455E-D8EC-4136-BE98-2DEAD3049C02}" destId="{8DD05BA9-8BFE-4007-ABF5-06D4E98036BD}" srcOrd="17" destOrd="0" presId="urn:microsoft.com/office/officeart/2005/8/layout/list1"/>
    <dgm:cxn modelId="{46E29044-1718-6043-AB11-E914C50B829F}" type="presParOf" srcId="{E8F0455E-D8EC-4136-BE98-2DEAD3049C02}" destId="{B931342C-FC7C-4CAE-A192-950E8391ACA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C27D51-6A38-0C42-8C63-27E5711CFF2E}">
      <dsp:nvSpPr>
        <dsp:cNvPr id="0" name=""/>
        <dsp:cNvSpPr/>
      </dsp:nvSpPr>
      <dsp:spPr>
        <a:xfrm>
          <a:off x="2743195" y="720857"/>
          <a:ext cx="2701007" cy="1801571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88900" dist="63500" dir="3000000" algn="br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>
              <a:solidFill>
                <a:srgbClr val="FFFFFF"/>
              </a:solidFill>
              <a:latin typeface="+mn-lt"/>
              <a:cs typeface="Abadi MT Condensed Light"/>
            </a:rPr>
            <a:t>* </a:t>
          </a:r>
          <a:r>
            <a:rPr lang="es-ES_tradnl" sz="1800" b="1" kern="1200" dirty="0" smtClean="0">
              <a:solidFill>
                <a:srgbClr val="FFFFFF"/>
              </a:solidFill>
              <a:latin typeface="+mn-lt"/>
              <a:cs typeface="Abadi MT Condensed Light"/>
            </a:rPr>
            <a:t>C</a:t>
          </a:r>
          <a:r>
            <a:rPr sz="1800" kern="1200" dirty="0" smtClean="0">
              <a:solidFill>
                <a:srgbClr val="FFFFFF"/>
              </a:solidFill>
              <a:latin typeface="+mn-lt"/>
              <a:cs typeface="Abadi MT Condensed Light"/>
            </a:rPr>
            <a:t>apaz de desarrollar estrategias de recursos humanos, coherentes entre sí</a:t>
          </a:r>
          <a:r>
            <a:rPr lang="es-ES_tradnl" sz="1800" kern="1200" dirty="0" smtClean="0">
              <a:solidFill>
                <a:srgbClr val="FFFFFF"/>
              </a:solidFill>
              <a:latin typeface="+mn-lt"/>
              <a:cs typeface="Abadi MT Condensed Light"/>
            </a:rPr>
            <a:t>.</a:t>
          </a:r>
          <a:endParaRPr lang="es-ES_tradnl" sz="1800" kern="1200" dirty="0">
            <a:solidFill>
              <a:srgbClr val="FFFFFF"/>
            </a:solidFill>
            <a:latin typeface="+mn-lt"/>
            <a:cs typeface="Abadi MT Condensed Light"/>
          </a:endParaRPr>
        </a:p>
      </dsp:txBody>
      <dsp:txXfrm>
        <a:off x="3175356" y="720857"/>
        <a:ext cx="2268846" cy="1801571"/>
      </dsp:txXfrm>
    </dsp:sp>
    <dsp:sp modelId="{91B6B452-6BDC-D149-8656-E63777388E43}">
      <dsp:nvSpPr>
        <dsp:cNvPr id="0" name=""/>
        <dsp:cNvSpPr/>
      </dsp:nvSpPr>
      <dsp:spPr>
        <a:xfrm>
          <a:off x="2743195" y="2522429"/>
          <a:ext cx="2701007" cy="1801571"/>
        </a:xfrm>
        <a:prstGeom prst="rect">
          <a:avLst/>
        </a:prstGeom>
        <a:solidFill>
          <a:srgbClr val="267CF2">
            <a:alpha val="9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88900" dist="63500" dir="3000000" algn="br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>
              <a:solidFill>
                <a:srgbClr val="FFFFFF"/>
              </a:solidFill>
              <a:latin typeface="+mj-lt"/>
              <a:cs typeface="Abadi MT Condensed Light"/>
            </a:rPr>
            <a:t>* </a:t>
          </a:r>
          <a:r>
            <a:rPr lang="es-ES_tradnl" sz="1800" b="1" kern="1200" dirty="0" smtClean="0">
              <a:solidFill>
                <a:srgbClr val="FFFFFF"/>
              </a:solidFill>
              <a:latin typeface="+mj-lt"/>
              <a:cs typeface="Abadi MT Condensed Light"/>
            </a:rPr>
            <a:t>A</a:t>
          </a:r>
          <a:r>
            <a:rPr sz="1800" kern="1200" dirty="0" err="1" smtClean="0">
              <a:solidFill>
                <a:srgbClr val="FFFFFF"/>
              </a:solidFill>
              <a:latin typeface="+mj-lt"/>
              <a:cs typeface="Abadi MT Condensed Light"/>
            </a:rPr>
            <a:t>justa</a:t>
          </a:r>
          <a:r>
            <a:rPr lang="es-MX" sz="1800" kern="1200" dirty="0" smtClean="0">
              <a:solidFill>
                <a:srgbClr val="FFFFFF"/>
              </a:solidFill>
              <a:latin typeface="+mj-lt"/>
              <a:cs typeface="Abadi MT Condensed Light"/>
            </a:rPr>
            <a:t>r</a:t>
          </a:r>
          <a:r>
            <a:rPr sz="1800" kern="1200" dirty="0" smtClean="0">
              <a:solidFill>
                <a:srgbClr val="FFFFFF"/>
              </a:solidFill>
              <a:latin typeface="+mj-lt"/>
              <a:cs typeface="Abadi MT Condensed Light"/>
            </a:rPr>
            <a:t>  la </a:t>
          </a:r>
          <a:r>
            <a:rPr sz="1800" kern="1200" dirty="0" err="1" smtClean="0">
              <a:solidFill>
                <a:srgbClr val="FFFFFF"/>
              </a:solidFill>
              <a:latin typeface="+mj-lt"/>
              <a:cs typeface="Abadi MT Condensed Light"/>
            </a:rPr>
            <a:t>estrategia</a:t>
          </a:r>
          <a:r>
            <a:rPr sz="1800" kern="1200" dirty="0" smtClean="0">
              <a:solidFill>
                <a:srgbClr val="FFFFFF"/>
              </a:solidFill>
              <a:latin typeface="+mj-lt"/>
              <a:cs typeface="Abadi MT Condensed Light"/>
            </a:rPr>
            <a:t> </a:t>
          </a:r>
          <a:r>
            <a:rPr sz="1800" kern="1200" dirty="0" err="1" smtClean="0">
              <a:solidFill>
                <a:srgbClr val="FFFFFF"/>
              </a:solidFill>
              <a:latin typeface="+mj-lt"/>
              <a:cs typeface="Abadi MT Condensed Light"/>
            </a:rPr>
            <a:t>empresarial</a:t>
          </a:r>
          <a:r>
            <a:rPr sz="1800" kern="1200" dirty="0" smtClean="0">
              <a:solidFill>
                <a:srgbClr val="FFFFFF"/>
              </a:solidFill>
              <a:latin typeface="+mj-lt"/>
              <a:cs typeface="Abadi MT Condensed Light"/>
            </a:rPr>
            <a:t> </a:t>
          </a:r>
          <a:r>
            <a:rPr sz="1800" kern="1200" dirty="0" smtClean="0">
              <a:solidFill>
                <a:srgbClr val="FFFFFF"/>
              </a:solidFill>
              <a:latin typeface="+mj-lt"/>
              <a:cs typeface="Abadi MT Condensed Light"/>
            </a:rPr>
            <a:t>al entorno</a:t>
          </a:r>
          <a:r>
            <a:rPr lang="es-ES_tradnl" sz="1800" kern="1200" dirty="0" smtClean="0">
              <a:solidFill>
                <a:srgbClr val="FFFFFF"/>
              </a:solidFill>
              <a:latin typeface="+mj-lt"/>
              <a:cs typeface="Abadi MT Condensed Light"/>
            </a:rPr>
            <a:t>.</a:t>
          </a:r>
          <a:endParaRPr lang="es-ES_tradnl" sz="1800" kern="1200" dirty="0">
            <a:solidFill>
              <a:srgbClr val="FFFFFF"/>
            </a:solidFill>
            <a:latin typeface="+mj-lt"/>
            <a:cs typeface="Abadi MT Condensed Light"/>
          </a:endParaRPr>
        </a:p>
      </dsp:txBody>
      <dsp:txXfrm>
        <a:off x="3175356" y="2522429"/>
        <a:ext cx="2268846" cy="1801571"/>
      </dsp:txXfrm>
    </dsp:sp>
    <dsp:sp modelId="{8113EB30-C4E8-1E46-9CFF-D4C28341FCC2}">
      <dsp:nvSpPr>
        <dsp:cNvPr id="0" name=""/>
        <dsp:cNvSpPr/>
      </dsp:nvSpPr>
      <dsp:spPr>
        <a:xfrm>
          <a:off x="2743195" y="4324001"/>
          <a:ext cx="2701007" cy="1801571"/>
        </a:xfrm>
        <a:prstGeom prst="rect">
          <a:avLst/>
        </a:prstGeom>
        <a:solidFill>
          <a:srgbClr val="267CF2">
            <a:alpha val="9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88900" dist="63500" dir="3000000" algn="br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>
              <a:solidFill>
                <a:srgbClr val="FFFFFF"/>
              </a:solidFill>
              <a:latin typeface="+mn-lt"/>
              <a:cs typeface="Abadi MT Condensed Light"/>
            </a:rPr>
            <a:t>* </a:t>
          </a:r>
          <a:r>
            <a:rPr lang="es-ES_tradnl" sz="1800" b="1" kern="1200" dirty="0" smtClean="0">
              <a:solidFill>
                <a:srgbClr val="FFFFFF"/>
              </a:solidFill>
              <a:latin typeface="+mn-lt"/>
              <a:cs typeface="Abadi MT Condensed Light"/>
            </a:rPr>
            <a:t>A</a:t>
          </a:r>
          <a:r>
            <a:rPr lang="es-ES_tradnl" sz="1800" kern="1200" dirty="0" smtClean="0">
              <a:solidFill>
                <a:srgbClr val="FFFFFF"/>
              </a:solidFill>
              <a:latin typeface="+mn-lt"/>
              <a:cs typeface="Abadi MT Condensed Light"/>
            </a:rPr>
            <a:t>sí</a:t>
          </a:r>
          <a:r>
            <a:rPr sz="1800" kern="1200" dirty="0" smtClean="0">
              <a:solidFill>
                <a:srgbClr val="FFFFFF"/>
              </a:solidFill>
              <a:latin typeface="+mn-lt"/>
              <a:cs typeface="Abadi MT Condensed Light"/>
            </a:rPr>
            <a:t> como a las capacidades y a las características peculiares de la empresa</a:t>
          </a:r>
          <a:r>
            <a:rPr lang="es-ES_tradnl" sz="1800" kern="1200" dirty="0" smtClean="0">
              <a:solidFill>
                <a:srgbClr val="FFFFFF"/>
              </a:solidFill>
              <a:latin typeface="+mn-lt"/>
              <a:cs typeface="Abadi MT Condensed Light"/>
            </a:rPr>
            <a:t>.</a:t>
          </a:r>
          <a:endParaRPr lang="es-ES_tradnl" sz="1800" kern="1200" dirty="0">
            <a:solidFill>
              <a:srgbClr val="FFFFFF"/>
            </a:solidFill>
            <a:latin typeface="+mn-lt"/>
            <a:cs typeface="Abadi MT Condensed Light"/>
          </a:endParaRPr>
        </a:p>
      </dsp:txBody>
      <dsp:txXfrm>
        <a:off x="3175356" y="4324001"/>
        <a:ext cx="2268846" cy="1801571"/>
      </dsp:txXfrm>
    </dsp:sp>
    <dsp:sp modelId="{66C596C0-D99A-EB47-BA21-BD759B8CFA40}">
      <dsp:nvSpPr>
        <dsp:cNvPr id="0" name=""/>
        <dsp:cNvSpPr/>
      </dsp:nvSpPr>
      <dsp:spPr>
        <a:xfrm>
          <a:off x="748627" y="588"/>
          <a:ext cx="2340872" cy="2219309"/>
        </a:xfrm>
        <a:prstGeom prst="ellipse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hade val="30000"/>
                <a:satMod val="130000"/>
              </a:schemeClr>
            </a:gs>
            <a:gs pos="80000">
              <a:schemeClr val="accent5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4400000" scaled="1"/>
        </a:gradFill>
        <a:ln>
          <a:noFill/>
        </a:ln>
        <a:effectLst>
          <a:innerShdw blurRad="50800" dist="25400" dir="6600000">
            <a:srgbClr val="000000">
              <a:alpha val="50000"/>
            </a:srgbClr>
          </a:innerShdw>
          <a:reflection blurRad="12700" stA="26000" endPos="28000" dist="381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algn="ctr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1" kern="1200" dirty="0" smtClean="0">
              <a:solidFill>
                <a:srgbClr val="FFFFFF"/>
              </a:solidFill>
              <a:latin typeface="+mj-lt"/>
              <a:ea typeface="+mn-ea"/>
              <a:cs typeface="Morning Crescent"/>
            </a:rPr>
            <a:t>Dirección de Recursos Humanos</a:t>
          </a:r>
        </a:p>
      </dsp:txBody>
      <dsp:txXfrm>
        <a:off x="1091440" y="325598"/>
        <a:ext cx="1655246" cy="15692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9BE5FE-47FD-094F-9E3A-18D966197595}">
      <dsp:nvSpPr>
        <dsp:cNvPr id="0" name=""/>
        <dsp:cNvSpPr/>
      </dsp:nvSpPr>
      <dsp:spPr>
        <a:xfrm>
          <a:off x="0" y="0"/>
          <a:ext cx="8229600" cy="136422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30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4400000" scaled="1"/>
        </a:gradFill>
        <a:ln>
          <a:noFill/>
        </a:ln>
        <a:effectLst>
          <a:outerShdw blurRad="50800" dist="38100" dir="2700000" algn="br" rotWithShape="0">
            <a:srgbClr val="000000">
              <a:alpha val="4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600" kern="1200" dirty="0" smtClean="0">
              <a:solidFill>
                <a:schemeClr val="bg1"/>
              </a:solidFill>
              <a:latin typeface="+mj-lt"/>
              <a:cs typeface="Morning Crescent"/>
            </a:rPr>
            <a:t>1.</a:t>
          </a:r>
          <a:r>
            <a:rPr sz="3600" kern="1200" dirty="0" smtClean="0">
              <a:solidFill>
                <a:schemeClr val="bg1"/>
              </a:solidFill>
              <a:latin typeface="+mj-lt"/>
              <a:cs typeface="Morning Crescent"/>
            </a:rPr>
            <a:t>) </a:t>
          </a:r>
          <a:r>
            <a:rPr lang="es-ES_tradnl" sz="3600" kern="1200" dirty="0" smtClean="0">
              <a:solidFill>
                <a:schemeClr val="bg1"/>
              </a:solidFill>
              <a:latin typeface="+mj-lt"/>
              <a:cs typeface="Morning Crescent"/>
            </a:rPr>
            <a:t>L</a:t>
          </a:r>
          <a:r>
            <a:rPr sz="3600" kern="1200" dirty="0" smtClean="0">
              <a:solidFill>
                <a:schemeClr val="bg1"/>
              </a:solidFill>
              <a:latin typeface="+mj-lt"/>
              <a:cs typeface="Morning Crescent"/>
            </a:rPr>
            <a:t>a del capital humano</a:t>
          </a:r>
          <a:r>
            <a:rPr lang="es-ES_tradnl" sz="3600" kern="1200" dirty="0" smtClean="0">
              <a:solidFill>
                <a:schemeClr val="bg1"/>
              </a:solidFill>
              <a:latin typeface="+mj-lt"/>
              <a:cs typeface="Morning Crescent"/>
            </a:rPr>
            <a:t> </a:t>
          </a:r>
          <a:endParaRPr lang="es-ES_tradnl" sz="3600" kern="1200" dirty="0">
            <a:solidFill>
              <a:schemeClr val="bg1"/>
            </a:solidFill>
            <a:latin typeface="+mj-lt"/>
            <a:cs typeface="Morning Crescent"/>
          </a:endParaRPr>
        </a:p>
      </dsp:txBody>
      <dsp:txXfrm>
        <a:off x="66596" y="66596"/>
        <a:ext cx="8096408" cy="1231028"/>
      </dsp:txXfrm>
    </dsp:sp>
    <dsp:sp modelId="{C7CED2F0-C673-4E4A-93B8-2DE1FE6F2291}">
      <dsp:nvSpPr>
        <dsp:cNvPr id="0" name=""/>
        <dsp:cNvSpPr/>
      </dsp:nvSpPr>
      <dsp:spPr>
        <a:xfrm>
          <a:off x="0" y="1385301"/>
          <a:ext cx="8229600" cy="877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2000" kern="1200" dirty="0" smtClean="0">
              <a:solidFill>
                <a:srgbClr val="FFFFFF"/>
              </a:solidFill>
              <a:latin typeface="+mn-lt"/>
              <a:cs typeface="Abadi MT Condensed Light"/>
            </a:rPr>
            <a:t>E</a:t>
          </a:r>
          <a:r>
            <a:rPr sz="2000" kern="1200" dirty="0" smtClean="0">
              <a:solidFill>
                <a:srgbClr val="FFFFFF"/>
              </a:solidFill>
              <a:latin typeface="+mn-lt"/>
              <a:cs typeface="Abadi MT Condensed Light"/>
            </a:rPr>
            <a:t>l valor de una empresa </a:t>
          </a:r>
          <a:r>
            <a:rPr lang="es-ES_tradnl" sz="2000" kern="1200" dirty="0" smtClean="0">
              <a:solidFill>
                <a:srgbClr val="FFFFFF"/>
              </a:solidFill>
              <a:latin typeface="+mn-lt"/>
              <a:cs typeface="Abadi MT Condensed Light"/>
            </a:rPr>
            <a:t> = stock de capital humano</a:t>
          </a:r>
          <a:endParaRPr lang="es-ES_tradnl" sz="2000" kern="1200" dirty="0">
            <a:solidFill>
              <a:srgbClr val="FFFFFF"/>
            </a:solidFill>
            <a:latin typeface="+mn-lt"/>
            <a:cs typeface="Abadi MT Condensed Light"/>
          </a:endParaRPr>
        </a:p>
      </dsp:txBody>
      <dsp:txXfrm>
        <a:off x="0" y="1385301"/>
        <a:ext cx="8229600" cy="877680"/>
      </dsp:txXfrm>
    </dsp:sp>
    <dsp:sp modelId="{AE990417-8FFA-E442-9045-17A570252793}">
      <dsp:nvSpPr>
        <dsp:cNvPr id="0" name=""/>
        <dsp:cNvSpPr/>
      </dsp:nvSpPr>
      <dsp:spPr>
        <a:xfrm>
          <a:off x="0" y="2262981"/>
          <a:ext cx="8229600" cy="1364220"/>
        </a:xfrm>
        <a:prstGeom prst="roundRect">
          <a:avLst/>
        </a:prstGeom>
        <a:gradFill rotWithShape="0">
          <a:gsLst>
            <a:gs pos="0">
              <a:schemeClr val="accent3">
                <a:hueOff val="-1517399"/>
                <a:satOff val="-15748"/>
                <a:lumOff val="196"/>
                <a:alphaOff val="0"/>
                <a:shade val="30000"/>
                <a:satMod val="130000"/>
              </a:schemeClr>
            </a:gs>
            <a:gs pos="80000">
              <a:schemeClr val="accent3">
                <a:hueOff val="-1517399"/>
                <a:satOff val="-15748"/>
                <a:lumOff val="196"/>
                <a:alphaOff val="0"/>
                <a:shade val="93000"/>
                <a:satMod val="130000"/>
              </a:schemeClr>
            </a:gs>
            <a:gs pos="100000">
              <a:schemeClr val="accent3">
                <a:hueOff val="-1517399"/>
                <a:satOff val="-15748"/>
                <a:lumOff val="196"/>
                <a:alphaOff val="0"/>
                <a:shade val="94000"/>
                <a:satMod val="135000"/>
              </a:schemeClr>
            </a:gs>
          </a:gsLst>
          <a:lin ang="14400000" scaled="1"/>
        </a:gradFill>
        <a:ln>
          <a:noFill/>
        </a:ln>
        <a:effectLst>
          <a:outerShdw blurRad="50800" dist="38100" dir="2700000" algn="br" rotWithShape="0">
            <a:srgbClr val="000000">
              <a:alpha val="4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600" kern="1200" dirty="0" smtClean="0">
              <a:solidFill>
                <a:srgbClr val="FFFFFF"/>
              </a:solidFill>
              <a:latin typeface="+mj-lt"/>
              <a:cs typeface="Morning Crescent"/>
            </a:rPr>
            <a:t>2.) L</a:t>
          </a:r>
          <a:r>
            <a:rPr sz="3600" kern="1200" dirty="0" smtClean="0">
              <a:solidFill>
                <a:srgbClr val="FFFFFF"/>
              </a:solidFill>
              <a:latin typeface="+mj-lt"/>
              <a:cs typeface="Morning Crescent"/>
            </a:rPr>
            <a:t>a del sistema de recursos humanos</a:t>
          </a:r>
          <a:r>
            <a:rPr lang="es-ES_tradnl" sz="3600" kern="1200" dirty="0" smtClean="0">
              <a:solidFill>
                <a:srgbClr val="FFFFFF"/>
              </a:solidFill>
              <a:latin typeface="+mj-lt"/>
              <a:cs typeface="Morning Crescent"/>
            </a:rPr>
            <a:t> </a:t>
          </a:r>
          <a:endParaRPr lang="es-ES_tradnl" sz="3600" kern="1200" dirty="0">
            <a:solidFill>
              <a:srgbClr val="FFFFFF"/>
            </a:solidFill>
            <a:latin typeface="+mj-lt"/>
            <a:cs typeface="Morning Crescent"/>
          </a:endParaRPr>
        </a:p>
      </dsp:txBody>
      <dsp:txXfrm>
        <a:off x="66596" y="2329577"/>
        <a:ext cx="8096408" cy="1231028"/>
      </dsp:txXfrm>
    </dsp:sp>
    <dsp:sp modelId="{34F872CA-4032-2444-8F69-F709765269B6}">
      <dsp:nvSpPr>
        <dsp:cNvPr id="0" name=""/>
        <dsp:cNvSpPr/>
      </dsp:nvSpPr>
      <dsp:spPr>
        <a:xfrm>
          <a:off x="0" y="3627201"/>
          <a:ext cx="8229600" cy="877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2000" kern="1200" dirty="0" smtClean="0">
              <a:solidFill>
                <a:srgbClr val="FFFFFF"/>
              </a:solidFill>
              <a:latin typeface="+mj-lt"/>
              <a:cs typeface="Abadi MT Condensed Light"/>
            </a:rPr>
            <a:t>Sistema </a:t>
          </a:r>
          <a:r>
            <a:rPr lang="es-ES_tradnl" sz="2000" kern="1200" dirty="0" err="1" smtClean="0">
              <a:solidFill>
                <a:srgbClr val="FFFFFF"/>
              </a:solidFill>
              <a:latin typeface="+mj-lt"/>
              <a:cs typeface="Abadi MT Condensed Light"/>
            </a:rPr>
            <a:t>d</a:t>
          </a:r>
          <a:r>
            <a:rPr sz="2000" kern="1200" dirty="0" smtClean="0">
              <a:solidFill>
                <a:srgbClr val="FFFFFF"/>
              </a:solidFill>
              <a:latin typeface="+mj-lt"/>
              <a:cs typeface="Abadi MT Condensed Light"/>
            </a:rPr>
            <a:t>inámico que renueve, ajuste y sustituya el capital humano. </a:t>
          </a:r>
          <a:endParaRPr lang="es-ES_tradnl" sz="2000" kern="1200" dirty="0">
            <a:solidFill>
              <a:srgbClr val="FFFFFF"/>
            </a:solidFill>
            <a:latin typeface="+mj-lt"/>
            <a:cs typeface="Abadi MT Condensed Light"/>
          </a:endParaRPr>
        </a:p>
      </dsp:txBody>
      <dsp:txXfrm>
        <a:off x="0" y="3627201"/>
        <a:ext cx="8229600" cy="8776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386A04-31D5-4A41-BD3A-82B0B2F467CD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F9235-5891-0645-8DE2-C6D0B2B90B7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4703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F9235-5891-0645-8DE2-C6D0B2B90B7C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1904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3298-E86C-334D-BA93-35219BFD249A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972-ACAC-2B4E-83DE-656F3504759F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3298-E86C-334D-BA93-35219BFD249A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972-ACAC-2B4E-83DE-656F3504759F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imágenes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3298-E86C-334D-BA93-35219BFD249A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972-ACAC-2B4E-83DE-656F3504759F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3298-E86C-334D-BA93-35219BFD249A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972-ACAC-2B4E-83DE-656F3504759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3298-E86C-334D-BA93-35219BFD249A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972-ACAC-2B4E-83DE-656F3504759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3298-E86C-334D-BA93-35219BFD249A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972-ACAC-2B4E-83DE-656F3504759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a de títul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3298-E86C-334D-BA93-35219BFD249A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972-ACAC-2B4E-83DE-656F3504759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3298-E86C-334D-BA93-35219BFD249A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972-ACAC-2B4E-83DE-656F3504759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3298-E86C-334D-BA93-35219BFD249A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972-ACAC-2B4E-83DE-656F3504759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3298-E86C-334D-BA93-35219BFD249A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972-ACAC-2B4E-83DE-656F3504759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3298-E86C-334D-BA93-35219BFD249A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972-ACAC-2B4E-83DE-656F3504759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B9313298-E86C-334D-BA93-35219BFD249A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98828972-ACAC-2B4E-83DE-656F3504759F}" type="slidenum">
              <a:rPr lang="es-ES" smtClean="0"/>
              <a:t>‹Nº›</a:t>
            </a:fld>
            <a:endParaRPr lang="es-E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  <p:sldLayoutId id="2147483946" r:id="rId13"/>
    <p:sldLayoutId id="2147483947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5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https://fbcdn-profile-a.akamaihd.net/hprofile-ak-frc3/v/t1.0-1/c0.0.148.148/p148x148/945654_10151660777370837_277370692_n.jpg?oh=596afa5cccd4a5df4b8b270f7aaa16ff&amp;oe=567F109E&amp;__gda__=1450166599_e114c7992a3536b65b1cd3bed5b3ba5d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85062" y="121661"/>
            <a:ext cx="14097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 descr="https://encrypted-tbn3.gstatic.com/images?q=tbn:ANd9GcQgEnpb83QKrIsQxRoHVKzeeJ0mVrSNn8ClIk8RK6PC0eevrqqN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3321" y="183919"/>
            <a:ext cx="132651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344557" y="1834664"/>
            <a:ext cx="8894762" cy="40220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s-E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UNIVERSIDAD AUTÓNOMA DEL ESTADO DE MÉXICO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es-ES" sz="2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s-E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FACULTAD DE TURISMO Y GASTRONOMÍA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es-ES" sz="2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s-E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ESPECIALIDAD EN ADMINISTRACIÓN DE EMPRESAS TURÍSTICAS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es-ES" sz="2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s-E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MATERIA: </a:t>
            </a:r>
            <a:r>
              <a:rPr lang="es-E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ADMINISTRACIÓN </a:t>
            </a:r>
            <a:r>
              <a:rPr lang="es-E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DEL RECURSO HUMANO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es-ES" sz="2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s-ES" sz="2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“PLANEACIÓN ESTRATÉGICA </a:t>
            </a:r>
            <a:r>
              <a:rPr lang="es-ES" sz="2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DE RECURSOS HUMANOS”</a:t>
            </a:r>
            <a:endParaRPr lang="es-ES" sz="2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es-ES" sz="2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s-ES" sz="2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María del Rocío Gómez Díaz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es-ES" sz="2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s-ES" sz="2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3 de agosto de 2015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es-ES" sz="2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es-ES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badi MT Condensed Light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es-E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badi MT Condensed Light"/>
            </a:endParaRPr>
          </a:p>
        </p:txBody>
      </p:sp>
    </p:spTree>
    <p:extLst>
      <p:ext uri="{BB962C8B-B14F-4D97-AF65-F5344CB8AC3E}">
        <p14:creationId xmlns:p14="http://schemas.microsoft.com/office/powerpoint/2010/main" val="1742279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Misión, visión y valores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2788" y="2694622"/>
            <a:ext cx="7716838" cy="3388658"/>
          </a:xfrm>
        </p:spPr>
        <p:txBody>
          <a:bodyPr/>
          <a:lstStyle/>
          <a:p>
            <a:pPr algn="just"/>
            <a:r>
              <a:rPr lang="es-MX" dirty="0" smtClean="0"/>
              <a:t>Compartir la dirección significa comunicar las más altas metas de la organización (incluyendo su</a:t>
            </a:r>
            <a:r>
              <a:rPr lang="x-none" dirty="0" smtClean="0"/>
              <a:t> </a:t>
            </a:r>
            <a:r>
              <a:rPr lang="es-MX" dirty="0" smtClean="0"/>
              <a:t>visión, su misión, sus valores y sus estrategias) a toda la empresa y después traducirlas en metas</a:t>
            </a:r>
            <a:r>
              <a:rPr lang="x-none" dirty="0" smtClean="0"/>
              <a:t> </a:t>
            </a:r>
            <a:r>
              <a:rPr lang="es-MX" dirty="0" smtClean="0"/>
              <a:t>departamentales factibles.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436529" y="6559695"/>
            <a:ext cx="7612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Dessler, G. (2009), Administración de Recursos humanos, México: Pearson Educación. </a:t>
            </a:r>
            <a:r>
              <a:rPr lang="es-MX" sz="1200" dirty="0"/>
              <a:t>p</a:t>
            </a:r>
            <a:r>
              <a:rPr lang="es-MX" sz="1200" dirty="0" smtClean="0"/>
              <a:t>.87</a:t>
            </a:r>
            <a:endParaRPr lang="es-MX" sz="12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7328" y="4559493"/>
            <a:ext cx="2290034" cy="203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2062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238108" y="1376905"/>
            <a:ext cx="8704162" cy="3387725"/>
          </a:xfrm>
        </p:spPr>
        <p:txBody>
          <a:bodyPr/>
          <a:lstStyle/>
          <a:p>
            <a:pPr algn="just"/>
            <a:r>
              <a:rPr lang="es-MX" dirty="0" smtClean="0"/>
              <a:t>No debe subestimarse la importancia de la inducción. Sin la información básica sobre temas</a:t>
            </a:r>
            <a:r>
              <a:rPr lang="x-none" dirty="0" smtClean="0"/>
              <a:t> </a:t>
            </a:r>
            <a:r>
              <a:rPr lang="es-MX" dirty="0" smtClean="0"/>
              <a:t>como las normas y las políticas, los nuevos empleados podrían cometer errores dispendiosos o</a:t>
            </a:r>
            <a:r>
              <a:rPr lang="x-none" dirty="0" smtClean="0"/>
              <a:t> </a:t>
            </a:r>
            <a:r>
              <a:rPr lang="es-MX" dirty="0" smtClean="0"/>
              <a:t>incluso peligrosos. Además, la inducción no sólo se refiere a las normas, también busca lograr</a:t>
            </a:r>
            <a:r>
              <a:rPr lang="x-none" dirty="0" smtClean="0"/>
              <a:t> </a:t>
            </a:r>
            <a:r>
              <a:rPr lang="es-MX" dirty="0" smtClean="0"/>
              <a:t>que el nuevo trabajador se sienta recibido como en casa y como parte del equipo.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clrChange>
              <a:clrFrom>
                <a:srgbClr val="F3FFFF"/>
              </a:clrFrom>
              <a:clrTo>
                <a:srgbClr val="F3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7647" y="4200893"/>
            <a:ext cx="3540818" cy="258288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83617" y="6506775"/>
            <a:ext cx="7612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Dessler, G. (2009), Administración de Recursos humanos, México: Pearson Educación. </a:t>
            </a:r>
            <a:r>
              <a:rPr lang="es-MX" sz="1200" dirty="0"/>
              <a:t>p</a:t>
            </a:r>
            <a:r>
              <a:rPr lang="es-MX" sz="1200" dirty="0" smtClean="0"/>
              <a:t>.87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296188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2788" y="1226072"/>
            <a:ext cx="7716837" cy="1447800"/>
          </a:xfrm>
        </p:spPr>
        <p:txBody>
          <a:bodyPr/>
          <a:lstStyle/>
          <a:p>
            <a:r>
              <a:rPr lang="x-none" dirty="0" smtClean="0"/>
              <a:t>Formulación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2788" y="2914980"/>
            <a:ext cx="7886700" cy="3222625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Al formular sus estrategias de recursos humanos, los gerentes deben enfrentar tres desafíos</a:t>
            </a:r>
            <a:r>
              <a:rPr lang="x-none" dirty="0" smtClean="0"/>
              <a:t> </a:t>
            </a:r>
            <a:r>
              <a:rPr lang="es-MX" dirty="0" smtClean="0"/>
              <a:t>básicos: la necesidad de respaldar los esfuerzos que hace la empresa para aumentar su productividad</a:t>
            </a:r>
            <a:r>
              <a:rPr lang="x-none" dirty="0" smtClean="0"/>
              <a:t> </a:t>
            </a:r>
            <a:r>
              <a:rPr lang="es-MX" dirty="0" smtClean="0"/>
              <a:t>y</a:t>
            </a:r>
            <a:r>
              <a:rPr lang="x-none" dirty="0" smtClean="0"/>
              <a:t> </a:t>
            </a:r>
            <a:r>
              <a:rPr lang="es-MX" dirty="0" smtClean="0"/>
              <a:t>mejorar</a:t>
            </a:r>
            <a:r>
              <a:rPr lang="x-none" dirty="0" smtClean="0"/>
              <a:t> </a:t>
            </a:r>
            <a:r>
              <a:rPr lang="es-MX" dirty="0" smtClean="0"/>
              <a:t>su</a:t>
            </a:r>
            <a:r>
              <a:rPr lang="x-none" dirty="0" smtClean="0"/>
              <a:t> </a:t>
            </a:r>
            <a:r>
              <a:rPr lang="es-MX" dirty="0" smtClean="0"/>
              <a:t>desempeño;</a:t>
            </a:r>
            <a:r>
              <a:rPr lang="x-none" dirty="0" smtClean="0"/>
              <a:t> </a:t>
            </a:r>
            <a:r>
              <a:rPr lang="es-MX" dirty="0" smtClean="0"/>
              <a:t>el</a:t>
            </a:r>
            <a:r>
              <a:rPr lang="x-none" dirty="0" smtClean="0"/>
              <a:t> </a:t>
            </a:r>
            <a:r>
              <a:rPr lang="es-MX" dirty="0" smtClean="0"/>
              <a:t>hecho</a:t>
            </a:r>
            <a:r>
              <a:rPr lang="x-none" dirty="0" smtClean="0"/>
              <a:t> </a:t>
            </a:r>
            <a:r>
              <a:rPr lang="es-MX" dirty="0" smtClean="0"/>
              <a:t>de</a:t>
            </a:r>
            <a:r>
              <a:rPr lang="x-none" dirty="0" smtClean="0"/>
              <a:t> </a:t>
            </a:r>
            <a:r>
              <a:rPr lang="es-MX" dirty="0" smtClean="0"/>
              <a:t>que</a:t>
            </a:r>
            <a:r>
              <a:rPr lang="x-none" dirty="0" smtClean="0"/>
              <a:t> </a:t>
            </a:r>
            <a:r>
              <a:rPr lang="es-MX" dirty="0" smtClean="0"/>
              <a:t>los</a:t>
            </a:r>
            <a:r>
              <a:rPr lang="x-none" dirty="0" smtClean="0"/>
              <a:t> </a:t>
            </a:r>
            <a:r>
              <a:rPr lang="es-MX" dirty="0" smtClean="0"/>
              <a:t>empleados</a:t>
            </a:r>
            <a:r>
              <a:rPr lang="x-none" dirty="0" smtClean="0"/>
              <a:t> </a:t>
            </a:r>
            <a:r>
              <a:rPr lang="es-MX" dirty="0" smtClean="0"/>
              <a:t>juegan</a:t>
            </a:r>
            <a:r>
              <a:rPr lang="x-none" dirty="0" smtClean="0"/>
              <a:t> </a:t>
            </a:r>
            <a:r>
              <a:rPr lang="es-MX" dirty="0" smtClean="0"/>
              <a:t>un</a:t>
            </a:r>
            <a:r>
              <a:rPr lang="x-none" dirty="0" smtClean="0"/>
              <a:t> </a:t>
            </a:r>
            <a:r>
              <a:rPr lang="es-MX" dirty="0" smtClean="0"/>
              <a:t>papel</a:t>
            </a:r>
            <a:r>
              <a:rPr lang="x-none" dirty="0" smtClean="0"/>
              <a:t> </a:t>
            </a:r>
            <a:r>
              <a:rPr lang="es-MX" dirty="0" smtClean="0"/>
              <a:t>más</a:t>
            </a:r>
            <a:r>
              <a:rPr lang="x-none" dirty="0" smtClean="0"/>
              <a:t> </a:t>
            </a:r>
            <a:r>
              <a:rPr lang="es-MX" dirty="0" smtClean="0"/>
              <a:t>amplio</a:t>
            </a:r>
            <a:r>
              <a:rPr lang="x-none" dirty="0" smtClean="0"/>
              <a:t> </a:t>
            </a:r>
            <a:r>
              <a:rPr lang="es-MX" dirty="0" smtClean="0"/>
              <a:t>en</a:t>
            </a:r>
            <a:r>
              <a:rPr lang="x-none" dirty="0" smtClean="0"/>
              <a:t> </a:t>
            </a:r>
            <a:r>
              <a:rPr lang="es-MX" dirty="0" smtClean="0"/>
              <a:t>los</a:t>
            </a:r>
            <a:r>
              <a:rPr lang="x-none" dirty="0" smtClean="0"/>
              <a:t> </a:t>
            </a:r>
            <a:r>
              <a:rPr lang="es-MX" dirty="0" smtClean="0"/>
              <a:t>esfuerzos</a:t>
            </a:r>
            <a:r>
              <a:rPr lang="x-none" dirty="0" smtClean="0"/>
              <a:t> </a:t>
            </a:r>
            <a:r>
              <a:rPr lang="es-MX" dirty="0" smtClean="0"/>
              <a:t>que</a:t>
            </a:r>
            <a:r>
              <a:rPr lang="x-none" dirty="0" smtClean="0"/>
              <a:t> </a:t>
            </a:r>
            <a:r>
              <a:rPr lang="es-MX" dirty="0" smtClean="0"/>
              <a:t>hace</a:t>
            </a:r>
            <a:r>
              <a:rPr lang="x-none" dirty="0" smtClean="0"/>
              <a:t> </a:t>
            </a:r>
            <a:r>
              <a:rPr lang="es-MX" dirty="0" smtClean="0"/>
              <a:t>el</a:t>
            </a:r>
            <a:r>
              <a:rPr lang="x-none" dirty="0" smtClean="0"/>
              <a:t> </a:t>
            </a:r>
            <a:r>
              <a:rPr lang="es-MX" dirty="0" smtClean="0"/>
              <a:t>patrón</a:t>
            </a:r>
            <a:r>
              <a:rPr lang="x-none" dirty="0" smtClean="0"/>
              <a:t> </a:t>
            </a:r>
            <a:r>
              <a:rPr lang="es-MX" dirty="0" smtClean="0"/>
              <a:t>por</a:t>
            </a:r>
            <a:r>
              <a:rPr lang="x-none" dirty="0" smtClean="0"/>
              <a:t> </a:t>
            </a:r>
            <a:r>
              <a:rPr lang="es-MX" dirty="0" smtClean="0"/>
              <a:t>mejorar</a:t>
            </a:r>
            <a:r>
              <a:rPr lang="x-none" dirty="0" smtClean="0"/>
              <a:t> </a:t>
            </a:r>
            <a:r>
              <a:rPr lang="es-MX" dirty="0" smtClean="0"/>
              <a:t>el</a:t>
            </a:r>
            <a:r>
              <a:rPr lang="x-none" dirty="0" smtClean="0"/>
              <a:t> </a:t>
            </a:r>
            <a:r>
              <a:rPr lang="es-MX" dirty="0" smtClean="0"/>
              <a:t>desempeño</a:t>
            </a:r>
            <a:r>
              <a:rPr lang="x-none" dirty="0" smtClean="0"/>
              <a:t>.</a:t>
            </a: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2565" y="512027"/>
            <a:ext cx="2414588" cy="225742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83617" y="6506775"/>
            <a:ext cx="7612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Dessler, G. (2009), Administración de Recursos humanos, México: Pearson Educación. P.91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2792564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Implementación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2787" y="3124535"/>
            <a:ext cx="8006409" cy="3388658"/>
          </a:xfrm>
        </p:spPr>
        <p:txBody>
          <a:bodyPr>
            <a:normAutofit/>
          </a:bodyPr>
          <a:lstStyle/>
          <a:p>
            <a:r>
              <a:rPr lang="es-MX" dirty="0" smtClean="0"/>
              <a:t>RH </a:t>
            </a:r>
            <a:r>
              <a:rPr lang="es-MX" dirty="0"/>
              <a:t>administra la mayor parte de los esfuerzos de reducción de personal y </a:t>
            </a:r>
            <a:r>
              <a:rPr lang="es-MX" dirty="0" smtClean="0"/>
              <a:t>reestructuración </a:t>
            </a:r>
            <a:r>
              <a:rPr lang="es-MX" dirty="0"/>
              <a:t>de la empresa, la reubicación de empleados, la implantación de planes de </a:t>
            </a:r>
            <a:r>
              <a:rPr lang="es-MX" dirty="0" smtClean="0"/>
              <a:t>pago</a:t>
            </a:r>
            <a:r>
              <a:rPr lang="x-none" dirty="0" smtClean="0"/>
              <a:t> </a:t>
            </a:r>
            <a:r>
              <a:rPr lang="es-MX" dirty="0" smtClean="0"/>
              <a:t>por </a:t>
            </a:r>
            <a:r>
              <a:rPr lang="es-MX" dirty="0"/>
              <a:t>desempeño, la reducción de los costos del cuidado de la salud y la retención de empleados</a:t>
            </a:r>
            <a:r>
              <a:rPr lang="es-MX" dirty="0" smtClean="0"/>
              <a:t>.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64088" y="-406704"/>
            <a:ext cx="3732099" cy="355660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60017" y="6472337"/>
            <a:ext cx="76673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Dessler, G. (2009), Administración de Recursos humanos, México, Pearson Educación, p.92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1750294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" y="391043"/>
            <a:ext cx="6574419" cy="11430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es-ES_tradnl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badi MT Condensed Light"/>
              </a:rPr>
              <a:t>Planeación de </a:t>
            </a:r>
            <a:r>
              <a:rPr lang="es-ES_tradnl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Morning Crescent"/>
              </a:rPr>
              <a:t>Recursos Humanos </a:t>
            </a:r>
            <a:endParaRPr lang="es-ES_tradnl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Morning Crescent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6606012"/>
              </p:ext>
            </p:extLst>
          </p:nvPr>
        </p:nvGraphicFramePr>
        <p:xfrm>
          <a:off x="152400" y="2166407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ítulo 1"/>
          <p:cNvSpPr txBox="1">
            <a:spLocks/>
          </p:cNvSpPr>
          <p:nvPr/>
        </p:nvSpPr>
        <p:spPr>
          <a:xfrm>
            <a:off x="-914400" y="2209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6000" b="1" i="0" u="none" strike="noStrike" kern="120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Abadi MT Condensed Light"/>
              </a:rPr>
              <a:t>Inversión</a:t>
            </a:r>
          </a:p>
        </p:txBody>
      </p:sp>
      <p:sp>
        <p:nvSpPr>
          <p:cNvPr id="6" name="Flecha abajo 5"/>
          <p:cNvSpPr/>
          <p:nvPr/>
        </p:nvSpPr>
        <p:spPr>
          <a:xfrm>
            <a:off x="2819400" y="1524001"/>
            <a:ext cx="762000" cy="990599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Igual 6"/>
          <p:cNvSpPr/>
          <p:nvPr/>
        </p:nvSpPr>
        <p:spPr>
          <a:xfrm>
            <a:off x="8382000" y="4035027"/>
            <a:ext cx="685800" cy="815182"/>
          </a:xfrm>
          <a:prstGeom prst="mathEqual">
            <a:avLst/>
          </a:prstGeom>
          <a:ln>
            <a:noFill/>
          </a:ln>
          <a:effectLst>
            <a:outerShdw blurRad="50800" dist="38100" dir="2700000" algn="br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99488" y="6234621"/>
            <a:ext cx="539022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/>
              <a:t>Werther </a:t>
            </a:r>
            <a:r>
              <a:rPr lang="es-ES_tradnl" sz="1200" dirty="0" err="1"/>
              <a:t>Jr</a:t>
            </a:r>
            <a:r>
              <a:rPr lang="es-ES_tradnl" sz="1200" dirty="0"/>
              <a:t>, W., &amp; Davis, K. (1991). </a:t>
            </a:r>
            <a:r>
              <a:rPr lang="es-ES_tradnl" sz="1200" i="1" dirty="0"/>
              <a:t>Administración de personal y recursos humanos.</a:t>
            </a:r>
            <a:r>
              <a:rPr lang="es-ES_tradnl" sz="1200" dirty="0"/>
              <a:t> Miami, Estados Unidos de América: McGraw-Hill.</a:t>
            </a:r>
          </a:p>
          <a:p>
            <a:r>
              <a:rPr lang="es-ES_tradnl" sz="1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4298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20245"/>
              </p:ext>
            </p:extLst>
          </p:nvPr>
        </p:nvGraphicFramePr>
        <p:xfrm>
          <a:off x="914400" y="1889125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Lágrima 4"/>
          <p:cNvSpPr/>
          <p:nvPr/>
        </p:nvSpPr>
        <p:spPr>
          <a:xfrm>
            <a:off x="380999" y="274638"/>
            <a:ext cx="2119133" cy="2163762"/>
          </a:xfrm>
          <a:prstGeom prst="teardrop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 smtClean="0">
                <a:solidFill>
                  <a:srgbClr val="FFFFFF"/>
                </a:solidFill>
                <a:latin typeface="+mj-lt"/>
                <a:cs typeface="Abadi MT Condensed Light"/>
              </a:rPr>
              <a:t>Utilidad</a:t>
            </a:r>
            <a:endParaRPr lang="es-ES_tradnl" sz="2400" b="1" dirty="0">
              <a:solidFill>
                <a:srgbClr val="FFFFFF"/>
              </a:solidFill>
              <a:latin typeface="+mj-lt"/>
              <a:cs typeface="Abadi MT Condensed Light"/>
            </a:endParaRPr>
          </a:p>
        </p:txBody>
      </p:sp>
      <p:pic>
        <p:nvPicPr>
          <p:cNvPr id="6" name="Imagen 5" descr="vector-set-of-various-buildings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661" t="36596" r="3211" b="37288"/>
          <a:stretch>
            <a:fillRect/>
          </a:stretch>
        </p:blipFill>
        <p:spPr>
          <a:xfrm>
            <a:off x="7287479" y="1371599"/>
            <a:ext cx="1399321" cy="2133601"/>
          </a:xfrm>
          <a:prstGeom prst="rect">
            <a:avLst/>
          </a:prstGeom>
        </p:spPr>
      </p:pic>
      <p:pic>
        <p:nvPicPr>
          <p:cNvPr id="7" name="Imagen 6" descr="vector-set-of-various-buildings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7797" t="5692" b="67796"/>
          <a:stretch>
            <a:fillRect/>
          </a:stretch>
        </p:blipFill>
        <p:spPr>
          <a:xfrm>
            <a:off x="6144479" y="3882627"/>
            <a:ext cx="2286000" cy="1881982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52400" y="6372150"/>
            <a:ext cx="86708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b="1" dirty="0">
                <a:latin typeface="+mj-lt"/>
              </a:rPr>
              <a:t>Werther </a:t>
            </a:r>
            <a:r>
              <a:rPr lang="es-ES_tradnl" sz="1200" b="1" dirty="0" err="1">
                <a:latin typeface="+mj-lt"/>
              </a:rPr>
              <a:t>Jr</a:t>
            </a:r>
            <a:r>
              <a:rPr lang="es-ES_tradnl" sz="1200" b="1" dirty="0">
                <a:latin typeface="+mj-lt"/>
              </a:rPr>
              <a:t>, W., &amp; Davis, K. (1991). </a:t>
            </a:r>
            <a:r>
              <a:rPr lang="es-ES_tradnl" sz="1200" b="1" i="1" dirty="0">
                <a:latin typeface="+mj-lt"/>
              </a:rPr>
              <a:t>Administración de personal y recursos humanos.</a:t>
            </a:r>
            <a:r>
              <a:rPr lang="es-ES_tradnl" sz="1200" b="1" dirty="0">
                <a:latin typeface="+mj-lt"/>
              </a:rPr>
              <a:t> Miami, Estados Unidos de América: McGraw-Hill.</a:t>
            </a:r>
          </a:p>
          <a:p>
            <a:r>
              <a:rPr lang="es-ES_tradnl" sz="1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8410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Empresas Industriales: </a:t>
            </a:r>
            <a:endParaRPr lang="es-E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ES_tradnl" sz="2000" dirty="0"/>
              <a:t>En la mayor parte de estas empresas el órgano encargado de la planeación y el control de la producción (PCP) lleva a cabo la planeación de la llamada </a:t>
            </a:r>
            <a:r>
              <a:rPr lang="es-ES_tradnl" sz="2000" u="sng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“mano de obra directa”</a:t>
            </a:r>
            <a:r>
              <a:rPr lang="es-ES_tradnl" sz="2000" dirty="0"/>
              <a:t> (personal de nivel operacional contratado por horas, directamente ligado a la producción industrial). </a:t>
            </a:r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4994" y="1137762"/>
            <a:ext cx="4739006" cy="5110637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00038" y="6426527"/>
            <a:ext cx="87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Chiavenato, I. </a:t>
            </a:r>
            <a:r>
              <a:rPr lang="es-ES_tradnl" sz="1200" dirty="0"/>
              <a:t>(2001). </a:t>
            </a:r>
            <a:r>
              <a:rPr lang="es-ES_tradnl" sz="1200" dirty="0" smtClean="0"/>
              <a:t>Administración de </a:t>
            </a:r>
            <a:r>
              <a:rPr lang="es-ES_tradnl" sz="1200" dirty="0"/>
              <a:t>recursos </a:t>
            </a:r>
            <a:r>
              <a:rPr lang="es-ES_tradnl" sz="1200" dirty="0" smtClean="0"/>
              <a:t>humanos. </a:t>
            </a:r>
            <a:r>
              <a:rPr lang="es-ES_tradnl" sz="1200" dirty="0"/>
              <a:t>5</a:t>
            </a:r>
            <a:r>
              <a:rPr lang="es-ES_tradnl" sz="1200" dirty="0" smtClean="0"/>
              <a:t>ta Edición. Colombia: </a:t>
            </a:r>
            <a:r>
              <a:rPr lang="es-ES_tradnl" sz="1200" i="1" dirty="0" err="1" smtClean="0"/>
              <a:t>McGaw</a:t>
            </a:r>
            <a:r>
              <a:rPr lang="es-ES_tradnl" sz="1200" i="1" dirty="0" smtClean="0"/>
              <a:t> Hill.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231957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posición de imagen 7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3541" r="3541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9" name="Marcador de contenido 2"/>
          <p:cNvSpPr>
            <a:spLocks noGrp="1"/>
          </p:cNvSpPr>
          <p:nvPr>
            <p:ph type="body" sz="half" idx="2"/>
          </p:nvPr>
        </p:nvSpPr>
        <p:spPr>
          <a:xfrm>
            <a:off x="713232" y="4708505"/>
            <a:ext cx="7717536" cy="128195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s-ES_tradnl" sz="2500" dirty="0">
                <a:effectLst/>
              </a:rPr>
              <a:t>Al programar la producción, </a:t>
            </a:r>
            <a:r>
              <a:rPr lang="es-ES_tradnl" sz="2500" dirty="0" smtClean="0"/>
              <a:t>la</a:t>
            </a:r>
            <a:r>
              <a:rPr lang="es-ES_tradnl" sz="2500" dirty="0" smtClean="0">
                <a:effectLst/>
              </a:rPr>
              <a:t> </a:t>
            </a:r>
            <a:r>
              <a:rPr lang="es-ES_tradnl" sz="2500" dirty="0">
                <a:effectLst/>
              </a:rPr>
              <a:t>dependencia la descompone en programación de máquinas y equipos, programación de materiales y programación de </a:t>
            </a:r>
            <a:r>
              <a:rPr lang="es-ES_tradnl" sz="2500" dirty="0" smtClean="0">
                <a:effectLst/>
              </a:rPr>
              <a:t>MOD, </a:t>
            </a:r>
            <a:r>
              <a:rPr lang="es-ES_tradnl" sz="2500" dirty="0">
                <a:effectLst/>
              </a:rPr>
              <a:t>para cumplir dichos programas.</a:t>
            </a:r>
          </a:p>
          <a:p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00038" y="6426527"/>
            <a:ext cx="87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Chiavenato, I. </a:t>
            </a:r>
            <a:r>
              <a:rPr lang="es-ES_tradnl" sz="1200" dirty="0"/>
              <a:t>(2001). </a:t>
            </a:r>
            <a:r>
              <a:rPr lang="es-ES_tradnl" sz="1200" dirty="0" smtClean="0"/>
              <a:t>Administración de </a:t>
            </a:r>
            <a:r>
              <a:rPr lang="es-ES_tradnl" sz="1200" dirty="0"/>
              <a:t>recursos </a:t>
            </a:r>
            <a:r>
              <a:rPr lang="es-ES_tradnl" sz="1200" dirty="0" smtClean="0"/>
              <a:t>humanos. </a:t>
            </a:r>
            <a:r>
              <a:rPr lang="es-ES_tradnl" sz="1200" dirty="0"/>
              <a:t>5</a:t>
            </a:r>
            <a:r>
              <a:rPr lang="es-ES_tradnl" sz="1200" dirty="0" smtClean="0"/>
              <a:t>ta Edición. Colombia: </a:t>
            </a:r>
            <a:r>
              <a:rPr lang="es-ES_tradnl" sz="1200" i="1" dirty="0" err="1" smtClean="0"/>
              <a:t>McGaw</a:t>
            </a:r>
            <a:r>
              <a:rPr lang="es-ES_tradnl" sz="1200" i="1" dirty="0" smtClean="0"/>
              <a:t> Hill.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373046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Empresas de Servicios:</a:t>
            </a:r>
            <a:endParaRPr lang="es-E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Marcador de texto 6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8999" cy="3397625"/>
          </a:xfrm>
        </p:spPr>
        <p:txBody>
          <a:bodyPr>
            <a:normAutofit fontScale="92500" lnSpcReduction="10000"/>
          </a:bodyPr>
          <a:lstStyle/>
          <a:p>
            <a:r>
              <a:rPr lang="es-ES_tradnl" sz="2000" dirty="0"/>
              <a:t>En las empresas de servicios, la planeación de la llamada </a:t>
            </a:r>
            <a:r>
              <a:rPr lang="es-ES_tradnl" sz="2000" u="sng" dirty="0">
                <a:solidFill>
                  <a:srgbClr val="FFE066"/>
                </a:solidFill>
              </a:rPr>
              <a:t>¨fuerza laboral indirecta” </a:t>
            </a:r>
            <a:r>
              <a:rPr lang="es-ES_tradnl" sz="2000" dirty="0"/>
              <a:t>(personal de supervisión, de oficina y de ventas) queda a criterio de las divisiones de la empresa o de la división de Organización y Métodos (O&amp;M), en especial cuando trata de personal de oficina. </a:t>
            </a:r>
            <a:endParaRPr lang="es-ES" sz="2000" dirty="0"/>
          </a:p>
          <a:p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484" y="1676400"/>
            <a:ext cx="4724256" cy="4091795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00038" y="6426527"/>
            <a:ext cx="87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Chiavenato, I. </a:t>
            </a:r>
            <a:r>
              <a:rPr lang="es-ES_tradnl" sz="1200" dirty="0"/>
              <a:t>(2001). </a:t>
            </a:r>
            <a:r>
              <a:rPr lang="es-ES_tradnl" sz="1200" dirty="0" smtClean="0"/>
              <a:t>Administración de </a:t>
            </a:r>
            <a:r>
              <a:rPr lang="es-ES_tradnl" sz="1200" dirty="0"/>
              <a:t>recursos </a:t>
            </a:r>
            <a:r>
              <a:rPr lang="es-ES_tradnl" sz="1200" dirty="0" smtClean="0"/>
              <a:t>humanos. </a:t>
            </a:r>
            <a:r>
              <a:rPr lang="es-ES_tradnl" sz="1200" dirty="0"/>
              <a:t>5</a:t>
            </a:r>
            <a:r>
              <a:rPr lang="es-ES_tradnl" sz="1200" dirty="0" smtClean="0"/>
              <a:t>ta Edición. Colombia: </a:t>
            </a:r>
            <a:r>
              <a:rPr lang="es-ES_tradnl" sz="1200" i="1" dirty="0" err="1" smtClean="0"/>
              <a:t>McGaw</a:t>
            </a:r>
            <a:r>
              <a:rPr lang="es-ES_tradnl" sz="1200" i="1" dirty="0" smtClean="0"/>
              <a:t> Hill.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2890765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type="body" sz="half" idx="2"/>
          </p:nvPr>
        </p:nvSpPr>
        <p:spPr>
          <a:xfrm>
            <a:off x="713232" y="4828879"/>
            <a:ext cx="7717536" cy="1558473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s-ES_tradnl" sz="3200" dirty="0">
                <a:effectLst/>
              </a:rPr>
              <a:t>Sin embargo, en el órgano de </a:t>
            </a:r>
            <a:r>
              <a:rPr lang="es-ES_tradnl" sz="3200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PCP o de O&amp;M</a:t>
            </a:r>
            <a:r>
              <a:rPr lang="es-ES_tradnl" sz="3200" dirty="0">
                <a:effectLst/>
              </a:rPr>
              <a:t>, o  lo que sea, la planeación de RH se elabora según criterios de racionalidad estrictamente técnica y de un enfoque meramente cuantitativo. El órgano de ARH no siempre participa en su elaboración y recibe el resultado listo y definido.</a:t>
            </a:r>
          </a:p>
          <a:p>
            <a:endParaRPr lang="es-ES" dirty="0"/>
          </a:p>
        </p:txBody>
      </p:sp>
      <p:pic>
        <p:nvPicPr>
          <p:cNvPr id="7" name="Marcador de posición de imagen 6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7447" b="17447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00038" y="6426527"/>
            <a:ext cx="87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Chiavenato, I. </a:t>
            </a:r>
            <a:r>
              <a:rPr lang="es-ES_tradnl" sz="1200" dirty="0"/>
              <a:t>(2001). </a:t>
            </a:r>
            <a:r>
              <a:rPr lang="es-ES_tradnl" sz="1200" dirty="0" smtClean="0"/>
              <a:t>Administración de </a:t>
            </a:r>
            <a:r>
              <a:rPr lang="es-ES_tradnl" sz="1200" dirty="0"/>
              <a:t>recursos </a:t>
            </a:r>
            <a:r>
              <a:rPr lang="es-ES_tradnl" sz="1200" dirty="0" smtClean="0"/>
              <a:t>humanos. </a:t>
            </a:r>
            <a:r>
              <a:rPr lang="es-ES_tradnl" sz="1200" dirty="0"/>
              <a:t>5</a:t>
            </a:r>
            <a:r>
              <a:rPr lang="es-ES_tradnl" sz="1200" dirty="0" smtClean="0"/>
              <a:t>ta Edición. Colombia: </a:t>
            </a:r>
            <a:r>
              <a:rPr lang="es-ES_tradnl" sz="1200" i="1" dirty="0" err="1" smtClean="0"/>
              <a:t>McGaw</a:t>
            </a:r>
            <a:r>
              <a:rPr lang="es-ES_tradnl" sz="1200" i="1" dirty="0" smtClean="0"/>
              <a:t> Hill.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162967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2788" y="647700"/>
            <a:ext cx="7716837" cy="1447800"/>
          </a:xfrm>
        </p:spPr>
        <p:txBody>
          <a:bodyPr/>
          <a:lstStyle/>
          <a:p>
            <a:r>
              <a:rPr lang="es-MX" dirty="0" err="1" smtClean="0"/>
              <a:t>Guión</a:t>
            </a:r>
            <a:r>
              <a:rPr lang="es-MX" dirty="0" smtClean="0"/>
              <a:t> explicativo del material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s-MX" dirty="0"/>
              <a:t>El presente material ha sido elaborado para apoyar el curso de la unidad de aprendizaje </a:t>
            </a:r>
            <a:r>
              <a:rPr lang="es-MX" dirty="0" smtClean="0"/>
              <a:t>Administración de factor humano, que </a:t>
            </a:r>
            <a:r>
              <a:rPr lang="es-MX" dirty="0"/>
              <a:t>se imparte en la Facultad de </a:t>
            </a:r>
            <a:r>
              <a:rPr lang="es-MX" dirty="0" smtClean="0"/>
              <a:t>Turismo a </a:t>
            </a:r>
            <a:r>
              <a:rPr lang="es-MX" dirty="0"/>
              <a:t>los alumnos </a:t>
            </a:r>
            <a:r>
              <a:rPr lang="es-MX" dirty="0" smtClean="0"/>
              <a:t>que cursan la Especialidad en Administración de Empresas Turísticas , </a:t>
            </a:r>
            <a:r>
              <a:rPr lang="es-MX" dirty="0"/>
              <a:t>las diapositivas que aquí se presentan corresponden </a:t>
            </a:r>
            <a:r>
              <a:rPr lang="es-MX" dirty="0" smtClean="0"/>
              <a:t>al tema 2   de la segunda unidad del </a:t>
            </a:r>
            <a:r>
              <a:rPr lang="es-MX" dirty="0" smtClean="0"/>
              <a:t>programa (Administración del Factor Humano en el Sector Turístico). </a:t>
            </a:r>
            <a:r>
              <a:rPr lang="es-MX" dirty="0" smtClean="0"/>
              <a:t>Incluye </a:t>
            </a:r>
            <a:r>
              <a:rPr lang="es-MX" dirty="0"/>
              <a:t>aspectos teóricos y material gráfico que permiten al docente exponer de una manera clara y </a:t>
            </a:r>
            <a:r>
              <a:rPr lang="es-MX" dirty="0" smtClean="0"/>
              <a:t>precisa los </a:t>
            </a:r>
            <a:r>
              <a:rPr lang="es-MX" dirty="0"/>
              <a:t>temas y a los estudiantes apreciar la trascendencia y valor </a:t>
            </a:r>
            <a:r>
              <a:rPr lang="es-MX" dirty="0" smtClean="0"/>
              <a:t>quela planeación estratégica tiene en la administración de recursos humanos.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718676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203200" y="1510625"/>
            <a:ext cx="4038600" cy="2616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redondeado 5"/>
          <p:cNvSpPr/>
          <p:nvPr/>
        </p:nvSpPr>
        <p:spPr>
          <a:xfrm>
            <a:off x="4953000" y="1510625"/>
            <a:ext cx="4038600" cy="2616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/>
          <p:cNvSpPr txBox="1"/>
          <p:nvPr/>
        </p:nvSpPr>
        <p:spPr>
          <a:xfrm>
            <a:off x="571500" y="1695340"/>
            <a:ext cx="33147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000" b="1" dirty="0" smtClean="0">
                <a:solidFill>
                  <a:schemeClr val="bg1"/>
                </a:solidFill>
                <a:effectLst/>
              </a:rPr>
              <a:t>Para aprovechar todo el potencial de realización, la organización necesita disponer de las personas adecuadas para el trabajo que debe ejecutarse.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207000" y="1695340"/>
            <a:ext cx="35433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000" dirty="0">
                <a:solidFill>
                  <a:srgbClr val="FFFFFF"/>
                </a:solidFill>
              </a:rPr>
              <a:t>L</a:t>
            </a:r>
            <a:r>
              <a:rPr lang="es-ES_tradnl" sz="2000" dirty="0" smtClean="0">
                <a:solidFill>
                  <a:srgbClr val="FFFFFF"/>
                </a:solidFill>
                <a:effectLst/>
              </a:rPr>
              <a:t>os gerentes deben estar seguros de que los cargos bajo su responsabilidad están ocupados por personas capaces de desempeñarlos con acierto.</a:t>
            </a:r>
            <a:endParaRPr lang="es-ES" sz="2000" dirty="0">
              <a:solidFill>
                <a:srgbClr val="FFFFFF"/>
              </a:solidFill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2476500" y="5003800"/>
            <a:ext cx="4038600" cy="14986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2851150" y="5270163"/>
            <a:ext cx="3314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000" dirty="0">
                <a:solidFill>
                  <a:srgbClr val="FFFFFF"/>
                </a:solidFill>
              </a:rPr>
              <a:t>S</a:t>
            </a:r>
            <a:r>
              <a:rPr lang="es-ES_tradnl" sz="2000" dirty="0" smtClean="0">
                <a:solidFill>
                  <a:srgbClr val="FFFFFF"/>
                </a:solidFill>
                <a:effectLst/>
              </a:rPr>
              <a:t>e requiere un</a:t>
            </a:r>
            <a:r>
              <a:rPr lang="es-ES_tradnl" sz="2000" b="1" u="sng" dirty="0" smtClean="0">
                <a:solidFill>
                  <a:srgbClr val="FFFFFF"/>
                </a:solidFill>
                <a:effectLst/>
              </a:rPr>
              <a:t> </a:t>
            </a:r>
            <a:r>
              <a:rPr lang="es-ES_tradnl" sz="2000" b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riguroso</a:t>
            </a:r>
            <a:r>
              <a:rPr lang="es-ES_tradnl" sz="2000" b="1" u="sng" dirty="0" smtClean="0">
                <a:solidFill>
                  <a:srgbClr val="FFFFFF"/>
                </a:solidFill>
                <a:effectLst/>
              </a:rPr>
              <a:t> </a:t>
            </a:r>
            <a:r>
              <a:rPr lang="es-ES_tradnl" sz="2000" dirty="0" smtClean="0">
                <a:solidFill>
                  <a:srgbClr val="FFFFFF"/>
                </a:solidFill>
                <a:effectLst/>
              </a:rPr>
              <a:t>trabajo de planeación de personal</a:t>
            </a:r>
            <a:endParaRPr lang="es-ES" sz="2000" dirty="0">
              <a:solidFill>
                <a:srgbClr val="FFFFFF"/>
              </a:solidFill>
            </a:endParaRPr>
          </a:p>
        </p:txBody>
      </p:sp>
      <p:sp>
        <p:nvSpPr>
          <p:cNvPr id="13" name="Igual 12"/>
          <p:cNvSpPr/>
          <p:nvPr/>
        </p:nvSpPr>
        <p:spPr>
          <a:xfrm>
            <a:off x="3886200" y="2182918"/>
            <a:ext cx="1320800" cy="839682"/>
          </a:xfrm>
          <a:prstGeom prst="mathEqual">
            <a:avLst/>
          </a:prstGeom>
          <a:solidFill>
            <a:srgbClr val="DEB200"/>
          </a:solidFill>
          <a:ln>
            <a:solidFill>
              <a:srgbClr val="FFE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4" name="Flecha curvada hacia la izquierda 13"/>
          <p:cNvSpPr/>
          <p:nvPr/>
        </p:nvSpPr>
        <p:spPr>
          <a:xfrm rot="1657228">
            <a:off x="6885000" y="4324013"/>
            <a:ext cx="1206500" cy="1892300"/>
          </a:xfrm>
          <a:prstGeom prst="curvedLeftArrow">
            <a:avLst/>
          </a:prstGeom>
          <a:solidFill>
            <a:srgbClr val="DEB200"/>
          </a:solidFill>
          <a:ln>
            <a:solidFill>
              <a:srgbClr val="FFE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00038" y="6545597"/>
            <a:ext cx="87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Chiavenato, I. </a:t>
            </a:r>
            <a:r>
              <a:rPr lang="es-ES_tradnl" sz="1200" dirty="0"/>
              <a:t>(2001). </a:t>
            </a:r>
            <a:r>
              <a:rPr lang="es-ES_tradnl" sz="1200" dirty="0" smtClean="0"/>
              <a:t>Administración de </a:t>
            </a:r>
            <a:r>
              <a:rPr lang="es-ES_tradnl" sz="1200" dirty="0"/>
              <a:t>recursos </a:t>
            </a:r>
            <a:r>
              <a:rPr lang="es-ES_tradnl" sz="1200" dirty="0" smtClean="0"/>
              <a:t>humanos. </a:t>
            </a:r>
            <a:r>
              <a:rPr lang="es-ES_tradnl" sz="1200" dirty="0"/>
              <a:t>5</a:t>
            </a:r>
            <a:r>
              <a:rPr lang="es-ES_tradnl" sz="1200" dirty="0" smtClean="0"/>
              <a:t>ta Edición. Colombia: </a:t>
            </a:r>
            <a:r>
              <a:rPr lang="es-ES_tradnl" sz="1200" i="1" dirty="0" err="1" smtClean="0"/>
              <a:t>McGaw</a:t>
            </a:r>
            <a:r>
              <a:rPr lang="es-ES_tradnl" sz="1200" i="1" dirty="0" smtClean="0"/>
              <a:t> Hill.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55960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64482" y="1204836"/>
            <a:ext cx="8694979" cy="1447800"/>
          </a:xfrm>
        </p:spPr>
        <p:txBody>
          <a:bodyPr/>
          <a:lstStyle/>
          <a:p>
            <a:r>
              <a:rPr lang="es-ES" sz="3200" dirty="0" smtClean="0"/>
              <a:t>TIPOS DE INVESTIGACIÓN PARA LA PLANEACIÓN DEL RECURSO HUMANO</a:t>
            </a:r>
            <a:endParaRPr lang="es-ES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2800" b="1" dirty="0" smtClean="0">
                <a:solidFill>
                  <a:srgbClr val="FFF429"/>
                </a:solidFill>
              </a:rPr>
              <a:t>INTERNA</a:t>
            </a:r>
            <a:endParaRPr lang="es-ES" sz="2800" b="1" dirty="0">
              <a:solidFill>
                <a:srgbClr val="FFF429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2800" b="1" dirty="0" smtClean="0">
                <a:solidFill>
                  <a:srgbClr val="FFF429"/>
                </a:solidFill>
              </a:rPr>
              <a:t>EXTERNA</a:t>
            </a:r>
            <a:endParaRPr lang="es-ES" sz="2800" b="1" dirty="0">
              <a:solidFill>
                <a:srgbClr val="FFF429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5874" y="3492668"/>
            <a:ext cx="3213020" cy="290813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659" y="3532358"/>
            <a:ext cx="3227675" cy="2868442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00038" y="6492677"/>
            <a:ext cx="87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Chiavenato, I. </a:t>
            </a:r>
            <a:r>
              <a:rPr lang="es-ES_tradnl" sz="1200" dirty="0"/>
              <a:t>(2001). </a:t>
            </a:r>
            <a:r>
              <a:rPr lang="es-ES_tradnl" sz="1200" dirty="0" smtClean="0"/>
              <a:t>Administración de </a:t>
            </a:r>
            <a:r>
              <a:rPr lang="es-ES_tradnl" sz="1200" dirty="0"/>
              <a:t>recursos </a:t>
            </a:r>
            <a:r>
              <a:rPr lang="es-ES_tradnl" sz="1200" dirty="0" smtClean="0"/>
              <a:t>humanos. </a:t>
            </a:r>
            <a:r>
              <a:rPr lang="es-ES_tradnl" sz="1200" dirty="0"/>
              <a:t>5</a:t>
            </a:r>
            <a:r>
              <a:rPr lang="es-ES_tradnl" sz="1200" dirty="0" smtClean="0"/>
              <a:t>ta Edición. Colombia: </a:t>
            </a:r>
            <a:r>
              <a:rPr lang="es-ES_tradnl" sz="1200" i="1" dirty="0" err="1" smtClean="0"/>
              <a:t>McGaw</a:t>
            </a:r>
            <a:r>
              <a:rPr lang="es-ES_tradnl" sz="1200" i="1" dirty="0" smtClean="0"/>
              <a:t> Hill.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35168550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0430927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152400" y="6355710"/>
            <a:ext cx="82296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b="1" dirty="0">
                <a:latin typeface="+mj-lt"/>
              </a:rPr>
              <a:t>Werther </a:t>
            </a:r>
            <a:r>
              <a:rPr lang="es-ES_tradnl" sz="1200" b="1" dirty="0" err="1">
                <a:latin typeface="+mj-lt"/>
              </a:rPr>
              <a:t>Jr</a:t>
            </a:r>
            <a:r>
              <a:rPr lang="es-ES_tradnl" sz="1200" b="1" dirty="0">
                <a:latin typeface="+mj-lt"/>
              </a:rPr>
              <a:t>, W., &amp; Davis, K. (1991). </a:t>
            </a:r>
            <a:r>
              <a:rPr lang="es-ES_tradnl" sz="1200" b="1" i="1" dirty="0">
                <a:latin typeface="+mj-lt"/>
              </a:rPr>
              <a:t>Administración de personal y recursos humanos.</a:t>
            </a:r>
            <a:r>
              <a:rPr lang="es-ES_tradnl" sz="1200" b="1" dirty="0">
                <a:latin typeface="+mj-lt"/>
              </a:rPr>
              <a:t> Miami, Estados Unidos de América: McGraw-Hill.</a:t>
            </a:r>
          </a:p>
          <a:p>
            <a:r>
              <a:rPr lang="es-ES_tradnl" sz="1000" dirty="0"/>
              <a:t> </a:t>
            </a:r>
          </a:p>
        </p:txBody>
      </p:sp>
      <p:sp>
        <p:nvSpPr>
          <p:cNvPr id="2" name="Rectángulo 1"/>
          <p:cNvSpPr/>
          <p:nvPr/>
        </p:nvSpPr>
        <p:spPr>
          <a:xfrm>
            <a:off x="428765" y="1326021"/>
            <a:ext cx="38042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000" b="1" dirty="0" smtClean="0">
                <a:solidFill>
                  <a:srgbClr val="FFF429"/>
                </a:solidFill>
              </a:rPr>
              <a:t>I.INTERNA</a:t>
            </a:r>
            <a:endParaRPr lang="es-ES" sz="4000" b="1" dirty="0">
              <a:solidFill>
                <a:srgbClr val="FFF4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29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50782204"/>
              </p:ext>
            </p:extLst>
          </p:nvPr>
        </p:nvGraphicFramePr>
        <p:xfrm>
          <a:off x="502672" y="1902320"/>
          <a:ext cx="8229600" cy="457200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200" b="1" dirty="0" smtClean="0">
                          <a:latin typeface="Morning Crescent"/>
                          <a:cs typeface="Morning Crescent"/>
                        </a:rPr>
                        <a:t>Causas</a:t>
                      </a:r>
                      <a:r>
                        <a:rPr lang="es-ES_tradnl" sz="2200" b="1" baseline="0" dirty="0" smtClean="0">
                          <a:latin typeface="Morning Crescent"/>
                          <a:cs typeface="Morning Crescent"/>
                        </a:rPr>
                        <a:t> Externas</a:t>
                      </a:r>
                      <a:endParaRPr lang="es-ES_tradnl" sz="2200" b="1" dirty="0">
                        <a:latin typeface="Morning Crescent"/>
                        <a:cs typeface="Morning Crescen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200" b="1" dirty="0" smtClean="0">
                          <a:latin typeface="Morning Crescent"/>
                          <a:cs typeface="Morning Crescent"/>
                        </a:rPr>
                        <a:t>Causas Internas</a:t>
                      </a:r>
                      <a:endParaRPr lang="es-ES_tradnl" sz="2200" b="1" dirty="0">
                        <a:latin typeface="Morning Crescent"/>
                        <a:cs typeface="Morning Crescen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200" b="1" dirty="0" smtClean="0">
                          <a:latin typeface="Morning Crescent"/>
                          <a:cs typeface="Morning Crescent"/>
                        </a:rPr>
                        <a:t>Fuerza</a:t>
                      </a:r>
                      <a:r>
                        <a:rPr lang="es-ES_tradnl" sz="2200" b="1" baseline="0" dirty="0" smtClean="0">
                          <a:latin typeface="Morning Crescent"/>
                          <a:cs typeface="Morning Crescent"/>
                        </a:rPr>
                        <a:t> de Trabajo</a:t>
                      </a:r>
                      <a:endParaRPr lang="es-ES_tradnl" sz="2200" b="1" dirty="0">
                        <a:latin typeface="Morning Crescent"/>
                        <a:cs typeface="Morning Crescen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200" dirty="0" smtClean="0">
                          <a:latin typeface="Abadi MT Condensed Light"/>
                          <a:cs typeface="Abadi MT Condensed Light"/>
                        </a:rPr>
                        <a:t>Factores económicos</a:t>
                      </a:r>
                      <a:endParaRPr lang="es-ES_tradnl" sz="22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200" dirty="0" smtClean="0">
                          <a:latin typeface="Abadi MT Condensed Light"/>
                          <a:cs typeface="Abadi MT Condensed Light"/>
                        </a:rPr>
                        <a:t>Planes estratégicos</a:t>
                      </a:r>
                      <a:endParaRPr lang="es-ES_tradnl" sz="22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200" dirty="0" smtClean="0">
                          <a:latin typeface="Abadi MT Condensed Light"/>
                          <a:cs typeface="Abadi MT Condensed Light"/>
                        </a:rPr>
                        <a:t>Jubilaciones</a:t>
                      </a:r>
                      <a:endParaRPr lang="es-ES_tradnl" sz="22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200" dirty="0" smtClean="0">
                          <a:latin typeface="Abadi MT Condensed Light"/>
                          <a:cs typeface="Abadi MT Condensed Light"/>
                        </a:rPr>
                        <a:t>Elementos sociales, políticos</a:t>
                      </a:r>
                      <a:r>
                        <a:rPr lang="es-ES_tradnl" sz="2200" baseline="0" dirty="0" smtClean="0">
                          <a:latin typeface="Abadi MT Condensed Light"/>
                          <a:cs typeface="Abadi MT Condensed Light"/>
                        </a:rPr>
                        <a:t> y legales</a:t>
                      </a:r>
                      <a:endParaRPr lang="es-ES_tradnl" sz="22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200" dirty="0" smtClean="0">
                          <a:latin typeface="Abadi MT Condensed Light"/>
                          <a:cs typeface="Abadi MT Condensed Light"/>
                        </a:rPr>
                        <a:t>Presupuestos </a:t>
                      </a:r>
                      <a:endParaRPr lang="es-ES_tradnl" sz="22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200" dirty="0" smtClean="0">
                          <a:latin typeface="Abadi MT Condensed Light"/>
                          <a:cs typeface="Abadi MT Condensed Light"/>
                        </a:rPr>
                        <a:t>Renuncias</a:t>
                      </a:r>
                      <a:endParaRPr lang="es-ES_tradnl" sz="22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200" dirty="0" smtClean="0">
                          <a:latin typeface="Abadi MT Condensed Light"/>
                          <a:cs typeface="Abadi MT Condensed Light"/>
                        </a:rPr>
                        <a:t>Cambios tecnológicos</a:t>
                      </a:r>
                      <a:endParaRPr lang="es-ES_tradnl" sz="22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200" dirty="0" smtClean="0">
                          <a:latin typeface="Abadi MT Condensed Light"/>
                          <a:cs typeface="Abadi MT Condensed Light"/>
                        </a:rPr>
                        <a:t>Ventas</a:t>
                      </a:r>
                      <a:r>
                        <a:rPr lang="es-ES_tradnl" sz="2200" baseline="0" dirty="0" smtClean="0">
                          <a:latin typeface="Abadi MT Condensed Light"/>
                          <a:cs typeface="Abadi MT Condensed Light"/>
                        </a:rPr>
                        <a:t> y pronósticos de productos</a:t>
                      </a:r>
                      <a:endParaRPr lang="es-ES_tradnl" sz="22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200" dirty="0" smtClean="0">
                          <a:latin typeface="Abadi MT Condensed Light"/>
                          <a:cs typeface="Abadi MT Condensed Light"/>
                        </a:rPr>
                        <a:t>Despidos</a:t>
                      </a:r>
                      <a:endParaRPr lang="es-ES_tradnl" sz="22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200" dirty="0" smtClean="0">
                          <a:latin typeface="Abadi MT Condensed Light"/>
                          <a:cs typeface="Abadi MT Condensed Light"/>
                        </a:rPr>
                        <a:t>Competencia</a:t>
                      </a:r>
                      <a:endParaRPr lang="es-ES_tradnl" sz="22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200" dirty="0" smtClean="0">
                          <a:latin typeface="Abadi MT Condensed Light"/>
                          <a:cs typeface="Abadi MT Condensed Light"/>
                        </a:rPr>
                        <a:t>Nuevas operaciones líneas</a:t>
                      </a:r>
                      <a:r>
                        <a:rPr lang="es-ES_tradnl" sz="2200" baseline="0" dirty="0" smtClean="0">
                          <a:latin typeface="Abadi MT Condensed Light"/>
                          <a:cs typeface="Abadi MT Condensed Light"/>
                        </a:rPr>
                        <a:t> y productos</a:t>
                      </a:r>
                      <a:endParaRPr lang="es-ES_tradnl" sz="22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200" dirty="0" smtClean="0">
                          <a:latin typeface="Abadi MT Condensed Light"/>
                          <a:cs typeface="Abadi MT Condensed Light"/>
                        </a:rPr>
                        <a:t>Muerte</a:t>
                      </a:r>
                      <a:endParaRPr lang="es-ES_tradnl" sz="22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ES_tradnl" sz="220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200" dirty="0" smtClean="0">
                          <a:latin typeface="Abadi MT Condensed Light"/>
                          <a:cs typeface="Abadi MT Condensed Light"/>
                        </a:rPr>
                        <a:t>Reorganización y diseño de puestos</a:t>
                      </a:r>
                      <a:endParaRPr lang="es-ES_tradnl" sz="22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200" dirty="0" smtClean="0">
                          <a:latin typeface="Abadi MT Condensed Light"/>
                          <a:cs typeface="Abadi MT Condensed Light"/>
                        </a:rPr>
                        <a:t>Licencias</a:t>
                      </a:r>
                      <a:endParaRPr lang="es-ES_tradnl" sz="22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152399" y="6368940"/>
            <a:ext cx="875018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/>
              <a:t>Werther </a:t>
            </a:r>
            <a:r>
              <a:rPr lang="es-ES_tradnl" sz="1200" dirty="0" err="1"/>
              <a:t>Jr</a:t>
            </a:r>
            <a:r>
              <a:rPr lang="es-ES_tradnl" sz="1200" dirty="0"/>
              <a:t>, W., &amp; Davis, K. (1991). </a:t>
            </a:r>
            <a:r>
              <a:rPr lang="es-ES_tradnl" sz="1200" i="1" dirty="0"/>
              <a:t>Administración de personal y recursos humanos.</a:t>
            </a:r>
            <a:r>
              <a:rPr lang="es-ES_tradnl" sz="1200" dirty="0"/>
              <a:t> Miami, Estados Unidos de América: McGraw-Hill.</a:t>
            </a:r>
          </a:p>
          <a:p>
            <a:r>
              <a:rPr lang="es-ES_tradnl" sz="1000" dirty="0"/>
              <a:t> </a:t>
            </a:r>
          </a:p>
        </p:txBody>
      </p:sp>
      <p:grpSp>
        <p:nvGrpSpPr>
          <p:cNvPr id="4" name="Agrupar 3"/>
          <p:cNvGrpSpPr/>
          <p:nvPr/>
        </p:nvGrpSpPr>
        <p:grpSpPr>
          <a:xfrm>
            <a:off x="693490" y="760884"/>
            <a:ext cx="7421814" cy="1410824"/>
            <a:chOff x="2771643" y="3415437"/>
            <a:chExt cx="3155826" cy="1983783"/>
          </a:xfrm>
        </p:grpSpPr>
        <p:sp>
          <p:nvSpPr>
            <p:cNvPr id="5" name="Rectángulo 4"/>
            <p:cNvSpPr/>
            <p:nvPr/>
          </p:nvSpPr>
          <p:spPr>
            <a:xfrm>
              <a:off x="2793243" y="3415437"/>
              <a:ext cx="3134226" cy="1323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ectángulo 7"/>
            <p:cNvSpPr/>
            <p:nvPr/>
          </p:nvSpPr>
          <p:spPr>
            <a:xfrm>
              <a:off x="2771643" y="4076171"/>
              <a:ext cx="3134226" cy="1323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7725" tIns="0" rIns="0" bIns="0" numCol="1" spcCol="1270" anchor="t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_tradnl" sz="3600" kern="1200" dirty="0" smtClean="0">
                  <a:solidFill>
                    <a:srgbClr val="000090"/>
                  </a:solidFill>
                  <a:latin typeface="+mj-lt"/>
                  <a:cs typeface="Abadi MT Condensed Light"/>
                </a:rPr>
                <a:t>1.) Conocer </a:t>
              </a:r>
              <a:r>
                <a:rPr lang="es-ES_tradnl" sz="2400" kern="1200" dirty="0" smtClean="0">
                  <a:solidFill>
                    <a:srgbClr val="000090"/>
                  </a:solidFill>
                  <a:latin typeface="+mj-lt"/>
                  <a:cs typeface="Morning Crescent"/>
                </a:rPr>
                <a:t>Necesidades </a:t>
              </a:r>
              <a:r>
                <a:rPr lang="es-ES_tradnl" sz="3600" kern="1200" dirty="0" smtClean="0">
                  <a:solidFill>
                    <a:srgbClr val="000090"/>
                  </a:solidFill>
                  <a:latin typeface="+mj-lt"/>
                  <a:cs typeface="Abadi MT Condensed Light"/>
                </a:rPr>
                <a:t>de R.H</a:t>
              </a:r>
              <a:endParaRPr lang="es-ES_tradnl" sz="1600" kern="1200" dirty="0" smtClean="0">
                <a:solidFill>
                  <a:srgbClr val="000090"/>
                </a:solidFill>
                <a:latin typeface="+mj-lt"/>
                <a:cs typeface="Abadi MT Condensed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275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1256" y="1294632"/>
            <a:ext cx="8775161" cy="1447800"/>
          </a:xfrm>
        </p:spPr>
        <p:txBody>
          <a:bodyPr/>
          <a:lstStyle/>
          <a:p>
            <a:r>
              <a:rPr lang="es-ES" sz="3600" dirty="0" smtClean="0"/>
              <a:t>1.Modelo basado en la Demanda del Producto o Servicio</a:t>
            </a:r>
            <a:endParaRPr lang="es-ES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9759" y="3012142"/>
            <a:ext cx="8518967" cy="3845858"/>
          </a:xfrm>
        </p:spPr>
        <p:txBody>
          <a:bodyPr>
            <a:normAutofit/>
          </a:bodyPr>
          <a:lstStyle/>
          <a:p>
            <a:r>
              <a:rPr lang="es-ES" dirty="0" smtClean="0"/>
              <a:t>Las necesidades del personal son una variable dependiente de la demanda del producto o servicio.</a:t>
            </a:r>
          </a:p>
          <a:p>
            <a:pPr marL="0" indent="0" algn="ctr">
              <a:buNone/>
            </a:pPr>
            <a:r>
              <a:rPr lang="es-ES" dirty="0" smtClean="0">
                <a:solidFill>
                  <a:srgbClr val="000090"/>
                </a:solidFill>
              </a:rPr>
              <a:t># PERSONAS </a:t>
            </a:r>
            <a:r>
              <a:rPr lang="es-ES" dirty="0" smtClean="0"/>
              <a:t>– </a:t>
            </a:r>
            <a:r>
              <a:rPr lang="es-E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DEMANDA </a:t>
            </a:r>
          </a:p>
          <a:p>
            <a:r>
              <a:rPr lang="es-ES" dirty="0" smtClean="0">
                <a:solidFill>
                  <a:srgbClr val="FFFFFF"/>
                </a:solidFill>
              </a:rPr>
              <a:t>Variaciones de la productividad</a:t>
            </a:r>
          </a:p>
          <a:p>
            <a:r>
              <a:rPr lang="es-ES" dirty="0" smtClean="0">
                <a:solidFill>
                  <a:srgbClr val="FFFFFF"/>
                </a:solidFill>
              </a:rPr>
              <a:t>La tecnología</a:t>
            </a:r>
          </a:p>
          <a:p>
            <a:r>
              <a:rPr lang="es-ES" dirty="0" smtClean="0">
                <a:solidFill>
                  <a:srgbClr val="FFFFFF"/>
                </a:solidFill>
              </a:rPr>
              <a:t>La disponibilidad de personas en la organización</a:t>
            </a:r>
          </a:p>
          <a:p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00038" y="6426527"/>
            <a:ext cx="87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Chiavenato, I. </a:t>
            </a:r>
            <a:r>
              <a:rPr lang="es-ES_tradnl" sz="1200" dirty="0"/>
              <a:t>(2001). </a:t>
            </a:r>
            <a:r>
              <a:rPr lang="es-ES_tradnl" sz="1200" dirty="0" smtClean="0"/>
              <a:t>Administración de </a:t>
            </a:r>
            <a:r>
              <a:rPr lang="es-ES_tradnl" sz="1200" dirty="0"/>
              <a:t>recursos </a:t>
            </a:r>
            <a:r>
              <a:rPr lang="es-ES_tradnl" sz="1200" dirty="0" smtClean="0"/>
              <a:t>humanos. </a:t>
            </a:r>
            <a:r>
              <a:rPr lang="es-ES_tradnl" sz="1200" dirty="0"/>
              <a:t>5</a:t>
            </a:r>
            <a:r>
              <a:rPr lang="es-ES_tradnl" sz="1200" dirty="0" smtClean="0"/>
              <a:t>ta Edición. Colombia: </a:t>
            </a:r>
            <a:r>
              <a:rPr lang="es-ES_tradnl" sz="1200" i="1" dirty="0" err="1" smtClean="0"/>
              <a:t>McGaw</a:t>
            </a:r>
            <a:r>
              <a:rPr lang="es-ES_tradnl" sz="1200" i="1" dirty="0" smtClean="0"/>
              <a:t> Hill.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26208946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2788" y="1962635"/>
            <a:ext cx="7716838" cy="3784166"/>
          </a:xfrm>
        </p:spPr>
        <p:txBody>
          <a:bodyPr/>
          <a:lstStyle/>
          <a:p>
            <a:pPr algn="just"/>
            <a:r>
              <a:rPr lang="es-ES" dirty="0" smtClean="0"/>
              <a:t>Este modelo emplea previsiones de </a:t>
            </a:r>
            <a:r>
              <a:rPr lang="es-ES" u="sng" dirty="0" smtClean="0">
                <a:solidFill>
                  <a:srgbClr val="FFF429"/>
                </a:solidFill>
              </a:rPr>
              <a:t>datos históricos</a:t>
            </a:r>
            <a:r>
              <a:rPr lang="es-ES" dirty="0" smtClean="0"/>
              <a:t>.</a:t>
            </a:r>
          </a:p>
          <a:p>
            <a:pPr algn="just"/>
            <a:r>
              <a:rPr lang="es-ES" dirty="0" smtClean="0"/>
              <a:t>Se orienta hacia el </a:t>
            </a:r>
            <a:r>
              <a:rPr lang="es-ES" u="sng" dirty="0" smtClean="0">
                <a:solidFill>
                  <a:srgbClr val="FFF429"/>
                </a:solidFill>
              </a:rPr>
              <a:t>nivel operacional </a:t>
            </a:r>
            <a:r>
              <a:rPr lang="es-ES" dirty="0" smtClean="0"/>
              <a:t>de la organización.</a:t>
            </a:r>
          </a:p>
          <a:p>
            <a:pPr algn="just"/>
            <a:r>
              <a:rPr lang="es-ES" u="sng" dirty="0" smtClean="0">
                <a:solidFill>
                  <a:srgbClr val="FFF429"/>
                </a:solidFill>
              </a:rPr>
              <a:t>No</a:t>
            </a:r>
            <a:r>
              <a:rPr lang="es-ES" dirty="0" smtClean="0"/>
              <a:t> tiene en cuenta posible hechos imprevistos, como estrategias de competidores, situación de mercado de clientes, huelgas, falta de materia prima, etc.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39722" y="6519137"/>
            <a:ext cx="87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Chiavenato, I. </a:t>
            </a:r>
            <a:r>
              <a:rPr lang="es-ES_tradnl" sz="1200" dirty="0"/>
              <a:t>(2001). </a:t>
            </a:r>
            <a:r>
              <a:rPr lang="es-ES_tradnl" sz="1200" dirty="0" smtClean="0"/>
              <a:t>Administración de </a:t>
            </a:r>
            <a:r>
              <a:rPr lang="es-ES_tradnl" sz="1200" dirty="0"/>
              <a:t>recursos </a:t>
            </a:r>
            <a:r>
              <a:rPr lang="es-ES_tradnl" sz="1200" dirty="0" smtClean="0"/>
              <a:t>humanos. </a:t>
            </a:r>
            <a:r>
              <a:rPr lang="es-ES_tradnl" sz="1200" dirty="0"/>
              <a:t>5</a:t>
            </a:r>
            <a:r>
              <a:rPr lang="es-ES_tradnl" sz="1200" dirty="0" smtClean="0"/>
              <a:t>ta Edición. Colombia: </a:t>
            </a:r>
            <a:r>
              <a:rPr lang="es-ES_tradnl" sz="1200" i="1" dirty="0" err="1" smtClean="0"/>
              <a:t>McGaw</a:t>
            </a:r>
            <a:r>
              <a:rPr lang="es-ES_tradnl" sz="1200" i="1" dirty="0" smtClean="0"/>
              <a:t> Hill.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28050499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2788" y="3012142"/>
            <a:ext cx="7716838" cy="856152"/>
          </a:xfrm>
        </p:spPr>
        <p:txBody>
          <a:bodyPr>
            <a:normAutofit fontScale="85000" lnSpcReduction="20000"/>
          </a:bodyPr>
          <a:lstStyle/>
          <a:p>
            <a:r>
              <a:rPr lang="es-ES" dirty="0" smtClean="0"/>
              <a:t>También se centra en el nivel </a:t>
            </a:r>
            <a:r>
              <a:rPr lang="es-ES" u="sng" dirty="0" smtClean="0">
                <a:solidFill>
                  <a:srgbClr val="FFF429"/>
                </a:solidFill>
              </a:rPr>
              <a:t>operacional</a:t>
            </a:r>
            <a:r>
              <a:rPr lang="es-ES" dirty="0" smtClean="0"/>
              <a:t> de las empresas.</a:t>
            </a:r>
          </a:p>
          <a:p>
            <a:endParaRPr lang="es-ES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/>
              <a:t>2</a:t>
            </a:r>
            <a:r>
              <a:rPr lang="es-ES" sz="3600" dirty="0" smtClean="0"/>
              <a:t>.Modelo basado en Segmentos de Cargos</a:t>
            </a:r>
            <a:endParaRPr lang="es-ES" sz="36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17" y="3868294"/>
            <a:ext cx="3060700" cy="2654300"/>
          </a:xfrm>
          <a:prstGeom prst="rect">
            <a:avLst/>
          </a:prstGeom>
        </p:spPr>
      </p:pic>
      <p:sp>
        <p:nvSpPr>
          <p:cNvPr id="6" name="Marcador de contenido 2"/>
          <p:cNvSpPr txBox="1">
            <a:spLocks/>
          </p:cNvSpPr>
          <p:nvPr/>
        </p:nvSpPr>
        <p:spPr>
          <a:xfrm>
            <a:off x="3537286" y="3592618"/>
            <a:ext cx="5457897" cy="315458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ts val="0"/>
              </a:spcBef>
              <a:spcAft>
                <a:spcPts val="2000"/>
              </a:spcAft>
              <a:buFontTx/>
              <a:buBlip>
                <a:blip r:embed="rId3"/>
              </a:buBlip>
              <a:defRPr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31825" indent="-2825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3"/>
              </a:buBlip>
              <a:defRPr sz="22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-2825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3"/>
              </a:buBlip>
              <a:defRPr sz="20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196975" indent="-2825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3"/>
              </a:buBlip>
              <a:defRPr sz="18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492250" indent="-2952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3"/>
              </a:buBlip>
              <a:defRPr sz="18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774825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3"/>
              </a:buBlip>
              <a:defRPr lang="en-US" sz="18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055813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3"/>
              </a:buBlip>
              <a:defRPr lang="en-US" sz="18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344738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3"/>
              </a:buBlip>
              <a:defRPr lang="en-US" sz="18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625725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3"/>
              </a:buBlip>
              <a:defRPr lang="en-US" sz="18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Seleccionar un factor estratégico en cada área. Un factor cuyas variaciones afecten las necesidades del personal.</a:t>
            </a:r>
          </a:p>
          <a:p>
            <a:r>
              <a:rPr lang="es-ES" dirty="0" smtClean="0"/>
              <a:t>Determinar los niveles históricos de fuerza laboral por área.</a:t>
            </a:r>
          </a:p>
          <a:p>
            <a:r>
              <a:rPr lang="es-ES" dirty="0" smtClean="0"/>
              <a:t>Proyectar los niveles futuros de fuerza laboral en cada área.</a:t>
            </a:r>
          </a:p>
          <a:p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100038" y="6532367"/>
            <a:ext cx="87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Chiavenato, I. </a:t>
            </a:r>
            <a:r>
              <a:rPr lang="es-ES_tradnl" sz="1200" dirty="0"/>
              <a:t>(2001). </a:t>
            </a:r>
            <a:r>
              <a:rPr lang="es-ES_tradnl" sz="1200" dirty="0" smtClean="0"/>
              <a:t>Administración de </a:t>
            </a:r>
            <a:r>
              <a:rPr lang="es-ES_tradnl" sz="1200" dirty="0"/>
              <a:t>recursos </a:t>
            </a:r>
            <a:r>
              <a:rPr lang="es-ES_tradnl" sz="1200" dirty="0" smtClean="0"/>
              <a:t>humanos. </a:t>
            </a:r>
            <a:r>
              <a:rPr lang="es-ES_tradnl" sz="1200" dirty="0"/>
              <a:t>5</a:t>
            </a:r>
            <a:r>
              <a:rPr lang="es-ES_tradnl" sz="1200" dirty="0" smtClean="0"/>
              <a:t>ta Edición. Colombia: </a:t>
            </a:r>
            <a:r>
              <a:rPr lang="es-ES_tradnl" sz="1200" i="1" dirty="0" err="1" smtClean="0"/>
              <a:t>McGaw</a:t>
            </a:r>
            <a:r>
              <a:rPr lang="es-ES_tradnl" sz="1200" i="1" dirty="0" smtClean="0"/>
              <a:t> Hill.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32512835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2"/>
          <p:cNvSpPr txBox="1">
            <a:spLocks/>
          </p:cNvSpPr>
          <p:nvPr/>
        </p:nvSpPr>
        <p:spPr>
          <a:xfrm>
            <a:off x="3780955" y="3592618"/>
            <a:ext cx="5214228" cy="3154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0"/>
              </a:spcBef>
              <a:spcAft>
                <a:spcPts val="2000"/>
              </a:spcAft>
              <a:buFontTx/>
              <a:buBlip>
                <a:blip r:embed="rId2"/>
              </a:buBlip>
              <a:defRPr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31825" indent="-2825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2"/>
              </a:buBlip>
              <a:defRPr sz="22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-2825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2"/>
              </a:buBlip>
              <a:defRPr sz="20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196975" indent="-2825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2"/>
              </a:buBlip>
              <a:defRPr sz="18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492250" indent="-2952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2"/>
              </a:buBlip>
              <a:defRPr sz="18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774825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lang="en-US" sz="18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055813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lang="en-US" sz="18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344738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lang="en-US" sz="18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625725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lang="en-US" sz="18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dirty="0" smtClean="0"/>
              <a:t>* Calcular sus necesidades totales de personal con base en proyecciones relacionadas sólo con ciertos segmentos de cargos de su fuerza laboral que presenten más variaciones</a:t>
            </a:r>
          </a:p>
          <a:p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669" y="3473072"/>
            <a:ext cx="3537286" cy="256784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00038" y="6466217"/>
            <a:ext cx="87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Chiavenato, I. </a:t>
            </a:r>
            <a:r>
              <a:rPr lang="es-ES_tradnl" sz="1200" dirty="0"/>
              <a:t>(2001). </a:t>
            </a:r>
            <a:r>
              <a:rPr lang="es-ES_tradnl" sz="1200" dirty="0" smtClean="0"/>
              <a:t>Administración de </a:t>
            </a:r>
            <a:r>
              <a:rPr lang="es-ES_tradnl" sz="1200" dirty="0"/>
              <a:t>recursos </a:t>
            </a:r>
            <a:r>
              <a:rPr lang="es-ES_tradnl" sz="1200" dirty="0" smtClean="0"/>
              <a:t>humanos. </a:t>
            </a:r>
            <a:r>
              <a:rPr lang="es-ES_tradnl" sz="1200" dirty="0"/>
              <a:t>5</a:t>
            </a:r>
            <a:r>
              <a:rPr lang="es-ES_tradnl" sz="1200" dirty="0" smtClean="0"/>
              <a:t>ta Edición. Colombia: </a:t>
            </a:r>
            <a:r>
              <a:rPr lang="es-ES_tradnl" sz="1200" i="1" dirty="0" err="1" smtClean="0"/>
              <a:t>McGaw</a:t>
            </a:r>
            <a:r>
              <a:rPr lang="es-ES_tradnl" sz="1200" i="1" dirty="0" smtClean="0"/>
              <a:t> Hill.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17210043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 smtClean="0"/>
              <a:t>3.Modelo de Sustitución de Puntos Clave</a:t>
            </a:r>
            <a:endParaRPr lang="es-ES" sz="3600" dirty="0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304800" y="3213100"/>
            <a:ext cx="8576083" cy="3712967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ts val="0"/>
              </a:spcBef>
              <a:spcAft>
                <a:spcPts val="2000"/>
              </a:spcAft>
              <a:buFontTx/>
              <a:buBlip>
                <a:blip r:embed="rId2"/>
              </a:buBlip>
              <a:defRPr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31825" indent="-2825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2"/>
              </a:buBlip>
              <a:defRPr sz="22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-2825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2"/>
              </a:buBlip>
              <a:defRPr sz="20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196975" indent="-2825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2"/>
              </a:buBlip>
              <a:defRPr sz="18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492250" indent="-2952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2"/>
              </a:buBlip>
              <a:defRPr sz="18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774825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lang="en-US" sz="18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055813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lang="en-US" sz="18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344738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lang="en-US" sz="18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625725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lang="en-US" sz="18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_tradnl" sz="3200" dirty="0">
                <a:effectLst/>
              </a:rPr>
              <a:t>Constituyen una representación visual de las posibilidades específicas de sustitución dentro de una empresa. La información se obtiene del </a:t>
            </a:r>
            <a:r>
              <a:rPr lang="es-ES_tradnl" sz="3200" u="sng" dirty="0">
                <a:solidFill>
                  <a:srgbClr val="FFF429"/>
                </a:solidFill>
                <a:effectLst/>
              </a:rPr>
              <a:t>formato de promociones potenciales</a:t>
            </a:r>
            <a:r>
              <a:rPr lang="es-ES_tradnl" sz="3200" dirty="0" smtClean="0">
                <a:effectLst/>
              </a:rPr>
              <a:t>.</a:t>
            </a:r>
            <a:r>
              <a:rPr lang="es-ES_tradnl" sz="3200" dirty="0">
                <a:effectLst/>
              </a:rPr>
              <a:t> </a:t>
            </a:r>
          </a:p>
          <a:p>
            <a:pPr algn="just"/>
            <a:r>
              <a:rPr lang="es-ES_tradnl" sz="3200" dirty="0">
                <a:effectLst/>
              </a:rPr>
              <a:t>En una estructura muy similar en la de un organigrama, se describen varios puestos de la empresa y la situación actual de varios candidatos</a:t>
            </a:r>
            <a:r>
              <a:rPr lang="es-ES_tradnl" sz="3200" dirty="0" smtClean="0">
                <a:effectLst/>
              </a:rPr>
              <a:t>.</a:t>
            </a:r>
          </a:p>
          <a:p>
            <a:pPr algn="just"/>
            <a:r>
              <a:rPr lang="es-ES_tradnl" sz="3200" dirty="0" smtClean="0">
                <a:effectLst/>
              </a:rPr>
              <a:t>El </a:t>
            </a:r>
            <a:r>
              <a:rPr lang="es-ES_tradnl" sz="3200" dirty="0">
                <a:effectLst/>
              </a:rPr>
              <a:t>potencial de reemplazo se compone de dos variables: </a:t>
            </a:r>
            <a:r>
              <a:rPr lang="es-ES_tradnl" sz="3200" u="sng" dirty="0">
                <a:solidFill>
                  <a:srgbClr val="FFF429"/>
                </a:solidFill>
                <a:effectLst/>
              </a:rPr>
              <a:t>el desempeño actual y la idoneidad de promoción</a:t>
            </a:r>
            <a:r>
              <a:rPr lang="es-ES_tradnl" sz="3200" dirty="0">
                <a:effectLst/>
              </a:rPr>
              <a:t>. El desempeño actual se determina por las evaluaciones periódicas. Las opiniones de otros gerentes y de los compañeros también pueden contribuir a esas previsiones mediante evaluaciones psicológicas, entrevistas y otros métodos de evaluación</a:t>
            </a:r>
            <a:r>
              <a:rPr lang="es-ES_tradnl" sz="3200" dirty="0" smtClean="0">
                <a:effectLst/>
              </a:rPr>
              <a:t>.</a:t>
            </a:r>
            <a:endParaRPr lang="es-ES" sz="3200" dirty="0" smtClean="0"/>
          </a:p>
          <a:p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100038" y="6532367"/>
            <a:ext cx="87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Chiavenato, I. </a:t>
            </a:r>
            <a:r>
              <a:rPr lang="es-ES_tradnl" sz="1200" dirty="0"/>
              <a:t>(2001). </a:t>
            </a:r>
            <a:r>
              <a:rPr lang="es-ES_tradnl" sz="1200" dirty="0" smtClean="0"/>
              <a:t>Administración de </a:t>
            </a:r>
            <a:r>
              <a:rPr lang="es-ES_tradnl" sz="1200" dirty="0"/>
              <a:t>recursos </a:t>
            </a:r>
            <a:r>
              <a:rPr lang="es-ES_tradnl" sz="1200" dirty="0" smtClean="0"/>
              <a:t>humanos. </a:t>
            </a:r>
            <a:r>
              <a:rPr lang="es-ES_tradnl" sz="1200" dirty="0"/>
              <a:t>5</a:t>
            </a:r>
            <a:r>
              <a:rPr lang="es-ES_tradnl" sz="1200" dirty="0" smtClean="0"/>
              <a:t>ta Edición. Colombia: </a:t>
            </a:r>
            <a:r>
              <a:rPr lang="es-ES_tradnl" sz="1200" i="1" dirty="0" err="1" smtClean="0"/>
              <a:t>McGaw</a:t>
            </a:r>
            <a:r>
              <a:rPr lang="es-ES_tradnl" sz="1200" i="1" dirty="0" smtClean="0"/>
              <a:t> Hill.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26786080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ceso alternativo 3"/>
          <p:cNvSpPr/>
          <p:nvPr/>
        </p:nvSpPr>
        <p:spPr>
          <a:xfrm>
            <a:off x="3124200" y="571500"/>
            <a:ext cx="2133600" cy="99060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Director de finanzas </a:t>
            </a:r>
          </a:p>
          <a:p>
            <a:pPr algn="ctr"/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J. Solís</a:t>
            </a:r>
          </a:p>
          <a:p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A/1  A Carranza</a:t>
            </a:r>
          </a:p>
          <a:p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B/1  B  Pereda </a:t>
            </a:r>
            <a:endParaRPr lang="es-ES_tradnl" sz="1400" b="1" dirty="0">
              <a:solidFill>
                <a:schemeClr val="tx1"/>
              </a:solidFill>
              <a:latin typeface="Abadi MT Condensed Light"/>
              <a:cs typeface="Abadi MT Condensed Light"/>
            </a:endParaRPr>
          </a:p>
        </p:txBody>
      </p:sp>
      <p:sp>
        <p:nvSpPr>
          <p:cNvPr id="5" name="Proceso alternativo 4"/>
          <p:cNvSpPr/>
          <p:nvPr/>
        </p:nvSpPr>
        <p:spPr>
          <a:xfrm>
            <a:off x="3124200" y="2019300"/>
            <a:ext cx="2133600" cy="106680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Subdirector de finanzas </a:t>
            </a:r>
          </a:p>
          <a:p>
            <a:pPr algn="ctr"/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F. Padilla</a:t>
            </a:r>
          </a:p>
          <a:p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A/1  A Lorenzana</a:t>
            </a:r>
          </a:p>
          <a:p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B/1  M Guerrero </a:t>
            </a:r>
            <a:endParaRPr lang="es-ES_tradnl" sz="1400" b="1" dirty="0">
              <a:solidFill>
                <a:schemeClr val="tx1"/>
              </a:solidFill>
              <a:latin typeface="Abadi MT Condensed Light"/>
              <a:cs typeface="Abadi MT Condensed Light"/>
            </a:endParaRPr>
          </a:p>
        </p:txBody>
      </p:sp>
      <p:sp>
        <p:nvSpPr>
          <p:cNvPr id="6" name="Proceso alternativo 5"/>
          <p:cNvSpPr/>
          <p:nvPr/>
        </p:nvSpPr>
        <p:spPr>
          <a:xfrm>
            <a:off x="5334000" y="3314700"/>
            <a:ext cx="2209800" cy="99060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Gerente de Informática </a:t>
            </a:r>
          </a:p>
          <a:p>
            <a:pPr algn="ctr"/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A. Lorenzana</a:t>
            </a:r>
          </a:p>
          <a:p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A/1  F. Mejía</a:t>
            </a:r>
          </a:p>
          <a:p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A/1  J. Larios </a:t>
            </a:r>
            <a:endParaRPr lang="es-ES_tradnl" sz="1400" b="1" dirty="0">
              <a:solidFill>
                <a:schemeClr val="tx1"/>
              </a:solidFill>
              <a:latin typeface="Abadi MT Condensed Light"/>
              <a:cs typeface="Abadi MT Condensed Light"/>
            </a:endParaRPr>
          </a:p>
        </p:txBody>
      </p:sp>
      <p:sp>
        <p:nvSpPr>
          <p:cNvPr id="7" name="Proceso alternativo 6"/>
          <p:cNvSpPr/>
          <p:nvPr/>
        </p:nvSpPr>
        <p:spPr>
          <a:xfrm>
            <a:off x="914400" y="3314700"/>
            <a:ext cx="2209800" cy="102870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Gerente de Contabilidad </a:t>
            </a:r>
          </a:p>
          <a:p>
            <a:pPr algn="ctr"/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P. Sierra</a:t>
            </a:r>
          </a:p>
          <a:p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A/2  R Gallegos</a:t>
            </a:r>
          </a:p>
          <a:p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B/3   A Barroso</a:t>
            </a:r>
            <a:r>
              <a:rPr lang="es-ES_tradnl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   </a:t>
            </a:r>
            <a:endParaRPr lang="es-ES_tradnl" b="1" dirty="0">
              <a:solidFill>
                <a:schemeClr val="tx1"/>
              </a:solidFill>
              <a:latin typeface="Abadi MT Condensed Light"/>
              <a:cs typeface="Abadi MT Condensed Light"/>
            </a:endParaRPr>
          </a:p>
        </p:txBody>
      </p:sp>
      <p:sp>
        <p:nvSpPr>
          <p:cNvPr id="8" name="Proceso alternativo 7"/>
          <p:cNvSpPr/>
          <p:nvPr/>
        </p:nvSpPr>
        <p:spPr>
          <a:xfrm>
            <a:off x="2286000" y="5010150"/>
            <a:ext cx="1676400" cy="127635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Supervisor de Nominas </a:t>
            </a:r>
          </a:p>
          <a:p>
            <a:pPr marL="342900" indent="-342900" algn="ctr"/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A. Barroso</a:t>
            </a:r>
          </a:p>
          <a:p>
            <a:pPr marL="342900" indent="-342900"/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B/2  L. Ocampo</a:t>
            </a:r>
          </a:p>
          <a:p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B/1   R. Macías</a:t>
            </a:r>
            <a:r>
              <a:rPr lang="es-ES_tradnl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   </a:t>
            </a:r>
            <a:endParaRPr lang="es-ES_tradnl" b="1" dirty="0">
              <a:solidFill>
                <a:schemeClr val="tx1"/>
              </a:solidFill>
              <a:latin typeface="Abadi MT Condensed Light"/>
              <a:cs typeface="Abadi MT Condensed Light"/>
            </a:endParaRPr>
          </a:p>
        </p:txBody>
      </p:sp>
      <p:sp>
        <p:nvSpPr>
          <p:cNvPr id="9" name="Proceso alternativo 8"/>
          <p:cNvSpPr/>
          <p:nvPr/>
        </p:nvSpPr>
        <p:spPr>
          <a:xfrm>
            <a:off x="152400" y="5029200"/>
            <a:ext cx="1676400" cy="127635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Supervisor de nominas</a:t>
            </a:r>
          </a:p>
          <a:p>
            <a:pPr algn="ctr"/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R. Gallegos</a:t>
            </a:r>
          </a:p>
          <a:p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C/3  L. Leal</a:t>
            </a:r>
          </a:p>
          <a:p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B/2   R. Limón</a:t>
            </a:r>
            <a:r>
              <a:rPr lang="es-ES_tradnl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   </a:t>
            </a:r>
            <a:endParaRPr lang="es-ES_tradnl" b="1" dirty="0">
              <a:solidFill>
                <a:schemeClr val="tx1"/>
              </a:solidFill>
              <a:latin typeface="Abadi MT Condensed Light"/>
              <a:cs typeface="Abadi MT Condensed Light"/>
            </a:endParaRPr>
          </a:p>
        </p:txBody>
      </p:sp>
      <p:sp>
        <p:nvSpPr>
          <p:cNvPr id="10" name="Proceso alternativo 9"/>
          <p:cNvSpPr/>
          <p:nvPr/>
        </p:nvSpPr>
        <p:spPr>
          <a:xfrm>
            <a:off x="4572794" y="5010150"/>
            <a:ext cx="1676400" cy="127635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Supervisión S/34</a:t>
            </a:r>
          </a:p>
          <a:p>
            <a:pPr algn="ctr"/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F. Mejía</a:t>
            </a:r>
          </a:p>
          <a:p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C/3  A. Ochoa</a:t>
            </a:r>
          </a:p>
          <a:p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B/2   R. Viesca</a:t>
            </a:r>
            <a:r>
              <a:rPr lang="es-ES_tradnl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   </a:t>
            </a:r>
            <a:endParaRPr lang="es-ES_tradnl" b="1" dirty="0">
              <a:solidFill>
                <a:schemeClr val="tx1"/>
              </a:solidFill>
              <a:latin typeface="Abadi MT Condensed Light"/>
              <a:cs typeface="Abadi MT Condensed Light"/>
            </a:endParaRPr>
          </a:p>
        </p:txBody>
      </p:sp>
      <p:sp>
        <p:nvSpPr>
          <p:cNvPr id="12" name="Proceso alternativo 11"/>
          <p:cNvSpPr/>
          <p:nvPr/>
        </p:nvSpPr>
        <p:spPr>
          <a:xfrm>
            <a:off x="6705600" y="5010150"/>
            <a:ext cx="1676400" cy="127635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Supervisión S/34</a:t>
            </a:r>
          </a:p>
          <a:p>
            <a:pPr algn="ctr"/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J. Larios</a:t>
            </a:r>
          </a:p>
          <a:p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C/1  M. Morazán</a:t>
            </a:r>
          </a:p>
          <a:p>
            <a:r>
              <a:rPr lang="es-ES_tradnl" sz="14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B/2   P. Torres</a:t>
            </a:r>
            <a:r>
              <a:rPr lang="es-ES_tradnl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   </a:t>
            </a:r>
            <a:endParaRPr lang="es-ES_tradnl" b="1" dirty="0">
              <a:solidFill>
                <a:schemeClr val="tx1"/>
              </a:solidFill>
              <a:latin typeface="Abadi MT Condensed Light"/>
              <a:cs typeface="Abadi MT Condensed Light"/>
            </a:endParaRPr>
          </a:p>
        </p:txBody>
      </p:sp>
      <p:sp>
        <p:nvSpPr>
          <p:cNvPr id="13" name="Proceso alternativo 12"/>
          <p:cNvSpPr/>
          <p:nvPr/>
        </p:nvSpPr>
        <p:spPr>
          <a:xfrm>
            <a:off x="6705600" y="533400"/>
            <a:ext cx="2209800" cy="2247900"/>
          </a:xfrm>
          <a:prstGeom prst="flowChartAlternateProcess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AutoNum type="alphaUcPeriod"/>
            </a:pPr>
            <a:r>
              <a:rPr lang="es-ES_tradnl" sz="12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Listo para ser promovido.</a:t>
            </a:r>
          </a:p>
          <a:p>
            <a:pPr marL="342900" indent="-342900" algn="just">
              <a:buAutoNum type="alphaUcPeriod"/>
            </a:pPr>
            <a:r>
              <a:rPr lang="es-ES_tradnl" sz="12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Más experiencia deseable.</a:t>
            </a:r>
          </a:p>
          <a:p>
            <a:pPr marL="342900" indent="-342900" algn="just">
              <a:buAutoNum type="alphaUcPeriod"/>
            </a:pPr>
            <a:r>
              <a:rPr lang="es-ES_tradnl" sz="12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No tiene potencial para promoción.</a:t>
            </a:r>
          </a:p>
          <a:p>
            <a:pPr marL="342900" indent="-342900" algn="just">
              <a:buAutoNum type="alphaUcPeriod"/>
            </a:pPr>
            <a:endParaRPr lang="es-ES_tradnl" sz="1200" b="1" dirty="0" smtClean="0">
              <a:solidFill>
                <a:schemeClr val="tx1"/>
              </a:solidFill>
              <a:latin typeface="Abadi MT Condensed Light"/>
              <a:cs typeface="Abadi MT Condensed Light"/>
            </a:endParaRPr>
          </a:p>
          <a:p>
            <a:pPr marL="342900" indent="-342900" algn="just">
              <a:buAutoNum type="arabicPeriod"/>
            </a:pPr>
            <a:r>
              <a:rPr lang="es-ES_tradnl" sz="12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Desempeño sobresaliente.</a:t>
            </a:r>
          </a:p>
          <a:p>
            <a:pPr marL="342900" indent="-342900" algn="just">
              <a:buAutoNum type="arabicPeriod"/>
            </a:pPr>
            <a:r>
              <a:rPr lang="es-ES_tradnl" sz="12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Desempeño aceptable.</a:t>
            </a:r>
          </a:p>
          <a:p>
            <a:pPr marL="342900" indent="-342900" algn="just">
              <a:buAutoNum type="arabicPeriod"/>
            </a:pPr>
            <a:r>
              <a:rPr lang="es-ES_tradnl" sz="12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Desempeño deficiente.</a:t>
            </a:r>
          </a:p>
          <a:p>
            <a:pPr marL="342900" indent="-342900" algn="just">
              <a:buAutoNum type="arabicPeriod"/>
            </a:pPr>
            <a:r>
              <a:rPr lang="es-ES_tradnl" sz="1200" b="1" dirty="0" smtClean="0">
                <a:solidFill>
                  <a:schemeClr val="tx1"/>
                </a:solidFill>
                <a:latin typeface="Abadi MT Condensed Light"/>
                <a:cs typeface="Abadi MT Condensed Light"/>
              </a:rPr>
              <a:t>Desempeño deficiente. </a:t>
            </a:r>
          </a:p>
        </p:txBody>
      </p:sp>
      <p:cxnSp>
        <p:nvCxnSpPr>
          <p:cNvPr id="18" name="Conector recto 17"/>
          <p:cNvCxnSpPr/>
          <p:nvPr/>
        </p:nvCxnSpPr>
        <p:spPr>
          <a:xfrm rot="5400000">
            <a:off x="3963194" y="1789906"/>
            <a:ext cx="4572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>
            <a:off x="1979612" y="2552700"/>
            <a:ext cx="114458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/>
          <p:nvPr/>
        </p:nvCxnSpPr>
        <p:spPr>
          <a:xfrm rot="5400000">
            <a:off x="1600200" y="2934494"/>
            <a:ext cx="76041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/>
        </p:nvCxnSpPr>
        <p:spPr>
          <a:xfrm>
            <a:off x="5257800" y="2552700"/>
            <a:ext cx="1219200" cy="23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/>
          <p:cNvCxnSpPr/>
          <p:nvPr/>
        </p:nvCxnSpPr>
        <p:spPr>
          <a:xfrm rot="5400000">
            <a:off x="6096397" y="2933303"/>
            <a:ext cx="76279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/>
          <p:cNvCxnSpPr/>
          <p:nvPr/>
        </p:nvCxnSpPr>
        <p:spPr>
          <a:xfrm rot="16200000" flipH="1">
            <a:off x="1809750" y="4552950"/>
            <a:ext cx="342106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>
            <a:off x="990600" y="4722812"/>
            <a:ext cx="213439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 rot="16200000" flipH="1">
            <a:off x="837803" y="4875609"/>
            <a:ext cx="306388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 rot="16200000" flipH="1">
            <a:off x="2971403" y="4875609"/>
            <a:ext cx="306388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 rot="16200000" flipH="1">
            <a:off x="6229350" y="4475957"/>
            <a:ext cx="342106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5410200" y="4645819"/>
            <a:ext cx="213439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>
            <a:endCxn id="10" idx="0"/>
          </p:cNvCxnSpPr>
          <p:nvPr/>
        </p:nvCxnSpPr>
        <p:spPr>
          <a:xfrm rot="16200000" flipH="1">
            <a:off x="5228432" y="4827587"/>
            <a:ext cx="364331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/>
          <p:cNvCxnSpPr/>
          <p:nvPr/>
        </p:nvCxnSpPr>
        <p:spPr>
          <a:xfrm rot="16200000" flipH="1">
            <a:off x="7362826" y="4828381"/>
            <a:ext cx="362743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CuadroTexto 49"/>
          <p:cNvSpPr txBox="1"/>
          <p:nvPr/>
        </p:nvSpPr>
        <p:spPr>
          <a:xfrm>
            <a:off x="152400" y="638538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Werther </a:t>
            </a:r>
            <a:r>
              <a:rPr lang="es-ES_tradnl" sz="1000" dirty="0" err="1"/>
              <a:t>Jr</a:t>
            </a:r>
            <a:r>
              <a:rPr lang="es-ES_tradnl" sz="1000" dirty="0"/>
              <a:t>, W., &amp; Davis, K. (1991). </a:t>
            </a:r>
            <a:r>
              <a:rPr lang="es-ES_tradnl" sz="1000" i="1" dirty="0"/>
              <a:t>Administración de personal y recursos humanos.</a:t>
            </a:r>
            <a:r>
              <a:rPr lang="es-ES_tradnl" sz="1000" dirty="0"/>
              <a:t> Miami, Estados Unidos de América: McGraw-Hill.</a:t>
            </a:r>
          </a:p>
          <a:p>
            <a:r>
              <a:rPr lang="es-ES_tradnl" sz="1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4087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46369986"/>
              </p:ext>
            </p:extLst>
          </p:nvPr>
        </p:nvGraphicFramePr>
        <p:xfrm>
          <a:off x="0" y="274638"/>
          <a:ext cx="5638800" cy="6126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 descr="certificacion_en_direccion_de_recursos_humanos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87508" y="304800"/>
            <a:ext cx="2799292" cy="2099469"/>
          </a:xfrm>
          <a:prstGeom prst="rect">
            <a:avLst/>
          </a:prstGeom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</p:pic>
      <p:pic>
        <p:nvPicPr>
          <p:cNvPr id="6" name="Imagen 5" descr="82ce1676b3801af67fce44d4ad7d352e_XL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87508" y="2510681"/>
            <a:ext cx="2799292" cy="1985119"/>
          </a:xfrm>
          <a:prstGeom prst="rect">
            <a:avLst/>
          </a:prstGeom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</p:pic>
      <p:pic>
        <p:nvPicPr>
          <p:cNvPr id="7" name="Imagen 6" descr="foto_estrategia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87509" y="4669896"/>
            <a:ext cx="2799292" cy="1959504"/>
          </a:xfrm>
          <a:prstGeom prst="rect">
            <a:avLst/>
          </a:prstGeom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</p:pic>
      <p:sp>
        <p:nvSpPr>
          <p:cNvPr id="9" name="CuadroTexto 8"/>
          <p:cNvSpPr txBox="1"/>
          <p:nvPr/>
        </p:nvSpPr>
        <p:spPr>
          <a:xfrm>
            <a:off x="100038" y="6448116"/>
            <a:ext cx="57874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Álvarez, Pérez, </a:t>
            </a:r>
            <a:r>
              <a:rPr lang="es-ES_tradnl" sz="1000" dirty="0" smtClean="0"/>
              <a:t>D. </a:t>
            </a:r>
            <a:r>
              <a:rPr lang="es-ES_tradnl" sz="1000" dirty="0"/>
              <a:t>&amp;</a:t>
            </a:r>
            <a:r>
              <a:rPr lang="es-ES_tradnl" sz="1000" dirty="0" smtClean="0"/>
              <a:t> </a:t>
            </a:r>
            <a:r>
              <a:rPr lang="es-ES_tradnl" sz="1000" dirty="0"/>
              <a:t>Castro Casal, </a:t>
            </a:r>
            <a:r>
              <a:rPr lang="es-ES_tradnl" sz="1000" dirty="0" smtClean="0"/>
              <a:t>C. </a:t>
            </a:r>
            <a:r>
              <a:rPr lang="es-ES_tradnl" sz="1000" dirty="0"/>
              <a:t>(2001). Dirección de los recursos humanos estratégicos. </a:t>
            </a:r>
            <a:r>
              <a:rPr lang="es-ES_tradnl" sz="1000" i="1" dirty="0"/>
              <a:t>Revista Galega de Economía, junio </a:t>
            </a:r>
            <a:r>
              <a:rPr lang="es-ES_tradnl" sz="1000" i="1" dirty="0" smtClean="0"/>
              <a:t>,Pág.. 1 </a:t>
            </a:r>
            <a:endParaRPr lang="es-ES_tradnl" sz="1000" dirty="0"/>
          </a:p>
        </p:txBody>
      </p:sp>
    </p:spTree>
    <p:extLst>
      <p:ext uri="{BB962C8B-B14F-4D97-AF65-F5344CB8AC3E}">
        <p14:creationId xmlns:p14="http://schemas.microsoft.com/office/powerpoint/2010/main" val="30963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/>
              <a:t>4</a:t>
            </a:r>
            <a:r>
              <a:rPr lang="es-ES" sz="3600" dirty="0" smtClean="0"/>
              <a:t>.Modelo basado en el Flujo de Personal</a:t>
            </a:r>
            <a:endParaRPr lang="es-ES" sz="3600" dirty="0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180262" y="2852460"/>
            <a:ext cx="8576083" cy="37129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0"/>
              </a:spcBef>
              <a:spcAft>
                <a:spcPts val="2000"/>
              </a:spcAft>
              <a:buFontTx/>
              <a:buBlip>
                <a:blip r:embed="rId2"/>
              </a:buBlip>
              <a:defRPr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31825" indent="-2825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2"/>
              </a:buBlip>
              <a:defRPr sz="22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-2825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2"/>
              </a:buBlip>
              <a:defRPr sz="20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196975" indent="-2825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2"/>
              </a:buBlip>
              <a:defRPr sz="18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492250" indent="-2952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2"/>
              </a:buBlip>
              <a:defRPr sz="18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774825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lang="en-US" sz="18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055813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lang="en-US" sz="18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344738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lang="en-US" sz="18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625725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lang="en-US" sz="18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dirty="0" smtClean="0"/>
              <a:t>Intenta caracterizar el flujo de la personas hacia adentro de la organización, en ésta y hacia fuera de ella. </a:t>
            </a:r>
          </a:p>
          <a:p>
            <a:pPr algn="just"/>
            <a:r>
              <a:rPr lang="es-ES" dirty="0" smtClean="0"/>
              <a:t>La verificación histórica y el seguimiento de ese flujo de entradas, salidas, ascensos y transferencias permiten predecir, </a:t>
            </a:r>
            <a:r>
              <a:rPr lang="es-ES" u="sng" dirty="0" smtClean="0">
                <a:solidFill>
                  <a:srgbClr val="FFF429"/>
                </a:solidFill>
              </a:rPr>
              <a:t>a corto plazo</a:t>
            </a:r>
            <a:r>
              <a:rPr lang="es-ES" dirty="0" smtClean="0"/>
              <a:t>, las necesidades del personal.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00038" y="6532367"/>
            <a:ext cx="87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Chiavenato, I. </a:t>
            </a:r>
            <a:r>
              <a:rPr lang="es-ES_tradnl" sz="1200" dirty="0"/>
              <a:t>(2001). </a:t>
            </a:r>
            <a:r>
              <a:rPr lang="es-ES_tradnl" sz="1200" dirty="0" smtClean="0"/>
              <a:t>Administración de </a:t>
            </a:r>
            <a:r>
              <a:rPr lang="es-ES_tradnl" sz="1200" dirty="0"/>
              <a:t>recursos </a:t>
            </a:r>
            <a:r>
              <a:rPr lang="es-ES_tradnl" sz="1200" dirty="0" smtClean="0"/>
              <a:t>humanos. </a:t>
            </a:r>
            <a:r>
              <a:rPr lang="es-ES_tradnl" sz="1200" dirty="0"/>
              <a:t>5</a:t>
            </a:r>
            <a:r>
              <a:rPr lang="es-ES_tradnl" sz="1200" dirty="0" smtClean="0"/>
              <a:t>ta Edición. Colombia: </a:t>
            </a:r>
            <a:r>
              <a:rPr lang="es-ES_tradnl" sz="1200" i="1" dirty="0" err="1" smtClean="0"/>
              <a:t>McGaw</a:t>
            </a:r>
            <a:r>
              <a:rPr lang="es-ES_tradnl" sz="1200" i="1" dirty="0" smtClean="0"/>
              <a:t> Hill.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10781861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 txBox="1">
            <a:spLocks/>
          </p:cNvSpPr>
          <p:nvPr/>
        </p:nvSpPr>
        <p:spPr>
          <a:xfrm>
            <a:off x="466317" y="2068524"/>
            <a:ext cx="8576083" cy="390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0"/>
              </a:spcBef>
              <a:spcAft>
                <a:spcPts val="2000"/>
              </a:spcAft>
              <a:buFontTx/>
              <a:buBlip>
                <a:blip r:embed="rId2"/>
              </a:buBlip>
              <a:defRPr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31825" indent="-2825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2"/>
              </a:buBlip>
              <a:defRPr sz="22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-2825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2"/>
              </a:buBlip>
              <a:defRPr sz="20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196975" indent="-2825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2"/>
              </a:buBlip>
              <a:defRPr sz="18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492250" indent="-2952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2"/>
              </a:buBlip>
              <a:defRPr sz="18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774825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lang="en-US" sz="18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055813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lang="en-US" sz="18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344738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lang="en-US" sz="18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625725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lang="en-US" sz="18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dirty="0"/>
              <a:t>Modelo Vegetativo, conservador, para empresas </a:t>
            </a:r>
            <a:r>
              <a:rPr lang="es-ES" u="sng" dirty="0">
                <a:solidFill>
                  <a:srgbClr val="FFF429"/>
                </a:solidFill>
              </a:rPr>
              <a:t>sin</a:t>
            </a:r>
            <a:r>
              <a:rPr lang="es-ES" dirty="0"/>
              <a:t> planes de expansión</a:t>
            </a:r>
            <a:r>
              <a:rPr lang="es-ES" dirty="0" smtClean="0"/>
              <a:t>.</a:t>
            </a:r>
          </a:p>
          <a:p>
            <a:pPr algn="just"/>
            <a:r>
              <a:rPr lang="es-ES" dirty="0" smtClean="0"/>
              <a:t>Puede predecir consecuencias de contingencias, política de ascensos, aumento de la rotación o dificultades de reclutamiento, etc. Es útil al modelo anterior.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474510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20042"/>
          <a:stretch/>
        </p:blipFill>
        <p:spPr>
          <a:xfrm>
            <a:off x="335204" y="901699"/>
            <a:ext cx="8542095" cy="562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1042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 smtClean="0"/>
              <a:t>5.Modelo de Planeación Integrada</a:t>
            </a:r>
            <a:endParaRPr lang="es-ES" sz="3600" dirty="0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333334" y="2921104"/>
            <a:ext cx="8576083" cy="37129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ts val="0"/>
              </a:spcBef>
              <a:spcAft>
                <a:spcPts val="2000"/>
              </a:spcAft>
              <a:buFontTx/>
              <a:buBlip>
                <a:blip r:embed="rId2"/>
              </a:buBlip>
              <a:defRPr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31825" indent="-2825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2"/>
              </a:buBlip>
              <a:defRPr sz="22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-2825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2"/>
              </a:buBlip>
              <a:defRPr sz="20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196975" indent="-2825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2"/>
              </a:buBlip>
              <a:defRPr sz="18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492250" indent="-295275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Blip>
                <a:blip r:embed="rId2"/>
              </a:buBlip>
              <a:defRPr sz="18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774825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lang="en-US" sz="18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055813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lang="en-US" sz="18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344738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lang="en-US" sz="18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625725" indent="-288925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lang="en-US" sz="18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dirty="0" smtClean="0"/>
              <a:t>Modelo más amplio y totalizante. Desde el punto de vista de insumos, la planeación de personal debe tener en cuenta cuatro factores o variables intervinientes:</a:t>
            </a:r>
          </a:p>
          <a:p>
            <a:pPr marL="0" indent="0" algn="just">
              <a:buNone/>
            </a:pPr>
            <a:r>
              <a:rPr lang="es-ES" dirty="0" smtClean="0"/>
              <a:t>a). Volumen de producción</a:t>
            </a:r>
          </a:p>
          <a:p>
            <a:pPr marL="0" indent="0" algn="just">
              <a:buNone/>
            </a:pPr>
            <a:r>
              <a:rPr lang="es-ES" dirty="0" smtClean="0"/>
              <a:t>b). Cambios tecnológicos que alteran la productividad del personal</a:t>
            </a:r>
          </a:p>
          <a:p>
            <a:pPr marL="0" indent="0" algn="just">
              <a:buNone/>
            </a:pPr>
            <a:r>
              <a:rPr lang="es-ES" dirty="0" smtClean="0"/>
              <a:t>c). Condiciones de oferta y demanda, y comportamiento de la clientela</a:t>
            </a:r>
          </a:p>
          <a:p>
            <a:pPr marL="0" indent="0" algn="just">
              <a:buNone/>
            </a:pPr>
            <a:r>
              <a:rPr lang="es-ES" dirty="0" smtClean="0"/>
              <a:t>d). Planeación de carreras en la organización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00038" y="6532367"/>
            <a:ext cx="87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Chiavenato, I. </a:t>
            </a:r>
            <a:r>
              <a:rPr lang="es-ES_tradnl" sz="1200" dirty="0"/>
              <a:t>(2001). </a:t>
            </a:r>
            <a:r>
              <a:rPr lang="es-ES_tradnl" sz="1200" dirty="0" smtClean="0"/>
              <a:t>Administración de </a:t>
            </a:r>
            <a:r>
              <a:rPr lang="es-ES_tradnl" sz="1200" dirty="0"/>
              <a:t>recursos </a:t>
            </a:r>
            <a:r>
              <a:rPr lang="es-ES_tradnl" sz="1200" dirty="0" smtClean="0"/>
              <a:t>humanos. </a:t>
            </a:r>
            <a:r>
              <a:rPr lang="es-ES_tradnl" sz="1200" dirty="0"/>
              <a:t>5</a:t>
            </a:r>
            <a:r>
              <a:rPr lang="es-ES_tradnl" sz="1200" dirty="0" smtClean="0"/>
              <a:t>ta Edición. Colombia: </a:t>
            </a:r>
            <a:r>
              <a:rPr lang="es-ES_tradnl" sz="1200" i="1" dirty="0" err="1" smtClean="0"/>
              <a:t>McGaw</a:t>
            </a:r>
            <a:r>
              <a:rPr lang="es-ES_tradnl" sz="1200" i="1" dirty="0" smtClean="0"/>
              <a:t> Hill.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27006277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t="31070" r="3837"/>
          <a:stretch/>
        </p:blipFill>
        <p:spPr>
          <a:xfrm>
            <a:off x="0" y="268941"/>
            <a:ext cx="9040957" cy="6125883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00038" y="6505907"/>
            <a:ext cx="87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Chiavenato, I. </a:t>
            </a:r>
            <a:r>
              <a:rPr lang="es-ES_tradnl" sz="1200" dirty="0"/>
              <a:t>(2001). </a:t>
            </a:r>
            <a:r>
              <a:rPr lang="es-ES_tradnl" sz="1200" dirty="0" smtClean="0"/>
              <a:t>Administración de </a:t>
            </a:r>
            <a:r>
              <a:rPr lang="es-ES_tradnl" sz="1200" dirty="0"/>
              <a:t>recursos </a:t>
            </a:r>
            <a:r>
              <a:rPr lang="es-ES_tradnl" sz="1200" dirty="0" smtClean="0"/>
              <a:t>humanos. </a:t>
            </a:r>
            <a:r>
              <a:rPr lang="es-ES_tradnl" sz="1200" dirty="0"/>
              <a:t>5</a:t>
            </a:r>
            <a:r>
              <a:rPr lang="es-ES_tradnl" sz="1200" dirty="0" smtClean="0"/>
              <a:t>ta Edición. Colombia: </a:t>
            </a:r>
            <a:r>
              <a:rPr lang="es-ES_tradnl" sz="1200" i="1" dirty="0" err="1" smtClean="0"/>
              <a:t>McGaw</a:t>
            </a:r>
            <a:r>
              <a:rPr lang="es-ES_tradnl" sz="1200" i="1" dirty="0" smtClean="0"/>
              <a:t> Hill.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357688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I. EXTERNA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Investigación del mercado de R.H., orientada a segmentarlo y diferenciarlo para facilitar su análisis y estudio.</a:t>
            </a:r>
          </a:p>
          <a:p>
            <a:r>
              <a:rPr lang="es-ES" dirty="0" smtClean="0"/>
              <a:t>Resalta la segmentación del mercado de recursos humanos y la localización de las fuentes de reclutamiento.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00038" y="6471585"/>
            <a:ext cx="87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Chiavenato, I. </a:t>
            </a:r>
            <a:r>
              <a:rPr lang="es-ES_tradnl" sz="1200" dirty="0"/>
              <a:t>(2001). </a:t>
            </a:r>
            <a:r>
              <a:rPr lang="es-ES_tradnl" sz="1200" dirty="0" smtClean="0"/>
              <a:t>Administración de </a:t>
            </a:r>
            <a:r>
              <a:rPr lang="es-ES_tradnl" sz="1200" dirty="0"/>
              <a:t>recursos </a:t>
            </a:r>
            <a:r>
              <a:rPr lang="es-ES_tradnl" sz="1200" dirty="0" smtClean="0"/>
              <a:t>humanos. </a:t>
            </a:r>
            <a:r>
              <a:rPr lang="es-ES_tradnl" sz="1200" dirty="0"/>
              <a:t>5</a:t>
            </a:r>
            <a:r>
              <a:rPr lang="es-ES_tradnl" sz="1200" dirty="0" smtClean="0"/>
              <a:t>ta Edición. Colombia: </a:t>
            </a:r>
            <a:r>
              <a:rPr lang="es-ES_tradnl" sz="1200" i="1" dirty="0" err="1" smtClean="0"/>
              <a:t>McGaw</a:t>
            </a:r>
            <a:r>
              <a:rPr lang="es-ES_tradnl" sz="1200" i="1" dirty="0" smtClean="0"/>
              <a:t> Hill.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16632908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Estrategias para la PERH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dirty="0" smtClean="0"/>
              <a:t>Externas: Vinculadas al mercado laboral</a:t>
            </a:r>
          </a:p>
          <a:p>
            <a:r>
              <a:rPr lang="es-MX" dirty="0" smtClean="0"/>
              <a:t>Internas: Asociadas a las técnicas de reclutamiento y selección de la  empresa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890525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Agrupar 24"/>
          <p:cNvGrpSpPr/>
          <p:nvPr/>
        </p:nvGrpSpPr>
        <p:grpSpPr>
          <a:xfrm>
            <a:off x="801174" y="402492"/>
            <a:ext cx="7479226" cy="6265729"/>
            <a:chOff x="712789" y="152400"/>
            <a:chExt cx="7716836" cy="6565900"/>
          </a:xfrm>
        </p:grpSpPr>
        <p:sp>
          <p:nvSpPr>
            <p:cNvPr id="4" name="Elipse 3"/>
            <p:cNvSpPr/>
            <p:nvPr/>
          </p:nvSpPr>
          <p:spPr>
            <a:xfrm>
              <a:off x="712789" y="152400"/>
              <a:ext cx="7716836" cy="65659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4" name="Agrupar 23"/>
            <p:cNvGrpSpPr/>
            <p:nvPr/>
          </p:nvGrpSpPr>
          <p:grpSpPr>
            <a:xfrm>
              <a:off x="1279282" y="452571"/>
              <a:ext cx="6710041" cy="5758784"/>
              <a:chOff x="1410990" y="419100"/>
              <a:chExt cx="6710041" cy="5758784"/>
            </a:xfrm>
          </p:grpSpPr>
          <p:sp>
            <p:nvSpPr>
              <p:cNvPr id="5" name="CuadroTexto 4"/>
              <p:cNvSpPr txBox="1"/>
              <p:nvPr/>
            </p:nvSpPr>
            <p:spPr>
              <a:xfrm>
                <a:off x="2908300" y="419100"/>
                <a:ext cx="34797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800" dirty="0" smtClean="0">
                    <a:solidFill>
                      <a:schemeClr val="bg1"/>
                    </a:solidFill>
                  </a:rPr>
                  <a:t>MERCADO DE R.H</a:t>
                </a:r>
                <a:endParaRPr lang="es-ES" sz="2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Elipse 5"/>
              <p:cNvSpPr/>
              <p:nvPr/>
            </p:nvSpPr>
            <p:spPr>
              <a:xfrm>
                <a:off x="2079833" y="1011072"/>
                <a:ext cx="2489200" cy="1397000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" name="Elipse 6"/>
              <p:cNvSpPr/>
              <p:nvPr/>
            </p:nvSpPr>
            <p:spPr>
              <a:xfrm>
                <a:off x="4838700" y="1168400"/>
                <a:ext cx="2489200" cy="1397000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" name="Elipse 7"/>
              <p:cNvSpPr/>
              <p:nvPr/>
            </p:nvSpPr>
            <p:spPr>
              <a:xfrm>
                <a:off x="1970076" y="4596480"/>
                <a:ext cx="2504878" cy="1581404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" name="Elipse 8"/>
              <p:cNvSpPr/>
              <p:nvPr/>
            </p:nvSpPr>
            <p:spPr>
              <a:xfrm>
                <a:off x="1410990" y="2565400"/>
                <a:ext cx="3592810" cy="1858600"/>
              </a:xfrm>
              <a:prstGeom prst="ellipse">
                <a:avLst/>
              </a:prstGeom>
              <a:solidFill>
                <a:srgbClr val="DEB200"/>
              </a:solidFill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" name="Elipse 9"/>
              <p:cNvSpPr/>
              <p:nvPr/>
            </p:nvSpPr>
            <p:spPr>
              <a:xfrm>
                <a:off x="4569033" y="4424000"/>
                <a:ext cx="2923967" cy="1621200"/>
              </a:xfrm>
              <a:prstGeom prst="ellipse">
                <a:avLst/>
              </a:prstGeom>
              <a:solidFill>
                <a:srgbClr val="008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" name="Elipse 10"/>
              <p:cNvSpPr/>
              <p:nvPr/>
            </p:nvSpPr>
            <p:spPr>
              <a:xfrm>
                <a:off x="5320728" y="2768599"/>
                <a:ext cx="2800303" cy="1459721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" name="CuadroTexto 11"/>
              <p:cNvSpPr txBox="1"/>
              <p:nvPr/>
            </p:nvSpPr>
            <p:spPr>
              <a:xfrm>
                <a:off x="2393382" y="1120720"/>
                <a:ext cx="18082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 smtClean="0">
                    <a:solidFill>
                      <a:schemeClr val="bg1"/>
                    </a:solidFill>
                  </a:rPr>
                  <a:t>EJECUTIVOS:</a:t>
                </a:r>
                <a:endParaRPr lang="es-E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CuadroTexto 12"/>
              <p:cNvSpPr txBox="1"/>
              <p:nvPr/>
            </p:nvSpPr>
            <p:spPr>
              <a:xfrm>
                <a:off x="2393382" y="1380292"/>
                <a:ext cx="180823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•"/>
                </a:pPr>
                <a:r>
                  <a:rPr lang="es-ES" dirty="0" smtClean="0">
                    <a:solidFill>
                      <a:schemeClr val="bg1"/>
                    </a:solidFill>
                  </a:rPr>
                  <a:t>Directores</a:t>
                </a:r>
              </a:p>
              <a:p>
                <a:pPr marL="285750" indent="-285750">
                  <a:buFontTx/>
                  <a:buChar char="•"/>
                </a:pPr>
                <a:r>
                  <a:rPr lang="es-ES" dirty="0" smtClean="0">
                    <a:solidFill>
                      <a:schemeClr val="bg1"/>
                    </a:solidFill>
                  </a:rPr>
                  <a:t>Gerentes</a:t>
                </a:r>
              </a:p>
              <a:p>
                <a:pPr marL="285750" indent="-285750">
                  <a:buFontTx/>
                  <a:buChar char="•"/>
                </a:pPr>
                <a:r>
                  <a:rPr lang="es-ES" dirty="0" smtClean="0">
                    <a:solidFill>
                      <a:schemeClr val="bg1"/>
                    </a:solidFill>
                  </a:rPr>
                  <a:t>Asesores</a:t>
                </a:r>
                <a:endParaRPr lang="es-E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CuadroTexto 13"/>
              <p:cNvSpPr txBox="1"/>
              <p:nvPr/>
            </p:nvSpPr>
            <p:spPr>
              <a:xfrm>
                <a:off x="5085562" y="1340240"/>
                <a:ext cx="21482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 smtClean="0">
                    <a:solidFill>
                      <a:schemeClr val="bg1"/>
                    </a:solidFill>
                  </a:rPr>
                  <a:t>SUPERVISORES:</a:t>
                </a:r>
                <a:endParaRPr lang="es-E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CuadroTexto 14"/>
              <p:cNvSpPr txBox="1"/>
              <p:nvPr/>
            </p:nvSpPr>
            <p:spPr>
              <a:xfrm>
                <a:off x="2001436" y="2678734"/>
                <a:ext cx="261462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 smtClean="0">
                    <a:solidFill>
                      <a:schemeClr val="bg1"/>
                    </a:solidFill>
                  </a:rPr>
                  <a:t>FUERZA LABORAL ESPECIALIZADA:</a:t>
                </a:r>
                <a:endParaRPr lang="es-E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CuadroTexto 15"/>
              <p:cNvSpPr txBox="1"/>
              <p:nvPr/>
            </p:nvSpPr>
            <p:spPr>
              <a:xfrm>
                <a:off x="6005679" y="2847826"/>
                <a:ext cx="18082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 smtClean="0">
                    <a:solidFill>
                      <a:schemeClr val="bg1"/>
                    </a:solidFill>
                  </a:rPr>
                  <a:t>TÉCNICOS:</a:t>
                </a:r>
                <a:endParaRPr lang="es-E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CuadroTexto 16"/>
              <p:cNvSpPr txBox="1"/>
              <p:nvPr/>
            </p:nvSpPr>
            <p:spPr>
              <a:xfrm>
                <a:off x="2205251" y="4769743"/>
                <a:ext cx="226970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 smtClean="0">
                    <a:solidFill>
                      <a:schemeClr val="bg1"/>
                    </a:solidFill>
                  </a:rPr>
                  <a:t>MANO DE OBRA NO CALIFICADA:</a:t>
                </a:r>
                <a:endParaRPr lang="es-E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CuadroTexto 17"/>
              <p:cNvSpPr txBox="1"/>
              <p:nvPr/>
            </p:nvSpPr>
            <p:spPr>
              <a:xfrm>
                <a:off x="4928779" y="4628623"/>
                <a:ext cx="264352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 smtClean="0">
                    <a:solidFill>
                      <a:schemeClr val="bg1"/>
                    </a:solidFill>
                  </a:rPr>
                  <a:t>FUERZA LABORAL CALIFICADA:</a:t>
                </a:r>
                <a:endParaRPr lang="es-E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CuadroTexto 18"/>
              <p:cNvSpPr txBox="1"/>
              <p:nvPr/>
            </p:nvSpPr>
            <p:spPr>
              <a:xfrm>
                <a:off x="1750588" y="3304990"/>
                <a:ext cx="331929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•"/>
                </a:pPr>
                <a:r>
                  <a:rPr lang="es-ES" dirty="0" smtClean="0">
                    <a:solidFill>
                      <a:schemeClr val="bg1"/>
                    </a:solidFill>
                  </a:rPr>
                  <a:t>Auxiliar de herramientas</a:t>
                </a:r>
              </a:p>
              <a:p>
                <a:pPr marL="285750" indent="-285750">
                  <a:buFontTx/>
                  <a:buChar char="•"/>
                </a:pPr>
                <a:r>
                  <a:rPr lang="es-ES" dirty="0" smtClean="0">
                    <a:solidFill>
                      <a:schemeClr val="bg1"/>
                    </a:solidFill>
                  </a:rPr>
                  <a:t>Mecánicos</a:t>
                </a:r>
              </a:p>
              <a:p>
                <a:pPr marL="285750" indent="-285750">
                  <a:buFontTx/>
                  <a:buChar char="•"/>
                </a:pPr>
                <a:r>
                  <a:rPr lang="es-ES" dirty="0" smtClean="0">
                    <a:solidFill>
                      <a:schemeClr val="bg1"/>
                    </a:solidFill>
                  </a:rPr>
                  <a:t>Electricistas</a:t>
                </a:r>
                <a:endParaRPr lang="es-E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CuadroTexto 19"/>
              <p:cNvSpPr txBox="1"/>
              <p:nvPr/>
            </p:nvSpPr>
            <p:spPr>
              <a:xfrm>
                <a:off x="5255212" y="1586927"/>
                <a:ext cx="2172271" cy="9675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•"/>
                </a:pPr>
                <a:r>
                  <a:rPr lang="es-ES" dirty="0" smtClean="0">
                    <a:solidFill>
                      <a:schemeClr val="bg1"/>
                    </a:solidFill>
                  </a:rPr>
                  <a:t>Jefes</a:t>
                </a:r>
              </a:p>
              <a:p>
                <a:pPr marL="285750" indent="-285750">
                  <a:buFontTx/>
                  <a:buChar char="•"/>
                </a:pPr>
                <a:r>
                  <a:rPr lang="es-ES" dirty="0" smtClean="0">
                    <a:solidFill>
                      <a:schemeClr val="bg1"/>
                    </a:solidFill>
                  </a:rPr>
                  <a:t>Encargados</a:t>
                </a:r>
              </a:p>
              <a:p>
                <a:pPr marL="285750" indent="-285750">
                  <a:buFontTx/>
                  <a:buChar char="•"/>
                </a:pPr>
                <a:r>
                  <a:rPr lang="es-ES" dirty="0" smtClean="0">
                    <a:solidFill>
                      <a:schemeClr val="bg1"/>
                    </a:solidFill>
                  </a:rPr>
                  <a:t>Líderes</a:t>
                </a:r>
                <a:endParaRPr lang="es-E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CuadroTexto 20"/>
              <p:cNvSpPr txBox="1"/>
              <p:nvPr/>
            </p:nvSpPr>
            <p:spPr>
              <a:xfrm>
                <a:off x="5637727" y="3218333"/>
                <a:ext cx="209136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•"/>
                </a:pPr>
                <a:r>
                  <a:rPr lang="es-ES" dirty="0" smtClean="0">
                    <a:solidFill>
                      <a:schemeClr val="bg1"/>
                    </a:solidFill>
                  </a:rPr>
                  <a:t>Proyectistas</a:t>
                </a:r>
              </a:p>
              <a:p>
                <a:pPr marL="285750" indent="-285750">
                  <a:buFontTx/>
                  <a:buChar char="•"/>
                </a:pPr>
                <a:r>
                  <a:rPr lang="es-ES" dirty="0" smtClean="0">
                    <a:solidFill>
                      <a:schemeClr val="bg1"/>
                    </a:solidFill>
                  </a:rPr>
                  <a:t>Diseñadores</a:t>
                </a:r>
              </a:p>
              <a:p>
                <a:pPr marL="285750" indent="-285750">
                  <a:buFontTx/>
                  <a:buChar char="•"/>
                </a:pPr>
                <a:r>
                  <a:rPr lang="es-ES" dirty="0" smtClean="0">
                    <a:solidFill>
                      <a:schemeClr val="bg1"/>
                    </a:solidFill>
                  </a:rPr>
                  <a:t>Procesadores</a:t>
                </a:r>
                <a:endParaRPr lang="es-E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CuadroTexto 21"/>
              <p:cNvSpPr txBox="1"/>
              <p:nvPr/>
            </p:nvSpPr>
            <p:spPr>
              <a:xfrm>
                <a:off x="2205251" y="5336149"/>
                <a:ext cx="20913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•"/>
                </a:pPr>
                <a:r>
                  <a:rPr lang="es-ES" dirty="0" smtClean="0">
                    <a:solidFill>
                      <a:schemeClr val="bg1"/>
                    </a:solidFill>
                  </a:rPr>
                  <a:t>Obreros</a:t>
                </a:r>
              </a:p>
              <a:p>
                <a:pPr marL="285750" indent="-285750">
                  <a:buFontTx/>
                  <a:buChar char="•"/>
                </a:pPr>
                <a:r>
                  <a:rPr lang="es-ES" dirty="0" smtClean="0">
                    <a:solidFill>
                      <a:schemeClr val="bg1"/>
                    </a:solidFill>
                  </a:rPr>
                  <a:t>Ayudantes</a:t>
                </a:r>
              </a:p>
            </p:txBody>
          </p:sp>
          <p:sp>
            <p:nvSpPr>
              <p:cNvPr id="23" name="CuadroTexto 22"/>
              <p:cNvSpPr txBox="1"/>
              <p:nvPr/>
            </p:nvSpPr>
            <p:spPr>
              <a:xfrm>
                <a:off x="5037606" y="5259855"/>
                <a:ext cx="20913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•"/>
                </a:pPr>
                <a:r>
                  <a:rPr lang="es-ES" dirty="0" smtClean="0">
                    <a:solidFill>
                      <a:schemeClr val="bg1"/>
                    </a:solidFill>
                  </a:rPr>
                  <a:t>Vigilantes</a:t>
                </a:r>
              </a:p>
              <a:p>
                <a:pPr marL="285750" indent="-285750">
                  <a:buFontTx/>
                  <a:buChar char="•"/>
                </a:pPr>
                <a:r>
                  <a:rPr lang="es-ES" dirty="0" smtClean="0">
                    <a:solidFill>
                      <a:schemeClr val="bg1"/>
                    </a:solidFill>
                  </a:rPr>
                  <a:t>Porteros</a:t>
                </a:r>
              </a:p>
            </p:txBody>
          </p:sp>
        </p:grpSp>
      </p:grpSp>
      <p:sp>
        <p:nvSpPr>
          <p:cNvPr id="26" name="CuadroTexto 25"/>
          <p:cNvSpPr txBox="1"/>
          <p:nvPr/>
        </p:nvSpPr>
        <p:spPr>
          <a:xfrm>
            <a:off x="100038" y="6598517"/>
            <a:ext cx="87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Chiavenato, I. </a:t>
            </a:r>
            <a:r>
              <a:rPr lang="es-ES_tradnl" sz="1200" dirty="0"/>
              <a:t>(2001). </a:t>
            </a:r>
            <a:r>
              <a:rPr lang="es-ES_tradnl" sz="1200" dirty="0" smtClean="0"/>
              <a:t>Administración de </a:t>
            </a:r>
            <a:r>
              <a:rPr lang="es-ES_tradnl" sz="1200" dirty="0"/>
              <a:t>recursos </a:t>
            </a:r>
            <a:r>
              <a:rPr lang="es-ES_tradnl" sz="1200" dirty="0" smtClean="0"/>
              <a:t>humanos. </a:t>
            </a:r>
            <a:r>
              <a:rPr lang="es-ES_tradnl" sz="1200" dirty="0"/>
              <a:t>5</a:t>
            </a:r>
            <a:r>
              <a:rPr lang="es-ES_tradnl" sz="1200" dirty="0" smtClean="0"/>
              <a:t>ta Edición. Colombia: </a:t>
            </a:r>
            <a:r>
              <a:rPr lang="es-ES_tradnl" sz="1200" i="1" dirty="0" err="1" smtClean="0"/>
              <a:t>McGaw</a:t>
            </a:r>
            <a:r>
              <a:rPr lang="es-ES_tradnl" sz="1200" i="1" dirty="0" smtClean="0"/>
              <a:t> Hill.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289297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2787" y="1390047"/>
            <a:ext cx="8163341" cy="5285329"/>
          </a:xfrm>
        </p:spPr>
        <p:txBody>
          <a:bodyPr>
            <a:noAutofit/>
          </a:bodyPr>
          <a:lstStyle/>
          <a:p>
            <a:r>
              <a:rPr lang="es-ES" sz="2800" dirty="0" smtClean="0"/>
              <a:t>La ubicación correcta de las fuentes de reclutamiento permite a la organización:</a:t>
            </a:r>
          </a:p>
          <a:p>
            <a:pPr marL="457200" indent="-457200">
              <a:buAutoNum type="arabicPeriod"/>
            </a:pPr>
            <a:r>
              <a:rPr lang="es-ES" sz="2800" dirty="0" smtClean="0"/>
              <a:t>Elevar el rendimiento del proceso de reclutamiento</a:t>
            </a:r>
          </a:p>
          <a:p>
            <a:pPr marL="457200" indent="-457200">
              <a:buAutoNum type="arabicPeriod"/>
            </a:pPr>
            <a:r>
              <a:rPr lang="es-ES" sz="2800" dirty="0" smtClean="0"/>
              <a:t>Disminuir el tiempo del proceso del reclutamiento</a:t>
            </a:r>
          </a:p>
          <a:p>
            <a:pPr marL="457200" indent="-457200">
              <a:buAutoNum type="arabicPeriod"/>
            </a:pPr>
            <a:r>
              <a:rPr lang="es-ES" sz="2800" dirty="0" smtClean="0"/>
              <a:t>Reducir los costos operacionales de reclutamiento, mediante el ahorro en la aplicación de sus técnicas.</a:t>
            </a:r>
            <a:endParaRPr lang="es-ES" sz="2800" dirty="0"/>
          </a:p>
        </p:txBody>
      </p:sp>
      <p:sp>
        <p:nvSpPr>
          <p:cNvPr id="4" name="CuadroTexto 3"/>
          <p:cNvSpPr txBox="1"/>
          <p:nvPr/>
        </p:nvSpPr>
        <p:spPr>
          <a:xfrm>
            <a:off x="100038" y="6471585"/>
            <a:ext cx="87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Chiavenato, I. </a:t>
            </a:r>
            <a:r>
              <a:rPr lang="es-ES_tradnl" sz="1200" dirty="0"/>
              <a:t>(2001). </a:t>
            </a:r>
            <a:r>
              <a:rPr lang="es-ES_tradnl" sz="1200" dirty="0" smtClean="0"/>
              <a:t>Administración de </a:t>
            </a:r>
            <a:r>
              <a:rPr lang="es-ES_tradnl" sz="1200" dirty="0"/>
              <a:t>recursos </a:t>
            </a:r>
            <a:r>
              <a:rPr lang="es-ES_tradnl" sz="1200" dirty="0" smtClean="0"/>
              <a:t>humanos. </a:t>
            </a:r>
            <a:r>
              <a:rPr lang="es-ES_tradnl" sz="1200" dirty="0"/>
              <a:t>5</a:t>
            </a:r>
            <a:r>
              <a:rPr lang="es-ES_tradnl" sz="1200" dirty="0" smtClean="0"/>
              <a:t>ta Edición. Colombia: </a:t>
            </a:r>
            <a:r>
              <a:rPr lang="es-ES_tradnl" sz="1200" i="1" dirty="0" err="1" smtClean="0"/>
              <a:t>McGaw</a:t>
            </a:r>
            <a:r>
              <a:rPr lang="es-ES_tradnl" sz="1200" i="1" dirty="0" smtClean="0"/>
              <a:t> Hill.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23055655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34995" y="377825"/>
            <a:ext cx="7716837" cy="1447800"/>
          </a:xfrm>
        </p:spPr>
        <p:txBody>
          <a:bodyPr/>
          <a:lstStyle/>
          <a:p>
            <a:r>
              <a:rPr lang="x-none" dirty="0" smtClean="0"/>
              <a:t>Evaluación</a:t>
            </a:r>
            <a:endParaRPr lang="es-MX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61076175"/>
              </p:ext>
            </p:extLst>
          </p:nvPr>
        </p:nvGraphicFramePr>
        <p:xfrm>
          <a:off x="668335" y="1825625"/>
          <a:ext cx="3886200" cy="4705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Marcador de contenido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03390451"/>
              </p:ext>
            </p:extLst>
          </p:nvPr>
        </p:nvGraphicFramePr>
        <p:xfrm>
          <a:off x="4629150" y="1547886"/>
          <a:ext cx="3886200" cy="5310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4389120" y="390144"/>
            <a:ext cx="2889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dirty="0" err="1" smtClean="0"/>
              <a:t>Dessler</a:t>
            </a:r>
            <a:r>
              <a:rPr lang="es-MX" dirty="0" smtClean="0"/>
              <a:t>, 2009, p. 103)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73074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lamada de flecha a la derecha 1"/>
          <p:cNvSpPr/>
          <p:nvPr/>
        </p:nvSpPr>
        <p:spPr>
          <a:xfrm>
            <a:off x="533400" y="381000"/>
            <a:ext cx="4170139" cy="4495800"/>
          </a:xfrm>
          <a:prstGeom prst="rightArrow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s-ES_tradnl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Abadi MT Condensed Light"/>
              </a:rPr>
              <a:t>A </a:t>
            </a:r>
            <a:r>
              <a:rPr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Abadi MT Condensed Light"/>
              </a:rPr>
              <a:t>diferencia de los activos tangibles, el </a:t>
            </a:r>
            <a:r>
              <a:rPr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Morning Crescent"/>
              </a:rPr>
              <a:t>activo</a:t>
            </a:r>
            <a:endParaRPr lang="es-ES_tradnl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Morning Crescent"/>
            </a:endParaRPr>
          </a:p>
          <a:p>
            <a:pPr algn="ctr">
              <a:buNone/>
            </a:pPr>
            <a:r>
              <a:rPr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Morning Crescent"/>
              </a:rPr>
              <a:t>humano</a:t>
            </a:r>
            <a:r>
              <a:rPr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Garamond"/>
              </a:rPr>
              <a:t> </a:t>
            </a:r>
            <a:r>
              <a:rPr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Abadi MT Condensed Light"/>
              </a:rPr>
              <a:t>no es propiedad de la empresa y no</a:t>
            </a:r>
            <a:endParaRPr lang="es-ES_tradnl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badi MT Condensed Light"/>
            </a:endParaRPr>
          </a:p>
          <a:p>
            <a:pPr algn="ctr">
              <a:buNone/>
            </a:pPr>
            <a:r>
              <a:rPr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Abadi MT Condensed Light"/>
              </a:rPr>
              <a:t>puede ser comprado ni vendido.</a:t>
            </a:r>
            <a:r>
              <a:rPr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Garamond"/>
              </a:rPr>
              <a:t> </a:t>
            </a:r>
          </a:p>
          <a:p>
            <a:pPr algn="ctr"/>
            <a:endParaRPr lang="es-ES_tradnl" sz="280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3" name="Elipse 2"/>
          <p:cNvSpPr/>
          <p:nvPr/>
        </p:nvSpPr>
        <p:spPr>
          <a:xfrm>
            <a:off x="5257800" y="381000"/>
            <a:ext cx="3429000" cy="35052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rgbClr val="FFF429"/>
                </a:solidFill>
                <a:latin typeface="+mj-lt"/>
                <a:cs typeface="Morning Crescent"/>
              </a:rPr>
              <a:t>T</a:t>
            </a:r>
            <a:r>
              <a:rPr sz="2400" b="1" dirty="0" smtClean="0">
                <a:solidFill>
                  <a:srgbClr val="FFF429"/>
                </a:solidFill>
                <a:latin typeface="+mj-lt"/>
                <a:cs typeface="Morning Crescent"/>
              </a:rPr>
              <a:t>eor</a:t>
            </a:r>
            <a:r>
              <a:rPr lang="es-ES_tradnl" sz="2400" b="1" dirty="0" smtClean="0">
                <a:solidFill>
                  <a:srgbClr val="FFF429"/>
                </a:solidFill>
                <a:latin typeface="+mj-lt"/>
                <a:cs typeface="Morning Crescent"/>
              </a:rPr>
              <a:t>í</a:t>
            </a:r>
            <a:r>
              <a:rPr sz="2400" b="1" dirty="0" smtClean="0">
                <a:solidFill>
                  <a:srgbClr val="FFF429"/>
                </a:solidFill>
                <a:latin typeface="+mj-lt"/>
                <a:cs typeface="Morning Crescent"/>
              </a:rPr>
              <a:t>a de los recursos</a:t>
            </a:r>
            <a:endParaRPr lang="es-ES_tradnl" sz="2400" b="1" dirty="0">
              <a:solidFill>
                <a:srgbClr val="FFF429"/>
              </a:solidFill>
              <a:latin typeface="+mj-lt"/>
              <a:cs typeface="Morning Crescent"/>
            </a:endParaRPr>
          </a:p>
          <a:p>
            <a:pPr algn="ctr"/>
            <a:r>
              <a:rPr lang="es-ES_tradnl" sz="2000" dirty="0">
                <a:solidFill>
                  <a:srgbClr val="FFFFFF"/>
                </a:solidFill>
                <a:latin typeface="+mj-lt"/>
                <a:cs typeface="Abadi MT Condensed Light"/>
              </a:rPr>
              <a:t>E</a:t>
            </a:r>
            <a:r>
              <a:rPr sz="2000" dirty="0" smtClean="0">
                <a:solidFill>
                  <a:srgbClr val="FFFFFF"/>
                </a:solidFill>
                <a:latin typeface="+mj-lt"/>
                <a:cs typeface="Abadi MT Condensed Light"/>
              </a:rPr>
              <a:t>l activo humano</a:t>
            </a:r>
            <a:r>
              <a:rPr lang="es-ES_tradnl" sz="2000" dirty="0" smtClean="0">
                <a:solidFill>
                  <a:srgbClr val="FFFFFF"/>
                </a:solidFill>
                <a:latin typeface="+mj-lt"/>
                <a:cs typeface="Abadi MT Condensed Light"/>
              </a:rPr>
              <a:t> </a:t>
            </a:r>
            <a:r>
              <a:rPr sz="2000" dirty="0" smtClean="0">
                <a:solidFill>
                  <a:srgbClr val="FFFFFF"/>
                </a:solidFill>
                <a:latin typeface="+mj-lt"/>
                <a:cs typeface="Abadi MT Condensed Light"/>
              </a:rPr>
              <a:t>posee atributos que le confieren la</a:t>
            </a:r>
            <a:r>
              <a:rPr lang="es-ES_tradnl" sz="2000" dirty="0" smtClean="0">
                <a:solidFill>
                  <a:srgbClr val="FFFFFF"/>
                </a:solidFill>
                <a:latin typeface="+mj-lt"/>
                <a:cs typeface="Abadi MT Condensed Light"/>
              </a:rPr>
              <a:t> </a:t>
            </a:r>
            <a:r>
              <a:rPr sz="2000" dirty="0" smtClean="0">
                <a:solidFill>
                  <a:srgbClr val="FFFFFF"/>
                </a:solidFill>
                <a:latin typeface="+mj-lt"/>
                <a:cs typeface="Abadi MT Condensed Light"/>
              </a:rPr>
              <a:t>consideración de activo estratégico, ya que</a:t>
            </a:r>
            <a:r>
              <a:rPr lang="es-ES_tradnl" sz="2000" dirty="0" smtClean="0">
                <a:solidFill>
                  <a:srgbClr val="FFFFFF"/>
                </a:solidFill>
                <a:latin typeface="+mj-lt"/>
                <a:cs typeface="Abadi MT Condensed Light"/>
              </a:rPr>
              <a:t> </a:t>
            </a:r>
            <a:r>
              <a:rPr sz="2000" dirty="0" smtClean="0">
                <a:solidFill>
                  <a:srgbClr val="FFFFFF"/>
                </a:solidFill>
                <a:latin typeface="+mj-lt"/>
                <a:cs typeface="Abadi MT Condensed Light"/>
              </a:rPr>
              <a:t>puede</a:t>
            </a:r>
            <a:r>
              <a:rPr lang="es-ES_tradnl" sz="2000" dirty="0" smtClean="0">
                <a:solidFill>
                  <a:srgbClr val="FFFFFF"/>
                </a:solidFill>
                <a:latin typeface="+mj-lt"/>
                <a:cs typeface="Abadi MT Condensed Light"/>
              </a:rPr>
              <a:t> ser:</a:t>
            </a:r>
            <a:endParaRPr lang="es-ES_tradnl" sz="2000" dirty="0">
              <a:solidFill>
                <a:srgbClr val="FFFFFF"/>
              </a:solidFill>
              <a:latin typeface="+mj-lt"/>
              <a:cs typeface="Abadi MT Condensed Light"/>
            </a:endParaRPr>
          </a:p>
        </p:txBody>
      </p:sp>
      <p:sp>
        <p:nvSpPr>
          <p:cNvPr id="4" name="Elipse 3"/>
          <p:cNvSpPr/>
          <p:nvPr/>
        </p:nvSpPr>
        <p:spPr>
          <a:xfrm>
            <a:off x="3962400" y="3803228"/>
            <a:ext cx="1738000" cy="1759373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400" b="1" dirty="0" smtClean="0">
                <a:solidFill>
                  <a:schemeClr val="bg1"/>
                </a:solidFill>
                <a:latin typeface="+mj-lt"/>
                <a:cs typeface="Morning Crescent"/>
              </a:rPr>
              <a:t>valioso</a:t>
            </a:r>
            <a:endParaRPr lang="es-ES_tradnl" sz="2400" b="1" dirty="0">
              <a:solidFill>
                <a:schemeClr val="bg1"/>
              </a:solidFill>
              <a:latin typeface="+mj-lt"/>
              <a:cs typeface="Morning Crescent"/>
            </a:endParaRPr>
          </a:p>
        </p:txBody>
      </p:sp>
      <p:sp>
        <p:nvSpPr>
          <p:cNvPr id="5" name="Elipse 4"/>
          <p:cNvSpPr/>
          <p:nvPr/>
        </p:nvSpPr>
        <p:spPr>
          <a:xfrm>
            <a:off x="5257800" y="4933680"/>
            <a:ext cx="1828800" cy="1759373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400" b="1" dirty="0" smtClean="0">
                <a:solidFill>
                  <a:srgbClr val="FFFFFF"/>
                </a:solidFill>
                <a:latin typeface="+mj-lt"/>
                <a:cs typeface="Morning Crescent"/>
              </a:rPr>
              <a:t>escaso</a:t>
            </a:r>
            <a:endParaRPr lang="es-ES_tradnl" sz="2400" b="1" dirty="0">
              <a:solidFill>
                <a:srgbClr val="FFFFFF"/>
              </a:solidFill>
              <a:latin typeface="+mj-lt"/>
              <a:cs typeface="Morning Crescent"/>
            </a:endParaRPr>
          </a:p>
        </p:txBody>
      </p:sp>
      <p:sp>
        <p:nvSpPr>
          <p:cNvPr id="6" name="Elipse 5"/>
          <p:cNvSpPr/>
          <p:nvPr/>
        </p:nvSpPr>
        <p:spPr>
          <a:xfrm>
            <a:off x="7086600" y="4641427"/>
            <a:ext cx="2057400" cy="1907326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b="1" dirty="0" smtClean="0">
                <a:solidFill>
                  <a:srgbClr val="FFFFFF"/>
                </a:solidFill>
                <a:latin typeface="+mj-lt"/>
                <a:cs typeface="Morning Crescent"/>
              </a:rPr>
              <a:t>no</a:t>
            </a:r>
            <a:r>
              <a:rPr lang="es-ES_tradnl" b="1" dirty="0" smtClean="0">
                <a:solidFill>
                  <a:srgbClr val="FFFFFF"/>
                </a:solidFill>
                <a:latin typeface="+mj-lt"/>
                <a:cs typeface="Morning Crescent"/>
              </a:rPr>
              <a:t> </a:t>
            </a:r>
            <a:r>
              <a:rPr b="1" dirty="0">
                <a:solidFill>
                  <a:srgbClr val="FFFFFF"/>
                </a:solidFill>
                <a:latin typeface="+mj-lt"/>
                <a:cs typeface="Morning Crescent"/>
              </a:rPr>
              <a:t>sustituible</a:t>
            </a:r>
            <a:endParaRPr lang="es-ES_tradnl" b="1" dirty="0">
              <a:solidFill>
                <a:srgbClr val="FFFFFF"/>
              </a:solidFill>
              <a:latin typeface="+mj-lt"/>
              <a:cs typeface="Morning Crescent"/>
            </a:endParaRPr>
          </a:p>
        </p:txBody>
      </p:sp>
      <p:cxnSp>
        <p:nvCxnSpPr>
          <p:cNvPr id="7" name="Conector recto de flecha 6"/>
          <p:cNvCxnSpPr/>
          <p:nvPr/>
        </p:nvCxnSpPr>
        <p:spPr>
          <a:xfrm rot="10800000" flipV="1">
            <a:off x="5456737" y="3647442"/>
            <a:ext cx="425726" cy="311572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 rot="5400000">
            <a:off x="6057002" y="4303607"/>
            <a:ext cx="916993" cy="229396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 rot="16200000" flipH="1">
            <a:off x="7464214" y="4035214"/>
            <a:ext cx="692576" cy="228602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60078" y="6396082"/>
            <a:ext cx="53966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Álvarez, Pérez, </a:t>
            </a:r>
            <a:r>
              <a:rPr lang="es-ES_tradnl" sz="1000" dirty="0" smtClean="0"/>
              <a:t>D. &amp; </a:t>
            </a:r>
            <a:r>
              <a:rPr lang="es-ES_tradnl" sz="1000" dirty="0"/>
              <a:t>Castro </a:t>
            </a:r>
            <a:r>
              <a:rPr lang="es-ES_tradnl" sz="1000" dirty="0" smtClean="0"/>
              <a:t>Casal. </a:t>
            </a:r>
            <a:r>
              <a:rPr lang="es-ES_tradnl" sz="1000" dirty="0"/>
              <a:t>(2001). Dirección de los recursos humanos estratégicos. </a:t>
            </a:r>
            <a:r>
              <a:rPr lang="es-ES_tradnl" sz="1000" i="1" dirty="0"/>
              <a:t>Revista Galega de Economía, junio </a:t>
            </a:r>
            <a:r>
              <a:rPr lang="es-ES_tradnl" sz="1000" i="1" dirty="0" smtClean="0"/>
              <a:t>,Pág.. 1 </a:t>
            </a:r>
            <a:endParaRPr lang="es-ES_tradnl" sz="1000" dirty="0"/>
          </a:p>
        </p:txBody>
      </p:sp>
    </p:spTree>
    <p:extLst>
      <p:ext uri="{BB962C8B-B14F-4D97-AF65-F5344CB8AC3E}">
        <p14:creationId xmlns:p14="http://schemas.microsoft.com/office/powerpoint/2010/main" val="184035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BIBLIOGRAFÍA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0534" y="3012142"/>
            <a:ext cx="8505748" cy="3696736"/>
          </a:xfrm>
        </p:spPr>
        <p:txBody>
          <a:bodyPr>
            <a:normAutofit fontScale="62500" lnSpcReduction="20000"/>
          </a:bodyPr>
          <a:lstStyle/>
          <a:p>
            <a:r>
              <a:rPr lang="es-ES_tradnl" sz="26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Miguel Guzmán, M. d., Pérez </a:t>
            </a:r>
            <a:r>
              <a:rPr lang="es-ES_tradnl" sz="2600" dirty="0" err="1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Campdesuñer</a:t>
            </a:r>
            <a:r>
              <a:rPr lang="es-ES_tradnl" sz="26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, R. &amp; </a:t>
            </a:r>
            <a:r>
              <a:rPr lang="es-ES_tradnl" sz="2600" dirty="0" err="1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Noda</a:t>
            </a:r>
            <a:r>
              <a:rPr lang="es-ES_tradnl" sz="26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 Hernández, M. (2010). ¿Qué es la Planeación de Recursos Humanos?. </a:t>
            </a:r>
            <a:r>
              <a:rPr lang="es-ES_tradnl" sz="2600" i="1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Ciencias Holguín, </a:t>
            </a:r>
            <a:r>
              <a:rPr lang="es-ES_tradnl" sz="26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XVI(2) 1-10. Recuperado de http://</a:t>
            </a:r>
            <a:r>
              <a:rPr lang="es-ES_tradnl" sz="2600" dirty="0" err="1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www.redalyc.org</a:t>
            </a:r>
            <a:r>
              <a:rPr lang="es-ES_tradnl" sz="26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/</a:t>
            </a:r>
            <a:r>
              <a:rPr lang="es-ES_tradnl" sz="2600" dirty="0" err="1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articulo.oa?id</a:t>
            </a:r>
            <a:r>
              <a:rPr lang="es-ES_tradnl" sz="26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=181517926002</a:t>
            </a:r>
            <a:r>
              <a:rPr lang="es-ES_tradnl" sz="2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 </a:t>
            </a:r>
            <a:endParaRPr lang="es-ES_tradnl" sz="2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s-ES_tradnl" sz="2600" dirty="0">
                <a:latin typeface="Arial"/>
                <a:cs typeface="Arial"/>
              </a:rPr>
              <a:t>Chiavenato, I. (2001). Administración de recursos humanos. 5ta Edición. Colombia: </a:t>
            </a:r>
            <a:r>
              <a:rPr lang="es-ES_tradnl" sz="2600" i="1" dirty="0" err="1">
                <a:latin typeface="Arial"/>
                <a:cs typeface="Arial"/>
              </a:rPr>
              <a:t>McGaw</a:t>
            </a:r>
            <a:r>
              <a:rPr lang="es-ES_tradnl" sz="2600" i="1" dirty="0">
                <a:latin typeface="Arial"/>
                <a:cs typeface="Arial"/>
              </a:rPr>
              <a:t> Hill.</a:t>
            </a:r>
            <a:endParaRPr lang="es-ES_tradnl" sz="2600" dirty="0">
              <a:latin typeface="Arial"/>
              <a:cs typeface="Arial"/>
            </a:endParaRPr>
          </a:p>
          <a:p>
            <a:r>
              <a:rPr lang="es-MX" sz="2600" dirty="0">
                <a:latin typeface="Arial"/>
                <a:cs typeface="Arial"/>
              </a:rPr>
              <a:t>Dessler, G. (2009), Administración de Recursos humanos, </a:t>
            </a:r>
            <a:r>
              <a:rPr lang="es-MX" sz="2600" dirty="0" smtClean="0">
                <a:latin typeface="Arial"/>
                <a:cs typeface="Arial"/>
              </a:rPr>
              <a:t>México: </a:t>
            </a:r>
            <a:r>
              <a:rPr lang="es-MX" sz="2600" dirty="0">
                <a:latin typeface="Arial"/>
                <a:cs typeface="Arial"/>
              </a:rPr>
              <a:t>Pearson Educación</a:t>
            </a:r>
          </a:p>
          <a:p>
            <a:r>
              <a:rPr lang="es-ES_tradnl" sz="2600" dirty="0">
                <a:latin typeface="Arial"/>
                <a:cs typeface="Arial"/>
              </a:rPr>
              <a:t>Álvarez, Pérez, </a:t>
            </a:r>
            <a:r>
              <a:rPr lang="es-ES_tradnl" sz="2600" dirty="0" smtClean="0">
                <a:latin typeface="Arial"/>
                <a:cs typeface="Arial"/>
              </a:rPr>
              <a:t>D &amp; </a:t>
            </a:r>
            <a:r>
              <a:rPr lang="es-ES_tradnl" sz="2600" dirty="0">
                <a:latin typeface="Arial"/>
                <a:cs typeface="Arial"/>
              </a:rPr>
              <a:t>Castro Casal, </a:t>
            </a:r>
            <a:r>
              <a:rPr lang="es-ES_tradnl" sz="2600" dirty="0" smtClean="0">
                <a:latin typeface="Arial"/>
                <a:cs typeface="Arial"/>
              </a:rPr>
              <a:t>C. </a:t>
            </a:r>
            <a:r>
              <a:rPr lang="es-ES_tradnl" sz="2600" dirty="0">
                <a:latin typeface="Arial"/>
                <a:cs typeface="Arial"/>
              </a:rPr>
              <a:t>(2001). Dirección de los recursos humanos estratégicos. </a:t>
            </a:r>
            <a:r>
              <a:rPr lang="es-ES_tradnl" sz="2600" i="1" dirty="0">
                <a:latin typeface="Arial"/>
                <a:cs typeface="Arial"/>
              </a:rPr>
              <a:t>Revista Galega de Economía, junio ,Pág.. 1 </a:t>
            </a:r>
            <a:endParaRPr lang="es-ES_tradnl" sz="2600" dirty="0">
              <a:latin typeface="Arial"/>
              <a:cs typeface="Arial"/>
            </a:endParaRPr>
          </a:p>
          <a:p>
            <a:r>
              <a:rPr lang="es-ES_tradnl" sz="2600" dirty="0">
                <a:latin typeface="Arial"/>
                <a:cs typeface="Arial"/>
              </a:rPr>
              <a:t>Werther </a:t>
            </a:r>
            <a:r>
              <a:rPr lang="es-ES_tradnl" sz="2600" dirty="0" err="1">
                <a:latin typeface="Arial"/>
                <a:cs typeface="Arial"/>
              </a:rPr>
              <a:t>Jr</a:t>
            </a:r>
            <a:r>
              <a:rPr lang="es-ES_tradnl" sz="2600" dirty="0">
                <a:latin typeface="Arial"/>
                <a:cs typeface="Arial"/>
              </a:rPr>
              <a:t>, W., &amp; Davis, K. (1991). </a:t>
            </a:r>
            <a:r>
              <a:rPr lang="es-ES_tradnl" sz="2600" i="1" dirty="0">
                <a:latin typeface="Arial"/>
                <a:cs typeface="Arial"/>
              </a:rPr>
              <a:t>Administración de personal y recursos humanos.</a:t>
            </a:r>
            <a:r>
              <a:rPr lang="es-ES_tradnl" sz="2600" dirty="0">
                <a:latin typeface="Arial"/>
                <a:cs typeface="Arial"/>
              </a:rPr>
              <a:t> Miami, Estados Unidos de América: McGraw-Hill.</a:t>
            </a:r>
          </a:p>
          <a:p>
            <a:pPr marL="0" indent="0">
              <a:buNone/>
            </a:pPr>
            <a:endParaRPr lang="es-ES_tradnl" dirty="0" smtClean="0">
              <a:effectLst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3875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249238" y="525476"/>
            <a:ext cx="8894762" cy="11938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badi MT Condensed Light"/>
              </a:rPr>
              <a:t>En el análisis de la contribución de los recursos humanos a la rentabilidad</a:t>
            </a:r>
            <a:r>
              <a:rPr lang="es-ES_tradnl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badi MT Condensed Light"/>
              </a:rPr>
              <a:t> </a:t>
            </a:r>
            <a:r>
              <a:rPr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badi MT Condensed Light"/>
              </a:rPr>
              <a:t>de la empresa se observan </a:t>
            </a:r>
            <a:r>
              <a:rPr sz="24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42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Morning Crescent"/>
              </a:rPr>
              <a:t>dos corrientes </a:t>
            </a:r>
            <a:r>
              <a:rPr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badi MT Condensed Light"/>
              </a:rPr>
              <a:t>diferenciadas: </a:t>
            </a:r>
            <a:endParaRPr lang="es-ES_tradnl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badi MT Condensed Light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55931317"/>
              </p:ext>
            </p:extLst>
          </p:nvPr>
        </p:nvGraphicFramePr>
        <p:xfrm>
          <a:off x="517553" y="1838325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457200" y="6412468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Álvarez, Pérez, </a:t>
            </a:r>
            <a:r>
              <a:rPr lang="es-ES_tradnl" sz="1000" dirty="0" smtClean="0"/>
              <a:t>D. &amp; </a:t>
            </a:r>
            <a:r>
              <a:rPr lang="es-ES_tradnl" sz="1000" dirty="0"/>
              <a:t>Castro </a:t>
            </a:r>
            <a:r>
              <a:rPr lang="es-ES_tradnl" sz="1000" dirty="0" smtClean="0"/>
              <a:t>Casal. </a:t>
            </a:r>
            <a:r>
              <a:rPr lang="es-ES_tradnl" sz="1000" dirty="0"/>
              <a:t>(2001). Dirección de los recursos humanos estratégicos. </a:t>
            </a:r>
            <a:r>
              <a:rPr lang="es-ES_tradnl" sz="1000" i="1" dirty="0"/>
              <a:t>Revista Galega de Economía, junio </a:t>
            </a:r>
            <a:r>
              <a:rPr lang="es-ES_tradnl" sz="1000" i="1" dirty="0" smtClean="0"/>
              <a:t>,Pág.. 1 </a:t>
            </a:r>
            <a:endParaRPr lang="es-ES_tradnl" sz="1000" dirty="0"/>
          </a:p>
        </p:txBody>
      </p:sp>
    </p:spTree>
    <p:extLst>
      <p:ext uri="{BB962C8B-B14F-4D97-AF65-F5344CB8AC3E}">
        <p14:creationId xmlns:p14="http://schemas.microsoft.com/office/powerpoint/2010/main" val="286274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Definición P.E.R.H: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300" y="2895600"/>
            <a:ext cx="7102316" cy="3744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67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Según Chiavenato: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2788" y="3012142"/>
            <a:ext cx="7897812" cy="3388658"/>
          </a:xfrm>
        </p:spPr>
        <p:txBody>
          <a:bodyPr>
            <a:normAutofit/>
          </a:bodyPr>
          <a:lstStyle/>
          <a:p>
            <a:pPr algn="just"/>
            <a:r>
              <a:rPr lang="es-ES_tradnl" sz="2600" dirty="0">
                <a:effectLst/>
              </a:rPr>
              <a:t>Es un proceso de decisión respecto de los recursos humanos</a:t>
            </a:r>
            <a:r>
              <a:rPr lang="es-ES_tradnl" sz="2600" dirty="0">
                <a:solidFill>
                  <a:srgbClr val="FFF429"/>
                </a:solidFill>
                <a:effectLst/>
              </a:rPr>
              <a:t> </a:t>
            </a:r>
            <a:r>
              <a:rPr lang="es-ES_tradnl" sz="2600" u="sng" dirty="0">
                <a:solidFill>
                  <a:srgbClr val="FFF429"/>
                </a:solidFill>
                <a:effectLst/>
              </a:rPr>
              <a:t>necesarios</a:t>
            </a:r>
            <a:r>
              <a:rPr lang="es-ES_tradnl" sz="2600" dirty="0">
                <a:solidFill>
                  <a:srgbClr val="FFF429"/>
                </a:solidFill>
                <a:effectLst/>
              </a:rPr>
              <a:t> </a:t>
            </a:r>
            <a:r>
              <a:rPr lang="es-ES_tradnl" sz="2600" dirty="0">
                <a:effectLst/>
              </a:rPr>
              <a:t>para conseguir los </a:t>
            </a:r>
            <a:r>
              <a:rPr lang="es-ES_tradnl" sz="2600" u="sng" dirty="0">
                <a:solidFill>
                  <a:srgbClr val="FFF429"/>
                </a:solidFill>
                <a:effectLst/>
              </a:rPr>
              <a:t>objetivos</a:t>
            </a:r>
            <a:r>
              <a:rPr lang="es-ES_tradnl" sz="2600" dirty="0">
                <a:effectLst/>
              </a:rPr>
              <a:t> organizacionales en un periodo determinado. Se trata de prever cuáles serán la </a:t>
            </a:r>
            <a:r>
              <a:rPr lang="es-ES_tradnl" sz="2600" u="sng" dirty="0">
                <a:solidFill>
                  <a:srgbClr val="FFF429"/>
                </a:solidFill>
                <a:effectLst/>
              </a:rPr>
              <a:t>fuerza laboral y los talentos humanos </a:t>
            </a:r>
            <a:r>
              <a:rPr lang="es-ES_tradnl" sz="2600" dirty="0">
                <a:effectLst/>
              </a:rPr>
              <a:t>necesarios para la realización de la acción organizacional </a:t>
            </a:r>
            <a:r>
              <a:rPr lang="es-ES_tradnl" sz="2600" u="sng" dirty="0">
                <a:solidFill>
                  <a:srgbClr val="FFF429"/>
                </a:solidFill>
                <a:effectLst/>
              </a:rPr>
              <a:t>futura</a:t>
            </a:r>
            <a:r>
              <a:rPr lang="es-ES_tradnl" sz="2600" dirty="0">
                <a:effectLst/>
              </a:rPr>
              <a:t>. </a:t>
            </a:r>
            <a:endParaRPr lang="es-ES" sz="2600" dirty="0"/>
          </a:p>
        </p:txBody>
      </p:sp>
      <p:sp>
        <p:nvSpPr>
          <p:cNvPr id="4" name="CuadroTexto 3"/>
          <p:cNvSpPr txBox="1"/>
          <p:nvPr/>
        </p:nvSpPr>
        <p:spPr>
          <a:xfrm>
            <a:off x="100038" y="6426527"/>
            <a:ext cx="87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Chiavenato, I. </a:t>
            </a:r>
            <a:r>
              <a:rPr lang="es-ES_tradnl" sz="1200" dirty="0"/>
              <a:t>(2001). </a:t>
            </a:r>
            <a:r>
              <a:rPr lang="es-ES_tradnl" sz="1200" dirty="0" smtClean="0"/>
              <a:t>Administración de </a:t>
            </a:r>
            <a:r>
              <a:rPr lang="es-ES_tradnl" sz="1200" dirty="0"/>
              <a:t>recursos </a:t>
            </a:r>
            <a:r>
              <a:rPr lang="es-ES_tradnl" sz="1200" dirty="0" smtClean="0"/>
              <a:t>humanos. </a:t>
            </a:r>
            <a:r>
              <a:rPr lang="es-ES_tradnl" sz="1200" dirty="0"/>
              <a:t>5</a:t>
            </a:r>
            <a:r>
              <a:rPr lang="es-ES_tradnl" sz="1200" dirty="0" smtClean="0"/>
              <a:t>ta Edición. Colombia: </a:t>
            </a:r>
            <a:r>
              <a:rPr lang="es-ES_tradnl" sz="1200" i="1" dirty="0" err="1" smtClean="0"/>
              <a:t>McGaw</a:t>
            </a:r>
            <a:r>
              <a:rPr lang="es-ES_tradnl" sz="1200" i="1" dirty="0" smtClean="0"/>
              <a:t> Hill.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114007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Según </a:t>
            </a:r>
            <a:r>
              <a:rPr lang="es-ES" dirty="0" err="1" smtClean="0"/>
              <a:t>Dressler</a:t>
            </a:r>
            <a:r>
              <a:rPr lang="es-ES" dirty="0" smtClean="0"/>
              <a:t>: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2788" y="3012142"/>
            <a:ext cx="7897812" cy="3388658"/>
          </a:xfrm>
        </p:spPr>
        <p:txBody>
          <a:bodyPr>
            <a:normAutofit/>
          </a:bodyPr>
          <a:lstStyle/>
          <a:p>
            <a:pPr algn="just"/>
            <a:r>
              <a:rPr lang="es-MX" sz="2800" b="1" dirty="0"/>
              <a:t>E</a:t>
            </a:r>
            <a:r>
              <a:rPr lang="x-none" sz="2800" b="1" dirty="0"/>
              <a:t>s </a:t>
            </a:r>
            <a:r>
              <a:rPr lang="es-MX" sz="2800" b="1" dirty="0"/>
              <a:t>formulación y ejecución de</a:t>
            </a:r>
            <a:r>
              <a:rPr lang="x-none" sz="2800" b="1" dirty="0"/>
              <a:t> </a:t>
            </a:r>
            <a:r>
              <a:rPr lang="es-MX" sz="2800" b="1" dirty="0"/>
              <a:t>políticas y prácticas de recursos</a:t>
            </a:r>
            <a:r>
              <a:rPr lang="x-none" sz="2800" b="1" dirty="0"/>
              <a:t> </a:t>
            </a:r>
            <a:r>
              <a:rPr lang="es-MX" sz="2800" b="1" dirty="0"/>
              <a:t>humanos que produzcan</a:t>
            </a:r>
            <a:r>
              <a:rPr lang="x-none" sz="2800" b="1" dirty="0"/>
              <a:t> </a:t>
            </a:r>
            <a:r>
              <a:rPr lang="es-MX" sz="2800" b="1" dirty="0"/>
              <a:t>en</a:t>
            </a:r>
            <a:r>
              <a:rPr lang="x-none" sz="2800" b="1" dirty="0"/>
              <a:t> </a:t>
            </a:r>
            <a:r>
              <a:rPr lang="es-MX" sz="2800" b="1" dirty="0"/>
              <a:t>los empleados las habilidades</a:t>
            </a:r>
            <a:r>
              <a:rPr lang="x-none" sz="2800" b="1" dirty="0"/>
              <a:t> </a:t>
            </a:r>
            <a:r>
              <a:rPr lang="es-MX" sz="2800" b="1" dirty="0"/>
              <a:t>y los comportamientos</a:t>
            </a:r>
            <a:r>
              <a:rPr lang="x-none" sz="2800" b="1" dirty="0"/>
              <a:t> q</a:t>
            </a:r>
            <a:r>
              <a:rPr lang="es-MX" sz="2800" b="1" dirty="0"/>
              <a:t>ue</a:t>
            </a:r>
            <a:r>
              <a:rPr lang="x-none" sz="2800" b="1" dirty="0"/>
              <a:t> </a:t>
            </a:r>
            <a:r>
              <a:rPr lang="es-MX" sz="2800" b="1" dirty="0"/>
              <a:t>la empresa</a:t>
            </a:r>
            <a:r>
              <a:rPr lang="x-none" sz="2800" b="1" dirty="0"/>
              <a:t> </a:t>
            </a:r>
            <a:r>
              <a:rPr lang="es-MX" sz="2800" b="1" u="sng" dirty="0">
                <a:solidFill>
                  <a:srgbClr val="FFF429"/>
                </a:solidFill>
              </a:rPr>
              <a:t>necesita</a:t>
            </a:r>
            <a:r>
              <a:rPr lang="es-MX" sz="2800" b="1" dirty="0"/>
              <a:t> para</a:t>
            </a:r>
            <a:r>
              <a:rPr lang="x-none" sz="2800" b="1" dirty="0"/>
              <a:t> </a:t>
            </a:r>
            <a:r>
              <a:rPr lang="es-MX" sz="2800" b="1" dirty="0"/>
              <a:t>alcanzar</a:t>
            </a:r>
            <a:r>
              <a:rPr lang="x-none" sz="2800" b="1" dirty="0"/>
              <a:t> </a:t>
            </a:r>
            <a:r>
              <a:rPr lang="es-MX" sz="2800" b="1" dirty="0"/>
              <a:t>sus </a:t>
            </a:r>
            <a:r>
              <a:rPr lang="es-MX" sz="2800" b="1" u="sng" dirty="0">
                <a:solidFill>
                  <a:srgbClr val="FFF429"/>
                </a:solidFill>
              </a:rPr>
              <a:t>metas</a:t>
            </a:r>
            <a:r>
              <a:rPr lang="es-MX" sz="2800" b="1" dirty="0"/>
              <a:t> estratégicas</a:t>
            </a:r>
            <a:r>
              <a:rPr lang="es-MX" sz="2800" b="1" dirty="0" smtClean="0"/>
              <a:t>.</a:t>
            </a:r>
            <a:endParaRPr lang="es-MX" sz="2800" b="1" dirty="0"/>
          </a:p>
        </p:txBody>
      </p:sp>
      <p:sp>
        <p:nvSpPr>
          <p:cNvPr id="6" name="Rectángulo 5"/>
          <p:cNvSpPr/>
          <p:nvPr/>
        </p:nvSpPr>
        <p:spPr>
          <a:xfrm>
            <a:off x="421766" y="6400800"/>
            <a:ext cx="77168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Dessler, G. (2009), Administración de Recursos humanos, México, Pearson Educación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3767882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Agrupar 84"/>
          <p:cNvGrpSpPr/>
          <p:nvPr/>
        </p:nvGrpSpPr>
        <p:grpSpPr>
          <a:xfrm>
            <a:off x="162865" y="258962"/>
            <a:ext cx="8751795" cy="5781106"/>
            <a:chOff x="230469" y="781057"/>
            <a:chExt cx="8751795" cy="5781106"/>
          </a:xfrm>
        </p:grpSpPr>
        <p:grpSp>
          <p:nvGrpSpPr>
            <p:cNvPr id="75" name="Agrupar 74"/>
            <p:cNvGrpSpPr/>
            <p:nvPr/>
          </p:nvGrpSpPr>
          <p:grpSpPr>
            <a:xfrm>
              <a:off x="230469" y="781057"/>
              <a:ext cx="8751795" cy="5781106"/>
              <a:chOff x="230469" y="209178"/>
              <a:chExt cx="8751795" cy="6352985"/>
            </a:xfrm>
          </p:grpSpPr>
          <p:sp>
            <p:nvSpPr>
              <p:cNvPr id="10" name="Elipse 9"/>
              <p:cNvSpPr/>
              <p:nvPr/>
            </p:nvSpPr>
            <p:spPr>
              <a:xfrm>
                <a:off x="3517157" y="209178"/>
                <a:ext cx="2300941" cy="1016000"/>
              </a:xfrm>
              <a:prstGeom prst="ellipse">
                <a:avLst/>
              </a:prstGeom>
              <a:ln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" name="Elipse 10"/>
              <p:cNvSpPr/>
              <p:nvPr/>
            </p:nvSpPr>
            <p:spPr>
              <a:xfrm>
                <a:off x="3529115" y="1380555"/>
                <a:ext cx="2300941" cy="1016000"/>
              </a:xfrm>
              <a:prstGeom prst="ellipse">
                <a:avLst/>
              </a:prstGeom>
              <a:ln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" name="Elipse 11"/>
              <p:cNvSpPr/>
              <p:nvPr/>
            </p:nvSpPr>
            <p:spPr>
              <a:xfrm>
                <a:off x="3517157" y="2620683"/>
                <a:ext cx="2300941" cy="1016000"/>
              </a:xfrm>
              <a:prstGeom prst="ellipse">
                <a:avLst/>
              </a:prstGeom>
              <a:ln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" name="Elipse 12"/>
              <p:cNvSpPr/>
              <p:nvPr/>
            </p:nvSpPr>
            <p:spPr>
              <a:xfrm>
                <a:off x="3517157" y="3878731"/>
                <a:ext cx="2300941" cy="1016000"/>
              </a:xfrm>
              <a:prstGeom prst="ellipse">
                <a:avLst/>
              </a:prstGeom>
              <a:ln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24" name="Conector recto 23"/>
              <p:cNvCxnSpPr/>
              <p:nvPr/>
            </p:nvCxnSpPr>
            <p:spPr>
              <a:xfrm>
                <a:off x="1240118" y="5053116"/>
                <a:ext cx="6843058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ector angular 27"/>
              <p:cNvCxnSpPr/>
              <p:nvPr/>
            </p:nvCxnSpPr>
            <p:spPr>
              <a:xfrm rot="16200000" flipH="1">
                <a:off x="1143006" y="5150228"/>
                <a:ext cx="197215" cy="2990"/>
              </a:xfrm>
              <a:prstGeom prst="bent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ector angular 28"/>
              <p:cNvCxnSpPr/>
              <p:nvPr/>
            </p:nvCxnSpPr>
            <p:spPr>
              <a:xfrm rot="16200000" flipH="1">
                <a:off x="7959172" y="5165170"/>
                <a:ext cx="197215" cy="2990"/>
              </a:xfrm>
              <a:prstGeom prst="bent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ector angular 29"/>
              <p:cNvCxnSpPr/>
              <p:nvPr/>
            </p:nvCxnSpPr>
            <p:spPr>
              <a:xfrm rot="16200000" flipH="1">
                <a:off x="5712023" y="5150228"/>
                <a:ext cx="197215" cy="2990"/>
              </a:xfrm>
              <a:prstGeom prst="bent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ector angular 30"/>
              <p:cNvCxnSpPr/>
              <p:nvPr/>
            </p:nvCxnSpPr>
            <p:spPr>
              <a:xfrm rot="16200000" flipH="1">
                <a:off x="3417055" y="5120354"/>
                <a:ext cx="197215" cy="2990"/>
              </a:xfrm>
              <a:prstGeom prst="bent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ector recto 35"/>
              <p:cNvCxnSpPr>
                <a:stCxn id="10" idx="4"/>
                <a:endCxn id="10" idx="4"/>
              </p:cNvCxnSpPr>
              <p:nvPr/>
            </p:nvCxnSpPr>
            <p:spPr>
              <a:xfrm>
                <a:off x="4667628" y="1225178"/>
                <a:ext cx="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ector recto 37"/>
              <p:cNvCxnSpPr>
                <a:stCxn id="10" idx="4"/>
                <a:endCxn id="11" idx="0"/>
              </p:cNvCxnSpPr>
              <p:nvPr/>
            </p:nvCxnSpPr>
            <p:spPr>
              <a:xfrm>
                <a:off x="4667628" y="1225178"/>
                <a:ext cx="11958" cy="15537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ector recto 41"/>
              <p:cNvCxnSpPr/>
              <p:nvPr/>
            </p:nvCxnSpPr>
            <p:spPr>
              <a:xfrm>
                <a:off x="4655677" y="2438389"/>
                <a:ext cx="0" cy="15240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ector recto 42"/>
              <p:cNvCxnSpPr/>
              <p:nvPr/>
            </p:nvCxnSpPr>
            <p:spPr>
              <a:xfrm>
                <a:off x="4694530" y="3636683"/>
                <a:ext cx="0" cy="24204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CuadroTexto 53"/>
              <p:cNvSpPr txBox="1"/>
              <p:nvPr/>
            </p:nvSpPr>
            <p:spPr>
              <a:xfrm>
                <a:off x="3670311" y="373529"/>
                <a:ext cx="20192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dirty="0" smtClean="0"/>
                  <a:t>MISIÓN DE LA ORGANIZACIÓN</a:t>
                </a:r>
                <a:endParaRPr lang="es-ES" dirty="0"/>
              </a:p>
            </p:txBody>
          </p:sp>
          <p:sp>
            <p:nvSpPr>
              <p:cNvPr id="55" name="CuadroTexto 54"/>
              <p:cNvSpPr txBox="1"/>
              <p:nvPr/>
            </p:nvSpPr>
            <p:spPr>
              <a:xfrm>
                <a:off x="3733064" y="1541917"/>
                <a:ext cx="2096991" cy="6426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600" dirty="0" smtClean="0"/>
                  <a:t>OBJETIVO ORGANIZACIONAL</a:t>
                </a:r>
                <a:endParaRPr lang="es-ES" sz="1600" dirty="0"/>
              </a:p>
            </p:txBody>
          </p:sp>
          <p:sp>
            <p:nvSpPr>
              <p:cNvPr id="56" name="CuadroTexto 55"/>
              <p:cNvSpPr txBox="1"/>
              <p:nvPr/>
            </p:nvSpPr>
            <p:spPr>
              <a:xfrm>
                <a:off x="3718132" y="2811929"/>
                <a:ext cx="20192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dirty="0" smtClean="0"/>
                  <a:t>REQUISITOS DE LOS R.H</a:t>
                </a:r>
                <a:endParaRPr lang="es-ES" dirty="0"/>
              </a:p>
            </p:txBody>
          </p:sp>
          <p:sp>
            <p:nvSpPr>
              <p:cNvPr id="57" name="CuadroTexto 56"/>
              <p:cNvSpPr txBox="1"/>
              <p:nvPr/>
            </p:nvSpPr>
            <p:spPr>
              <a:xfrm>
                <a:off x="3684882" y="4066988"/>
                <a:ext cx="20192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dirty="0" smtClean="0"/>
                  <a:t>PROGRAMAS DE R.H</a:t>
                </a:r>
                <a:endParaRPr lang="es-ES" dirty="0"/>
              </a:p>
            </p:txBody>
          </p:sp>
          <p:sp>
            <p:nvSpPr>
              <p:cNvPr id="62" name="Rectángulo 61"/>
              <p:cNvSpPr/>
              <p:nvPr/>
            </p:nvSpPr>
            <p:spPr>
              <a:xfrm>
                <a:off x="230469" y="5265272"/>
                <a:ext cx="2022287" cy="1293903"/>
              </a:xfrm>
              <a:prstGeom prst="rect">
                <a:avLst/>
              </a:prstGeom>
              <a:solidFill>
                <a:srgbClr val="93CDDD"/>
              </a:solidFill>
              <a:ln w="76200" cmpd="sng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64" name="Conector recto 63"/>
              <p:cNvCxnSpPr/>
              <p:nvPr/>
            </p:nvCxnSpPr>
            <p:spPr>
              <a:xfrm>
                <a:off x="230469" y="5762812"/>
                <a:ext cx="202228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Rectángulo 68"/>
              <p:cNvSpPr/>
              <p:nvPr/>
            </p:nvSpPr>
            <p:spPr>
              <a:xfrm>
                <a:off x="2503023" y="5268260"/>
                <a:ext cx="2022287" cy="1293903"/>
              </a:xfrm>
              <a:prstGeom prst="rect">
                <a:avLst/>
              </a:prstGeom>
              <a:solidFill>
                <a:srgbClr val="93CDDD"/>
              </a:solidFill>
              <a:ln w="76200" cmpd="sng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70" name="Conector recto 69"/>
              <p:cNvCxnSpPr/>
              <p:nvPr/>
            </p:nvCxnSpPr>
            <p:spPr>
              <a:xfrm>
                <a:off x="2503023" y="5765800"/>
                <a:ext cx="202228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Rectángulo 70"/>
              <p:cNvSpPr/>
              <p:nvPr/>
            </p:nvSpPr>
            <p:spPr>
              <a:xfrm>
                <a:off x="6927104" y="5268260"/>
                <a:ext cx="2022287" cy="1293903"/>
              </a:xfrm>
              <a:prstGeom prst="rect">
                <a:avLst/>
              </a:prstGeom>
              <a:solidFill>
                <a:srgbClr val="93CDDD"/>
              </a:solidFill>
              <a:ln w="76200" cmpd="sng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72" name="Conector recto 71"/>
              <p:cNvCxnSpPr/>
              <p:nvPr/>
            </p:nvCxnSpPr>
            <p:spPr>
              <a:xfrm>
                <a:off x="6959977" y="5765800"/>
                <a:ext cx="202228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Rectángulo 72"/>
              <p:cNvSpPr/>
              <p:nvPr/>
            </p:nvSpPr>
            <p:spPr>
              <a:xfrm>
                <a:off x="4741217" y="5268260"/>
                <a:ext cx="2022287" cy="1293903"/>
              </a:xfrm>
              <a:prstGeom prst="rect">
                <a:avLst/>
              </a:prstGeom>
              <a:solidFill>
                <a:srgbClr val="93CDDD"/>
              </a:solidFill>
              <a:ln w="76200" cmpd="sng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74" name="Conector recto 73"/>
              <p:cNvCxnSpPr/>
              <p:nvPr/>
            </p:nvCxnSpPr>
            <p:spPr>
              <a:xfrm>
                <a:off x="4741217" y="5765800"/>
                <a:ext cx="202228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6" name="CuadroTexto 75"/>
            <p:cNvSpPr txBox="1"/>
            <p:nvPr/>
          </p:nvSpPr>
          <p:spPr>
            <a:xfrm>
              <a:off x="233461" y="5325044"/>
              <a:ext cx="20192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b="1" dirty="0" smtClean="0">
                  <a:solidFill>
                    <a:srgbClr val="0000FF"/>
                  </a:solidFill>
                </a:rPr>
                <a:t>EXPANSIÓN</a:t>
              </a:r>
              <a:endParaRPr lang="es-ES" sz="2000" b="1" dirty="0">
                <a:solidFill>
                  <a:srgbClr val="0000FF"/>
                </a:solidFill>
              </a:endParaRPr>
            </a:p>
          </p:txBody>
        </p:sp>
        <p:sp>
          <p:nvSpPr>
            <p:cNvPr id="77" name="CuadroTexto 76"/>
            <p:cNvSpPr txBox="1"/>
            <p:nvPr/>
          </p:nvSpPr>
          <p:spPr>
            <a:xfrm>
              <a:off x="2519467" y="5325044"/>
              <a:ext cx="20192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b="1" dirty="0" smtClean="0">
                  <a:solidFill>
                    <a:srgbClr val="0000FF"/>
                  </a:solidFill>
                </a:rPr>
                <a:t>AJUSTE</a:t>
              </a:r>
              <a:r>
                <a:rPr lang="es-ES" dirty="0" smtClean="0"/>
                <a:t> </a:t>
              </a:r>
              <a:endParaRPr lang="es-ES" dirty="0"/>
            </a:p>
          </p:txBody>
        </p:sp>
        <p:sp>
          <p:nvSpPr>
            <p:cNvPr id="78" name="CuadroTexto 77"/>
            <p:cNvSpPr txBox="1"/>
            <p:nvPr/>
          </p:nvSpPr>
          <p:spPr>
            <a:xfrm>
              <a:off x="4820408" y="5345669"/>
              <a:ext cx="20192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b="1" dirty="0" smtClean="0">
                  <a:solidFill>
                    <a:srgbClr val="0000FF"/>
                  </a:solidFill>
                </a:rPr>
                <a:t>CAMBIO</a:t>
              </a:r>
              <a:endParaRPr lang="es-ES" sz="2000" b="1" dirty="0">
                <a:solidFill>
                  <a:srgbClr val="0000FF"/>
                </a:solidFill>
              </a:endParaRPr>
            </a:p>
          </p:txBody>
        </p:sp>
        <p:sp>
          <p:nvSpPr>
            <p:cNvPr id="79" name="CuadroTexto 78"/>
            <p:cNvSpPr txBox="1"/>
            <p:nvPr/>
          </p:nvSpPr>
          <p:spPr>
            <a:xfrm>
              <a:off x="6956990" y="5342397"/>
              <a:ext cx="20192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b="1" dirty="0" smtClean="0">
                  <a:solidFill>
                    <a:srgbClr val="0000FF"/>
                  </a:solidFill>
                </a:rPr>
                <a:t>RECORTES</a:t>
              </a:r>
              <a:endParaRPr lang="es-ES" sz="2000" b="1" dirty="0">
                <a:solidFill>
                  <a:srgbClr val="0000FF"/>
                </a:solidFill>
              </a:endParaRPr>
            </a:p>
          </p:txBody>
        </p:sp>
        <p:sp>
          <p:nvSpPr>
            <p:cNvPr id="80" name="CuadroTexto 79"/>
            <p:cNvSpPr txBox="1"/>
            <p:nvPr/>
          </p:nvSpPr>
          <p:spPr>
            <a:xfrm>
              <a:off x="230469" y="5895797"/>
              <a:ext cx="20192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NUEVAS ADMISIONES</a:t>
              </a:r>
              <a:endParaRPr lang="es-ES" dirty="0"/>
            </a:p>
          </p:txBody>
        </p:sp>
        <p:sp>
          <p:nvSpPr>
            <p:cNvPr id="81" name="CuadroTexto 80"/>
            <p:cNvSpPr txBox="1"/>
            <p:nvPr/>
          </p:nvSpPr>
          <p:spPr>
            <a:xfrm>
              <a:off x="2519467" y="5895797"/>
              <a:ext cx="20192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ADECUACIÓN DEL MERCADO</a:t>
              </a:r>
              <a:endParaRPr lang="es-ES" dirty="0"/>
            </a:p>
          </p:txBody>
        </p:sp>
        <p:sp>
          <p:nvSpPr>
            <p:cNvPr id="82" name="CuadroTexto 81"/>
            <p:cNvSpPr txBox="1"/>
            <p:nvPr/>
          </p:nvSpPr>
          <p:spPr>
            <a:xfrm>
              <a:off x="4733001" y="5895797"/>
              <a:ext cx="20192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INNOVACIÓN Y CREATIVIDAD</a:t>
              </a:r>
              <a:endParaRPr lang="es-ES" dirty="0"/>
            </a:p>
          </p:txBody>
        </p:sp>
        <p:sp>
          <p:nvSpPr>
            <p:cNvPr id="83" name="CuadroTexto 82"/>
            <p:cNvSpPr txBox="1"/>
            <p:nvPr/>
          </p:nvSpPr>
          <p:spPr>
            <a:xfrm>
              <a:off x="6962968" y="5892818"/>
              <a:ext cx="20192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REDUCCIÓN DE PERSONAL</a:t>
              </a:r>
              <a:endParaRPr lang="es-ES" dirty="0"/>
            </a:p>
          </p:txBody>
        </p:sp>
      </p:grpSp>
      <p:sp>
        <p:nvSpPr>
          <p:cNvPr id="37" name="CuadroTexto 36"/>
          <p:cNvSpPr txBox="1"/>
          <p:nvPr/>
        </p:nvSpPr>
        <p:spPr>
          <a:xfrm>
            <a:off x="165857" y="1456342"/>
            <a:ext cx="26743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FFF429"/>
                </a:solidFill>
              </a:rPr>
              <a:t>BASES DE LA PLANEACIÓN DE RECURSOS HUMANOS</a:t>
            </a:r>
            <a:endParaRPr lang="es-ES" dirty="0">
              <a:solidFill>
                <a:srgbClr val="FFF429"/>
              </a:solidFill>
            </a:endParaRPr>
          </a:p>
        </p:txBody>
      </p:sp>
      <p:sp>
        <p:nvSpPr>
          <p:cNvPr id="39" name="CuadroTexto 38"/>
          <p:cNvSpPr txBox="1"/>
          <p:nvPr/>
        </p:nvSpPr>
        <p:spPr>
          <a:xfrm>
            <a:off x="152950" y="6452987"/>
            <a:ext cx="87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Chiavenato, I. </a:t>
            </a:r>
            <a:r>
              <a:rPr lang="es-ES_tradnl" sz="1200" dirty="0"/>
              <a:t>(2001). </a:t>
            </a:r>
            <a:r>
              <a:rPr lang="es-ES_tradnl" sz="1200" dirty="0" smtClean="0"/>
              <a:t>Administración de </a:t>
            </a:r>
            <a:r>
              <a:rPr lang="es-ES_tradnl" sz="1200" dirty="0"/>
              <a:t>recursos </a:t>
            </a:r>
            <a:r>
              <a:rPr lang="es-ES_tradnl" sz="1200" dirty="0" smtClean="0"/>
              <a:t>humanos. </a:t>
            </a:r>
            <a:r>
              <a:rPr lang="es-ES_tradnl" sz="1200" dirty="0"/>
              <a:t>5</a:t>
            </a:r>
            <a:r>
              <a:rPr lang="es-ES_tradnl" sz="1200" dirty="0" smtClean="0"/>
              <a:t>ta Edición. Colombia: </a:t>
            </a:r>
            <a:r>
              <a:rPr lang="es-ES_tradnl" sz="1200" i="1" dirty="0" err="1" smtClean="0"/>
              <a:t>McGaw</a:t>
            </a:r>
            <a:r>
              <a:rPr lang="es-ES_tradnl" sz="1200" i="1" dirty="0" smtClean="0"/>
              <a:t> Hill.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225402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elo">
  <a:themeElements>
    <a:clrScheme name="Cielo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Cielo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Cielo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Cielo.thmx</Template>
  <TotalTime>1022</TotalTime>
  <Words>2473</Words>
  <Application>Microsoft Office PowerPoint</Application>
  <PresentationFormat>Presentación en pantalla (4:3)</PresentationFormat>
  <Paragraphs>262</Paragraphs>
  <Slides>40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1" baseType="lpstr">
      <vt:lpstr>Cielo</vt:lpstr>
      <vt:lpstr>Presentación de PowerPoint</vt:lpstr>
      <vt:lpstr>Guión explicativo del material</vt:lpstr>
      <vt:lpstr>Presentación de PowerPoint</vt:lpstr>
      <vt:lpstr>Presentación de PowerPoint</vt:lpstr>
      <vt:lpstr>En el análisis de la contribución de los recursos humanos a la rentabilidad de la empresa se observan dos corrientes diferenciadas: </vt:lpstr>
      <vt:lpstr>Definición P.E.R.H:</vt:lpstr>
      <vt:lpstr>Según Chiavenato: </vt:lpstr>
      <vt:lpstr>Según Dressler: </vt:lpstr>
      <vt:lpstr>Presentación de PowerPoint</vt:lpstr>
      <vt:lpstr>Misión, visión y valores</vt:lpstr>
      <vt:lpstr>Presentación de PowerPoint</vt:lpstr>
      <vt:lpstr>Formulación </vt:lpstr>
      <vt:lpstr>Implementación </vt:lpstr>
      <vt:lpstr>Planeación de Recursos Humanos </vt:lpstr>
      <vt:lpstr>Presentación de PowerPoint</vt:lpstr>
      <vt:lpstr>Empresas Industriales: </vt:lpstr>
      <vt:lpstr>Presentación de PowerPoint</vt:lpstr>
      <vt:lpstr>Empresas de Servicios:</vt:lpstr>
      <vt:lpstr>Presentación de PowerPoint</vt:lpstr>
      <vt:lpstr>Presentación de PowerPoint</vt:lpstr>
      <vt:lpstr>TIPOS DE INVESTIGACIÓN PARA LA PLANEACIÓN DEL RECURSO HUMANO</vt:lpstr>
      <vt:lpstr>Presentación de PowerPoint</vt:lpstr>
      <vt:lpstr>Presentación de PowerPoint</vt:lpstr>
      <vt:lpstr>1.Modelo basado en la Demanda del Producto o Servicio</vt:lpstr>
      <vt:lpstr>Presentación de PowerPoint</vt:lpstr>
      <vt:lpstr>2.Modelo basado en Segmentos de Cargos</vt:lpstr>
      <vt:lpstr>Presentación de PowerPoint</vt:lpstr>
      <vt:lpstr>3.Modelo de Sustitución de Puntos Clave</vt:lpstr>
      <vt:lpstr>Presentación de PowerPoint</vt:lpstr>
      <vt:lpstr>4.Modelo basado en el Flujo de Personal</vt:lpstr>
      <vt:lpstr>Presentación de PowerPoint</vt:lpstr>
      <vt:lpstr>Presentación de PowerPoint</vt:lpstr>
      <vt:lpstr>5.Modelo de Planeación Integrada</vt:lpstr>
      <vt:lpstr>Presentación de PowerPoint</vt:lpstr>
      <vt:lpstr>I. EXTERNA</vt:lpstr>
      <vt:lpstr>Estrategias para la PERH</vt:lpstr>
      <vt:lpstr>Presentación de PowerPoint</vt:lpstr>
      <vt:lpstr>Presentación de PowerPoint</vt:lpstr>
      <vt:lpstr>Evaluación</vt:lpstr>
      <vt:lpstr>BIBLIOGRAFÍA</vt:lpstr>
    </vt:vector>
  </TitlesOfParts>
  <Company>FRAGOLA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LORE HERNANDEZ</dc:creator>
  <cp:lastModifiedBy>fca</cp:lastModifiedBy>
  <cp:revision>55</cp:revision>
  <dcterms:created xsi:type="dcterms:W3CDTF">2015-09-21T16:34:22Z</dcterms:created>
  <dcterms:modified xsi:type="dcterms:W3CDTF">2015-10-01T19:19:28Z</dcterms:modified>
</cp:coreProperties>
</file>