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92"/>
  </p:notesMasterIdLst>
  <p:sldIdLst>
    <p:sldId id="256" r:id="rId2"/>
    <p:sldId id="377" r:id="rId3"/>
    <p:sldId id="378" r:id="rId4"/>
    <p:sldId id="379" r:id="rId5"/>
    <p:sldId id="384" r:id="rId6"/>
    <p:sldId id="385" r:id="rId7"/>
    <p:sldId id="383" r:id="rId8"/>
    <p:sldId id="388" r:id="rId9"/>
    <p:sldId id="390" r:id="rId10"/>
    <p:sldId id="389" r:id="rId11"/>
    <p:sldId id="392" r:id="rId12"/>
    <p:sldId id="394" r:id="rId13"/>
    <p:sldId id="395" r:id="rId14"/>
    <p:sldId id="396" r:id="rId15"/>
    <p:sldId id="407" r:id="rId16"/>
    <p:sldId id="404" r:id="rId17"/>
    <p:sldId id="393" r:id="rId18"/>
    <p:sldId id="397" r:id="rId19"/>
    <p:sldId id="398" r:id="rId20"/>
    <p:sldId id="399" r:id="rId21"/>
    <p:sldId id="405" r:id="rId22"/>
    <p:sldId id="408" r:id="rId23"/>
    <p:sldId id="400" r:id="rId24"/>
    <p:sldId id="412" r:id="rId25"/>
    <p:sldId id="409" r:id="rId26"/>
    <p:sldId id="410" r:id="rId27"/>
    <p:sldId id="415" r:id="rId28"/>
    <p:sldId id="413" r:id="rId29"/>
    <p:sldId id="411" r:id="rId30"/>
    <p:sldId id="416" r:id="rId31"/>
    <p:sldId id="417" r:id="rId32"/>
    <p:sldId id="401" r:id="rId33"/>
    <p:sldId id="418" r:id="rId34"/>
    <p:sldId id="402" r:id="rId35"/>
    <p:sldId id="403" r:id="rId36"/>
    <p:sldId id="419" r:id="rId37"/>
    <p:sldId id="421" r:id="rId38"/>
    <p:sldId id="422" r:id="rId39"/>
    <p:sldId id="423" r:id="rId40"/>
    <p:sldId id="424" r:id="rId41"/>
    <p:sldId id="430" r:id="rId42"/>
    <p:sldId id="432" r:id="rId43"/>
    <p:sldId id="493" r:id="rId44"/>
    <p:sldId id="425" r:id="rId45"/>
    <p:sldId id="426" r:id="rId46"/>
    <p:sldId id="427" r:id="rId47"/>
    <p:sldId id="433" r:id="rId48"/>
    <p:sldId id="494" r:id="rId49"/>
    <p:sldId id="435" r:id="rId50"/>
    <p:sldId id="434" r:id="rId51"/>
    <p:sldId id="438" r:id="rId52"/>
    <p:sldId id="456" r:id="rId53"/>
    <p:sldId id="440" r:id="rId54"/>
    <p:sldId id="441" r:id="rId55"/>
    <p:sldId id="442" r:id="rId56"/>
    <p:sldId id="443" r:id="rId57"/>
    <p:sldId id="444" r:id="rId58"/>
    <p:sldId id="445" r:id="rId59"/>
    <p:sldId id="446" r:id="rId60"/>
    <p:sldId id="447" r:id="rId61"/>
    <p:sldId id="461" r:id="rId62"/>
    <p:sldId id="462" r:id="rId63"/>
    <p:sldId id="463" r:id="rId64"/>
    <p:sldId id="464" r:id="rId65"/>
    <p:sldId id="465" r:id="rId66"/>
    <p:sldId id="466" r:id="rId67"/>
    <p:sldId id="467" r:id="rId68"/>
    <p:sldId id="468" r:id="rId69"/>
    <p:sldId id="469" r:id="rId70"/>
    <p:sldId id="470" r:id="rId71"/>
    <p:sldId id="471" r:id="rId72"/>
    <p:sldId id="472" r:id="rId73"/>
    <p:sldId id="473" r:id="rId74"/>
    <p:sldId id="474" r:id="rId75"/>
    <p:sldId id="475" r:id="rId76"/>
    <p:sldId id="476" r:id="rId77"/>
    <p:sldId id="477" r:id="rId78"/>
    <p:sldId id="478" r:id="rId79"/>
    <p:sldId id="479" r:id="rId80"/>
    <p:sldId id="480" r:id="rId81"/>
    <p:sldId id="481" r:id="rId82"/>
    <p:sldId id="482" r:id="rId83"/>
    <p:sldId id="483" r:id="rId84"/>
    <p:sldId id="484" r:id="rId85"/>
    <p:sldId id="485" r:id="rId86"/>
    <p:sldId id="486" r:id="rId87"/>
    <p:sldId id="487" r:id="rId88"/>
    <p:sldId id="488" r:id="rId89"/>
    <p:sldId id="489" r:id="rId90"/>
    <p:sldId id="490" r:id="rId91"/>
  </p:sldIdLst>
  <p:sldSz cx="9144000" cy="6858000" type="screen4x3"/>
  <p:notesSz cx="6980238" cy="921067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5" autoAdjust="0"/>
    <p:restoredTop sz="94660"/>
  </p:normalViewPr>
  <p:slideViewPr>
    <p:cSldViewPr>
      <p:cViewPr>
        <p:scale>
          <a:sx n="90" d="100"/>
          <a:sy n="90" d="100"/>
        </p:scale>
        <p:origin x="-2196" y="-4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24770" cy="460534"/>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953853" y="0"/>
            <a:ext cx="3024770" cy="460534"/>
          </a:xfrm>
          <a:prstGeom prst="rect">
            <a:avLst/>
          </a:prstGeom>
        </p:spPr>
        <p:txBody>
          <a:bodyPr vert="horz" lIns="91440" tIns="45720" rIns="91440" bIns="45720" rtlCol="0"/>
          <a:lstStyle>
            <a:lvl1pPr algn="r">
              <a:defRPr sz="1200"/>
            </a:lvl1pPr>
          </a:lstStyle>
          <a:p>
            <a:fld id="{8185379C-6A03-4B91-ADAC-83235C34B0E0}" type="datetimeFigureOut">
              <a:rPr lang="es-MX" smtClean="0"/>
              <a:pPr/>
              <a:t>11/10/2016</a:t>
            </a:fld>
            <a:endParaRPr lang="es-MX"/>
          </a:p>
        </p:txBody>
      </p:sp>
      <p:sp>
        <p:nvSpPr>
          <p:cNvPr id="4" name="3 Marcador de imagen de diapositiva"/>
          <p:cNvSpPr>
            <a:spLocks noGrp="1" noRot="1" noChangeAspect="1"/>
          </p:cNvSpPr>
          <p:nvPr>
            <p:ph type="sldImg" idx="2"/>
          </p:nvPr>
        </p:nvSpPr>
        <p:spPr>
          <a:xfrm>
            <a:off x="1187450" y="690563"/>
            <a:ext cx="4605338" cy="34544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98024" y="4375071"/>
            <a:ext cx="5584190" cy="414480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748543"/>
            <a:ext cx="3024770" cy="460534"/>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53853" y="8748543"/>
            <a:ext cx="3024770" cy="460534"/>
          </a:xfrm>
          <a:prstGeom prst="rect">
            <a:avLst/>
          </a:prstGeom>
        </p:spPr>
        <p:txBody>
          <a:bodyPr vert="horz" lIns="91440" tIns="45720" rIns="91440" bIns="45720" rtlCol="0" anchor="b"/>
          <a:lstStyle>
            <a:lvl1pPr algn="r">
              <a:defRPr sz="1200"/>
            </a:lvl1pPr>
          </a:lstStyle>
          <a:p>
            <a:fld id="{6D2956B5-FD0F-4BE6-8170-6AF3DD958B76}" type="slidenum">
              <a:rPr lang="es-MX" smtClean="0"/>
              <a:pPr/>
              <a:t>‹Nº›</a:t>
            </a:fld>
            <a:endParaRPr lang="es-MX"/>
          </a:p>
        </p:txBody>
      </p:sp>
    </p:spTree>
    <p:extLst>
      <p:ext uri="{BB962C8B-B14F-4D97-AF65-F5344CB8AC3E}">
        <p14:creationId xmlns:p14="http://schemas.microsoft.com/office/powerpoint/2010/main" val="3373108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1D4A46E6-23D0-493D-BC56-737E0B6B68BC}" type="slidenum">
              <a:rPr lang="es-ES" smtClean="0"/>
              <a:pPr/>
              <a:t>2</a:t>
            </a:fld>
            <a:endParaRPr lang="es-E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11</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12</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14</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16</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593A2B45-CFB5-4222-B5C8-E7CA0586B2D1}" type="slidenum">
              <a:rPr lang="es-ES" smtClean="0"/>
              <a:pPr/>
              <a:t>3</a:t>
            </a:fld>
            <a:endParaRPr lang="es-E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21</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22</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24</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26</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29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79BFEE27-BFFE-4972-B934-2150FEE804CD}" type="slidenum">
              <a:rPr lang="es-ES" smtClean="0"/>
              <a:pPr/>
              <a:t>4</a:t>
            </a:fld>
            <a:endParaRPr lang="es-E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31</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32</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34</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36</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39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9AD4A844-4B78-483F-A824-8D4C451DB09C}" type="slidenum">
              <a:rPr lang="es-ES" smtClean="0"/>
              <a:pPr/>
              <a:t>5</a:t>
            </a:fld>
            <a:endParaRPr lang="es-ES" smtClean="0"/>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41</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42</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44</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46</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dirty="0" smtClean="0">
              <a:latin typeface="Arial" pitchFamily="34" charset="0"/>
              <a:cs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dirty="0" smtClean="0">
              <a:latin typeface="Arial" pitchFamily="34" charset="0"/>
              <a:cs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49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dirty="0" smtClean="0">
              <a:latin typeface="Arial" pitchFamily="34" charset="0"/>
              <a:cs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50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6</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51</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52</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53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54</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55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56</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57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58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59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60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61</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62</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63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64</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65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66</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67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68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69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71</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72</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74</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76</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79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80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81</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82</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83</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84</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85</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FC6C17A-6883-4DE3-B64F-5FE590996B25}" type="slidenum">
              <a:rPr lang="es-ES" smtClean="0"/>
              <a:pPr/>
              <a:t>86</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87</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88</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89</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90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F1F86B68-F7E7-4B4A-9606-7E0E3F9D4FB9}" type="slidenum">
              <a:rPr lang="es-ES">
                <a:latin typeface="Arial" pitchFamily="34" charset="0"/>
                <a:cs typeface="Arial" pitchFamily="34" charset="0"/>
              </a:rPr>
              <a:pPr/>
              <a:t>10</a:t>
            </a:fld>
            <a:endParaRPr lang="es-ES">
              <a:latin typeface="Arial" pitchFamily="34" charset="0"/>
              <a:cs typeface="Arial" pitchFamily="34"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MX"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CE98776-93FF-426E-A02B-E64BAC7CD2CE}"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0A411F-7CFB-411E-9B96-72900DAA5F7E}" type="slidenum">
              <a:rPr lang="es-MX" smtClean="0"/>
              <a:pPr/>
              <a:t>‹Nº›</a:t>
            </a:fld>
            <a:endParaRPr lang="es-MX"/>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CE98776-93FF-426E-A02B-E64BAC7CD2CE}"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0A411F-7CFB-411E-9B96-72900DAA5F7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E98776-93FF-426E-A02B-E64BAC7CD2CE}"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0A411F-7CFB-411E-9B96-72900DAA5F7E}"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fld id="{8CE98776-93FF-426E-A02B-E64BAC7CD2CE}" type="datetimeFigureOut">
              <a:rPr lang="es-MX" smtClean="0"/>
              <a:pPr/>
              <a:t>11/10/2016</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E20A411F-7CFB-411E-9B96-72900DAA5F7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CE98776-93FF-426E-A02B-E64BAC7CD2CE}"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0A411F-7CFB-411E-9B96-72900DAA5F7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70F442A-4EDA-4611-9F89-93B36B341E29}"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5D17B0-FF2D-4A92-8864-9531A761DF14}" type="slidenum">
              <a:rPr lang="es-MX" smtClean="0"/>
              <a:t>‹Nº›</a:t>
            </a:fld>
            <a:endParaRPr lang="es-MX"/>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CE98776-93FF-426E-A02B-E64BAC7CD2CE}" type="datetimeFigureOut">
              <a:rPr lang="es-MX" smtClean="0"/>
              <a:pPr/>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0A411F-7CFB-411E-9B96-72900DAA5F7E}"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CE98776-93FF-426E-A02B-E64BAC7CD2CE}" type="datetimeFigureOut">
              <a:rPr lang="es-MX" smtClean="0"/>
              <a:pPr/>
              <a:t>11/10/2016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0A411F-7CFB-411E-9B96-72900DAA5F7E}" type="slidenum">
              <a:rPr lang="es-MX" smtClean="0"/>
              <a:pPr/>
              <a:t>‹Nº›</a:t>
            </a:fld>
            <a:endParaRPr lang="es-MX"/>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8CE98776-93FF-426E-A02B-E64BAC7CD2CE}" type="datetimeFigureOut">
              <a:rPr lang="es-MX" smtClean="0"/>
              <a:pPr/>
              <a:t>11/10/2016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0A411F-7CFB-411E-9B96-72900DAA5F7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E98776-93FF-426E-A02B-E64BAC7CD2CE}" type="datetimeFigureOut">
              <a:rPr lang="es-MX" smtClean="0"/>
              <a:pPr/>
              <a:t>11/10/2016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0A411F-7CFB-411E-9B96-72900DAA5F7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CE98776-93FF-426E-A02B-E64BAC7CD2CE}" type="datetimeFigureOut">
              <a:rPr lang="es-MX" smtClean="0"/>
              <a:pPr/>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0A411F-7CFB-411E-9B96-72900DAA5F7E}" type="slidenum">
              <a:rPr lang="es-MX" smtClean="0"/>
              <a:pPr/>
              <a:t>‹Nº›</a:t>
            </a:fld>
            <a:endParaRPr lang="es-MX"/>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CE98776-93FF-426E-A02B-E64BAC7CD2CE}" type="datetimeFigureOut">
              <a:rPr lang="es-MX" smtClean="0"/>
              <a:pPr/>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0A411F-7CFB-411E-9B96-72900DAA5F7E}"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70F442A-4EDA-4611-9F89-93B36B341E29}" type="datetimeFigureOut">
              <a:rPr lang="es-MX" smtClean="0"/>
              <a:t>11/10/2016</a:t>
            </a:fld>
            <a:endParaRPr lang="es-MX"/>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MX"/>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E5D17B0-FF2D-4A92-8864-9531A761DF14}"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651" r:id="rId12"/>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3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80.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90.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00.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20.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10.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20.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30.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2.xml"/><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7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6.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7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640.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52513" y="214290"/>
            <a:ext cx="7162826" cy="5870598"/>
          </a:xfrm>
          <a:prstGeom prst="rect">
            <a:avLst/>
          </a:prstGeom>
        </p:spPr>
        <p:txBody>
          <a:bodyPr/>
          <a:lstStyle/>
          <a:p>
            <a:pPr lvl="0" algn="ctr">
              <a:spcBef>
                <a:spcPct val="20000"/>
              </a:spcBef>
              <a:defRPr/>
            </a:pPr>
            <a:r>
              <a:rPr lang="es-MX" b="1" dirty="0" smtClean="0">
                <a:latin typeface="Arial" pitchFamily="34" charset="0"/>
                <a:cs typeface="Arial" pitchFamily="34" charset="0"/>
              </a:rPr>
              <a:t>UNIVERSIDAD AUTÓNOMA DEL ESTADO DE MÉXICO</a:t>
            </a:r>
          </a:p>
          <a:p>
            <a:pPr lvl="0" algn="ctr">
              <a:spcBef>
                <a:spcPct val="20000"/>
              </a:spcBef>
              <a:defRPr/>
            </a:pPr>
            <a:r>
              <a:rPr lang="es-MX" b="1" dirty="0" smtClean="0">
                <a:latin typeface="Arial" pitchFamily="34" charset="0"/>
                <a:cs typeface="Arial" pitchFamily="34" charset="0"/>
              </a:rPr>
              <a:t>UNIDAD ACADÉMICA PROFESIONAL NEZAHUALCÓYOTL</a:t>
            </a:r>
          </a:p>
          <a:p>
            <a:pPr lvl="0" algn="just">
              <a:spcBef>
                <a:spcPct val="20000"/>
              </a:spcBef>
              <a:defRPr/>
            </a:pPr>
            <a:endParaRPr lang="es-MX" b="1" dirty="0" smtClean="0">
              <a:latin typeface="Arial" pitchFamily="34" charset="0"/>
              <a:cs typeface="Arial" pitchFamily="34" charset="0"/>
            </a:endParaRPr>
          </a:p>
          <a:p>
            <a:pPr lvl="0" algn="just">
              <a:spcBef>
                <a:spcPct val="20000"/>
              </a:spcBef>
              <a:defRPr/>
            </a:pPr>
            <a:endParaRPr lang="es-MX" b="1" dirty="0" smtClean="0">
              <a:latin typeface="Arial" pitchFamily="34" charset="0"/>
              <a:cs typeface="Arial" pitchFamily="34" charset="0"/>
            </a:endParaRPr>
          </a:p>
          <a:p>
            <a:pPr lvl="0" algn="ctr">
              <a:spcBef>
                <a:spcPct val="20000"/>
              </a:spcBef>
              <a:defRPr/>
            </a:pPr>
            <a:r>
              <a:rPr lang="es-MX" b="1" dirty="0" smtClean="0">
                <a:latin typeface="Arial" pitchFamily="34" charset="0"/>
                <a:cs typeface="Arial" pitchFamily="34" charset="0"/>
              </a:rPr>
              <a:t>CURSO</a:t>
            </a:r>
          </a:p>
          <a:p>
            <a:pPr algn="ctr">
              <a:spcBef>
                <a:spcPct val="20000"/>
              </a:spcBef>
              <a:defRPr/>
            </a:pPr>
            <a:r>
              <a:rPr lang="es-MX" b="1" u="sng" dirty="0" smtClean="0">
                <a:latin typeface="Arial" pitchFamily="34" charset="0"/>
                <a:cs typeface="Arial" pitchFamily="34" charset="0"/>
              </a:rPr>
              <a:t>ÁLGEBRA SUPERIOR</a:t>
            </a:r>
          </a:p>
          <a:p>
            <a:pPr lvl="0" algn="ctr">
              <a:spcBef>
                <a:spcPct val="20000"/>
              </a:spcBef>
              <a:defRPr/>
            </a:pPr>
            <a:r>
              <a:rPr lang="es-MX" sz="1400" b="1" dirty="0" smtClean="0">
                <a:latin typeface="Arial" pitchFamily="34" charset="0"/>
                <a:cs typeface="Arial" pitchFamily="34" charset="0"/>
              </a:rPr>
              <a:t>CLAVE: L40712</a:t>
            </a:r>
          </a:p>
          <a:p>
            <a:pPr lvl="0" algn="ctr">
              <a:spcBef>
                <a:spcPct val="20000"/>
              </a:spcBef>
              <a:defRPr/>
            </a:pPr>
            <a:endParaRPr lang="es-MX" sz="14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CARRERA:    INGENIERÍA EN TRANSPORTE</a:t>
            </a: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TIPO DE MATERIAL: VISUAL</a:t>
            </a: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FECHA DE ELABORACIÓN:  </a:t>
            </a:r>
            <a:r>
              <a:rPr lang="es-MX" sz="1600" b="1" dirty="0" smtClean="0">
                <a:latin typeface="Arial" pitchFamily="34" charset="0"/>
                <a:cs typeface="Arial" pitchFamily="34" charset="0"/>
              </a:rPr>
              <a:t>2016B </a:t>
            </a:r>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latin typeface="Arial" pitchFamily="34" charset="0"/>
                <a:cs typeface="Arial" pitchFamily="34" charset="0"/>
              </a:rPr>
              <a:t>ELABORÓ:     M. EN I. JAVIER ROMERO TORRES</a:t>
            </a:r>
          </a:p>
          <a:p>
            <a:pPr lvl="0">
              <a:spcBef>
                <a:spcPct val="20000"/>
              </a:spcBef>
              <a:defRPr/>
            </a:pPr>
            <a:endParaRPr lang="es-MX" sz="1600" b="1" dirty="0" smtClean="0">
              <a:latin typeface="Arial" pitchFamily="34" charset="0"/>
              <a:cs typeface="Arial" pitchFamily="34" charset="0"/>
            </a:endParaRPr>
          </a:p>
          <a:p>
            <a:pPr lvl="0" algn="ctr">
              <a:spcBef>
                <a:spcPct val="20000"/>
              </a:spcBef>
              <a:defRPr/>
            </a:pPr>
            <a:endParaRPr lang="es-MX" sz="1400" b="1" dirty="0" smtClean="0">
              <a:latin typeface="Arial" pitchFamily="34" charset="0"/>
              <a:cs typeface="Arial" pitchFamily="34" charset="0"/>
            </a:endParaRPr>
          </a:p>
          <a:p>
            <a:pPr marL="0" marR="0" lvl="0" indent="0" algn="ctr" defTabSz="914400" rtl="0" eaLnBrk="1" fontAlgn="auto" latinLnBrk="0" hangingPunct="1">
              <a:lnSpc>
                <a:spcPct val="100000"/>
              </a:lnSpc>
              <a:spcBef>
                <a:spcPct val="20000"/>
              </a:spcBef>
              <a:spcAft>
                <a:spcPts val="0"/>
              </a:spcAft>
              <a:buClrTx/>
              <a:buSzTx/>
              <a:buFont typeface="Wingdings" pitchFamily="2" charset="2"/>
              <a:buChar char="§"/>
              <a:tabLst/>
              <a:defRPr/>
            </a:pPr>
            <a:endParaRPr lang="es-MX" sz="2200" noProof="0" dirty="0" smtClean="0">
              <a:latin typeface="Arial" pitchFamily="34" charset="0"/>
              <a:cs typeface="Arial" pitchFamily="34" charset="0"/>
            </a:endParaRPr>
          </a:p>
        </p:txBody>
      </p:sp>
      <p:pic>
        <p:nvPicPr>
          <p:cNvPr id="6" name="Picture 4" descr="ESCUDO MEMBRETE1"/>
          <p:cNvPicPr>
            <a:picLocks noChangeAspect="1" noChangeArrowheads="1"/>
          </p:cNvPicPr>
          <p:nvPr/>
        </p:nvPicPr>
        <p:blipFill>
          <a:blip r:embed="rId2" cstate="print"/>
          <a:srcRect/>
          <a:stretch>
            <a:fillRect/>
          </a:stretch>
        </p:blipFill>
        <p:spPr bwMode="auto">
          <a:xfrm>
            <a:off x="250825" y="53975"/>
            <a:ext cx="963589" cy="96358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to="" calcmode="lin" valueType="num">
                                      <p:cBhvr>
                                        <p:cTn id="7" dur="1" fill="hold"/>
                                        <p:tgtEl>
                                          <p:spTgt spid="4">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to="" calcmode="lin" valueType="num">
                                      <p:cBhvr>
                                        <p:cTn id="12" dur="1" fill="hold"/>
                                        <p:tgtEl>
                                          <p:spTgt spid="4">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 to="" calcmode="lin" valueType="num">
                                      <p:cBhvr>
                                        <p:cTn id="17" dur="1" fill="hold"/>
                                        <p:tgtEl>
                                          <p:spTgt spid="4">
                                            <p:txEl>
                                              <p:pRg st="4" end="4"/>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 to="" calcmode="lin" valueType="num">
                                      <p:cBhvr>
                                        <p:cTn id="22" dur="1" fill="hold"/>
                                        <p:tgtEl>
                                          <p:spTgt spid="4">
                                            <p:txEl>
                                              <p:pRg st="5" end="5"/>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 to="" calcmode="lin" valueType="num">
                                      <p:cBhvr>
                                        <p:cTn id="27" dur="1" fill="hold"/>
                                        <p:tgtEl>
                                          <p:spTgt spid="4">
                                            <p:txEl>
                                              <p:pRg st="6" end="6"/>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11" end="11"/>
                                            </p:txEl>
                                          </p:spTgt>
                                        </p:tgtEl>
                                        <p:attrNameLst>
                                          <p:attrName>style.visibility</p:attrName>
                                        </p:attrNameLst>
                                      </p:cBhvr>
                                      <p:to>
                                        <p:strVal val="visible"/>
                                      </p:to>
                                    </p:set>
                                    <p:anim to="" calcmode="lin" valueType="num">
                                      <p:cBhvr>
                                        <p:cTn id="32" dur="1" fill="hold"/>
                                        <p:tgtEl>
                                          <p:spTgt spid="4">
                                            <p:txEl>
                                              <p:pRg st="11" end="11"/>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14" end="14"/>
                                            </p:txEl>
                                          </p:spTgt>
                                        </p:tgtEl>
                                        <p:attrNameLst>
                                          <p:attrName>style.visibility</p:attrName>
                                        </p:attrNameLst>
                                      </p:cBhvr>
                                      <p:to>
                                        <p:strVal val="visible"/>
                                      </p:to>
                                    </p:set>
                                    <p:anim to="" calcmode="lin" valueType="num">
                                      <p:cBhvr>
                                        <p:cTn id="37" dur="1" fill="hold"/>
                                        <p:tgtEl>
                                          <p:spTgt spid="4">
                                            <p:txEl>
                                              <p:pRg st="14" end="14"/>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17" end="17"/>
                                            </p:txEl>
                                          </p:spTgt>
                                        </p:tgtEl>
                                        <p:attrNameLst>
                                          <p:attrName>style.visibility</p:attrName>
                                        </p:attrNameLst>
                                      </p:cBhvr>
                                      <p:to>
                                        <p:strVal val="visible"/>
                                      </p:to>
                                    </p:set>
                                    <p:anim to="" calcmode="lin" valueType="num">
                                      <p:cBhvr>
                                        <p:cTn id="42" dur="1" fill="hold"/>
                                        <p:tgtEl>
                                          <p:spTgt spid="4">
                                            <p:txEl>
                                              <p:pRg st="17" end="1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4">
                                            <p:txEl>
                                              <p:pRg st="20" end="20"/>
                                            </p:txEl>
                                          </p:spTgt>
                                        </p:tgtEl>
                                        <p:attrNameLst>
                                          <p:attrName>style.visibility</p:attrName>
                                        </p:attrNameLst>
                                      </p:cBhvr>
                                      <p:to>
                                        <p:strVal val="visible"/>
                                      </p:to>
                                    </p:set>
                                    <p:anim to="" calcmode="lin" valueType="num">
                                      <p:cBhvr>
                                        <p:cTn id="47" dur="1" fill="hold"/>
                                        <p:tgtEl>
                                          <p:spTgt spid="4">
                                            <p:txEl>
                                              <p:pRg st="20" end="2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a:bodyPr>
              <a:lstStyle/>
              <a:p>
                <a:pPr marL="0" indent="0" eaLnBrk="1" hangingPunct="1">
                  <a:buFont typeface="Wingdings" pitchFamily="2" charset="2"/>
                  <a:buNone/>
                </a:pPr>
                <a:r>
                  <a:rPr lang="es-MX" sz="2400" b="1" dirty="0" smtClean="0"/>
                  <a:t>Cardinalidad de un conjunto</a:t>
                </a:r>
              </a:p>
              <a:p>
                <a:pPr marL="0" indent="0" eaLnBrk="1" hangingPunct="1">
                  <a:buFont typeface="Wingdings" pitchFamily="2" charset="2"/>
                  <a:buNone/>
                </a:pPr>
                <a:r>
                  <a:rPr lang="es-MX" sz="2200" dirty="0" smtClean="0"/>
                  <a:t>Si hay un entero </a:t>
                </a:r>
                <a14:m>
                  <m:oMath xmlns:m="http://schemas.openxmlformats.org/officeDocument/2006/math">
                    <m:r>
                      <a:rPr lang="es-MX" sz="2200" b="0" i="1" smtClean="0">
                        <a:latin typeface="Cambria Math"/>
                      </a:rPr>
                      <m:t>𝑛</m:t>
                    </m:r>
                    <m:r>
                      <a:rPr lang="es-MX" sz="2200" b="0" i="1" smtClean="0">
                        <a:latin typeface="Cambria Math"/>
                        <a:ea typeface="Cambria Math"/>
                      </a:rPr>
                      <m:t>≥0</m:t>
                    </m:r>
                  </m:oMath>
                </a14:m>
                <a:r>
                  <a:rPr lang="es-MX" sz="2200" dirty="0" smtClean="0"/>
                  <a:t> tal que el conjunto </a:t>
                </a:r>
                <a:r>
                  <a:rPr lang="es-MX" sz="2200" i="1" dirty="0" smtClean="0"/>
                  <a:t>A</a:t>
                </a:r>
                <a:r>
                  <a:rPr lang="es-MX" sz="2200" dirty="0" smtClean="0"/>
                  <a:t> tienen </a:t>
                </a:r>
                <a:r>
                  <a:rPr lang="es-MX" sz="2200" i="1" dirty="0" smtClean="0"/>
                  <a:t>n</a:t>
                </a:r>
                <a:r>
                  <a:rPr lang="es-MX" sz="2200" dirty="0" smtClean="0"/>
                  <a:t> elementos, entonces decimos que </a:t>
                </a:r>
                <a:r>
                  <a:rPr lang="es-MX" sz="2200" i="1" dirty="0" smtClean="0"/>
                  <a:t>A</a:t>
                </a:r>
                <a:r>
                  <a:rPr lang="es-MX" sz="2200" dirty="0" smtClean="0"/>
                  <a:t> es un </a:t>
                </a:r>
                <a:r>
                  <a:rPr lang="es-MX" sz="2200" b="1" dirty="0" smtClean="0"/>
                  <a:t>conjunto finito </a:t>
                </a:r>
                <a:r>
                  <a:rPr lang="es-MX" sz="2200" dirty="0" smtClean="0"/>
                  <a:t>y que su </a:t>
                </a:r>
                <a:r>
                  <a:rPr lang="es-MX" sz="2200" dirty="0" err="1" smtClean="0"/>
                  <a:t>cardinalidad</a:t>
                </a:r>
                <a:r>
                  <a:rPr lang="es-MX" sz="2200" dirty="0" smtClean="0"/>
                  <a:t> es </a:t>
                </a:r>
                <a:r>
                  <a:rPr lang="es-MX" sz="2200" i="1" dirty="0" smtClean="0"/>
                  <a:t>n</a:t>
                </a:r>
                <a:r>
                  <a:rPr lang="es-MX" sz="2200" dirty="0" smtClean="0"/>
                  <a:t>.</a:t>
                </a:r>
              </a:p>
              <a:p>
                <a:pPr marL="0" indent="0" eaLnBrk="1" hangingPunct="1">
                  <a:buFont typeface="Wingdings" pitchFamily="2" charset="2"/>
                  <a:buNone/>
                </a:pPr>
                <a:r>
                  <a:rPr lang="es-MX" sz="2200" dirty="0" smtClean="0"/>
                  <a:t>Si para el conjunto </a:t>
                </a:r>
                <a:r>
                  <a:rPr lang="es-MX" sz="2200" i="1" dirty="0" smtClean="0"/>
                  <a:t>A</a:t>
                </a:r>
                <a:r>
                  <a:rPr lang="es-MX" sz="2200" dirty="0" smtClean="0"/>
                  <a:t> no existe tal entero, entonces decimos que A es un </a:t>
                </a:r>
                <a:r>
                  <a:rPr lang="es-MX" sz="2200" b="1" dirty="0" smtClean="0"/>
                  <a:t>conjunto infinito</a:t>
                </a:r>
                <a:r>
                  <a:rPr lang="es-MX" sz="2200" dirty="0" smtClean="0"/>
                  <a:t>.</a:t>
                </a:r>
              </a:p>
              <a:p>
                <a:pPr marL="0" indent="0" eaLnBrk="1" hangingPunct="1">
                  <a:buFont typeface="Wingdings" pitchFamily="2" charset="2"/>
                  <a:buNone/>
                </a:pPr>
                <a:endParaRPr lang="es-MX" sz="2200" dirty="0"/>
              </a:p>
              <a:p>
                <a:pPr marL="0" indent="0" eaLnBrk="1" hangingPunct="1">
                  <a:buFont typeface="Wingdings" pitchFamily="2" charset="2"/>
                  <a:buNone/>
                </a:pPr>
                <a:r>
                  <a:rPr lang="es-MX" sz="2200" dirty="0" smtClean="0"/>
                  <a:t>Ejemplos:</a:t>
                </a:r>
              </a:p>
              <a:p>
                <a:pPr algn="just" eaLnBrk="1" hangingPunct="1">
                  <a:buFont typeface="Wingdings" pitchFamily="2" charset="2"/>
                  <a:buChar char="§"/>
                </a:pPr>
                <a:r>
                  <a:rPr lang="es-MX" sz="2200" dirty="0" smtClean="0"/>
                  <a:t>Todos los divisores positivos de 28: </a:t>
                </a:r>
                <a14:m>
                  <m:oMath xmlns:m="http://schemas.openxmlformats.org/officeDocument/2006/math">
                    <m:d>
                      <m:dPr>
                        <m:begChr m:val="{"/>
                        <m:endChr m:val="}"/>
                        <m:ctrlPr>
                          <a:rPr lang="es-MX" sz="2200" i="1" smtClean="0">
                            <a:latin typeface="Cambria Math"/>
                          </a:rPr>
                        </m:ctrlPr>
                      </m:dPr>
                      <m:e>
                        <m:r>
                          <a:rPr lang="es-MX" sz="2200" b="0" i="1" smtClean="0">
                            <a:latin typeface="Cambria Math"/>
                          </a:rPr>
                          <m:t>𝑛</m:t>
                        </m:r>
                        <m:r>
                          <a:rPr lang="es-MX" sz="2200" b="0" i="1" smtClean="0">
                            <a:latin typeface="Cambria Math"/>
                            <a:ea typeface="Cambria Math"/>
                          </a:rPr>
                          <m:t>∈</m:t>
                        </m:r>
                        <m:r>
                          <a:rPr lang="es-MX" sz="2200" b="0" i="1" smtClean="0">
                            <a:latin typeface="Cambria Math"/>
                            <a:ea typeface="Cambria Math"/>
                          </a:rPr>
                          <m:t>𝑁</m:t>
                        </m:r>
                        <m:d>
                          <m:dPr>
                            <m:begChr m:val="|"/>
                            <m:endChr m:val=""/>
                            <m:ctrlPr>
                              <a:rPr lang="es-MX" sz="2200" b="0" i="1" smtClean="0">
                                <a:latin typeface="Cambria Math"/>
                                <a:ea typeface="Cambria Math"/>
                              </a:rPr>
                            </m:ctrlPr>
                          </m:dPr>
                          <m:e>
                            <m:r>
                              <a:rPr lang="es-MX" sz="2200" b="0" i="1" smtClean="0">
                                <a:latin typeface="Cambria Math"/>
                                <a:ea typeface="Cambria Math"/>
                              </a:rPr>
                              <m:t>𝑛</m:t>
                            </m:r>
                            <m:r>
                              <a:rPr lang="es-MX" sz="2200" b="0" i="1" smtClean="0">
                                <a:latin typeface="Cambria Math"/>
                                <a:ea typeface="Cambria Math"/>
                              </a:rPr>
                              <m:t> </m:t>
                            </m:r>
                            <m:r>
                              <a:rPr lang="es-MX" sz="2200" b="0" i="1" smtClean="0">
                                <a:latin typeface="Cambria Math"/>
                                <a:ea typeface="Cambria Math"/>
                              </a:rPr>
                              <m:t>𝑑𝑖𝑣𝑖𝑑𝑒</m:t>
                            </m:r>
                            <m:r>
                              <a:rPr lang="es-MX" sz="2200" b="0" i="1" smtClean="0">
                                <a:latin typeface="Cambria Math"/>
                                <a:ea typeface="Cambria Math"/>
                              </a:rPr>
                              <m:t> </m:t>
                            </m:r>
                            <m:r>
                              <a:rPr lang="es-MX" sz="2200" b="0" i="1" smtClean="0">
                                <a:latin typeface="Cambria Math"/>
                                <a:ea typeface="Cambria Math"/>
                              </a:rPr>
                              <m:t>𝑎</m:t>
                            </m:r>
                            <m:r>
                              <a:rPr lang="es-MX" sz="2200" b="0" i="1" smtClean="0">
                                <a:latin typeface="Cambria Math"/>
                                <a:ea typeface="Cambria Math"/>
                              </a:rPr>
                              <m:t> 28</m:t>
                            </m:r>
                          </m:e>
                        </m:d>
                      </m:e>
                    </m:d>
                  </m:oMath>
                </a14:m>
                <a:endParaRPr lang="es-MX" sz="2200" dirty="0" smtClean="0"/>
              </a:p>
              <a:p>
                <a:pPr algn="just" eaLnBrk="1" hangingPunct="1">
                  <a:buFont typeface="Wingdings" pitchFamily="2" charset="2"/>
                  <a:buChar char="§"/>
                </a:pPr>
                <a14:m>
                  <m:oMath xmlns:m="http://schemas.openxmlformats.org/officeDocument/2006/math">
                    <m:r>
                      <a:rPr lang="es-MX" sz="2200" i="1" smtClean="0">
                        <a:latin typeface="Cambria Math"/>
                        <a:ea typeface="Cambria Math"/>
                      </a:rPr>
                      <m:t>ℕ</m:t>
                    </m:r>
                    <m:r>
                      <a:rPr lang="es-MX" sz="2200" b="0" i="1" smtClean="0">
                        <a:latin typeface="Cambria Math"/>
                        <a:ea typeface="Cambria Math"/>
                      </a:rPr>
                      <m:t> </m:t>
                    </m:r>
                    <m:r>
                      <a:rPr lang="es-MX" sz="2200" b="0" i="1" smtClean="0">
                        <a:latin typeface="Cambria Math"/>
                        <a:ea typeface="Cambria Math"/>
                      </a:rPr>
                      <m:t>𝑦</m:t>
                    </m:r>
                    <m:r>
                      <a:rPr lang="es-MX" sz="2200" b="0" i="1" smtClean="0">
                        <a:latin typeface="Cambria Math"/>
                        <a:ea typeface="Cambria Math"/>
                      </a:rPr>
                      <m:t> </m:t>
                    </m:r>
                    <m:r>
                      <a:rPr lang="es-MX" sz="2200" b="0" i="1" smtClean="0">
                        <a:latin typeface="Cambria Math"/>
                        <a:ea typeface="Cambria Math"/>
                      </a:rPr>
                      <m:t>ℝ</m:t>
                    </m:r>
                  </m:oMath>
                </a14:m>
                <a:endParaRPr lang="es-MX" sz="2200" dirty="0" smtClean="0"/>
              </a:p>
              <a:p>
                <a:pPr algn="just" eaLnBrk="1" hangingPunct="1">
                  <a:buFont typeface="Wingdings" pitchFamily="2" charset="2"/>
                  <a:buChar char="§"/>
                </a:pPr>
                <a14:m>
                  <m:oMath xmlns:m="http://schemas.openxmlformats.org/officeDocument/2006/math">
                    <m:r>
                      <a:rPr lang="es-MX" sz="2200" i="1" smtClean="0">
                        <a:latin typeface="Cambria Math"/>
                        <a:ea typeface="Cambria Math"/>
                      </a:rPr>
                      <m:t>∅</m:t>
                    </m:r>
                  </m:oMath>
                </a14:m>
                <a:endParaRPr lang="es-MX" sz="2200" dirty="0" smtClean="0"/>
              </a:p>
              <a:p>
                <a:pPr marL="0" indent="0" algn="just" eaLnBrk="1" hangingPunct="1">
                  <a:buFont typeface="Wingdings" pitchFamily="2" charset="2"/>
                  <a:buNone/>
                </a:pPr>
                <a:endParaRPr lang="es-MX" sz="2200" dirty="0"/>
              </a:p>
              <a:p>
                <a:pPr marL="0" indent="0" algn="just" eaLnBrk="1" hangingPunct="1">
                  <a:buFont typeface="Wingdings" pitchFamily="2" charset="2"/>
                  <a:buNone/>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220"/>
                </a:stretch>
              </a:blipFill>
            </p:spPr>
            <p:txBody>
              <a:bodyPr/>
              <a:lstStyle/>
              <a:p>
                <a:r>
                  <a:rPr lang="es-MX">
                    <a:noFill/>
                  </a:rPr>
                  <a:t> </a:t>
                </a:r>
              </a:p>
            </p:txBody>
          </p:sp>
        </mc:Fallback>
      </mc:AlternateContent>
    </p:spTree>
    <p:extLst>
      <p:ext uri="{BB962C8B-B14F-4D97-AF65-F5344CB8AC3E}">
        <p14:creationId xmlns:p14="http://schemas.microsoft.com/office/powerpoint/2010/main" val="4106761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7" end="7"/>
                                            </p:txEl>
                                          </p:spTgt>
                                        </p:tgtEl>
                                        <p:attrNameLst>
                                          <p:attrName>style.visibility</p:attrName>
                                        </p:attrNameLst>
                                      </p:cBhvr>
                                      <p:to>
                                        <p:strVal val="visible"/>
                                      </p:to>
                                    </p:set>
                                    <p:anim to="" calcmode="lin" valueType="num">
                                      <p:cBhvr>
                                        <p:cTn id="42"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a:bodyPr>
              <a:lstStyle/>
              <a:p>
                <a:pPr marL="0" indent="0" eaLnBrk="1" hangingPunct="1">
                  <a:buFont typeface="Wingdings" pitchFamily="2" charset="2"/>
                  <a:buNone/>
                </a:pPr>
                <a:r>
                  <a:rPr lang="es-MX" sz="2400" b="1" dirty="0" smtClean="0"/>
                  <a:t>Subconjunto</a:t>
                </a:r>
              </a:p>
              <a:p>
                <a:pPr marL="0" indent="0" eaLnBrk="1" hangingPunct="1">
                  <a:buFont typeface="Wingdings" pitchFamily="2" charset="2"/>
                  <a:buNone/>
                </a:pPr>
                <a:r>
                  <a:rPr lang="es-MX" sz="2200" dirty="0" smtClean="0"/>
                  <a:t>Se dice que un conjunto B es un </a:t>
                </a:r>
                <a:r>
                  <a:rPr lang="es-MX" sz="2200" b="1" dirty="0" smtClean="0"/>
                  <a:t>subconjunto</a:t>
                </a:r>
                <a:r>
                  <a:rPr lang="es-MX" sz="2200" dirty="0" smtClean="0"/>
                  <a:t> del conjunto A, o bien que B está contenido en A si todo elemento de B pertenece al conjunto A.</a:t>
                </a:r>
              </a:p>
              <a:p>
                <a:pPr marL="0" indent="0" algn="ctr" eaLnBrk="1" hangingPunct="1">
                  <a:buFont typeface="Wingdings" pitchFamily="2" charset="2"/>
                  <a:buNone/>
                </a:pPr>
                <a14:m>
                  <m:oMath xmlns:m="http://schemas.openxmlformats.org/officeDocument/2006/math">
                    <m:r>
                      <a:rPr lang="es-MX" sz="2200" b="1" i="1" smtClean="0">
                        <a:solidFill>
                          <a:schemeClr val="tx1"/>
                        </a:solidFill>
                        <a:latin typeface="Cambria Math"/>
                        <a:ea typeface="Cambria Math"/>
                      </a:rPr>
                      <m:t>𝑩</m:t>
                    </m:r>
                    <m:r>
                      <a:rPr lang="es-MX" sz="2200" b="1" i="1" smtClean="0">
                        <a:solidFill>
                          <a:schemeClr val="tx1"/>
                        </a:solidFill>
                        <a:latin typeface="Cambria Math"/>
                        <a:ea typeface="Cambria Math"/>
                      </a:rPr>
                      <m:t>⊂</m:t>
                    </m:r>
                    <m:r>
                      <a:rPr lang="es-MX" sz="2200" b="1" i="1" smtClean="0">
                        <a:solidFill>
                          <a:schemeClr val="tx1"/>
                        </a:solidFill>
                        <a:latin typeface="Cambria Math"/>
                        <a:ea typeface="Cambria Math"/>
                      </a:rPr>
                      <m:t>𝑨</m:t>
                    </m:r>
                  </m:oMath>
                </a14:m>
                <a:r>
                  <a:rPr lang="es-MX" sz="2200" b="1" dirty="0" smtClean="0">
                    <a:solidFill>
                      <a:schemeClr val="tx1"/>
                    </a:solidFill>
                  </a:rPr>
                  <a:t> o bien </a:t>
                </a:r>
                <a14:m>
                  <m:oMath xmlns:m="http://schemas.openxmlformats.org/officeDocument/2006/math">
                    <m:r>
                      <a:rPr lang="es-MX" sz="2200" b="1" i="1" smtClean="0">
                        <a:solidFill>
                          <a:schemeClr val="tx1"/>
                        </a:solidFill>
                        <a:latin typeface="Cambria Math"/>
                      </a:rPr>
                      <m:t>𝑨</m:t>
                    </m:r>
                    <m:r>
                      <a:rPr lang="es-MX" sz="2200" b="1" i="1" smtClean="0">
                        <a:solidFill>
                          <a:schemeClr val="tx1"/>
                        </a:solidFill>
                        <a:latin typeface="Cambria Math"/>
                        <a:ea typeface="Cambria Math"/>
                      </a:rPr>
                      <m:t>⊃</m:t>
                    </m:r>
                    <m:r>
                      <a:rPr lang="es-MX" sz="2200" b="1" i="1" smtClean="0">
                        <a:solidFill>
                          <a:schemeClr val="tx1"/>
                        </a:solidFill>
                        <a:latin typeface="Cambria Math"/>
                        <a:ea typeface="Cambria Math"/>
                      </a:rPr>
                      <m:t>𝑩</m:t>
                    </m:r>
                  </m:oMath>
                </a14:m>
                <a:endParaRPr lang="es-MX" sz="2200" b="1" dirty="0">
                  <a:solidFill>
                    <a:schemeClr val="tx1"/>
                  </a:solidFill>
                </a:endParaRPr>
              </a:p>
              <a:p>
                <a:pPr marL="0" indent="0" eaLnBrk="1" hangingPunct="1">
                  <a:buFont typeface="Wingdings" pitchFamily="2" charset="2"/>
                  <a:buNone/>
                </a:pPr>
                <a:endParaRPr lang="es-MX" sz="2200" dirty="0" smtClean="0"/>
              </a:p>
              <a:p>
                <a:pPr marL="0" indent="0" eaLnBrk="1" hangingPunct="1">
                  <a:buFont typeface="Wingdings" pitchFamily="2" charset="2"/>
                  <a:buNone/>
                </a:pPr>
                <a:endParaRPr lang="es-MX" sz="2200" dirty="0"/>
              </a:p>
              <a:p>
                <a:pPr marL="0" indent="0" algn="just" eaLnBrk="1" hangingPunct="1">
                  <a:buFont typeface="Wingdings" pitchFamily="2" charset="2"/>
                  <a:buNone/>
                </a:pPr>
                <a:r>
                  <a:rPr lang="es-MX" sz="2200" dirty="0" smtClean="0"/>
                  <a:t>En caso de no cumplirse lo anterior, o sea que </a:t>
                </a:r>
                <a:r>
                  <a:rPr lang="es-MX" sz="2200" i="1" dirty="0" smtClean="0"/>
                  <a:t>B</a:t>
                </a:r>
                <a:r>
                  <a:rPr lang="es-MX" sz="2200" dirty="0" smtClean="0"/>
                  <a:t> no está contenido en A escribimos </a:t>
                </a:r>
                <a14:m>
                  <m:oMath xmlns:m="http://schemas.openxmlformats.org/officeDocument/2006/math">
                    <m:r>
                      <a:rPr lang="es-MX" sz="2200" b="1" i="1" smtClean="0">
                        <a:latin typeface="Cambria Math"/>
                      </a:rPr>
                      <m:t>𝑩</m:t>
                    </m:r>
                    <m:r>
                      <a:rPr lang="es-MX" sz="2200" b="1" i="1" smtClean="0">
                        <a:latin typeface="Cambria Math"/>
                        <a:ea typeface="Cambria Math"/>
                      </a:rPr>
                      <m:t>⊄</m:t>
                    </m:r>
                    <m:r>
                      <a:rPr lang="es-MX" sz="2200" b="1" i="1" smtClean="0">
                        <a:latin typeface="Cambria Math"/>
                        <a:ea typeface="Cambria Math"/>
                      </a:rPr>
                      <m:t>𝑨</m:t>
                    </m:r>
                  </m:oMath>
                </a14:m>
                <a:r>
                  <a:rPr lang="es-MX" sz="2200" dirty="0" smtClean="0"/>
                  <a:t>. Lo que significa que hay al menos un elemento de </a:t>
                </a:r>
                <a:r>
                  <a:rPr lang="es-MX" sz="2200" i="1" dirty="0" smtClean="0"/>
                  <a:t>B</a:t>
                </a:r>
                <a:r>
                  <a:rPr lang="es-MX" sz="2200" dirty="0" smtClean="0"/>
                  <a:t> que no esté en </a:t>
                </a:r>
                <a:r>
                  <a:rPr lang="es-MX" sz="2200" i="1" dirty="0" smtClean="0"/>
                  <a:t>A.</a:t>
                </a: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p:spTree>
    <p:extLst>
      <p:ext uri="{BB962C8B-B14F-4D97-AF65-F5344CB8AC3E}">
        <p14:creationId xmlns:p14="http://schemas.microsoft.com/office/powerpoint/2010/main" val="3753906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5" end="5"/>
                                            </p:txEl>
                                          </p:spTgt>
                                        </p:tgtEl>
                                        <p:attrNameLst>
                                          <p:attrName>style.visibility</p:attrName>
                                        </p:attrNameLst>
                                      </p:cBhvr>
                                      <p:to>
                                        <p:strVal val="visible"/>
                                      </p:to>
                                    </p:set>
                                    <p:anim to="" calcmode="lin" valueType="num">
                                      <p:cBhvr>
                                        <p:cTn id="27" dur="1" fill="hold"/>
                                        <p:tgtEl>
                                          <p:spTgt spid="19558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Condiciones de un conjunto</a:t>
                </a:r>
              </a:p>
              <a:p>
                <a:pPr eaLnBrk="1" hangingPunct="1">
                  <a:buFont typeface="Wingdings" pitchFamily="2" charset="2"/>
                  <a:buChar char="§"/>
                </a:pPr>
                <a14:m>
                  <m:oMath xmlns:m="http://schemas.openxmlformats.org/officeDocument/2006/math">
                    <m:r>
                      <a:rPr lang="es-MX" sz="2200" b="0" i="1" smtClean="0">
                        <a:latin typeface="Cambria Math"/>
                      </a:rPr>
                      <m:t>𝐴</m:t>
                    </m:r>
                    <m:r>
                      <a:rPr lang="es-MX" sz="2200" b="0" i="1" smtClean="0">
                        <a:latin typeface="Cambria Math"/>
                        <a:ea typeface="Cambria Math"/>
                      </a:rPr>
                      <m:t>⊂</m:t>
                    </m:r>
                    <m:r>
                      <a:rPr lang="es-MX" sz="2200" b="0" i="1" smtClean="0">
                        <a:latin typeface="Cambria Math"/>
                        <a:ea typeface="Cambria Math"/>
                      </a:rPr>
                      <m:t>𝐴</m:t>
                    </m:r>
                  </m:oMath>
                </a14:m>
                <a:endParaRPr lang="es-MX" sz="2200" b="0" dirty="0" smtClean="0">
                  <a:ea typeface="Cambria Math"/>
                </a:endParaRPr>
              </a:p>
              <a:p>
                <a:pPr>
                  <a:buFont typeface="Wingdings" pitchFamily="2" charset="2"/>
                  <a:buChar char="§"/>
                </a:pPr>
                <a14:m>
                  <m:oMath xmlns:m="http://schemas.openxmlformats.org/officeDocument/2006/math">
                    <m:r>
                      <a:rPr lang="es-MX" sz="2200" i="1" smtClean="0">
                        <a:latin typeface="Cambria Math"/>
                        <a:ea typeface="Cambria Math"/>
                      </a:rPr>
                      <m:t>∅</m:t>
                    </m:r>
                    <m:r>
                      <a:rPr lang="es-MX" sz="2200" i="1">
                        <a:latin typeface="Cambria Math"/>
                        <a:ea typeface="Cambria Math"/>
                      </a:rPr>
                      <m:t>⊂</m:t>
                    </m:r>
                    <m:r>
                      <a:rPr lang="es-MX" sz="2200" b="0" i="1" smtClean="0">
                        <a:latin typeface="Cambria Math"/>
                        <a:ea typeface="Cambria Math"/>
                      </a:rPr>
                      <m:t>𝐴</m:t>
                    </m:r>
                  </m:oMath>
                </a14:m>
                <a:endParaRPr lang="es-MX" sz="2200" dirty="0" smtClean="0"/>
              </a:p>
              <a:p>
                <a:pPr>
                  <a:buFont typeface="Wingdings" pitchFamily="2" charset="2"/>
                  <a:buChar char="§"/>
                </a:pPr>
                <a:endParaRPr lang="es-MX" sz="2200" dirty="0"/>
              </a:p>
              <a:p>
                <a:pPr marL="0" indent="0">
                  <a:buNone/>
                </a:pPr>
                <a:endParaRPr lang="es-MX" sz="2200" dirty="0" smtClean="0"/>
              </a:p>
              <a:p>
                <a:pPr marL="0" indent="0">
                  <a:buNone/>
                </a:pPr>
                <a:r>
                  <a:rPr lang="es-MX" sz="2400" b="1" dirty="0" smtClean="0"/>
                  <a:t>Igual entre conjuntos</a:t>
                </a:r>
              </a:p>
              <a:p>
                <a:pPr marL="0" indent="0">
                  <a:buNone/>
                </a:pPr>
                <a:r>
                  <a:rPr lang="es-MX" sz="2200" dirty="0" smtClean="0"/>
                  <a:t>Dos conjuntos A y B </a:t>
                </a:r>
                <a:r>
                  <a:rPr lang="es-MX" sz="2200" b="1" dirty="0" smtClean="0"/>
                  <a:t>son iguales </a:t>
                </a:r>
                <a:r>
                  <a:rPr lang="es-MX" sz="2200" dirty="0" smtClean="0"/>
                  <a:t>si </a:t>
                </a:r>
                <a14:m>
                  <m:oMath xmlns:m="http://schemas.openxmlformats.org/officeDocument/2006/math">
                    <m:r>
                      <a:rPr lang="es-MX" sz="2200" b="1" i="0" smtClean="0">
                        <a:latin typeface="Cambria Math"/>
                        <a:ea typeface="Cambria Math"/>
                      </a:rPr>
                      <m:t>𝐀</m:t>
                    </m:r>
                    <m:r>
                      <a:rPr lang="es-MX" sz="2200" b="1" i="1" smtClean="0">
                        <a:latin typeface="Cambria Math"/>
                        <a:ea typeface="Cambria Math"/>
                      </a:rPr>
                      <m:t>⊂</m:t>
                    </m:r>
                    <m:r>
                      <a:rPr lang="es-MX" sz="2200" b="1" i="1" smtClean="0">
                        <a:latin typeface="Cambria Math"/>
                        <a:ea typeface="Cambria Math"/>
                      </a:rPr>
                      <m:t>𝑩</m:t>
                    </m:r>
                  </m:oMath>
                </a14:m>
                <a:r>
                  <a:rPr lang="es-MX" sz="2200" b="1" dirty="0" smtClean="0"/>
                  <a:t> </a:t>
                </a:r>
                <a:r>
                  <a:rPr lang="es-MX" sz="2200" dirty="0" smtClean="0"/>
                  <a:t>y </a:t>
                </a:r>
                <a14:m>
                  <m:oMath xmlns:m="http://schemas.openxmlformats.org/officeDocument/2006/math">
                    <m:r>
                      <a:rPr lang="es-MX" sz="2200" b="1" i="0" smtClean="0">
                        <a:latin typeface="Cambria Math"/>
                        <a:ea typeface="Cambria Math"/>
                      </a:rPr>
                      <m:t>𝐁</m:t>
                    </m:r>
                    <m:r>
                      <a:rPr lang="es-MX" sz="2200" b="1" i="1">
                        <a:latin typeface="Cambria Math"/>
                        <a:ea typeface="Cambria Math"/>
                      </a:rPr>
                      <m:t>⊂</m:t>
                    </m:r>
                    <m:r>
                      <a:rPr lang="es-MX" sz="2200" b="1" i="0" smtClean="0">
                        <a:latin typeface="Cambria Math"/>
                        <a:ea typeface="Cambria Math"/>
                      </a:rPr>
                      <m:t>𝐀</m:t>
                    </m:r>
                  </m:oMath>
                </a14:m>
                <a:r>
                  <a:rPr lang="es-MX" sz="2200" dirty="0" smtClean="0"/>
                  <a:t>, denotado por </a:t>
                </a:r>
                <a14:m>
                  <m:oMath xmlns:m="http://schemas.openxmlformats.org/officeDocument/2006/math">
                    <m:r>
                      <a:rPr lang="es-MX" sz="2200" b="1" i="1" smtClean="0">
                        <a:latin typeface="Cambria Math"/>
                      </a:rPr>
                      <m:t>𝑨</m:t>
                    </m:r>
                    <m:r>
                      <a:rPr lang="es-MX" sz="2200" b="1" i="1" smtClean="0">
                        <a:latin typeface="Cambria Math"/>
                      </a:rPr>
                      <m:t>=</m:t>
                    </m:r>
                    <m:r>
                      <a:rPr lang="es-MX" sz="2200" b="1" i="1" smtClean="0">
                        <a:latin typeface="Cambria Math"/>
                      </a:rPr>
                      <m:t>𝑩</m:t>
                    </m:r>
                  </m:oMath>
                </a14:m>
                <a:r>
                  <a:rPr lang="es-MX" sz="2200" dirty="0" smtClean="0"/>
                  <a:t>; en caso contrario </a:t>
                </a:r>
                <a14:m>
                  <m:oMath xmlns:m="http://schemas.openxmlformats.org/officeDocument/2006/math">
                    <m:r>
                      <a:rPr lang="es-MX" sz="2200" b="1" i="1" smtClean="0">
                        <a:latin typeface="Cambria Math"/>
                      </a:rPr>
                      <m:t>𝑨</m:t>
                    </m:r>
                    <m:r>
                      <a:rPr lang="es-MX" sz="2200" b="1" i="1" smtClean="0">
                        <a:latin typeface="Cambria Math"/>
                        <a:ea typeface="Cambria Math"/>
                      </a:rPr>
                      <m:t>≠</m:t>
                    </m:r>
                    <m:r>
                      <a:rPr lang="es-MX" sz="2200" b="1" i="1" smtClean="0">
                        <a:latin typeface="Cambria Math"/>
                        <a:ea typeface="Cambria Math"/>
                      </a:rPr>
                      <m:t>𝑩</m:t>
                    </m:r>
                    <m:r>
                      <a:rPr lang="es-MX" sz="2200" b="0" i="1" smtClean="0">
                        <a:latin typeface="Cambria Math"/>
                        <a:ea typeface="Cambria Math"/>
                      </a:rPr>
                      <m:t>.</m:t>
                    </m:r>
                  </m:oMath>
                </a14:m>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380474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5" end="5"/>
                                            </p:txEl>
                                          </p:spTgt>
                                        </p:tgtEl>
                                        <p:attrNameLst>
                                          <p:attrName>style.visibility</p:attrName>
                                        </p:attrNameLst>
                                      </p:cBhvr>
                                      <p:to>
                                        <p:strVal val="visible"/>
                                      </p:to>
                                    </p:set>
                                    <p:anim to="" calcmode="lin" valueType="num">
                                      <p:cBhvr>
                                        <p:cTn id="27" dur="1" fill="hold"/>
                                        <p:tgtEl>
                                          <p:spTgt spid="195587">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6" end="6"/>
                                            </p:txEl>
                                          </p:spTgt>
                                        </p:tgtEl>
                                        <p:attrNameLst>
                                          <p:attrName>style.visibility</p:attrName>
                                        </p:attrNameLst>
                                      </p:cBhvr>
                                      <p:to>
                                        <p:strVal val="visible"/>
                                      </p:to>
                                    </p:set>
                                    <p:anim to="" calcmode="lin" valueType="num">
                                      <p:cBhvr>
                                        <p:cTn id="32"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a:bodyPr>
              <a:lstStyle/>
              <a:p>
                <a:pPr marL="0" indent="0" eaLnBrk="1" hangingPunct="1">
                  <a:buFont typeface="Wingdings" pitchFamily="2" charset="2"/>
                  <a:buNone/>
                </a:pPr>
                <a:r>
                  <a:rPr lang="es-MX" sz="2400" b="1" dirty="0" smtClean="0"/>
                  <a:t>Subconjunto propio</a:t>
                </a:r>
              </a:p>
              <a:p>
                <a:pPr marL="0" indent="0">
                  <a:buNone/>
                </a:pPr>
                <a:r>
                  <a:rPr lang="es-MX" sz="2200" dirty="0" smtClean="0"/>
                  <a:t>Si </a:t>
                </a:r>
                <a14:m>
                  <m:oMath xmlns:m="http://schemas.openxmlformats.org/officeDocument/2006/math">
                    <m:r>
                      <a:rPr lang="es-MX" sz="2200" b="0" i="1" smtClean="0">
                        <a:latin typeface="Cambria Math"/>
                      </a:rPr>
                      <m:t>𝐵</m:t>
                    </m:r>
                    <m:r>
                      <a:rPr lang="es-MX" sz="2200" b="1" i="1">
                        <a:latin typeface="Cambria Math"/>
                        <a:ea typeface="Cambria Math"/>
                      </a:rPr>
                      <m:t>⊂</m:t>
                    </m:r>
                    <m:r>
                      <a:rPr lang="es-MX" sz="2200" b="1" i="1" smtClean="0">
                        <a:latin typeface="Cambria Math"/>
                        <a:ea typeface="Cambria Math"/>
                      </a:rPr>
                      <m:t>𝑨</m:t>
                    </m:r>
                  </m:oMath>
                </a14:m>
                <a:r>
                  <a:rPr lang="es-MX" sz="2200" dirty="0" smtClean="0"/>
                  <a:t> y </a:t>
                </a:r>
                <a14:m>
                  <m:oMath xmlns:m="http://schemas.openxmlformats.org/officeDocument/2006/math">
                    <m:r>
                      <m:rPr>
                        <m:sty m:val="p"/>
                      </m:rPr>
                      <a:rPr lang="es-MX" sz="2200" b="0" i="0" smtClean="0">
                        <a:latin typeface="Cambria Math"/>
                        <a:ea typeface="Cambria Math"/>
                      </a:rPr>
                      <m:t>B</m:t>
                    </m:r>
                    <m:r>
                      <a:rPr lang="es-MX" sz="2200" b="1" i="1">
                        <a:latin typeface="Cambria Math"/>
                        <a:ea typeface="Cambria Math"/>
                      </a:rPr>
                      <m:t>≠</m:t>
                    </m:r>
                    <m:r>
                      <a:rPr lang="es-MX" sz="2200" b="1" i="1" smtClean="0">
                        <a:latin typeface="Cambria Math"/>
                        <a:ea typeface="Cambria Math"/>
                      </a:rPr>
                      <m:t>𝑨</m:t>
                    </m:r>
                  </m:oMath>
                </a14:m>
                <a:r>
                  <a:rPr lang="es-MX" sz="2200" dirty="0" smtClean="0"/>
                  <a:t> entonces decimos que </a:t>
                </a:r>
                <a:r>
                  <a:rPr lang="es-MX" sz="2200" i="1" dirty="0" smtClean="0"/>
                  <a:t>B</a:t>
                </a:r>
                <a:r>
                  <a:rPr lang="es-MX" sz="2200" dirty="0" smtClean="0"/>
                  <a:t> es un </a:t>
                </a:r>
                <a:r>
                  <a:rPr lang="es-MX" sz="2200" b="1" dirty="0" smtClean="0"/>
                  <a:t>subconjunto propio </a:t>
                </a:r>
                <a:r>
                  <a:rPr lang="es-MX" sz="2200" dirty="0" smtClean="0"/>
                  <a:t>de </a:t>
                </a:r>
                <a:r>
                  <a:rPr lang="es-MX" sz="2200" i="1" dirty="0" smtClean="0"/>
                  <a:t>A</a:t>
                </a:r>
                <a:r>
                  <a:rPr lang="es-MX" sz="2200" dirty="0" smtClean="0"/>
                  <a:t>, denotado por </a:t>
                </a:r>
                <a14:m>
                  <m:oMath xmlns:m="http://schemas.openxmlformats.org/officeDocument/2006/math">
                    <m:r>
                      <a:rPr lang="es-MX" sz="2200" b="0" i="1" smtClean="0">
                        <a:latin typeface="Cambria Math"/>
                      </a:rPr>
                      <m:t>𝐵</m:t>
                    </m:r>
                    <m:borderBox>
                      <m:borderBoxPr>
                        <m:ctrlPr>
                          <a:rPr lang="es-MX" sz="2200" b="0" i="1" smtClean="0">
                            <a:latin typeface="Cambria Math"/>
                          </a:rPr>
                        </m:ctrlPr>
                      </m:borderBoxPr>
                      <m:e>
                        <m:sSup>
                          <m:sSupPr>
                            <m:ctrlPr>
                              <a:rPr lang="es-MX" sz="2200" b="0" i="1" smtClean="0">
                                <a:latin typeface="Cambria Math"/>
                              </a:rPr>
                            </m:ctrlPr>
                          </m:sSupPr>
                          <m:e>
                            <m:r>
                              <a:rPr lang="es-MX" sz="2200" b="1" i="1">
                                <a:latin typeface="Cambria Math"/>
                                <a:ea typeface="Cambria Math"/>
                              </a:rPr>
                              <m:t>≠</m:t>
                            </m:r>
                          </m:e>
                          <m:sup>
                            <m:r>
                              <a:rPr lang="es-MX" sz="2200" b="1" i="1">
                                <a:latin typeface="Cambria Math"/>
                                <a:ea typeface="Cambria Math"/>
                              </a:rPr>
                              <m:t>⊂</m:t>
                            </m:r>
                          </m:sup>
                        </m:sSup>
                      </m:e>
                    </m:borderBox>
                    <m:r>
                      <a:rPr lang="es-MX" sz="2200" b="0" i="1" smtClean="0">
                        <a:latin typeface="Cambria Math"/>
                      </a:rPr>
                      <m:t>𝐴</m:t>
                    </m:r>
                  </m:oMath>
                </a14:m>
                <a:r>
                  <a:rPr lang="es-MX" sz="2200" dirty="0" smtClean="0"/>
                  <a:t>.</a:t>
                </a:r>
              </a:p>
              <a:p>
                <a:pPr marL="0" indent="0">
                  <a:buNone/>
                </a:pPr>
                <a:endParaRPr lang="es-MX" sz="2200" dirty="0"/>
              </a:p>
              <a:p>
                <a:pPr marL="0" indent="0">
                  <a:buNone/>
                </a:pPr>
                <a:r>
                  <a:rPr lang="es-MX" sz="2200" dirty="0" smtClean="0"/>
                  <a:t>En tanto, dos conjuntos </a:t>
                </a:r>
                <a:r>
                  <a:rPr lang="es-MX" sz="2200" i="1" dirty="0" smtClean="0"/>
                  <a:t>A</a:t>
                </a:r>
                <a:r>
                  <a:rPr lang="es-MX" sz="2200" dirty="0" smtClean="0"/>
                  <a:t> y </a:t>
                </a:r>
                <a:r>
                  <a:rPr lang="es-MX" sz="2200" i="1" dirty="0" smtClean="0"/>
                  <a:t>B</a:t>
                </a:r>
                <a:r>
                  <a:rPr lang="es-MX" sz="2200" dirty="0" smtClean="0"/>
                  <a:t> se llaman </a:t>
                </a:r>
                <a:r>
                  <a:rPr lang="es-MX" sz="2200" b="1" dirty="0" smtClean="0"/>
                  <a:t>comparables</a:t>
                </a:r>
                <a:r>
                  <a:rPr lang="es-MX" sz="2200" dirty="0" smtClean="0"/>
                  <a:t> si se cumple al menos una de las siguientes dos condiciones:</a:t>
                </a:r>
              </a:p>
              <a:p>
                <a:pPr>
                  <a:buFont typeface="Wingdings" pitchFamily="2" charset="2"/>
                  <a:buChar char="§"/>
                </a:pPr>
                <a14:m>
                  <m:oMath xmlns:m="http://schemas.openxmlformats.org/officeDocument/2006/math">
                    <m:r>
                      <a:rPr lang="es-MX" sz="2200" b="1" i="1" smtClean="0">
                        <a:latin typeface="Cambria Math"/>
                        <a:ea typeface="Cambria Math"/>
                      </a:rPr>
                      <m:t>𝑨</m:t>
                    </m:r>
                    <m:r>
                      <a:rPr lang="es-MX" sz="2200" b="1" i="1">
                        <a:latin typeface="Cambria Math"/>
                        <a:ea typeface="Cambria Math"/>
                      </a:rPr>
                      <m:t>⊂</m:t>
                    </m:r>
                    <m:r>
                      <a:rPr lang="es-MX" sz="2200" b="1" i="1" smtClean="0">
                        <a:latin typeface="Cambria Math"/>
                        <a:ea typeface="Cambria Math"/>
                      </a:rPr>
                      <m:t>𝑩</m:t>
                    </m:r>
                  </m:oMath>
                </a14:m>
                <a:endParaRPr lang="es-MX" sz="2200" dirty="0" smtClean="0"/>
              </a:p>
              <a:p>
                <a:pPr>
                  <a:buFont typeface="Wingdings" pitchFamily="2" charset="2"/>
                  <a:buChar char="§"/>
                </a:pPr>
                <a14:m>
                  <m:oMath xmlns:m="http://schemas.openxmlformats.org/officeDocument/2006/math">
                    <m:r>
                      <a:rPr lang="es-MX" sz="2200" b="1" i="1">
                        <a:latin typeface="Cambria Math"/>
                        <a:ea typeface="Cambria Math"/>
                      </a:rPr>
                      <m:t>𝑩</m:t>
                    </m:r>
                    <m:r>
                      <a:rPr lang="es-MX" sz="2200" b="1" i="1">
                        <a:latin typeface="Cambria Math"/>
                        <a:ea typeface="Cambria Math"/>
                      </a:rPr>
                      <m:t>⊂</m:t>
                    </m:r>
                    <m:r>
                      <a:rPr lang="es-MX" sz="2200" b="1" i="1">
                        <a:latin typeface="Cambria Math"/>
                        <a:ea typeface="Cambria Math"/>
                      </a:rPr>
                      <m:t>𝑨</m:t>
                    </m:r>
                  </m:oMath>
                </a14:m>
                <a:endParaRPr lang="es-MX" sz="2200" dirty="0" smtClean="0"/>
              </a:p>
              <a:p>
                <a:pPr marL="0" indent="0">
                  <a:buNone/>
                </a:pPr>
                <a:r>
                  <a:rPr lang="es-MX" sz="2200" dirty="0" smtClean="0"/>
                  <a:t>si ninguna de esas dos condiciones se satisface, entonces se dice que los conjuntos son </a:t>
                </a:r>
                <a:r>
                  <a:rPr lang="es-MX" sz="2200" b="1" dirty="0" smtClean="0"/>
                  <a:t>incomparables</a:t>
                </a:r>
                <a:r>
                  <a:rPr lang="es-MX" sz="2200" dirty="0" smtClean="0"/>
                  <a:t>.</a:t>
                </a:r>
                <a:endParaRPr lang="es-MX" sz="2200" dirty="0"/>
              </a:p>
              <a:p>
                <a:pPr marL="0" indent="0">
                  <a:buNone/>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448"/>
                </a:stretch>
              </a:blipFill>
            </p:spPr>
            <p:txBody>
              <a:bodyPr/>
              <a:lstStyle/>
              <a:p>
                <a:r>
                  <a:rPr lang="es-MX">
                    <a:noFill/>
                  </a:rPr>
                  <a:t> </a:t>
                </a:r>
              </a:p>
            </p:txBody>
          </p:sp>
        </mc:Fallback>
      </mc:AlternateContent>
    </p:spTree>
    <p:extLst>
      <p:ext uri="{BB962C8B-B14F-4D97-AF65-F5344CB8AC3E}">
        <p14:creationId xmlns:p14="http://schemas.microsoft.com/office/powerpoint/2010/main" val="212129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Representación gráfica de conjuntos</a:t>
            </a:r>
          </a:p>
          <a:p>
            <a:pPr marL="0" indent="0">
              <a:buNone/>
            </a:pPr>
            <a:r>
              <a:rPr lang="es-MX" sz="2200" dirty="0" smtClean="0"/>
              <a:t>Una representación gráfica de los conjuntos que permiten visualizar algunas relaciones entre ellos nos la proporcionan los diagramas de </a:t>
            </a:r>
            <a:r>
              <a:rPr lang="es-MX" sz="2200" dirty="0" err="1" smtClean="0"/>
              <a:t>Venn</a:t>
            </a:r>
            <a:r>
              <a:rPr lang="es-MX" sz="2200" dirty="0" smtClean="0"/>
              <a:t>; estos diagramas consisten en discos que se usan para representar conjuntos, todos ellos incluidos en una región rectangular que representa al conjunto universal.</a:t>
            </a:r>
          </a:p>
          <a:p>
            <a:pPr marL="0" indent="0">
              <a:buNone/>
            </a:pPr>
            <a:endParaRPr lang="es-MX" sz="2200" dirty="0" smtClean="0"/>
          </a:p>
        </p:txBody>
      </p:sp>
      <p:sp>
        <p:nvSpPr>
          <p:cNvPr id="6" name="5 Rectángulo"/>
          <p:cNvSpPr/>
          <p:nvPr/>
        </p:nvSpPr>
        <p:spPr>
          <a:xfrm>
            <a:off x="2575867" y="3717032"/>
            <a:ext cx="4140461" cy="230425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Elipse"/>
          <p:cNvSpPr/>
          <p:nvPr/>
        </p:nvSpPr>
        <p:spPr>
          <a:xfrm>
            <a:off x="3787709" y="3991348"/>
            <a:ext cx="1716776" cy="175562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CuadroTexto"/>
          <p:cNvSpPr txBox="1"/>
          <p:nvPr/>
        </p:nvSpPr>
        <p:spPr>
          <a:xfrm>
            <a:off x="4067945" y="4243652"/>
            <a:ext cx="432048" cy="369332"/>
          </a:xfrm>
          <a:prstGeom prst="rect">
            <a:avLst/>
          </a:prstGeom>
          <a:noFill/>
        </p:spPr>
        <p:txBody>
          <a:bodyPr wrap="square" rtlCol="0">
            <a:spAutoFit/>
          </a:bodyPr>
          <a:lstStyle/>
          <a:p>
            <a:r>
              <a:rPr lang="es-MX" dirty="0"/>
              <a:t>A</a:t>
            </a:r>
          </a:p>
        </p:txBody>
      </p:sp>
      <mc:AlternateContent xmlns:mc="http://schemas.openxmlformats.org/markup-compatibility/2006" xmlns:a14="http://schemas.microsoft.com/office/drawing/2010/main">
        <mc:Choice Requires="a14">
          <p:sp>
            <p:nvSpPr>
              <p:cNvPr id="11" name="10 CuadroTexto"/>
              <p:cNvSpPr txBox="1"/>
              <p:nvPr/>
            </p:nvSpPr>
            <p:spPr>
              <a:xfrm>
                <a:off x="2575867" y="3705446"/>
                <a:ext cx="411957"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s-MX" i="1" smtClean="0">
                          <a:latin typeface="Cambria Math"/>
                          <a:ea typeface="Cambria Math"/>
                        </a:rPr>
                        <m:t>𝒰</m:t>
                      </m:r>
                    </m:oMath>
                  </m:oMathPara>
                </a14:m>
                <a:endParaRPr lang="es-MX" dirty="0"/>
              </a:p>
            </p:txBody>
          </p:sp>
        </mc:Choice>
        <mc:Fallback xmlns="">
          <p:sp>
            <p:nvSpPr>
              <p:cNvPr id="11" name="10 CuadroTexto"/>
              <p:cNvSpPr txBox="1">
                <a:spLocks noRot="1" noChangeAspect="1" noMove="1" noResize="1" noEditPoints="1" noAdjustHandles="1" noChangeArrowheads="1" noChangeShapeType="1" noTextEdit="1"/>
              </p:cNvSpPr>
              <p:nvPr/>
            </p:nvSpPr>
            <p:spPr>
              <a:xfrm>
                <a:off x="2575867" y="3705446"/>
                <a:ext cx="411957" cy="369332"/>
              </a:xfrm>
              <a:prstGeom prst="rect">
                <a:avLst/>
              </a:prstGeom>
              <a:blipFill rotWithShape="1">
                <a:blip r:embed="rId3"/>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151365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Diferencia de conjuntos</a:t>
                </a:r>
              </a:p>
              <a:p>
                <a:pPr marL="0" indent="0">
                  <a:buNone/>
                </a:pPr>
                <a:r>
                  <a:rPr lang="es-MX" sz="2200" dirty="0" smtClean="0"/>
                  <a:t>Para dos conjuntos </a:t>
                </a:r>
                <a:r>
                  <a:rPr lang="es-MX" sz="2200" i="1" dirty="0" smtClean="0"/>
                  <a:t>A</a:t>
                </a:r>
                <a:r>
                  <a:rPr lang="es-MX" sz="2200" dirty="0" smtClean="0"/>
                  <a:t> y </a:t>
                </a:r>
                <a:r>
                  <a:rPr lang="es-MX" sz="2200" i="1" dirty="0" smtClean="0"/>
                  <a:t>B</a:t>
                </a:r>
                <a:r>
                  <a:rPr lang="es-MX" sz="2200" dirty="0" smtClean="0"/>
                  <a:t> se define la diferencia </a:t>
                </a:r>
                <a14:m>
                  <m:oMath xmlns:m="http://schemas.openxmlformats.org/officeDocument/2006/math">
                    <m:r>
                      <a:rPr lang="es-MX" sz="2200" b="1" i="1" smtClean="0">
                        <a:latin typeface="Cambria Math"/>
                      </a:rPr>
                      <m:t>𝑨</m:t>
                    </m:r>
                    <m:r>
                      <a:rPr lang="es-MX" sz="2200" b="1" i="1" smtClean="0">
                        <a:latin typeface="Cambria Math"/>
                      </a:rPr>
                      <m:t> ∖ </m:t>
                    </m:r>
                    <m:r>
                      <a:rPr lang="es-MX" sz="2200" b="1" i="1" smtClean="0">
                        <a:latin typeface="Cambria Math"/>
                      </a:rPr>
                      <m:t>𝑩</m:t>
                    </m:r>
                  </m:oMath>
                </a14:m>
                <a:r>
                  <a:rPr lang="es-MX" sz="2200" b="1" dirty="0" smtClean="0"/>
                  <a:t> </a:t>
                </a:r>
                <a:r>
                  <a:rPr lang="es-MX" sz="2200" dirty="0" smtClean="0"/>
                  <a:t>como el conjunto formado por los elementos de </a:t>
                </a:r>
                <a:r>
                  <a:rPr lang="es-MX" sz="2200" i="1" dirty="0" smtClean="0"/>
                  <a:t>A</a:t>
                </a:r>
                <a:r>
                  <a:rPr lang="es-MX" sz="2200" dirty="0" smtClean="0"/>
                  <a:t> que no están en </a:t>
                </a:r>
                <a:r>
                  <a:rPr lang="es-MX" sz="2200" i="1" dirty="0" smtClean="0"/>
                  <a:t>B</a:t>
                </a:r>
                <a:r>
                  <a:rPr lang="es-MX" sz="2200" dirty="0" smtClean="0"/>
                  <a:t>, </a:t>
                </a:r>
              </a:p>
              <a:p>
                <a:pPr marL="0" indent="0">
                  <a:buNone/>
                </a:pPr>
                <a14:m>
                  <m:oMathPara xmlns:m="http://schemas.openxmlformats.org/officeDocument/2006/math">
                    <m:oMathParaPr>
                      <m:jc m:val="centerGroup"/>
                    </m:oMathParaPr>
                    <m:oMath xmlns:m="http://schemas.openxmlformats.org/officeDocument/2006/math">
                      <m:r>
                        <a:rPr lang="es-MX" sz="2200" b="1" i="1" smtClean="0">
                          <a:latin typeface="Cambria Math"/>
                        </a:rPr>
                        <m:t>𝑨</m:t>
                      </m:r>
                      <m:r>
                        <a:rPr lang="es-MX" sz="2200" b="1" i="1" smtClean="0">
                          <a:latin typeface="Cambria Math"/>
                          <a:ea typeface="Cambria Math"/>
                        </a:rPr>
                        <m:t>∖</m:t>
                      </m:r>
                      <m:r>
                        <a:rPr lang="es-MX" sz="2200" b="1" i="1" smtClean="0">
                          <a:latin typeface="Cambria Math"/>
                        </a:rPr>
                        <m:t>  </m:t>
                      </m:r>
                      <m:r>
                        <a:rPr lang="es-MX" sz="2200" b="1" i="1" smtClean="0">
                          <a:latin typeface="Cambria Math"/>
                        </a:rPr>
                        <m:t>𝑩</m:t>
                      </m:r>
                      <m:r>
                        <a:rPr lang="es-MX" sz="2200" b="1" i="1" smtClean="0">
                          <a:latin typeface="Cambria Math"/>
                        </a:rPr>
                        <m:t>=</m:t>
                      </m:r>
                      <m:d>
                        <m:dPr>
                          <m:begChr m:val="{"/>
                          <m:endChr m:val="}"/>
                          <m:ctrlPr>
                            <a:rPr lang="es-MX" sz="2200" b="1" i="1" smtClean="0">
                              <a:latin typeface="Cambria Math"/>
                            </a:rPr>
                          </m:ctrlPr>
                        </m:dPr>
                        <m:e>
                          <m:r>
                            <a:rPr lang="es-MX" sz="2200" b="1" i="1" smtClean="0">
                              <a:latin typeface="Cambria Math"/>
                            </a:rPr>
                            <m:t>𝒙</m:t>
                          </m:r>
                          <m:r>
                            <a:rPr lang="es-MX" sz="2200" b="1" i="1" smtClean="0">
                              <a:latin typeface="Cambria Math"/>
                              <a:ea typeface="Cambria Math"/>
                            </a:rPr>
                            <m:t>𝝐</m:t>
                          </m:r>
                          <m:r>
                            <a:rPr lang="es-MX" sz="2200" b="1" i="1" smtClean="0">
                              <a:latin typeface="Cambria Math"/>
                              <a:ea typeface="Cambria Math"/>
                            </a:rPr>
                            <m:t>𝑨</m:t>
                          </m:r>
                        </m:e>
                        <m:e>
                          <m:r>
                            <a:rPr lang="es-MX" sz="2200" b="1" i="1" smtClean="0">
                              <a:latin typeface="Cambria Math"/>
                            </a:rPr>
                            <m:t>𝒙</m:t>
                          </m:r>
                          <m:r>
                            <a:rPr lang="es-MX" sz="2200" b="1" i="1">
                              <a:latin typeface="Cambria Math"/>
                              <a:ea typeface="Cambria Math"/>
                            </a:rPr>
                            <m:t>∉</m:t>
                          </m:r>
                          <m:r>
                            <a:rPr lang="es-MX" sz="2200" b="1" i="1" smtClean="0">
                              <a:latin typeface="Cambria Math"/>
                              <a:ea typeface="Cambria Math"/>
                            </a:rPr>
                            <m:t>𝑩</m:t>
                          </m:r>
                        </m:e>
                      </m:d>
                    </m:oMath>
                  </m:oMathPara>
                </a14:m>
                <a:endParaRPr lang="es-MX" sz="2200" b="1" dirty="0" smtClean="0"/>
              </a:p>
              <a:p>
                <a:pPr marL="0" indent="0">
                  <a:buNone/>
                </a:pPr>
                <a:endParaRPr lang="es-MX" sz="2200" b="1" dirty="0"/>
              </a:p>
              <a:p>
                <a:pPr marL="0" indent="0">
                  <a:buNone/>
                </a:pPr>
                <a:r>
                  <a:rPr lang="es-MX" sz="2200" dirty="0" smtClean="0"/>
                  <a:t>Cuando </a:t>
                </a:r>
                <a14:m>
                  <m:oMath xmlns:m="http://schemas.openxmlformats.org/officeDocument/2006/math">
                    <m:r>
                      <a:rPr lang="es-MX" sz="2200" b="0" i="1" smtClean="0">
                        <a:latin typeface="Cambria Math"/>
                      </a:rPr>
                      <m:t>𝐵</m:t>
                    </m:r>
                    <m:r>
                      <a:rPr lang="es-MX" sz="2200" b="0" i="1" smtClean="0">
                        <a:latin typeface="Cambria Math"/>
                        <a:ea typeface="Cambria Math"/>
                      </a:rPr>
                      <m:t>⊂</m:t>
                    </m:r>
                    <m:r>
                      <a:rPr lang="es-MX" sz="2200" b="0" i="1" smtClean="0">
                        <a:latin typeface="Cambria Math"/>
                        <a:ea typeface="Cambria Math"/>
                      </a:rPr>
                      <m:t>𝐴</m:t>
                    </m:r>
                  </m:oMath>
                </a14:m>
                <a:r>
                  <a:rPr lang="es-MX" sz="2200" dirty="0" smtClean="0"/>
                  <a:t>, entonces el conjunto diferencia </a:t>
                </a:r>
                <a14:m>
                  <m:oMath xmlns:m="http://schemas.openxmlformats.org/officeDocument/2006/math">
                    <m:r>
                      <a:rPr lang="es-MX" sz="2200" b="1" i="1" smtClean="0">
                        <a:latin typeface="Cambria Math"/>
                      </a:rPr>
                      <m:t>𝑨</m:t>
                    </m:r>
                    <m:r>
                      <a:rPr lang="es-MX" sz="2200" b="1" i="1">
                        <a:latin typeface="Cambria Math"/>
                        <a:ea typeface="Cambria Math"/>
                      </a:rPr>
                      <m:t>∖</m:t>
                    </m:r>
                    <m:r>
                      <a:rPr lang="es-MX" sz="2200" b="1" i="1">
                        <a:latin typeface="Cambria Math"/>
                      </a:rPr>
                      <m:t>𝑩</m:t>
                    </m:r>
                  </m:oMath>
                </a14:m>
                <a:endParaRPr lang="es-MX" sz="2200" dirty="0" smtClean="0"/>
              </a:p>
              <a:p>
                <a:pPr marL="0" indent="0">
                  <a:buNone/>
                </a:pPr>
                <a:r>
                  <a:rPr lang="es-MX" sz="2200" dirty="0" smtClean="0"/>
                  <a:t> se llama el </a:t>
                </a:r>
                <a:r>
                  <a:rPr lang="es-MX" sz="2200" b="1" dirty="0" smtClean="0"/>
                  <a:t>complemento de </a:t>
                </a:r>
                <a:r>
                  <a:rPr lang="es-MX" sz="2200" b="1" i="1" dirty="0" smtClean="0"/>
                  <a:t>B</a:t>
                </a:r>
                <a:r>
                  <a:rPr lang="es-MX" sz="2200" b="1" dirty="0" smtClean="0"/>
                  <a:t> respecto a </a:t>
                </a:r>
                <a:r>
                  <a:rPr lang="es-MX" sz="2200" b="1" i="1" dirty="0" err="1" smtClean="0"/>
                  <a:t>A</a:t>
                </a:r>
                <a:r>
                  <a:rPr lang="es-MX" sz="2200" dirty="0" smtClean="0"/>
                  <a:t>.</a:t>
                </a:r>
              </a:p>
              <a:p>
                <a:pPr marL="0" indent="0">
                  <a:buNone/>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2337528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Complemente de un conjunto</a:t>
                </a:r>
              </a:p>
              <a:p>
                <a:pPr marL="0" indent="0">
                  <a:buNone/>
                </a:pPr>
                <a:r>
                  <a:rPr lang="es-MX" sz="2200" dirty="0" smtClean="0"/>
                  <a:t>El </a:t>
                </a:r>
                <a:r>
                  <a:rPr lang="es-MX" sz="2200" dirty="0"/>
                  <a:t>complemento de un conjunto </a:t>
                </a:r>
                <a14:m>
                  <m:oMath xmlns:m="http://schemas.openxmlformats.org/officeDocument/2006/math">
                    <m:r>
                      <a:rPr lang="es-MX" sz="2200" dirty="0">
                        <a:latin typeface="Cambria Math"/>
                      </a:rPr>
                      <m:t>𝐴</m:t>
                    </m:r>
                  </m:oMath>
                </a14:m>
                <a:r>
                  <a:rPr lang="es-MX" sz="2200" dirty="0"/>
                  <a:t> es el conjunto </a:t>
                </a:r>
                <a14:m>
                  <m:oMath xmlns:m="http://schemas.openxmlformats.org/officeDocument/2006/math">
                    <m:sSup>
                      <m:sSupPr>
                        <m:ctrlPr>
                          <a:rPr lang="es-MX" sz="2200" i="1" smtClean="0">
                            <a:latin typeface="Cambria Math"/>
                          </a:rPr>
                        </m:ctrlPr>
                      </m:sSupPr>
                      <m:e>
                        <m:r>
                          <a:rPr lang="es-MX" sz="2200" b="0" i="1" smtClean="0">
                            <a:latin typeface="Cambria Math"/>
                          </a:rPr>
                          <m:t>𝐴</m:t>
                        </m:r>
                      </m:e>
                      <m:sup>
                        <m:r>
                          <a:rPr lang="es-MX" sz="2200" b="0" i="1" smtClean="0">
                            <a:latin typeface="Cambria Math"/>
                          </a:rPr>
                          <m:t>𝑐</m:t>
                        </m:r>
                      </m:sup>
                    </m:sSup>
                  </m:oMath>
                </a14:m>
                <a:r>
                  <a:rPr lang="es-MX" sz="2200" dirty="0" smtClean="0"/>
                  <a:t> </a:t>
                </a:r>
                <a:r>
                  <a:rPr lang="es-MX" sz="2200" dirty="0"/>
                  <a:t>que contiene todos los elementos que no pertenecen a  </a:t>
                </a:r>
                <a14:m>
                  <m:oMath xmlns:m="http://schemas.openxmlformats.org/officeDocument/2006/math">
                    <m:r>
                      <a:rPr lang="es-MX" sz="2200" dirty="0">
                        <a:latin typeface="Cambria Math"/>
                      </a:rPr>
                      <m:t>𝐴</m:t>
                    </m:r>
                  </m:oMath>
                </a14:m>
                <a:r>
                  <a:rPr lang="es-MX" sz="2200" dirty="0"/>
                  <a:t>.</a:t>
                </a:r>
              </a:p>
              <a:p>
                <a:pPr marL="0" indent="0">
                  <a:buNone/>
                </a:pPr>
                <a:endParaRPr lang="es-MX" sz="2200" dirty="0" smtClean="0"/>
              </a:p>
              <a:p>
                <a:pPr marL="0" indent="0">
                  <a:buNone/>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803625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Unión de conjuntos</a:t>
                </a:r>
              </a:p>
              <a:p>
                <a:pPr marL="0" indent="0" eaLnBrk="1" hangingPunct="1">
                  <a:buFont typeface="Wingdings" pitchFamily="2" charset="2"/>
                  <a:buNone/>
                </a:pPr>
                <a:r>
                  <a:rPr lang="es-MX" sz="2200" dirty="0" smtClean="0"/>
                  <a:t>La unión de los conjuntos A y B es el conjunto que está formado por los elementos que pertenecen por lo menos a uno de esos dos conjuntos, a este nuevo conjunto se le denomina:</a:t>
                </a:r>
              </a:p>
              <a:p>
                <a:pPr marL="0" indent="0" eaLnBrk="1" hangingPunct="1">
                  <a:buFont typeface="Wingdings" pitchFamily="2" charset="2"/>
                  <a:buNone/>
                </a:pPr>
                <a14:m>
                  <m:oMathPara xmlns:m="http://schemas.openxmlformats.org/officeDocument/2006/math">
                    <m:oMathParaPr>
                      <m:jc m:val="centerGroup"/>
                    </m:oMathParaPr>
                    <m:oMath xmlns:m="http://schemas.openxmlformats.org/officeDocument/2006/math">
                      <m:r>
                        <a:rPr lang="es-MX" sz="2200" b="1" i="1" smtClean="0">
                          <a:latin typeface="Cambria Math"/>
                        </a:rPr>
                        <m:t>𝑨</m:t>
                      </m:r>
                      <m:r>
                        <a:rPr lang="es-MX" sz="2200" b="1" i="1" smtClean="0">
                          <a:latin typeface="Cambria Math"/>
                          <a:ea typeface="Cambria Math"/>
                        </a:rPr>
                        <m:t>∪</m:t>
                      </m:r>
                      <m:r>
                        <a:rPr lang="es-MX" sz="2200" b="1" i="1" smtClean="0">
                          <a:latin typeface="Cambria Math"/>
                          <a:ea typeface="Cambria Math"/>
                        </a:rPr>
                        <m:t>𝑩</m:t>
                      </m:r>
                      <m:r>
                        <a:rPr lang="es-MX" sz="2200" b="1" i="1" smtClean="0">
                          <a:latin typeface="Cambria Math"/>
                          <a:ea typeface="Cambria Math"/>
                        </a:rPr>
                        <m:t>={</m:t>
                      </m:r>
                      <m:r>
                        <a:rPr lang="es-MX" sz="2200" b="1" i="1" smtClean="0">
                          <a:latin typeface="Cambria Math"/>
                          <a:ea typeface="Cambria Math"/>
                        </a:rPr>
                        <m:t>𝒙</m:t>
                      </m:r>
                      <m:d>
                        <m:dPr>
                          <m:begChr m:val="|"/>
                          <m:endChr m:val=""/>
                          <m:ctrlPr>
                            <a:rPr lang="es-MX" sz="2200" b="1" i="1" smtClean="0">
                              <a:latin typeface="Cambria Math"/>
                              <a:ea typeface="Cambria Math"/>
                            </a:rPr>
                          </m:ctrlPr>
                        </m:dPr>
                        <m:e>
                          <m:r>
                            <a:rPr lang="es-MX" sz="2200" b="1" i="1" smtClean="0">
                              <a:latin typeface="Cambria Math"/>
                              <a:ea typeface="Cambria Math"/>
                            </a:rPr>
                            <m:t>𝒙</m:t>
                          </m:r>
                          <m:r>
                            <a:rPr lang="es-MX" sz="2200" b="1" i="1" smtClean="0">
                              <a:latin typeface="Cambria Math"/>
                              <a:ea typeface="Cambria Math"/>
                            </a:rPr>
                            <m:t>∈</m:t>
                          </m:r>
                          <m:r>
                            <a:rPr lang="es-MX" sz="2200" b="1" i="1" smtClean="0">
                              <a:latin typeface="Cambria Math"/>
                              <a:ea typeface="Cambria Math"/>
                            </a:rPr>
                            <m:t>𝑨</m:t>
                          </m:r>
                          <m:r>
                            <a:rPr lang="es-MX" sz="2200" b="1" i="1" smtClean="0">
                              <a:latin typeface="Cambria Math"/>
                              <a:ea typeface="Cambria Math"/>
                            </a:rPr>
                            <m:t> </m:t>
                          </m:r>
                          <m:r>
                            <a:rPr lang="es-MX" sz="2200" b="1" i="1" smtClean="0">
                              <a:latin typeface="Cambria Math"/>
                              <a:ea typeface="Cambria Math"/>
                            </a:rPr>
                            <m:t>𝒐</m:t>
                          </m:r>
                          <m:r>
                            <a:rPr lang="es-MX" sz="2200" b="1" i="1" smtClean="0">
                              <a:latin typeface="Cambria Math"/>
                              <a:ea typeface="Cambria Math"/>
                            </a:rPr>
                            <m:t> </m:t>
                          </m:r>
                          <m:r>
                            <a:rPr lang="es-MX" sz="2200" b="1" i="1" smtClean="0">
                              <a:latin typeface="Cambria Math"/>
                              <a:ea typeface="Cambria Math"/>
                            </a:rPr>
                            <m:t>𝒙</m:t>
                          </m:r>
                          <m:r>
                            <a:rPr lang="es-MX" sz="2200" b="1" i="1" smtClean="0">
                              <a:latin typeface="Cambria Math"/>
                              <a:ea typeface="Cambria Math"/>
                            </a:rPr>
                            <m:t>∈</m:t>
                          </m:r>
                          <m:r>
                            <a:rPr lang="es-MX" sz="2200" b="1" i="1" smtClean="0">
                              <a:latin typeface="Cambria Math"/>
                              <a:ea typeface="Cambria Math"/>
                            </a:rPr>
                            <m:t>𝑩</m:t>
                          </m:r>
                          <m:r>
                            <a:rPr lang="es-MX" sz="2200" b="1" i="1" smtClean="0">
                              <a:latin typeface="Cambria Math"/>
                              <a:ea typeface="Cambria Math"/>
                            </a:rPr>
                            <m:t>}</m:t>
                          </m:r>
                        </m:e>
                      </m:d>
                    </m:oMath>
                  </m:oMathPara>
                </a14:m>
                <a:endParaRPr lang="es-MX" sz="2200" b="1"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3753906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Intersección de conjuntos</a:t>
                </a:r>
              </a:p>
              <a:p>
                <a:pPr marL="0" indent="0" eaLnBrk="1" hangingPunct="1">
                  <a:buFont typeface="Wingdings" pitchFamily="2" charset="2"/>
                  <a:buNone/>
                </a:pPr>
                <a:r>
                  <a:rPr lang="es-MX" sz="2200" dirty="0" smtClean="0"/>
                  <a:t>La intersección de los conjuntos A y B es el conjunto formado por los elementos que pertenecen tanto al conjunto A como al conjunto B, lo anterior se denomina como,</a:t>
                </a:r>
              </a:p>
              <a:p>
                <a:pPr marL="0" indent="0" eaLnBrk="1" hangingPunct="1">
                  <a:buFont typeface="Wingdings" pitchFamily="2" charset="2"/>
                  <a:buNone/>
                </a:pPr>
                <a:endParaRPr lang="es-MX" sz="2200" dirty="0" smtClean="0"/>
              </a:p>
              <a:p>
                <a:pPr marL="0" indent="0">
                  <a:buNone/>
                </a:pPr>
                <a14:m>
                  <m:oMathPara xmlns:m="http://schemas.openxmlformats.org/officeDocument/2006/math">
                    <m:oMathParaPr>
                      <m:jc m:val="centerGroup"/>
                    </m:oMathParaPr>
                    <m:oMath xmlns:m="http://schemas.openxmlformats.org/officeDocument/2006/math">
                      <m:r>
                        <a:rPr lang="es-MX" sz="2200" b="1" i="1">
                          <a:latin typeface="Cambria Math"/>
                        </a:rPr>
                        <m:t>𝑨</m:t>
                      </m:r>
                      <m:r>
                        <a:rPr lang="es-MX" sz="2200" b="1" i="1" smtClean="0">
                          <a:latin typeface="Cambria Math"/>
                          <a:ea typeface="Cambria Math"/>
                        </a:rPr>
                        <m:t>∩</m:t>
                      </m:r>
                      <m:r>
                        <a:rPr lang="es-MX" sz="2200" b="1" i="1">
                          <a:latin typeface="Cambria Math"/>
                          <a:ea typeface="Cambria Math"/>
                        </a:rPr>
                        <m:t>𝑩</m:t>
                      </m:r>
                      <m:r>
                        <a:rPr lang="es-MX" sz="2200" b="1" i="1">
                          <a:latin typeface="Cambria Math"/>
                          <a:ea typeface="Cambria Math"/>
                        </a:rPr>
                        <m:t>={</m:t>
                      </m:r>
                      <m:r>
                        <a:rPr lang="es-MX" sz="2200" b="1" i="1">
                          <a:latin typeface="Cambria Math"/>
                          <a:ea typeface="Cambria Math"/>
                        </a:rPr>
                        <m:t>𝒙</m:t>
                      </m:r>
                      <m:d>
                        <m:dPr>
                          <m:begChr m:val="|"/>
                          <m:endChr m:val=""/>
                          <m:ctrlPr>
                            <a:rPr lang="es-MX" sz="2200" b="1" i="1">
                              <a:latin typeface="Cambria Math"/>
                              <a:ea typeface="Cambria Math"/>
                            </a:rPr>
                          </m:ctrlPr>
                        </m:dPr>
                        <m:e>
                          <m:r>
                            <a:rPr lang="es-MX" sz="2200" b="1" i="1">
                              <a:latin typeface="Cambria Math"/>
                              <a:ea typeface="Cambria Math"/>
                            </a:rPr>
                            <m:t>𝒙</m:t>
                          </m:r>
                          <m:r>
                            <a:rPr lang="es-MX" sz="2200" b="1" i="1">
                              <a:latin typeface="Cambria Math"/>
                              <a:ea typeface="Cambria Math"/>
                            </a:rPr>
                            <m:t>∈</m:t>
                          </m:r>
                          <m:r>
                            <a:rPr lang="es-MX" sz="2200" b="1" i="1">
                              <a:latin typeface="Cambria Math"/>
                              <a:ea typeface="Cambria Math"/>
                            </a:rPr>
                            <m:t>𝑨</m:t>
                          </m:r>
                          <m:r>
                            <a:rPr lang="es-MX" sz="2200" b="1" i="1">
                              <a:latin typeface="Cambria Math"/>
                              <a:ea typeface="Cambria Math"/>
                            </a:rPr>
                            <m:t> </m:t>
                          </m:r>
                          <m:r>
                            <a:rPr lang="es-MX" sz="2200" b="1" i="1" smtClean="0">
                              <a:latin typeface="Cambria Math"/>
                              <a:ea typeface="Cambria Math"/>
                            </a:rPr>
                            <m:t>𝒚</m:t>
                          </m:r>
                          <m:r>
                            <a:rPr lang="es-MX" sz="2200" b="1" i="1">
                              <a:latin typeface="Cambria Math"/>
                              <a:ea typeface="Cambria Math"/>
                            </a:rPr>
                            <m:t> </m:t>
                          </m:r>
                          <m:r>
                            <a:rPr lang="es-MX" sz="2200" b="1" i="1">
                              <a:latin typeface="Cambria Math"/>
                              <a:ea typeface="Cambria Math"/>
                            </a:rPr>
                            <m:t>𝒙</m:t>
                          </m:r>
                          <m:r>
                            <a:rPr lang="es-MX" sz="2200" b="1" i="1">
                              <a:latin typeface="Cambria Math"/>
                              <a:ea typeface="Cambria Math"/>
                            </a:rPr>
                            <m:t>∈</m:t>
                          </m:r>
                          <m:r>
                            <a:rPr lang="es-MX" sz="2200" b="1" i="1">
                              <a:latin typeface="Cambria Math"/>
                              <a:ea typeface="Cambria Math"/>
                            </a:rPr>
                            <m:t>𝑩</m:t>
                          </m:r>
                          <m:r>
                            <a:rPr lang="es-MX" sz="2200" b="1" i="1">
                              <a:latin typeface="Cambria Math"/>
                              <a:ea typeface="Cambria Math"/>
                            </a:rPr>
                            <m:t>}</m:t>
                          </m:r>
                        </m:e>
                      </m:d>
                    </m:oMath>
                  </m:oMathPara>
                </a14:m>
                <a:endParaRPr lang="es-MX" sz="2200" b="1" dirty="0"/>
              </a:p>
              <a:p>
                <a:pPr marL="0" indent="0" eaLnBrk="1" hangingPunct="1">
                  <a:buFont typeface="Wingdings" pitchFamily="2" charset="2"/>
                  <a:buNone/>
                </a:pPr>
                <a:endParaRPr lang="es-MX" sz="2200" dirty="0"/>
              </a:p>
              <a:p>
                <a:pPr marL="0" indent="0" eaLnBrk="1" hangingPunct="1">
                  <a:buFont typeface="Wingdings" pitchFamily="2" charset="2"/>
                  <a:buNone/>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p:spTree>
    <p:extLst>
      <p:ext uri="{BB962C8B-B14F-4D97-AF65-F5344CB8AC3E}">
        <p14:creationId xmlns:p14="http://schemas.microsoft.com/office/powerpoint/2010/main" val="131025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Dos propiedades distributivas de conjuntos</a:t>
                </a:r>
              </a:p>
              <a:p>
                <a:pPr eaLnBrk="1" hangingPunct="1">
                  <a:buFont typeface="Wingdings" pitchFamily="2" charset="2"/>
                  <a:buChar char="§"/>
                </a:pPr>
                <a14:m>
                  <m:oMath xmlns:m="http://schemas.openxmlformats.org/officeDocument/2006/math">
                    <m:d>
                      <m:dPr>
                        <m:ctrlPr>
                          <a:rPr lang="es-MX" sz="2800" b="0" i="1" smtClean="0">
                            <a:latin typeface="Cambria Math"/>
                          </a:rPr>
                        </m:ctrlPr>
                      </m:dPr>
                      <m:e>
                        <m:r>
                          <a:rPr lang="es-MX" sz="2800" b="0" i="1" smtClean="0">
                            <a:latin typeface="Cambria Math"/>
                          </a:rPr>
                          <m:t>𝐴</m:t>
                        </m:r>
                        <m:r>
                          <a:rPr lang="es-MX" sz="2800" b="0" i="1" smtClean="0">
                            <a:latin typeface="Cambria Math"/>
                            <a:ea typeface="Cambria Math"/>
                          </a:rPr>
                          <m:t>∪</m:t>
                        </m:r>
                        <m:r>
                          <a:rPr lang="es-MX" sz="2800" b="0" i="1" smtClean="0">
                            <a:latin typeface="Cambria Math"/>
                            <a:ea typeface="Cambria Math"/>
                          </a:rPr>
                          <m:t>𝐵</m:t>
                        </m:r>
                      </m:e>
                    </m:d>
                    <m:r>
                      <a:rPr lang="es-MX" sz="2800" b="0" i="1" smtClean="0">
                        <a:latin typeface="Cambria Math"/>
                        <a:ea typeface="Cambria Math"/>
                      </a:rPr>
                      <m:t>∩</m:t>
                    </m:r>
                    <m:r>
                      <a:rPr lang="es-MX" sz="2800" b="0" i="1" smtClean="0">
                        <a:latin typeface="Cambria Math"/>
                        <a:ea typeface="Cambria Math"/>
                      </a:rPr>
                      <m:t>𝐶</m:t>
                    </m:r>
                    <m:r>
                      <a:rPr lang="es-MX" sz="2800" b="0" i="1" smtClean="0">
                        <a:latin typeface="Cambria Math"/>
                        <a:ea typeface="Cambria Math"/>
                      </a:rPr>
                      <m:t>=(</m:t>
                    </m:r>
                    <m:r>
                      <a:rPr lang="es-MX" sz="2800" b="0" i="1" smtClean="0">
                        <a:latin typeface="Cambria Math"/>
                        <a:ea typeface="Cambria Math"/>
                      </a:rPr>
                      <m:t>𝐴</m:t>
                    </m:r>
                    <m:r>
                      <a:rPr lang="es-MX" sz="2800" b="0" i="1" smtClean="0">
                        <a:latin typeface="Cambria Math"/>
                        <a:ea typeface="Cambria Math"/>
                      </a:rPr>
                      <m:t>∩</m:t>
                    </m:r>
                    <m:r>
                      <a:rPr lang="es-MX" sz="2800" b="0" i="1" smtClean="0">
                        <a:latin typeface="Cambria Math"/>
                        <a:ea typeface="Cambria Math"/>
                      </a:rPr>
                      <m:t>𝐶</m:t>
                    </m:r>
                    <m:r>
                      <a:rPr lang="es-MX" sz="2800" b="0" i="1" smtClean="0">
                        <a:latin typeface="Cambria Math"/>
                        <a:ea typeface="Cambria Math"/>
                      </a:rPr>
                      <m:t>)∪(</m:t>
                    </m:r>
                    <m:r>
                      <a:rPr lang="es-MX" sz="2800" b="0" i="1" smtClean="0">
                        <a:latin typeface="Cambria Math"/>
                        <a:ea typeface="Cambria Math"/>
                      </a:rPr>
                      <m:t>𝐵</m:t>
                    </m:r>
                    <m:r>
                      <a:rPr lang="es-MX" sz="2800" b="0" i="1" smtClean="0">
                        <a:latin typeface="Cambria Math"/>
                        <a:ea typeface="Cambria Math"/>
                      </a:rPr>
                      <m:t>∩</m:t>
                    </m:r>
                    <m:r>
                      <a:rPr lang="es-MX" sz="2800" b="0" i="1" smtClean="0">
                        <a:latin typeface="Cambria Math"/>
                        <a:ea typeface="Cambria Math"/>
                      </a:rPr>
                      <m:t>𝐶</m:t>
                    </m:r>
                    <m:r>
                      <a:rPr lang="es-MX" sz="2800" b="0" i="1" smtClean="0">
                        <a:latin typeface="Cambria Math"/>
                        <a:ea typeface="Cambria Math"/>
                      </a:rPr>
                      <m:t>)</m:t>
                    </m:r>
                  </m:oMath>
                </a14:m>
                <a:endParaRPr lang="es-MX" sz="2800" dirty="0" smtClean="0"/>
              </a:p>
              <a:p>
                <a:pPr eaLnBrk="1" hangingPunct="1">
                  <a:buFont typeface="Wingdings" pitchFamily="2" charset="2"/>
                  <a:buChar char="§"/>
                </a:pPr>
                <a:endParaRPr lang="es-MX" sz="2800" dirty="0"/>
              </a:p>
              <a:p>
                <a:pPr>
                  <a:buFont typeface="Wingdings" pitchFamily="2" charset="2"/>
                  <a:buChar char="§"/>
                </a:pPr>
                <a14:m>
                  <m:oMath xmlns:m="http://schemas.openxmlformats.org/officeDocument/2006/math">
                    <m:d>
                      <m:dPr>
                        <m:ctrlPr>
                          <a:rPr lang="es-MX" sz="2800" i="1">
                            <a:latin typeface="Cambria Math"/>
                          </a:rPr>
                        </m:ctrlPr>
                      </m:dPr>
                      <m:e>
                        <m:r>
                          <a:rPr lang="es-MX" sz="2800" i="1">
                            <a:latin typeface="Cambria Math"/>
                          </a:rPr>
                          <m:t>𝐴</m:t>
                        </m:r>
                        <m:r>
                          <a:rPr lang="es-MX" sz="2800" i="1" smtClean="0">
                            <a:latin typeface="Cambria Math"/>
                            <a:ea typeface="Cambria Math"/>
                          </a:rPr>
                          <m:t>∩</m:t>
                        </m:r>
                        <m:r>
                          <a:rPr lang="es-MX" sz="2800" i="1">
                            <a:latin typeface="Cambria Math"/>
                            <a:ea typeface="Cambria Math"/>
                          </a:rPr>
                          <m:t>𝐵</m:t>
                        </m:r>
                      </m:e>
                    </m:d>
                    <m:r>
                      <a:rPr lang="es-MX" sz="2800" i="1" smtClean="0">
                        <a:latin typeface="Cambria Math"/>
                        <a:ea typeface="Cambria Math"/>
                      </a:rPr>
                      <m:t>∪</m:t>
                    </m:r>
                    <m:r>
                      <a:rPr lang="es-MX" sz="2800" i="1">
                        <a:latin typeface="Cambria Math"/>
                        <a:ea typeface="Cambria Math"/>
                      </a:rPr>
                      <m:t>𝐶</m:t>
                    </m:r>
                    <m:r>
                      <a:rPr lang="es-MX" sz="2800" i="1">
                        <a:latin typeface="Cambria Math"/>
                        <a:ea typeface="Cambria Math"/>
                      </a:rPr>
                      <m:t>=(</m:t>
                    </m:r>
                    <m:r>
                      <a:rPr lang="es-MX" sz="2800" i="1">
                        <a:latin typeface="Cambria Math"/>
                        <a:ea typeface="Cambria Math"/>
                      </a:rPr>
                      <m:t>𝐴</m:t>
                    </m:r>
                    <m:r>
                      <a:rPr lang="es-MX" sz="2800" i="1" smtClean="0">
                        <a:latin typeface="Cambria Math"/>
                        <a:ea typeface="Cambria Math"/>
                      </a:rPr>
                      <m:t>∪</m:t>
                    </m:r>
                    <m:r>
                      <a:rPr lang="es-MX" sz="2800" i="1">
                        <a:latin typeface="Cambria Math"/>
                        <a:ea typeface="Cambria Math"/>
                      </a:rPr>
                      <m:t>𝐶</m:t>
                    </m:r>
                    <m:r>
                      <a:rPr lang="es-MX" sz="2800" i="1">
                        <a:latin typeface="Cambria Math"/>
                        <a:ea typeface="Cambria Math"/>
                      </a:rPr>
                      <m:t>)∩(</m:t>
                    </m:r>
                    <m:r>
                      <a:rPr lang="es-MX" sz="2800" i="1">
                        <a:latin typeface="Cambria Math"/>
                        <a:ea typeface="Cambria Math"/>
                      </a:rPr>
                      <m:t>𝐵</m:t>
                    </m:r>
                    <m:r>
                      <a:rPr lang="es-MX" sz="2800" i="1" smtClean="0">
                        <a:latin typeface="Cambria Math"/>
                        <a:ea typeface="Cambria Math"/>
                      </a:rPr>
                      <m:t>∪</m:t>
                    </m:r>
                    <m:r>
                      <a:rPr lang="es-MX" sz="2800" i="1">
                        <a:latin typeface="Cambria Math"/>
                        <a:ea typeface="Cambria Math"/>
                      </a:rPr>
                      <m:t>𝐶</m:t>
                    </m:r>
                    <m:r>
                      <a:rPr lang="es-MX" sz="2800" i="1">
                        <a:latin typeface="Cambria Math"/>
                        <a:ea typeface="Cambria Math"/>
                      </a:rPr>
                      <m:t>)</m:t>
                    </m:r>
                  </m:oMath>
                </a14:m>
                <a:endParaRPr lang="es-MX" sz="2800" dirty="0"/>
              </a:p>
              <a:p>
                <a:pPr eaLnBrk="1" hangingPunct="1">
                  <a:buFont typeface="Wingdings" pitchFamily="2" charset="2"/>
                  <a:buChar char="§"/>
                </a:pPr>
                <a:endParaRPr lang="es-MX" sz="2200" dirty="0" smtClean="0"/>
              </a:p>
              <a:p>
                <a:pPr eaLnBrk="1" hangingPunct="1">
                  <a:buFont typeface="Wingdings" pitchFamily="2" charset="2"/>
                  <a:buChar char="§"/>
                </a:pPr>
                <a:endParaRPr lang="es-MX" sz="2200" dirty="0"/>
              </a:p>
              <a:p>
                <a:pPr eaLnBrk="1" hangingPunct="1">
                  <a:buFont typeface="Wingdings" pitchFamily="2" charset="2"/>
                  <a:buChar char="§"/>
                </a:pPr>
                <a:endParaRPr lang="es-MX" sz="2200" dirty="0" smtClean="0"/>
              </a:p>
              <a:p>
                <a:pPr eaLnBrk="1" hangingPunct="1">
                  <a:buFont typeface="Wingdings" pitchFamily="2" charset="2"/>
                  <a:buChar char="§"/>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31025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Text Box 2"/>
          <p:cNvSpPr txBox="1">
            <a:spLocks noChangeArrowheads="1"/>
          </p:cNvSpPr>
          <p:nvPr/>
        </p:nvSpPr>
        <p:spPr bwMode="auto">
          <a:xfrm>
            <a:off x="539750" y="2798930"/>
            <a:ext cx="8208963" cy="1446550"/>
          </a:xfrm>
          <a:prstGeom prst="rect">
            <a:avLst/>
          </a:prstGeom>
          <a:noFill/>
          <a:ln w="9525">
            <a:noFill/>
            <a:miter lim="800000"/>
            <a:headEnd/>
            <a:tailEnd/>
          </a:ln>
        </p:spPr>
        <p:txBody>
          <a:bodyPr>
            <a:spAutoFit/>
          </a:bodyPr>
          <a:lstStyle/>
          <a:p>
            <a:pPr>
              <a:spcBef>
                <a:spcPct val="50000"/>
              </a:spcBef>
            </a:pPr>
            <a:r>
              <a:rPr lang="es-MX" sz="1600" b="1" dirty="0"/>
              <a:t>PRESENTACIÓN</a:t>
            </a:r>
          </a:p>
          <a:p>
            <a:pPr algn="just">
              <a:spcBef>
                <a:spcPct val="50000"/>
              </a:spcBef>
            </a:pPr>
            <a:r>
              <a:rPr lang="es-MX" sz="1600" dirty="0" smtClean="0"/>
              <a:t>El curso </a:t>
            </a:r>
            <a:r>
              <a:rPr lang="es-MX" sz="1600" dirty="0"/>
              <a:t>Álgebra Superior </a:t>
            </a:r>
            <a:r>
              <a:rPr lang="es-ES" sz="1600" dirty="0"/>
              <a:t>pretende que el </a:t>
            </a:r>
            <a:r>
              <a:rPr lang="es-ES" sz="1600" dirty="0" smtClean="0"/>
              <a:t>estudiante </a:t>
            </a:r>
            <a:r>
              <a:rPr lang="es-ES" sz="1600" dirty="0"/>
              <a:t>desarrolle las habilidades algebraicas que sean fundamento del análisis matemático aplicado en las ciencias de la ingeniería. </a:t>
            </a:r>
            <a:r>
              <a:rPr lang="es-ES" sz="1600" dirty="0" smtClean="0"/>
              <a:t> Por lo que al finalizar </a:t>
            </a:r>
            <a:r>
              <a:rPr lang="es-ES" sz="1600" dirty="0"/>
              <a:t>el curso el alumno habrá adquirido los conocimientos básicos sobre temas como conjuntos, análisis combinatorio, algebra lineal, y el ámbito de los números reales y complejos.</a:t>
            </a:r>
          </a:p>
        </p:txBody>
      </p:sp>
      <p:sp>
        <p:nvSpPr>
          <p:cNvPr id="335875" name="Text Box 3"/>
          <p:cNvSpPr txBox="1">
            <a:spLocks noChangeArrowheads="1"/>
          </p:cNvSpPr>
          <p:nvPr/>
        </p:nvSpPr>
        <p:spPr bwMode="auto">
          <a:xfrm>
            <a:off x="539750" y="1317237"/>
            <a:ext cx="8135938" cy="1200329"/>
          </a:xfrm>
          <a:prstGeom prst="rect">
            <a:avLst/>
          </a:prstGeom>
          <a:noFill/>
          <a:ln w="9525">
            <a:noFill/>
            <a:miter lim="800000"/>
            <a:headEnd/>
            <a:tailEnd/>
          </a:ln>
        </p:spPr>
        <p:txBody>
          <a:bodyPr>
            <a:spAutoFit/>
          </a:bodyPr>
          <a:lstStyle/>
          <a:p>
            <a:pPr>
              <a:spcBef>
                <a:spcPct val="50000"/>
              </a:spcBef>
            </a:pPr>
            <a:r>
              <a:rPr lang="es-MX" sz="1600" b="1" dirty="0"/>
              <a:t>JUSTIFICACIÓN</a:t>
            </a:r>
          </a:p>
          <a:p>
            <a:pPr algn="just">
              <a:spcBef>
                <a:spcPct val="50000"/>
              </a:spcBef>
            </a:pPr>
            <a:r>
              <a:rPr lang="es-MX" sz="1600" dirty="0"/>
              <a:t>El presente material se elaboró con la intención de apoyar al docente al impartir la  materia de </a:t>
            </a:r>
            <a:r>
              <a:rPr lang="es-MX" sz="1600" dirty="0" smtClean="0"/>
              <a:t>Álgebra Superior para </a:t>
            </a:r>
            <a:r>
              <a:rPr lang="es-MX" sz="1600" dirty="0"/>
              <a:t>facilitar el aprendizaje y aprovechar el tiempo dentro del salón de clases. Contempla también apoyar a los estudiantes a los que se les facilita el aprendizaje visual.</a:t>
            </a:r>
            <a:endParaRPr lang="es-ES" sz="1600" dirty="0"/>
          </a:p>
        </p:txBody>
      </p:sp>
      <p:sp>
        <p:nvSpPr>
          <p:cNvPr id="335876" name="Text Box 4"/>
          <p:cNvSpPr txBox="1">
            <a:spLocks noChangeArrowheads="1"/>
          </p:cNvSpPr>
          <p:nvPr/>
        </p:nvSpPr>
        <p:spPr bwMode="auto">
          <a:xfrm>
            <a:off x="566738" y="4725144"/>
            <a:ext cx="8137525" cy="1200329"/>
          </a:xfrm>
          <a:prstGeom prst="rect">
            <a:avLst/>
          </a:prstGeom>
          <a:noFill/>
          <a:ln w="9525">
            <a:noFill/>
            <a:miter lim="800000"/>
            <a:headEnd/>
            <a:tailEnd/>
          </a:ln>
        </p:spPr>
        <p:txBody>
          <a:bodyPr>
            <a:spAutoFit/>
          </a:bodyPr>
          <a:lstStyle/>
          <a:p>
            <a:pPr>
              <a:spcBef>
                <a:spcPct val="50000"/>
              </a:spcBef>
            </a:pPr>
            <a:r>
              <a:rPr lang="es-MX" sz="1600" b="1" dirty="0"/>
              <a:t>PROPÓSITO GENERAL</a:t>
            </a:r>
          </a:p>
          <a:p>
            <a:pPr algn="just">
              <a:spcBef>
                <a:spcPct val="50000"/>
              </a:spcBef>
            </a:pPr>
            <a:r>
              <a:rPr lang="es-MX" sz="1600" dirty="0" smtClean="0"/>
              <a:t>Que el estudiante comprenda los </a:t>
            </a:r>
            <a:r>
              <a:rPr lang="es-MX" sz="1600" dirty="0"/>
              <a:t>conceptos y principios fundamentales de conjuntos, análisis combinatorio, algebra lineal, estructuras numéricas, polinomios y ecuaciones para el razonamiento en la solución de problemas. </a:t>
            </a:r>
            <a:endParaRPr lang="es-E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35875"/>
                                        </p:tgtEl>
                                        <p:attrNameLst>
                                          <p:attrName>style.visibility</p:attrName>
                                        </p:attrNameLst>
                                      </p:cBhvr>
                                      <p:to>
                                        <p:strVal val="visible"/>
                                      </p:to>
                                    </p:set>
                                    <p:animEffect transition="in" filter="box(in)">
                                      <p:cBhvr>
                                        <p:cTn id="7" dur="500"/>
                                        <p:tgtEl>
                                          <p:spTgt spid="33587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35874"/>
                                        </p:tgtEl>
                                        <p:attrNameLst>
                                          <p:attrName>style.visibility</p:attrName>
                                        </p:attrNameLst>
                                      </p:cBhvr>
                                      <p:to>
                                        <p:strVal val="visible"/>
                                      </p:to>
                                    </p:set>
                                    <p:animEffect transition="in" filter="box(in)">
                                      <p:cBhvr>
                                        <p:cTn id="12" dur="500"/>
                                        <p:tgtEl>
                                          <p:spTgt spid="33587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35876"/>
                                        </p:tgtEl>
                                        <p:attrNameLst>
                                          <p:attrName>style.visibility</p:attrName>
                                        </p:attrNameLst>
                                      </p:cBhvr>
                                      <p:to>
                                        <p:strVal val="visible"/>
                                      </p:to>
                                    </p:set>
                                    <p:animEffect transition="in" filter="box(in)">
                                      <p:cBhvr>
                                        <p:cTn id="17" dur="500"/>
                                        <p:tgtEl>
                                          <p:spTgt spid="3358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4" grpId="0"/>
      <p:bldP spid="335875" grpId="0"/>
      <p:bldP spid="33587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Leyes de Morgan</a:t>
                </a:r>
              </a:p>
              <a:p>
                <a:pPr marL="0" indent="0" eaLnBrk="1" hangingPunct="1">
                  <a:buFont typeface="Wingdings" pitchFamily="2" charset="2"/>
                  <a:buNone/>
                </a:pPr>
                <a:r>
                  <a:rPr lang="es-MX" sz="2200" dirty="0" smtClean="0"/>
                  <a:t>Para dos conjuntos A y B se cumplen las siguientes dos igualdades:</a:t>
                </a:r>
              </a:p>
              <a:p>
                <a:pPr marL="514350" indent="-514350" eaLnBrk="1" hangingPunct="1">
                  <a:buFont typeface="+mj-lt"/>
                  <a:buAutoNum type="romanLcPeriod"/>
                </a:pPr>
                <a14:m>
                  <m:oMath xmlns:m="http://schemas.openxmlformats.org/officeDocument/2006/math">
                    <m:sSup>
                      <m:sSupPr>
                        <m:ctrlPr>
                          <a:rPr lang="es-MX" sz="2200" i="1" smtClean="0">
                            <a:latin typeface="Cambria Math"/>
                          </a:rPr>
                        </m:ctrlPr>
                      </m:sSupPr>
                      <m:e>
                        <m:r>
                          <a:rPr lang="es-MX" sz="2200" b="0" i="1" smtClean="0">
                            <a:latin typeface="Cambria Math"/>
                          </a:rPr>
                          <m:t>(</m:t>
                        </m:r>
                        <m:r>
                          <a:rPr lang="es-MX" sz="2200" b="0" i="1" smtClean="0">
                            <a:latin typeface="Cambria Math"/>
                          </a:rPr>
                          <m:t>𝐴</m:t>
                        </m:r>
                        <m:r>
                          <a:rPr lang="es-MX" sz="2200" b="0" i="1" smtClean="0">
                            <a:latin typeface="Cambria Math"/>
                            <a:ea typeface="Cambria Math"/>
                          </a:rPr>
                          <m:t>∪</m:t>
                        </m:r>
                        <m:r>
                          <a:rPr lang="es-MX" sz="2200" b="0" i="1" smtClean="0">
                            <a:latin typeface="Cambria Math"/>
                            <a:ea typeface="Cambria Math"/>
                          </a:rPr>
                          <m:t>𝐵</m:t>
                        </m:r>
                        <m:r>
                          <a:rPr lang="es-MX" sz="2200" b="0" i="1" smtClean="0">
                            <a:latin typeface="Cambria Math"/>
                            <a:ea typeface="Cambria Math"/>
                          </a:rPr>
                          <m:t>)</m:t>
                        </m:r>
                      </m:e>
                      <m:sup>
                        <m:r>
                          <a:rPr lang="es-MX" sz="2200" b="0" i="1" smtClean="0">
                            <a:latin typeface="Cambria Math"/>
                          </a:rPr>
                          <m:t>𝑐</m:t>
                        </m:r>
                      </m:sup>
                    </m:sSup>
                    <m:r>
                      <a:rPr lang="es-MX" sz="2200" b="0" i="1" smtClean="0">
                        <a:latin typeface="Cambria Math"/>
                      </a:rPr>
                      <m:t>=</m:t>
                    </m:r>
                    <m:sSup>
                      <m:sSupPr>
                        <m:ctrlPr>
                          <a:rPr lang="es-MX" sz="2200" b="0" i="1" smtClean="0">
                            <a:latin typeface="Cambria Math"/>
                          </a:rPr>
                        </m:ctrlPr>
                      </m:sSupPr>
                      <m:e>
                        <m:r>
                          <a:rPr lang="es-MX" sz="2200" b="0" i="1" smtClean="0">
                            <a:latin typeface="Cambria Math"/>
                          </a:rPr>
                          <m:t>𝐴</m:t>
                        </m:r>
                      </m:e>
                      <m:sup>
                        <m:r>
                          <a:rPr lang="es-MX" sz="2200" b="0" i="1" smtClean="0">
                            <a:latin typeface="Cambria Math"/>
                          </a:rPr>
                          <m:t>𝑐</m:t>
                        </m:r>
                      </m:sup>
                    </m:sSup>
                    <m:r>
                      <a:rPr lang="es-MX" sz="2200" b="0" i="1" smtClean="0">
                        <a:latin typeface="Cambria Math"/>
                        <a:ea typeface="Cambria Math"/>
                      </a:rPr>
                      <m:t>∩</m:t>
                    </m:r>
                    <m:sSup>
                      <m:sSupPr>
                        <m:ctrlPr>
                          <a:rPr lang="es-MX" sz="2200" b="0" i="1" smtClean="0">
                            <a:latin typeface="Cambria Math"/>
                          </a:rPr>
                        </m:ctrlPr>
                      </m:sSupPr>
                      <m:e>
                        <m:r>
                          <a:rPr lang="es-MX" sz="2200" b="0" i="1" smtClean="0">
                            <a:latin typeface="Cambria Math"/>
                          </a:rPr>
                          <m:t>𝐵</m:t>
                        </m:r>
                      </m:e>
                      <m:sup>
                        <m:r>
                          <a:rPr lang="es-MX" sz="2200" b="0" i="1" smtClean="0">
                            <a:latin typeface="Cambria Math"/>
                          </a:rPr>
                          <m:t>𝑐</m:t>
                        </m:r>
                      </m:sup>
                    </m:sSup>
                  </m:oMath>
                </a14:m>
                <a:endParaRPr lang="es-MX" sz="2200" dirty="0" smtClean="0"/>
              </a:p>
              <a:p>
                <a:pPr marL="514350" indent="-514350" eaLnBrk="1" hangingPunct="1">
                  <a:buFont typeface="+mj-lt"/>
                  <a:buAutoNum type="romanLcPeriod"/>
                </a:pPr>
                <a:endParaRPr lang="es-MX" sz="2200" dirty="0" smtClean="0"/>
              </a:p>
              <a:p>
                <a:pPr marL="514350" indent="-514350" eaLnBrk="1" hangingPunct="1">
                  <a:buFont typeface="+mj-lt"/>
                  <a:buAutoNum type="romanLcPeriod"/>
                </a:pPr>
                <a:endParaRPr lang="es-MX" sz="2200" dirty="0" smtClean="0"/>
              </a:p>
              <a:p>
                <a:pPr marL="514350" indent="-514350" eaLnBrk="1" hangingPunct="1">
                  <a:buFont typeface="+mj-lt"/>
                  <a:buAutoNum type="romanLcPeriod"/>
                </a:pPr>
                <a:endParaRPr lang="es-MX" sz="2200" dirty="0"/>
              </a:p>
              <a:p>
                <a:pPr marL="514350" indent="-514350" eaLnBrk="1" hangingPunct="1">
                  <a:buFont typeface="+mj-lt"/>
                  <a:buAutoNum type="romanLcPeriod"/>
                </a:pPr>
                <a:endParaRPr lang="es-MX" sz="2200" dirty="0"/>
              </a:p>
              <a:p>
                <a:pPr marL="514350" indent="-514350">
                  <a:buFont typeface="+mj-lt"/>
                  <a:buAutoNum type="romanLcPeriod"/>
                </a:pPr>
                <a14:m>
                  <m:oMath xmlns:m="http://schemas.openxmlformats.org/officeDocument/2006/math">
                    <m:sSup>
                      <m:sSupPr>
                        <m:ctrlPr>
                          <a:rPr lang="es-MX" sz="2200" i="1">
                            <a:latin typeface="Cambria Math"/>
                          </a:rPr>
                        </m:ctrlPr>
                      </m:sSupPr>
                      <m:e>
                        <m:r>
                          <a:rPr lang="es-MX" sz="2200" i="1">
                            <a:latin typeface="Cambria Math"/>
                          </a:rPr>
                          <m:t>(</m:t>
                        </m:r>
                        <m:r>
                          <a:rPr lang="es-MX" sz="2200" i="1">
                            <a:latin typeface="Cambria Math"/>
                          </a:rPr>
                          <m:t>𝐴</m:t>
                        </m:r>
                        <m:r>
                          <a:rPr lang="es-MX" sz="2200" i="1" smtClean="0">
                            <a:latin typeface="Cambria Math"/>
                            <a:ea typeface="Cambria Math"/>
                          </a:rPr>
                          <m:t>∩</m:t>
                        </m:r>
                        <m:r>
                          <a:rPr lang="es-MX" sz="2200" i="1">
                            <a:latin typeface="Cambria Math"/>
                            <a:ea typeface="Cambria Math"/>
                          </a:rPr>
                          <m:t>𝐵</m:t>
                        </m:r>
                        <m:r>
                          <a:rPr lang="es-MX" sz="2200" i="1">
                            <a:latin typeface="Cambria Math"/>
                            <a:ea typeface="Cambria Math"/>
                          </a:rPr>
                          <m:t>)</m:t>
                        </m:r>
                      </m:e>
                      <m:sup>
                        <m:r>
                          <a:rPr lang="es-MX" sz="2200" i="1">
                            <a:latin typeface="Cambria Math"/>
                          </a:rPr>
                          <m:t>𝑐</m:t>
                        </m:r>
                      </m:sup>
                    </m:sSup>
                    <m:r>
                      <a:rPr lang="es-MX" sz="2200" i="1">
                        <a:latin typeface="Cambria Math"/>
                      </a:rPr>
                      <m:t>=</m:t>
                    </m:r>
                    <m:sSup>
                      <m:sSupPr>
                        <m:ctrlPr>
                          <a:rPr lang="es-MX" sz="2200" i="1">
                            <a:latin typeface="Cambria Math"/>
                          </a:rPr>
                        </m:ctrlPr>
                      </m:sSupPr>
                      <m:e>
                        <m:r>
                          <a:rPr lang="es-MX" sz="2200" i="1">
                            <a:latin typeface="Cambria Math"/>
                          </a:rPr>
                          <m:t>𝐴</m:t>
                        </m:r>
                      </m:e>
                      <m:sup>
                        <m:r>
                          <a:rPr lang="es-MX" sz="2200" i="1">
                            <a:latin typeface="Cambria Math"/>
                          </a:rPr>
                          <m:t>𝑐</m:t>
                        </m:r>
                      </m:sup>
                    </m:sSup>
                    <m:r>
                      <a:rPr lang="es-MX" sz="2200" i="1">
                        <a:latin typeface="Cambria Math"/>
                        <a:ea typeface="Cambria Math"/>
                      </a:rPr>
                      <m:t>∪</m:t>
                    </m:r>
                    <m:sSup>
                      <m:sSupPr>
                        <m:ctrlPr>
                          <a:rPr lang="es-MX" sz="2200" i="1">
                            <a:latin typeface="Cambria Math"/>
                          </a:rPr>
                        </m:ctrlPr>
                      </m:sSupPr>
                      <m:e>
                        <m:r>
                          <a:rPr lang="es-MX" sz="2200" i="1">
                            <a:latin typeface="Cambria Math"/>
                          </a:rPr>
                          <m:t>𝐵</m:t>
                        </m:r>
                      </m:e>
                      <m:sup>
                        <m:r>
                          <a:rPr lang="es-MX" sz="2200" i="1">
                            <a:latin typeface="Cambria Math"/>
                          </a:rPr>
                          <m:t>𝑐</m:t>
                        </m:r>
                      </m:sup>
                    </m:sSup>
                  </m:oMath>
                </a14:m>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31025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7" end="7"/>
                                            </p:txEl>
                                          </p:spTgt>
                                        </p:tgtEl>
                                        <p:attrNameLst>
                                          <p:attrName>style.visibility</p:attrName>
                                        </p:attrNameLst>
                                      </p:cBhvr>
                                      <p:to>
                                        <p:strVal val="visible"/>
                                      </p:to>
                                    </p:set>
                                    <p:anim to="" calcmode="lin" valueType="num">
                                      <p:cBhvr>
                                        <p:cTn id="2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Producto cartesiano</a:t>
                </a:r>
              </a:p>
              <a:p>
                <a:pPr marL="0" indent="0" algn="just">
                  <a:buNone/>
                </a:pPr>
                <a:r>
                  <a:rPr lang="es-MX" sz="2200" dirty="0"/>
                  <a:t>Sean</a:t>
                </a:r>
                <a14:m>
                  <m:oMath xmlns:m="http://schemas.openxmlformats.org/officeDocument/2006/math">
                    <m:r>
                      <a:rPr lang="es-MX" sz="2200" dirty="0">
                        <a:latin typeface="Cambria Math"/>
                      </a:rPr>
                      <m:t> </m:t>
                    </m:r>
                    <m:r>
                      <a:rPr lang="es-MX" sz="2200" dirty="0">
                        <a:latin typeface="Cambria Math"/>
                      </a:rPr>
                      <m:t>𝐴</m:t>
                    </m:r>
                    <m:r>
                      <a:rPr lang="es-MX" sz="2200" dirty="0">
                        <a:latin typeface="Cambria Math"/>
                      </a:rPr>
                      <m:t> </m:t>
                    </m:r>
                  </m:oMath>
                </a14:m>
                <a:r>
                  <a:rPr lang="es-MX" sz="2200" dirty="0"/>
                  <a:t>y </a:t>
                </a:r>
                <a14:m>
                  <m:oMath xmlns:m="http://schemas.openxmlformats.org/officeDocument/2006/math">
                    <m:r>
                      <a:rPr lang="es-MX" sz="2200" dirty="0">
                        <a:latin typeface="Cambria Math"/>
                      </a:rPr>
                      <m:t>𝐵</m:t>
                    </m:r>
                  </m:oMath>
                </a14:m>
                <a:r>
                  <a:rPr lang="es-MX" sz="2200" dirty="0"/>
                  <a:t> conjuntos. Al conjunto formado por todos los pares ordenados de primera componente en </a:t>
                </a:r>
                <a14:m>
                  <m:oMath xmlns:m="http://schemas.openxmlformats.org/officeDocument/2006/math">
                    <m:r>
                      <a:rPr lang="es-MX" sz="2200" dirty="0">
                        <a:latin typeface="Cambria Math"/>
                      </a:rPr>
                      <m:t>𝐴</m:t>
                    </m:r>
                  </m:oMath>
                </a14:m>
                <a:r>
                  <a:rPr lang="es-MX" sz="2200" dirty="0"/>
                  <a:t> y segunda componente en </a:t>
                </a:r>
                <a14:m>
                  <m:oMath xmlns:m="http://schemas.openxmlformats.org/officeDocument/2006/math">
                    <m:r>
                      <a:rPr lang="es-MX" sz="2200" dirty="0">
                        <a:latin typeface="Cambria Math"/>
                      </a:rPr>
                      <m:t>𝐵</m:t>
                    </m:r>
                  </m:oMath>
                </a14:m>
                <a:r>
                  <a:rPr lang="es-MX" sz="2200" dirty="0"/>
                  <a:t>, se le </a:t>
                </a:r>
                <a:r>
                  <a:rPr lang="es-MX" sz="2200" dirty="0" smtClean="0"/>
                  <a:t>denota </a:t>
                </a:r>
                <a14:m>
                  <m:oMath xmlns:m="http://schemas.openxmlformats.org/officeDocument/2006/math">
                    <m:r>
                      <a:rPr lang="es-MX" sz="2200" b="1" i="1">
                        <a:latin typeface="Cambria Math"/>
                      </a:rPr>
                      <m:t>𝐀𝐱𝐁</m:t>
                    </m:r>
                  </m:oMath>
                </a14:m>
                <a:r>
                  <a:rPr lang="es-MX" sz="2200" dirty="0"/>
                  <a:t> y se le llama </a:t>
                </a:r>
                <a:r>
                  <a:rPr lang="es-MX" sz="2200" b="1" dirty="0"/>
                  <a:t>producto cartesiano</a:t>
                </a:r>
                <a:r>
                  <a:rPr lang="es-MX" sz="2200" dirty="0"/>
                  <a:t> de </a:t>
                </a:r>
                <a14:m>
                  <m:oMath xmlns:m="http://schemas.openxmlformats.org/officeDocument/2006/math">
                    <m:r>
                      <a:rPr lang="es-MX" sz="2200" dirty="0">
                        <a:latin typeface="Cambria Math"/>
                      </a:rPr>
                      <m:t>𝐴</m:t>
                    </m:r>
                  </m:oMath>
                </a14:m>
                <a:r>
                  <a:rPr lang="es-MX" sz="2200" dirty="0"/>
                  <a:t> y </a:t>
                </a:r>
                <a14:m>
                  <m:oMath xmlns:m="http://schemas.openxmlformats.org/officeDocument/2006/math">
                    <m:r>
                      <a:rPr lang="es-MX" sz="2200" dirty="0">
                        <a:latin typeface="Cambria Math"/>
                      </a:rPr>
                      <m:t>𝐵</m:t>
                    </m:r>
                  </m:oMath>
                </a14:m>
                <a:r>
                  <a:rPr lang="es-MX" sz="2200" dirty="0" smtClean="0"/>
                  <a:t>, es decir,</a:t>
                </a:r>
              </a:p>
              <a:p>
                <a:pPr marL="0" indent="0" algn="just">
                  <a:buNone/>
                </a:pPr>
                <a14:m>
                  <m:oMathPara xmlns:m="http://schemas.openxmlformats.org/officeDocument/2006/math">
                    <m:oMathParaPr>
                      <m:jc m:val="centerGroup"/>
                    </m:oMathParaPr>
                    <m:oMath xmlns:m="http://schemas.openxmlformats.org/officeDocument/2006/math">
                      <m:r>
                        <a:rPr lang="es-MX" sz="2200" b="0" i="1" smtClean="0">
                          <a:latin typeface="Cambria Math"/>
                        </a:rPr>
                        <m:t>𝐴</m:t>
                      </m:r>
                      <m:r>
                        <a:rPr lang="es-MX" sz="2200" b="0" i="1" smtClean="0">
                          <a:latin typeface="Cambria Math"/>
                          <a:ea typeface="Cambria Math"/>
                        </a:rPr>
                        <m:t>×</m:t>
                      </m:r>
                      <m:r>
                        <a:rPr lang="es-MX" sz="2200" b="0" i="1" smtClean="0">
                          <a:latin typeface="Cambria Math"/>
                          <a:ea typeface="Cambria Math"/>
                        </a:rPr>
                        <m:t>𝐵</m:t>
                      </m:r>
                      <m:r>
                        <a:rPr lang="es-MX" sz="2200" b="0" i="1" smtClean="0">
                          <a:latin typeface="Cambria Math"/>
                          <a:ea typeface="Cambria Math"/>
                        </a:rPr>
                        <m:t>={(</m:t>
                      </m:r>
                      <m:r>
                        <a:rPr lang="es-MX" sz="2200" b="0" i="1" smtClean="0">
                          <a:latin typeface="Cambria Math"/>
                          <a:ea typeface="Cambria Math"/>
                        </a:rPr>
                        <m:t>𝑎</m:t>
                      </m:r>
                      <m:r>
                        <a:rPr lang="es-MX" sz="2200" b="0" i="1" smtClean="0">
                          <a:latin typeface="Cambria Math"/>
                          <a:ea typeface="Cambria Math"/>
                        </a:rPr>
                        <m:t>,</m:t>
                      </m:r>
                      <m:r>
                        <a:rPr lang="es-MX" sz="2200" b="0" i="1" smtClean="0">
                          <a:latin typeface="Cambria Math"/>
                          <a:ea typeface="Cambria Math"/>
                        </a:rPr>
                        <m:t>𝑏</m:t>
                      </m:r>
                      <m:r>
                        <a:rPr lang="es-MX" sz="2200" b="0" i="1" smtClean="0">
                          <a:latin typeface="Cambria Math"/>
                          <a:ea typeface="Cambria Math"/>
                        </a:rPr>
                        <m:t>)</m:t>
                      </m:r>
                      <m:d>
                        <m:dPr>
                          <m:begChr m:val="|"/>
                          <m:endChr m:val=""/>
                          <m:ctrlPr>
                            <a:rPr lang="es-MX" sz="2200" b="0" i="1" smtClean="0">
                              <a:latin typeface="Cambria Math"/>
                              <a:ea typeface="Cambria Math"/>
                            </a:rPr>
                          </m:ctrlPr>
                        </m:dPr>
                        <m:e>
                          <m:r>
                            <a:rPr lang="es-MX" sz="2200" b="0" i="1" smtClean="0">
                              <a:latin typeface="Cambria Math"/>
                              <a:ea typeface="Cambria Math"/>
                            </a:rPr>
                            <m:t>𝑎</m:t>
                          </m:r>
                          <m:r>
                            <a:rPr lang="es-MX" sz="2200" b="0" i="1" smtClean="0">
                              <a:latin typeface="Cambria Math"/>
                              <a:ea typeface="Cambria Math"/>
                            </a:rPr>
                            <m:t>∈</m:t>
                          </m:r>
                          <m:r>
                            <a:rPr lang="es-MX" sz="2200" b="0" i="1" smtClean="0">
                              <a:latin typeface="Cambria Math"/>
                              <a:ea typeface="Cambria Math"/>
                            </a:rPr>
                            <m:t>𝐴</m:t>
                          </m:r>
                          <m:r>
                            <a:rPr lang="es-MX" sz="2200" b="0" i="1" smtClean="0">
                              <a:latin typeface="Cambria Math"/>
                              <a:ea typeface="Cambria Math"/>
                            </a:rPr>
                            <m:t> </m:t>
                          </m:r>
                          <m:r>
                            <a:rPr lang="es-MX" sz="2200" b="0" i="1" smtClean="0">
                              <a:latin typeface="Cambria Math"/>
                              <a:ea typeface="Cambria Math"/>
                            </a:rPr>
                            <m:t>𝑦</m:t>
                          </m:r>
                          <m:r>
                            <a:rPr lang="es-MX" sz="2200" b="0" i="1" smtClean="0">
                              <a:latin typeface="Cambria Math"/>
                              <a:ea typeface="Cambria Math"/>
                            </a:rPr>
                            <m:t> </m:t>
                          </m:r>
                          <m:r>
                            <a:rPr lang="es-MX" sz="2200" b="0" i="1" smtClean="0">
                              <a:latin typeface="Cambria Math"/>
                              <a:ea typeface="Cambria Math"/>
                            </a:rPr>
                            <m:t>𝑏</m:t>
                          </m:r>
                          <m:r>
                            <a:rPr lang="es-MX" sz="2200" b="0" i="1" smtClean="0">
                              <a:latin typeface="Cambria Math"/>
                              <a:ea typeface="Cambria Math"/>
                            </a:rPr>
                            <m:t>∈</m:t>
                          </m:r>
                          <m:r>
                            <a:rPr lang="es-MX" sz="2200" b="0" i="1" smtClean="0">
                              <a:latin typeface="Cambria Math"/>
                              <a:ea typeface="Cambria Math"/>
                            </a:rPr>
                            <m:t>𝐵</m:t>
                          </m:r>
                          <m:r>
                            <a:rPr lang="es-MX" sz="2200" b="0" i="1" smtClean="0">
                              <a:latin typeface="Cambria Math"/>
                              <a:ea typeface="Cambria Math"/>
                            </a:rPr>
                            <m:t>}</m:t>
                          </m:r>
                        </m:e>
                      </m:d>
                    </m:oMath>
                  </m:oMathPara>
                </a14:m>
                <a:endParaRPr lang="es-MX" sz="2200" dirty="0" smtClean="0"/>
              </a:p>
              <a:p>
                <a:pPr marL="0" indent="0" algn="just">
                  <a:buNone/>
                </a:pPr>
                <a:endParaRPr lang="es-MX" sz="2200" dirty="0"/>
              </a:p>
              <a:p>
                <a:pPr marL="0" indent="0" algn="just">
                  <a:buNone/>
                </a:pPr>
                <a:endParaRPr lang="es-MX" sz="22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p:spTree>
    <p:extLst>
      <p:ext uri="{BB962C8B-B14F-4D97-AF65-F5344CB8AC3E}">
        <p14:creationId xmlns:p14="http://schemas.microsoft.com/office/powerpoint/2010/main" val="3356197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75536" y="2492896"/>
            <a:ext cx="7650850" cy="630070"/>
          </a:xfrm>
          <a:prstGeom prst="rect">
            <a:avLst/>
          </a:prstGeom>
          <a:ln>
            <a:solidFill>
              <a:schemeClr val="tx1"/>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idx="1"/>
          </p:nvPr>
        </p:nvSpPr>
        <p:spPr>
          <a:xfrm>
            <a:off x="900113" y="2069145"/>
            <a:ext cx="7137272" cy="2980035"/>
          </a:xfrm>
        </p:spPr>
        <p:txBody>
          <a:bodyPr>
            <a:normAutofit lnSpcReduction="10000"/>
          </a:bodyPr>
          <a:lstStyle/>
          <a:p>
            <a:pPr marL="609600" indent="-609600" eaLnBrk="1" hangingPunct="1">
              <a:buFont typeface="Wingdings" pitchFamily="2" charset="2"/>
              <a:buAutoNum type="arabicPeriod"/>
            </a:pPr>
            <a:r>
              <a:rPr lang="es-MX" sz="2800" dirty="0" smtClean="0"/>
              <a:t>Teoría de conjuntos</a:t>
            </a:r>
          </a:p>
          <a:p>
            <a:pPr marL="609600" indent="-609600" eaLnBrk="1" hangingPunct="1">
              <a:buFont typeface="Wingdings" pitchFamily="2" charset="2"/>
              <a:buAutoNum type="arabicPeriod"/>
            </a:pPr>
            <a:r>
              <a:rPr lang="es-MX" sz="2800" dirty="0" smtClean="0"/>
              <a:t>Números reales y complejos</a:t>
            </a:r>
          </a:p>
          <a:p>
            <a:pPr marL="609600" indent="-609600" eaLnBrk="1" hangingPunct="1">
              <a:buFont typeface="Wingdings" pitchFamily="2" charset="2"/>
              <a:buAutoNum type="arabicPeriod"/>
            </a:pPr>
            <a:r>
              <a:rPr lang="es-MX" sz="2800" dirty="0" smtClean="0"/>
              <a:t>Análisis combinatorio</a:t>
            </a:r>
          </a:p>
          <a:p>
            <a:pPr marL="609600" indent="-609600" eaLnBrk="1" hangingPunct="1">
              <a:buFont typeface="Wingdings" pitchFamily="2" charset="2"/>
              <a:buAutoNum type="arabicPeriod"/>
            </a:pPr>
            <a:r>
              <a:rPr lang="es-MX" sz="2800" dirty="0" smtClean="0"/>
              <a:t>Espacios vectoriales</a:t>
            </a:r>
          </a:p>
          <a:p>
            <a:pPr marL="609600" indent="-609600" eaLnBrk="1" hangingPunct="1">
              <a:buFont typeface="Wingdings" pitchFamily="2" charset="2"/>
              <a:buAutoNum type="arabicPeriod"/>
            </a:pPr>
            <a:r>
              <a:rPr lang="es-MX" sz="2800" dirty="0" smtClean="0"/>
              <a:t>Matrices y determinantes</a:t>
            </a:r>
          </a:p>
          <a:p>
            <a:pPr marL="609600" indent="-609600" eaLnBrk="1" hangingPunct="1">
              <a:buFont typeface="Wingdings" pitchFamily="2" charset="2"/>
              <a:buAutoNum type="arabicPeriod"/>
            </a:pPr>
            <a:r>
              <a:rPr lang="es-MX" sz="2800" dirty="0" smtClean="0"/>
              <a:t>Sistemas de ecuaciones lineales</a:t>
            </a:r>
            <a:endParaRPr lang="es-ES" sz="2800" dirty="0" smtClean="0"/>
          </a:p>
        </p:txBody>
      </p:sp>
    </p:spTree>
    <p:extLst>
      <p:ext uri="{BB962C8B-B14F-4D97-AF65-F5344CB8AC3E}">
        <p14:creationId xmlns:p14="http://schemas.microsoft.com/office/powerpoint/2010/main" val="2447261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anim to="" calcmode="lin" valueType="num">
                                      <p:cBhvr>
                                        <p:cTn id="15" dur="1" fill="hold"/>
                                        <p:tgtEl>
                                          <p:spTgt spid="10243">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0243">
                                            <p:txEl>
                                              <p:pRg st="2" end="2"/>
                                            </p:txEl>
                                          </p:spTgt>
                                        </p:tgtEl>
                                        <p:attrNameLst>
                                          <p:attrName>style.visibility</p:attrName>
                                        </p:attrNameLst>
                                      </p:cBhvr>
                                      <p:to>
                                        <p:strVal val="visible"/>
                                      </p:to>
                                    </p:set>
                                    <p:anim to="" calcmode="lin" valueType="num">
                                      <p:cBhvr>
                                        <p:cTn id="20" dur="1" fill="hold"/>
                                        <p:tgtEl>
                                          <p:spTgt spid="10243">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to="" calcmode="lin" valueType="num">
                                      <p:cBhvr>
                                        <p:cTn id="25" dur="1" fill="hold"/>
                                        <p:tgtEl>
                                          <p:spTgt spid="10243">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10243">
                                            <p:txEl>
                                              <p:pRg st="4" end="4"/>
                                            </p:txEl>
                                          </p:spTgt>
                                        </p:tgtEl>
                                        <p:attrNameLst>
                                          <p:attrName>style.visibility</p:attrName>
                                        </p:attrNameLst>
                                      </p:cBhvr>
                                      <p:to>
                                        <p:strVal val="visible"/>
                                      </p:to>
                                    </p:set>
                                    <p:anim to="" calcmode="lin" valueType="num">
                                      <p:cBhvr>
                                        <p:cTn id="30" dur="1" fill="hold"/>
                                        <p:tgtEl>
                                          <p:spTgt spid="10243">
                                            <p:txEl>
                                              <p:pRg st="4" end="4"/>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10243">
                                            <p:txEl>
                                              <p:pRg st="5" end="5"/>
                                            </p:txEl>
                                          </p:spTgt>
                                        </p:tgtEl>
                                        <p:attrNameLst>
                                          <p:attrName>style.visibility</p:attrName>
                                        </p:attrNameLst>
                                      </p:cBhvr>
                                      <p:to>
                                        <p:strVal val="visible"/>
                                      </p:to>
                                    </p:set>
                                    <p:anim to="" calcmode="lin" valueType="num">
                                      <p:cBhvr>
                                        <p:cTn id="35" dur="1" fill="hold"/>
                                        <p:tgtEl>
                                          <p:spTgt spid="10243">
                                            <p:txEl>
                                              <p:pRg st="5" end="5"/>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0"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edge">
                                      <p:cBhvr>
                                        <p:cTn id="4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Los números naturales </a:t>
                </a:r>
              </a:p>
              <a:p>
                <a:pPr marL="0" indent="0" algn="just">
                  <a:buNone/>
                </a:pPr>
                <a:r>
                  <a:rPr lang="es-MX" sz="2200" dirty="0" smtClean="0"/>
                  <a:t>Representado por </a:t>
                </a:r>
                <a14:m>
                  <m:oMath xmlns:m="http://schemas.openxmlformats.org/officeDocument/2006/math">
                    <m:r>
                      <a:rPr lang="es-MX" sz="2200" i="1">
                        <a:latin typeface="Cambria Math"/>
                        <a:ea typeface="Cambria Math"/>
                      </a:rPr>
                      <m:t>ℕ</m:t>
                    </m:r>
                  </m:oMath>
                </a14:m>
                <a:r>
                  <a:rPr lang="es-MX" sz="2200" dirty="0" smtClean="0"/>
                  <a:t>, estos se refieren a los enteros positivos, incluyendo al cero.</a:t>
                </a:r>
              </a:p>
              <a:p>
                <a:pPr marL="0" indent="0" algn="just">
                  <a:buNone/>
                </a:pPr>
                <a:endParaRPr lang="es-MX" sz="2400" dirty="0"/>
              </a:p>
              <a:p>
                <a:pPr marL="0" indent="0" algn="just">
                  <a:buNone/>
                </a:pPr>
                <a:endParaRPr lang="es-MX" sz="2400" dirty="0" smtClean="0"/>
              </a:p>
              <a:p>
                <a:pPr marL="0" indent="0" algn="just">
                  <a:buNone/>
                </a:pPr>
                <a:endParaRPr lang="es-MX" sz="24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 name="1 Rectángulo"/>
              <p:cNvSpPr/>
              <p:nvPr/>
            </p:nvSpPr>
            <p:spPr>
              <a:xfrm>
                <a:off x="2699791" y="2420888"/>
                <a:ext cx="3298239"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MX" sz="2400" i="1">
                          <a:latin typeface="Cambria Math"/>
                          <a:ea typeface="Cambria Math"/>
                        </a:rPr>
                        <m:t>ℕ</m:t>
                      </m:r>
                      <m:r>
                        <a:rPr lang="es-MX" sz="2400" i="1">
                          <a:latin typeface="Cambria Math"/>
                          <a:ea typeface="Cambria Math"/>
                        </a:rPr>
                        <m:t>={0, 1, 2, 3, 4, 5,…}</m:t>
                      </m:r>
                    </m:oMath>
                  </m:oMathPara>
                </a14:m>
                <a:endParaRPr lang="es-MX" sz="2400" dirty="0"/>
              </a:p>
            </p:txBody>
          </p:sp>
        </mc:Choice>
        <mc:Fallback xmlns="">
          <p:sp>
            <p:nvSpPr>
              <p:cNvPr id="2" name="1 Rectángulo"/>
              <p:cNvSpPr>
                <a:spLocks noRot="1" noChangeAspect="1" noMove="1" noResize="1" noEditPoints="1" noAdjustHandles="1" noChangeArrowheads="1" noChangeShapeType="1" noTextEdit="1"/>
              </p:cNvSpPr>
              <p:nvPr/>
            </p:nvSpPr>
            <p:spPr>
              <a:xfrm>
                <a:off x="2699791" y="2420888"/>
                <a:ext cx="3298239" cy="461665"/>
              </a:xfrm>
              <a:prstGeom prst="rect">
                <a:avLst/>
              </a:prstGeom>
              <a:blipFill rotWithShape="1">
                <a:blip r:embed="rId4"/>
                <a:stretch>
                  <a:fillRect b="-17105"/>
                </a:stretch>
              </a:blipFill>
            </p:spPr>
            <p:txBody>
              <a:bodyPr/>
              <a:lstStyle/>
              <a:p>
                <a:r>
                  <a:rPr lang="es-MX">
                    <a:noFill/>
                  </a:rPr>
                  <a:t> </a:t>
                </a:r>
              </a:p>
            </p:txBody>
          </p:sp>
        </mc:Fallback>
      </mc:AlternateContent>
    </p:spTree>
    <p:extLst>
      <p:ext uri="{BB962C8B-B14F-4D97-AF65-F5344CB8AC3E}">
        <p14:creationId xmlns:p14="http://schemas.microsoft.com/office/powerpoint/2010/main" val="131025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Los número enteros</a:t>
                </a:r>
              </a:p>
              <a:p>
                <a:pPr marL="0" indent="0" algn="just">
                  <a:buNone/>
                </a:pPr>
                <a:r>
                  <a:rPr lang="es-MX" sz="2200" dirty="0" smtClean="0"/>
                  <a:t>Denominado con el símbolo </a:t>
                </a:r>
                <a14:m>
                  <m:oMath xmlns:m="http://schemas.openxmlformats.org/officeDocument/2006/math">
                    <m:r>
                      <a:rPr lang="es-MX" sz="2200" i="1">
                        <a:latin typeface="Cambria Math"/>
                        <a:ea typeface="Cambria Math"/>
                      </a:rPr>
                      <m:t>𝕫</m:t>
                    </m:r>
                  </m:oMath>
                </a14:m>
                <a:r>
                  <a:rPr lang="es-MX" sz="2200" b="1" dirty="0" smtClean="0"/>
                  <a:t> </a:t>
                </a:r>
                <a:r>
                  <a:rPr lang="es-MX" sz="2200" dirty="0" smtClean="0"/>
                  <a:t>que además de contener a los números naturales  incluye a los negativos</a:t>
                </a:r>
                <a:endParaRPr lang="es-MX" sz="2200" b="1" dirty="0" smtClean="0"/>
              </a:p>
              <a:p>
                <a:pPr marL="0" indent="0" algn="just">
                  <a:buNone/>
                </a:pPr>
                <a:r>
                  <a:rPr lang="es-MX" sz="2200" b="1" dirty="0" smtClean="0"/>
                  <a:t> </a:t>
                </a:r>
                <a:endParaRPr lang="es-MX" sz="2200" b="1" dirty="0"/>
              </a:p>
              <a:p>
                <a:pPr marL="0" indent="0" algn="just">
                  <a:buNone/>
                </a:pPr>
                <a14:m>
                  <m:oMathPara xmlns:m="http://schemas.openxmlformats.org/officeDocument/2006/math">
                    <m:oMathParaPr>
                      <m:jc m:val="centerGroup"/>
                    </m:oMathParaPr>
                    <m:oMath xmlns:m="http://schemas.openxmlformats.org/officeDocument/2006/math">
                      <m:r>
                        <a:rPr lang="es-MX" sz="2400" i="1">
                          <a:latin typeface="Cambria Math"/>
                          <a:ea typeface="Cambria Math"/>
                        </a:rPr>
                        <m:t>𝕫</m:t>
                      </m:r>
                      <m:r>
                        <a:rPr lang="es-MX" sz="2400" i="1">
                          <a:latin typeface="Cambria Math"/>
                          <a:ea typeface="Cambria Math"/>
                        </a:rPr>
                        <m:t>=</m:t>
                      </m:r>
                      <m:d>
                        <m:dPr>
                          <m:begChr m:val="{"/>
                          <m:endChr m:val="}"/>
                          <m:ctrlPr>
                            <a:rPr lang="es-MX" sz="2400" i="1">
                              <a:latin typeface="Cambria Math"/>
                              <a:ea typeface="Cambria Math"/>
                            </a:rPr>
                          </m:ctrlPr>
                        </m:dPr>
                        <m:e>
                          <m:r>
                            <a:rPr lang="es-MX" sz="2400" i="1">
                              <a:latin typeface="Cambria Math"/>
                              <a:ea typeface="Cambria Math"/>
                            </a:rPr>
                            <m:t>…, −4, −3, −2, −1,</m:t>
                          </m:r>
                          <m:r>
                            <a:rPr lang="es-MX" sz="2400" i="1" smtClean="0">
                              <a:latin typeface="Cambria Math"/>
                              <a:ea typeface="Cambria Math"/>
                            </a:rPr>
                            <m:t> </m:t>
                          </m:r>
                          <m:r>
                            <a:rPr lang="es-MX" sz="2400" i="1">
                              <a:latin typeface="Cambria Math"/>
                              <a:ea typeface="Cambria Math"/>
                            </a:rPr>
                            <m:t>0 , 1, 2, 3, 4.…</m:t>
                          </m:r>
                        </m:e>
                      </m:d>
                    </m:oMath>
                  </m:oMathPara>
                </a14:m>
                <a:endParaRPr lang="es-MX" sz="2400" b="1"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p:spTree>
    <p:extLst>
      <p:ext uri="{BB962C8B-B14F-4D97-AF65-F5344CB8AC3E}">
        <p14:creationId xmlns:p14="http://schemas.microsoft.com/office/powerpoint/2010/main" val="47449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Los número racionales</a:t>
                </a:r>
              </a:p>
              <a:p>
                <a:pPr marL="0" indent="0" algn="just">
                  <a:buNone/>
                </a:pPr>
                <a:r>
                  <a:rPr lang="es-MX" sz="2200" dirty="0"/>
                  <a:t>Son todo numero que puede representarse como el cociente de dos números enteros, es decir un entero y un natural positivo, se representa como una fracción común </a:t>
                </a:r>
                <a14:m>
                  <m:oMath xmlns:m="http://schemas.openxmlformats.org/officeDocument/2006/math">
                    <m:r>
                      <a:rPr lang="es-MX" sz="2200" i="1" dirty="0">
                        <a:latin typeface="Cambria Math"/>
                      </a:rPr>
                      <m:t>𝑎</m:t>
                    </m:r>
                    <m:r>
                      <a:rPr lang="es-MX" sz="2200" i="1" dirty="0">
                        <a:latin typeface="Cambria Math"/>
                      </a:rPr>
                      <m:t>/</m:t>
                    </m:r>
                    <m:r>
                      <a:rPr lang="es-MX" sz="2200" i="1" dirty="0">
                        <a:latin typeface="Cambria Math"/>
                      </a:rPr>
                      <m:t>𝑏</m:t>
                    </m:r>
                  </m:oMath>
                </a14:m>
                <a:r>
                  <a:rPr lang="es-MX" sz="2200" dirty="0"/>
                  <a:t> con numerador </a:t>
                </a:r>
                <a:r>
                  <a:rPr lang="es-MX" sz="2200" i="1" dirty="0"/>
                  <a:t>a </a:t>
                </a:r>
                <a:r>
                  <a:rPr lang="es-MX" sz="2200" dirty="0"/>
                  <a:t>y denominador </a:t>
                </a:r>
                <a14:m>
                  <m:oMath xmlns:m="http://schemas.openxmlformats.org/officeDocument/2006/math">
                    <m:r>
                      <a:rPr lang="es-MX" sz="2200" i="1" dirty="0">
                        <a:latin typeface="Cambria Math"/>
                      </a:rPr>
                      <m:t>𝑏</m:t>
                    </m:r>
                  </m:oMath>
                </a14:m>
                <a:r>
                  <a:rPr lang="es-MX" sz="2200" i="1" dirty="0"/>
                  <a:t> </a:t>
                </a:r>
                <a:r>
                  <a:rPr lang="es-MX" sz="2200" dirty="0"/>
                  <a:t>distinto de cero.</a:t>
                </a:r>
                <a:endParaRPr lang="es-MX" sz="2200" b="1"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 name="1 Rectángulo"/>
              <p:cNvSpPr/>
              <p:nvPr/>
            </p:nvSpPr>
            <p:spPr>
              <a:xfrm>
                <a:off x="2771800" y="3073902"/>
                <a:ext cx="3888432" cy="91614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MX" sz="2400" i="1">
                          <a:latin typeface="Cambria Math"/>
                          <a:ea typeface="Cambria Math"/>
                        </a:rPr>
                        <m:t>ℚ</m:t>
                      </m:r>
                      <m:r>
                        <a:rPr lang="es-MX" sz="2400" i="1">
                          <a:latin typeface="Cambria Math"/>
                          <a:ea typeface="Cambria Math"/>
                        </a:rPr>
                        <m:t>=</m:t>
                      </m:r>
                      <m:d>
                        <m:dPr>
                          <m:begChr m:val="{"/>
                          <m:endChr m:val="}"/>
                          <m:ctrlPr>
                            <a:rPr lang="es-MX" sz="2400" i="1">
                              <a:latin typeface="Cambria Math"/>
                              <a:ea typeface="Cambria Math"/>
                            </a:rPr>
                          </m:ctrlPr>
                        </m:dPr>
                        <m:e>
                          <m:f>
                            <m:fPr>
                              <m:ctrlPr>
                                <a:rPr lang="es-MX" sz="2400" i="1">
                                  <a:latin typeface="Cambria Math"/>
                                  <a:ea typeface="Cambria Math"/>
                                </a:rPr>
                              </m:ctrlPr>
                            </m:fPr>
                            <m:num>
                              <m:r>
                                <a:rPr lang="es-MX" sz="2400" i="1">
                                  <a:latin typeface="Cambria Math"/>
                                  <a:ea typeface="Cambria Math"/>
                                </a:rPr>
                                <m:t>𝑝</m:t>
                              </m:r>
                            </m:num>
                            <m:den>
                              <m:r>
                                <a:rPr lang="es-MX" sz="2400" i="1">
                                  <a:latin typeface="Cambria Math"/>
                                  <a:ea typeface="Cambria Math"/>
                                </a:rPr>
                                <m:t>𝑞</m:t>
                              </m:r>
                            </m:den>
                          </m:f>
                          <m:d>
                            <m:dPr>
                              <m:begChr m:val="|"/>
                              <m:endChr m:val=""/>
                              <m:ctrlPr>
                                <a:rPr lang="es-MX" sz="2400" i="1">
                                  <a:latin typeface="Cambria Math"/>
                                  <a:ea typeface="Cambria Math"/>
                                </a:rPr>
                              </m:ctrlPr>
                            </m:dPr>
                            <m:e>
                              <m:r>
                                <a:rPr lang="es-MX" sz="2400" i="1">
                                  <a:latin typeface="Cambria Math"/>
                                  <a:ea typeface="Cambria Math"/>
                                </a:rPr>
                                <m:t>𝑝</m:t>
                              </m:r>
                              <m:r>
                                <a:rPr lang="es-MX" sz="2400" i="1">
                                  <a:latin typeface="Cambria Math"/>
                                  <a:ea typeface="Cambria Math"/>
                                </a:rPr>
                                <m:t>,</m:t>
                              </m:r>
                              <m:r>
                                <a:rPr lang="es-MX" sz="2400" i="1">
                                  <a:latin typeface="Cambria Math"/>
                                  <a:ea typeface="Cambria Math"/>
                                </a:rPr>
                                <m:t>𝑞</m:t>
                              </m:r>
                              <m:r>
                                <a:rPr lang="es-MX" sz="2400" i="1">
                                  <a:latin typeface="Cambria Math"/>
                                  <a:ea typeface="Cambria Math"/>
                                </a:rPr>
                                <m:t>∈</m:t>
                              </m:r>
                              <m:r>
                                <a:rPr lang="es-MX" sz="2400" i="1">
                                  <a:latin typeface="Cambria Math"/>
                                  <a:ea typeface="Cambria Math"/>
                                </a:rPr>
                                <m:t>ℤ</m:t>
                              </m:r>
                              <m:r>
                                <a:rPr lang="es-MX" sz="2400" i="1">
                                  <a:latin typeface="Cambria Math"/>
                                  <a:ea typeface="Cambria Math"/>
                                </a:rPr>
                                <m:t>, </m:t>
                              </m:r>
                              <m:r>
                                <a:rPr lang="es-MX" sz="2400" i="1">
                                  <a:latin typeface="Cambria Math"/>
                                  <a:ea typeface="Cambria Math"/>
                                </a:rPr>
                                <m:t>𝑞</m:t>
                              </m:r>
                              <m:r>
                                <a:rPr lang="es-MX" sz="2400" i="1">
                                  <a:latin typeface="Cambria Math"/>
                                  <a:ea typeface="Cambria Math"/>
                                </a:rPr>
                                <m:t>≠0</m:t>
                              </m:r>
                            </m:e>
                          </m:d>
                        </m:e>
                      </m:d>
                    </m:oMath>
                  </m:oMathPara>
                </a14:m>
                <a:endParaRPr lang="es-MX" sz="2400" dirty="0"/>
              </a:p>
            </p:txBody>
          </p:sp>
        </mc:Choice>
        <mc:Fallback xmlns="">
          <p:sp>
            <p:nvSpPr>
              <p:cNvPr id="2" name="1 Rectángulo"/>
              <p:cNvSpPr>
                <a:spLocks noRot="1" noChangeAspect="1" noMove="1" noResize="1" noEditPoints="1" noAdjustHandles="1" noChangeArrowheads="1" noChangeShapeType="1" noTextEdit="1"/>
              </p:cNvSpPr>
              <p:nvPr/>
            </p:nvSpPr>
            <p:spPr>
              <a:xfrm>
                <a:off x="2771800" y="3073902"/>
                <a:ext cx="3888432" cy="916148"/>
              </a:xfrm>
              <a:prstGeom prst="rect">
                <a:avLst/>
              </a:prstGeom>
              <a:blipFill rotWithShape="1">
                <a:blip r:embed="rId4"/>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401559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Los número irracionales</a:t>
            </a:r>
          </a:p>
          <a:p>
            <a:pPr marL="0" indent="0" eaLnBrk="1" hangingPunct="1">
              <a:buFont typeface="Wingdings" pitchFamily="2" charset="2"/>
              <a:buNone/>
            </a:pPr>
            <a:r>
              <a:rPr lang="es-MX" sz="2200" dirty="0" smtClean="0"/>
              <a:t>Aquellos que no están definidos en los racionales, es decir, no se pueden representar a partir del cociente de dos enteros.</a:t>
            </a:r>
          </a:p>
        </p:txBody>
      </p:sp>
    </p:spTree>
    <p:extLst>
      <p:ext uri="{BB962C8B-B14F-4D97-AF65-F5344CB8AC3E}">
        <p14:creationId xmlns:p14="http://schemas.microsoft.com/office/powerpoint/2010/main" val="401559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Los números reales </a:t>
                </a:r>
              </a:p>
              <a:p>
                <a:pPr marL="0" indent="0" algn="just">
                  <a:buNone/>
                </a:pPr>
                <a:r>
                  <a:rPr lang="es-MX" sz="2200" dirty="0" smtClean="0"/>
                  <a:t>Es </a:t>
                </a:r>
                <a:r>
                  <a:rPr lang="es-MX" sz="2200" dirty="0"/>
                  <a:t>el conjunto que </a:t>
                </a:r>
                <a:r>
                  <a:rPr lang="es-MX" sz="2200" dirty="0" smtClean="0"/>
                  <a:t>está </a:t>
                </a:r>
                <a:r>
                  <a:rPr lang="es-MX" sz="2200" dirty="0"/>
                  <a:t>formado por la unión de los conjuntos de números racionales e irracionales, positivos y negativos. Se denota </a:t>
                </a:r>
                <a:r>
                  <a:rPr lang="es-MX" sz="2200" dirty="0" smtClean="0"/>
                  <a:t>por </a:t>
                </a:r>
                <a14:m>
                  <m:oMath xmlns:m="http://schemas.openxmlformats.org/officeDocument/2006/math">
                    <m:r>
                      <a:rPr lang="es-MX" sz="2200" i="1" smtClean="0">
                        <a:latin typeface="Cambria Math"/>
                        <a:ea typeface="Cambria Math"/>
                      </a:rPr>
                      <m:t>ℝ</m:t>
                    </m:r>
                  </m:oMath>
                </a14:m>
                <a:r>
                  <a:rPr lang="es-MX" sz="2200" dirty="0" smtClean="0"/>
                  <a:t>.</a:t>
                </a:r>
              </a:p>
              <a:p>
                <a:pPr marL="0" indent="0" algn="just">
                  <a:buNone/>
                </a:pPr>
                <a:endParaRPr lang="es-MX" sz="2400" dirty="0" smtClean="0"/>
              </a:p>
              <a:p>
                <a:pPr marL="0" indent="0" algn="just">
                  <a:buNone/>
                </a:pPr>
                <a14:m>
                  <m:oMathPara xmlns:m="http://schemas.openxmlformats.org/officeDocument/2006/math">
                    <m:oMathParaPr>
                      <m:jc m:val="centerGroup"/>
                    </m:oMathParaPr>
                    <m:oMath xmlns:m="http://schemas.openxmlformats.org/officeDocument/2006/math">
                      <m:r>
                        <a:rPr lang="es-MX" sz="2400" i="1" smtClean="0">
                          <a:latin typeface="Cambria Math"/>
                          <a:ea typeface="Cambria Math"/>
                        </a:rPr>
                        <m:t>ℝ</m:t>
                      </m:r>
                      <m:r>
                        <a:rPr lang="es-MX" sz="2400" b="0" i="1" smtClean="0">
                          <a:latin typeface="Cambria Math"/>
                          <a:ea typeface="Cambria Math"/>
                        </a:rPr>
                        <m:t>=</m:t>
                      </m:r>
                      <m:d>
                        <m:dPr>
                          <m:begChr m:val="{"/>
                          <m:endChr m:val="}"/>
                          <m:ctrlPr>
                            <a:rPr lang="es-MX" sz="2400" b="0" i="1" smtClean="0">
                              <a:latin typeface="Cambria Math"/>
                              <a:ea typeface="Cambria Math"/>
                            </a:rPr>
                          </m:ctrlPr>
                        </m:dPr>
                        <m:e>
                          <m:r>
                            <a:rPr lang="es-MX" sz="2400" b="0" i="1" smtClean="0">
                              <a:latin typeface="Cambria Math"/>
                              <a:ea typeface="Cambria Math"/>
                            </a:rPr>
                            <m:t>𝑁</m:t>
                          </m:r>
                          <m:r>
                            <a:rPr lang="es-MX" sz="2400" b="0" i="1" smtClean="0">
                              <a:latin typeface="Cambria Math"/>
                              <a:ea typeface="Cambria Math"/>
                            </a:rPr>
                            <m:t>ú</m:t>
                          </m:r>
                          <m:r>
                            <a:rPr lang="es-MX" sz="2400" b="0" i="1" smtClean="0">
                              <a:latin typeface="Cambria Math"/>
                              <a:ea typeface="Cambria Math"/>
                            </a:rPr>
                            <m:t>𝑚𝑒𝑟𝑜𝑠</m:t>
                          </m:r>
                          <m:r>
                            <a:rPr lang="es-MX" sz="2400" b="0" i="1" smtClean="0">
                              <a:latin typeface="Cambria Math"/>
                              <a:ea typeface="Cambria Math"/>
                            </a:rPr>
                            <m:t> </m:t>
                          </m:r>
                          <m:r>
                            <a:rPr lang="es-MX" sz="2400" b="0" i="1" smtClean="0">
                              <a:latin typeface="Cambria Math"/>
                              <a:ea typeface="Cambria Math"/>
                            </a:rPr>
                            <m:t>𝑟𝑎𝑐𝑖𝑜𝑛𝑎𝑙𝑒𝑠</m:t>
                          </m:r>
                        </m:e>
                      </m:d>
                      <m:r>
                        <a:rPr lang="es-MX" sz="2400" b="0" i="1" smtClean="0">
                          <a:latin typeface="Cambria Math"/>
                          <a:ea typeface="Cambria Math"/>
                        </a:rPr>
                        <m:t>∪</m:t>
                      </m:r>
                      <m:d>
                        <m:dPr>
                          <m:begChr m:val="{"/>
                          <m:endChr m:val="}"/>
                          <m:ctrlPr>
                            <a:rPr lang="es-MX" sz="2400" b="0" i="1" smtClean="0">
                              <a:latin typeface="Cambria Math"/>
                              <a:ea typeface="Cambria Math"/>
                            </a:rPr>
                          </m:ctrlPr>
                        </m:dPr>
                        <m:e>
                          <m:r>
                            <a:rPr lang="es-MX" sz="2400" b="0" i="1" smtClean="0">
                              <a:latin typeface="Cambria Math"/>
                              <a:ea typeface="Cambria Math"/>
                            </a:rPr>
                            <m:t>𝑁</m:t>
                          </m:r>
                          <m:r>
                            <a:rPr lang="es-MX" sz="2400" b="0" i="1" smtClean="0">
                              <a:latin typeface="Cambria Math"/>
                              <a:ea typeface="Cambria Math"/>
                            </a:rPr>
                            <m:t>ú</m:t>
                          </m:r>
                          <m:r>
                            <a:rPr lang="es-MX" sz="2400" b="0" i="1" smtClean="0">
                              <a:latin typeface="Cambria Math"/>
                              <a:ea typeface="Cambria Math"/>
                            </a:rPr>
                            <m:t>𝑚𝑒𝑟𝑜𝑠</m:t>
                          </m:r>
                          <m:r>
                            <a:rPr lang="es-MX" sz="2400" b="0" i="1" smtClean="0">
                              <a:latin typeface="Cambria Math"/>
                              <a:ea typeface="Cambria Math"/>
                            </a:rPr>
                            <m:t> </m:t>
                          </m:r>
                          <m:r>
                            <a:rPr lang="es-MX" sz="2400" b="0" i="1" smtClean="0">
                              <a:latin typeface="Cambria Math"/>
                              <a:ea typeface="Cambria Math"/>
                            </a:rPr>
                            <m:t>𝑖𝑟𝑟𝑎𝑐𝑖𝑜𝑛𝑎𝑙𝑒𝑠</m:t>
                          </m:r>
                        </m:e>
                      </m:d>
                    </m:oMath>
                  </m:oMathPara>
                </a14:m>
                <a:endParaRPr lang="es-MX" sz="2400" dirty="0"/>
              </a:p>
              <a:p>
                <a:pPr marL="0" indent="0" algn="just">
                  <a:buNone/>
                </a:pPr>
                <a:endParaRPr lang="es-MX" sz="2400" dirty="0"/>
              </a:p>
              <a:p>
                <a:pPr marL="0" indent="0" algn="just">
                  <a:buNone/>
                </a:pPr>
                <a:endParaRPr lang="es-MX" sz="2400" dirty="0" smtClean="0"/>
              </a:p>
              <a:p>
                <a:pPr marL="0" indent="0" algn="just">
                  <a:buNone/>
                </a:pPr>
                <a:endParaRPr lang="es-MX" sz="24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p:spTree>
    <p:extLst>
      <p:ext uri="{BB962C8B-B14F-4D97-AF65-F5344CB8AC3E}">
        <p14:creationId xmlns:p14="http://schemas.microsoft.com/office/powerpoint/2010/main" val="3516579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Los números complejos</a:t>
                </a:r>
              </a:p>
              <a:p>
                <a:pPr marL="0" indent="0" eaLnBrk="1" hangingPunct="1">
                  <a:buNone/>
                </a:pPr>
                <a:r>
                  <a:rPr lang="es-MX" sz="2200" dirty="0" smtClean="0"/>
                  <a:t>Aquellos que no están representados en el campo de los </a:t>
                </a:r>
                <a14:m>
                  <m:oMath xmlns:m="http://schemas.openxmlformats.org/officeDocument/2006/math">
                    <m:r>
                      <a:rPr lang="es-MX" sz="2200" i="1" smtClean="0">
                        <a:latin typeface="Cambria Math"/>
                        <a:ea typeface="Cambria Math"/>
                      </a:rPr>
                      <m:t>ℝ</m:t>
                    </m:r>
                  </m:oMath>
                </a14:m>
                <a:r>
                  <a:rPr lang="es-MX" sz="2200" dirty="0" smtClean="0"/>
                  <a:t>; constan de una parte real y una parte imaginaria.</a:t>
                </a: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76"/>
                </a:stretch>
              </a:blipFill>
            </p:spPr>
            <p:txBody>
              <a:bodyPr/>
              <a:lstStyle/>
              <a:p>
                <a:r>
                  <a:rPr lang="es-MX">
                    <a:noFill/>
                  </a:rPr>
                  <a:t> </a:t>
                </a:r>
              </a:p>
            </p:txBody>
          </p:sp>
        </mc:Fallback>
      </mc:AlternateContent>
    </p:spTree>
    <p:extLst>
      <p:ext uri="{BB962C8B-B14F-4D97-AF65-F5344CB8AC3E}">
        <p14:creationId xmlns:p14="http://schemas.microsoft.com/office/powerpoint/2010/main" val="2506846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En resumen</a:t>
                </a:r>
              </a:p>
              <a:p>
                <a:pPr marL="514350" indent="-514350" eaLnBrk="1" hangingPunct="1">
                  <a:buFont typeface="+mj-lt"/>
                  <a:buAutoNum type="romanLcPeriod"/>
                </a:pPr>
                <a:r>
                  <a:rPr lang="es-MX" sz="2200" dirty="0" smtClean="0"/>
                  <a:t>Números naturales:  </a:t>
                </a:r>
                <a14:m>
                  <m:oMath xmlns:m="http://schemas.openxmlformats.org/officeDocument/2006/math">
                    <m:r>
                      <a:rPr lang="es-MX" sz="2200" i="1" smtClean="0">
                        <a:latin typeface="Cambria Math"/>
                        <a:ea typeface="Cambria Math"/>
                      </a:rPr>
                      <m:t>ℕ</m:t>
                    </m:r>
                    <m:r>
                      <a:rPr lang="es-MX" sz="2200" b="0" i="1" smtClean="0">
                        <a:latin typeface="Cambria Math"/>
                        <a:ea typeface="Cambria Math"/>
                      </a:rPr>
                      <m:t>={0, 1, 2, 3, 4, 5,…}</m:t>
                    </m:r>
                  </m:oMath>
                </a14:m>
                <a:endParaRPr lang="es-MX" sz="2200" dirty="0" smtClean="0"/>
              </a:p>
              <a:p>
                <a:pPr marL="514350" indent="-514350" eaLnBrk="1" hangingPunct="1">
                  <a:buFont typeface="+mj-lt"/>
                  <a:buAutoNum type="romanLcPeriod"/>
                </a:pPr>
                <a:r>
                  <a:rPr lang="es-MX" sz="2200" dirty="0" smtClean="0"/>
                  <a:t>Número enteros: </a:t>
                </a:r>
                <a14:m>
                  <m:oMath xmlns:m="http://schemas.openxmlformats.org/officeDocument/2006/math">
                    <m:r>
                      <a:rPr lang="es-MX" sz="2200" i="1" smtClean="0">
                        <a:latin typeface="Cambria Math"/>
                        <a:ea typeface="Cambria Math"/>
                      </a:rPr>
                      <m:t>𝕫</m:t>
                    </m:r>
                    <m:r>
                      <a:rPr lang="es-MX" sz="2200" b="0" i="1" smtClean="0">
                        <a:latin typeface="Cambria Math"/>
                        <a:ea typeface="Cambria Math"/>
                      </a:rPr>
                      <m:t>=</m:t>
                    </m:r>
                    <m:d>
                      <m:dPr>
                        <m:begChr m:val="{"/>
                        <m:endChr m:val="}"/>
                        <m:ctrlPr>
                          <a:rPr lang="es-MX" sz="2200" b="0" i="1" smtClean="0">
                            <a:latin typeface="Cambria Math"/>
                            <a:ea typeface="Cambria Math"/>
                          </a:rPr>
                        </m:ctrlPr>
                      </m:dPr>
                      <m:e>
                        <m:r>
                          <a:rPr lang="es-MX" sz="2200" b="0" i="1" smtClean="0">
                            <a:latin typeface="Cambria Math"/>
                            <a:ea typeface="Cambria Math"/>
                          </a:rPr>
                          <m:t>…, −4, −3, −2, −1, 0 , 1, 2, 3, 4.…</m:t>
                        </m:r>
                      </m:e>
                    </m:d>
                  </m:oMath>
                </a14:m>
                <a:endParaRPr lang="es-MX" sz="2200" b="0" dirty="0" smtClean="0">
                  <a:ea typeface="Cambria Math"/>
                </a:endParaRPr>
              </a:p>
              <a:p>
                <a:pPr marL="514350" indent="-514350" eaLnBrk="1" hangingPunct="1">
                  <a:buFont typeface="+mj-lt"/>
                  <a:buAutoNum type="romanLcPeriod"/>
                </a:pPr>
                <a:r>
                  <a:rPr lang="es-MX" sz="2200" dirty="0" smtClean="0"/>
                  <a:t>Número racionales: </a:t>
                </a:r>
                <a14:m>
                  <m:oMath xmlns:m="http://schemas.openxmlformats.org/officeDocument/2006/math">
                    <m:r>
                      <a:rPr lang="es-MX" sz="2200" i="1" smtClean="0">
                        <a:latin typeface="Cambria Math"/>
                        <a:ea typeface="Cambria Math"/>
                      </a:rPr>
                      <m:t>ℚ</m:t>
                    </m:r>
                    <m:r>
                      <a:rPr lang="es-MX" sz="2200" b="0" i="1" smtClean="0">
                        <a:latin typeface="Cambria Math"/>
                        <a:ea typeface="Cambria Math"/>
                      </a:rPr>
                      <m:t>=</m:t>
                    </m:r>
                    <m:d>
                      <m:dPr>
                        <m:begChr m:val="{"/>
                        <m:endChr m:val="}"/>
                        <m:ctrlPr>
                          <a:rPr lang="es-MX" sz="2200" b="0" i="1" smtClean="0">
                            <a:latin typeface="Cambria Math"/>
                            <a:ea typeface="Cambria Math"/>
                          </a:rPr>
                        </m:ctrlPr>
                      </m:dPr>
                      <m:e>
                        <m:f>
                          <m:fPr>
                            <m:ctrlPr>
                              <a:rPr lang="es-MX" sz="2200" b="0" i="1" smtClean="0">
                                <a:latin typeface="Cambria Math"/>
                                <a:ea typeface="Cambria Math"/>
                              </a:rPr>
                            </m:ctrlPr>
                          </m:fPr>
                          <m:num>
                            <m:r>
                              <a:rPr lang="es-MX" sz="2200" b="0" i="1" smtClean="0">
                                <a:latin typeface="Cambria Math"/>
                                <a:ea typeface="Cambria Math"/>
                              </a:rPr>
                              <m:t>𝑝</m:t>
                            </m:r>
                          </m:num>
                          <m:den>
                            <m:r>
                              <a:rPr lang="es-MX" sz="2200" b="0" i="1" smtClean="0">
                                <a:latin typeface="Cambria Math"/>
                                <a:ea typeface="Cambria Math"/>
                              </a:rPr>
                              <m:t>𝑞</m:t>
                            </m:r>
                          </m:den>
                        </m:f>
                        <m:d>
                          <m:dPr>
                            <m:begChr m:val="|"/>
                            <m:endChr m:val=""/>
                            <m:ctrlPr>
                              <a:rPr lang="es-MX" sz="2200" b="0" i="1" smtClean="0">
                                <a:latin typeface="Cambria Math"/>
                                <a:ea typeface="Cambria Math"/>
                              </a:rPr>
                            </m:ctrlPr>
                          </m:dPr>
                          <m:e>
                            <m:r>
                              <a:rPr lang="es-MX" sz="2200" b="0" i="1" smtClean="0">
                                <a:latin typeface="Cambria Math"/>
                                <a:ea typeface="Cambria Math"/>
                              </a:rPr>
                              <m:t>𝑝</m:t>
                            </m:r>
                            <m:r>
                              <a:rPr lang="es-MX" sz="2200" b="0" i="1" smtClean="0">
                                <a:latin typeface="Cambria Math"/>
                                <a:ea typeface="Cambria Math"/>
                              </a:rPr>
                              <m:t>,</m:t>
                            </m:r>
                            <m:r>
                              <a:rPr lang="es-MX" sz="2200" b="0" i="1" smtClean="0">
                                <a:latin typeface="Cambria Math"/>
                                <a:ea typeface="Cambria Math"/>
                              </a:rPr>
                              <m:t>𝑞</m:t>
                            </m:r>
                            <m:r>
                              <a:rPr lang="es-MX" sz="2200" b="0" i="1" smtClean="0">
                                <a:latin typeface="Cambria Math"/>
                                <a:ea typeface="Cambria Math"/>
                              </a:rPr>
                              <m:t>∈</m:t>
                            </m:r>
                            <m:r>
                              <a:rPr lang="es-MX" sz="2200" b="0" i="1" smtClean="0">
                                <a:latin typeface="Cambria Math"/>
                                <a:ea typeface="Cambria Math"/>
                              </a:rPr>
                              <m:t>ℤ</m:t>
                            </m:r>
                            <m:r>
                              <a:rPr lang="es-MX" sz="2200" b="0" i="1" smtClean="0">
                                <a:latin typeface="Cambria Math"/>
                                <a:ea typeface="Cambria Math"/>
                              </a:rPr>
                              <m:t>, </m:t>
                            </m:r>
                            <m:r>
                              <a:rPr lang="es-MX" sz="2200" b="0" i="1" smtClean="0">
                                <a:latin typeface="Cambria Math"/>
                                <a:ea typeface="Cambria Math"/>
                              </a:rPr>
                              <m:t>𝑞</m:t>
                            </m:r>
                            <m:r>
                              <a:rPr lang="es-MX" sz="2200" b="0" i="1" smtClean="0">
                                <a:latin typeface="Cambria Math"/>
                                <a:ea typeface="Cambria Math"/>
                              </a:rPr>
                              <m:t>≠0</m:t>
                            </m:r>
                          </m:e>
                        </m:d>
                      </m:e>
                    </m:d>
                  </m:oMath>
                </a14:m>
                <a:endParaRPr lang="es-MX" sz="2200" dirty="0" smtClean="0"/>
              </a:p>
              <a:p>
                <a:pPr marL="514350" indent="-514350" eaLnBrk="1" hangingPunct="1">
                  <a:buFont typeface="+mj-lt"/>
                  <a:buAutoNum type="romanLcPeriod"/>
                </a:pPr>
                <a:r>
                  <a:rPr lang="es-MX" sz="2200" dirty="0" smtClean="0"/>
                  <a:t>Número irracionales</a:t>
                </a:r>
              </a:p>
              <a:p>
                <a:pPr marL="514350" indent="-514350">
                  <a:buFont typeface="+mj-lt"/>
                  <a:buAutoNum type="romanLcPeriod"/>
                </a:pPr>
                <a:r>
                  <a:rPr lang="es-MX" sz="2200" dirty="0" smtClean="0"/>
                  <a:t>Números reales: </a:t>
                </a:r>
                <a14:m>
                  <m:oMath xmlns:m="http://schemas.openxmlformats.org/officeDocument/2006/math">
                    <m:r>
                      <a:rPr lang="es-MX" sz="2200" i="1">
                        <a:latin typeface="Cambria Math"/>
                        <a:ea typeface="Cambria Math"/>
                      </a:rPr>
                      <m:t>ℝ</m:t>
                    </m:r>
                    <m:r>
                      <a:rPr lang="es-MX" sz="2200" i="1">
                        <a:latin typeface="Cambria Math"/>
                        <a:ea typeface="Cambria Math"/>
                      </a:rPr>
                      <m:t> </m:t>
                    </m:r>
                  </m:oMath>
                </a14:m>
                <a:r>
                  <a:rPr lang="es-MX" sz="2200" dirty="0" smtClean="0"/>
                  <a:t>,es la unión de número racionales e irracionales</a:t>
                </a:r>
              </a:p>
              <a:p>
                <a:pPr marL="514350" indent="-514350" eaLnBrk="1" hangingPunct="1">
                  <a:buFont typeface="+mj-lt"/>
                  <a:buAutoNum type="romanLcPeriod"/>
                </a:pPr>
                <a:r>
                  <a:rPr lang="es-MX" sz="2200" dirty="0" smtClean="0"/>
                  <a:t>Número complejos: integrados por una parte real y una parte imaginaria.</a:t>
                </a:r>
              </a:p>
              <a:p>
                <a:pPr marL="514350" indent="-514350" eaLnBrk="1" hangingPunct="1">
                  <a:buFont typeface="+mj-lt"/>
                  <a:buAutoNum type="romanLcPeriod"/>
                </a:pPr>
                <a:endParaRPr lang="es-MX" sz="2200" dirty="0"/>
              </a:p>
              <a:p>
                <a:pPr marL="0" indent="0">
                  <a:buNone/>
                </a:pPr>
                <a14:m>
                  <m:oMathPara xmlns:m="http://schemas.openxmlformats.org/officeDocument/2006/math">
                    <m:oMathParaPr>
                      <m:jc m:val="centerGroup"/>
                    </m:oMathParaPr>
                    <m:oMath xmlns:m="http://schemas.openxmlformats.org/officeDocument/2006/math">
                      <m:r>
                        <a:rPr lang="es-MX" sz="2200" i="1">
                          <a:latin typeface="Cambria Math"/>
                          <a:ea typeface="Cambria Math"/>
                        </a:rPr>
                        <m:t>ℕ</m:t>
                      </m:r>
                      <m:r>
                        <a:rPr lang="es-MX" sz="2200" i="1">
                          <a:latin typeface="Cambria Math"/>
                          <a:ea typeface="Cambria Math"/>
                        </a:rPr>
                        <m:t>⊂</m:t>
                      </m:r>
                      <m:r>
                        <a:rPr lang="es-MX" sz="2200" i="1">
                          <a:latin typeface="Cambria Math"/>
                          <a:ea typeface="Cambria Math"/>
                        </a:rPr>
                        <m:t>ℤ</m:t>
                      </m:r>
                      <m:r>
                        <a:rPr lang="es-MX" sz="2200" i="1">
                          <a:latin typeface="Cambria Math"/>
                          <a:ea typeface="Cambria Math"/>
                        </a:rPr>
                        <m:t>⊂</m:t>
                      </m:r>
                      <m:r>
                        <a:rPr lang="es-MX" sz="2200" i="1">
                          <a:latin typeface="Cambria Math"/>
                          <a:ea typeface="Cambria Math"/>
                        </a:rPr>
                        <m:t>ℚ</m:t>
                      </m:r>
                      <m:r>
                        <a:rPr lang="es-MX" sz="2200" i="1">
                          <a:latin typeface="Cambria Math"/>
                          <a:ea typeface="Cambria Math"/>
                        </a:rPr>
                        <m:t>⊂</m:t>
                      </m:r>
                      <m:r>
                        <a:rPr lang="es-MX" sz="2200" i="1">
                          <a:latin typeface="Cambria Math"/>
                          <a:ea typeface="Cambria Math"/>
                        </a:rPr>
                        <m:t>ℝ</m:t>
                      </m:r>
                      <m:r>
                        <a:rPr lang="es-MX" sz="2200" i="1">
                          <a:latin typeface="Cambria Math"/>
                          <a:ea typeface="Cambria Math"/>
                        </a:rPr>
                        <m:t>⊂</m:t>
                      </m:r>
                      <m:r>
                        <a:rPr lang="es-MX" sz="2200" b="0" i="1" smtClean="0">
                          <a:latin typeface="Cambria Math"/>
                          <a:ea typeface="Cambria Math"/>
                        </a:rPr>
                        <m:t>𝑁</m:t>
                      </m:r>
                      <m:r>
                        <a:rPr lang="es-MX" sz="2200" b="0" i="1" smtClean="0">
                          <a:latin typeface="Cambria Math"/>
                          <a:ea typeface="Cambria Math"/>
                        </a:rPr>
                        <m:t>ú</m:t>
                      </m:r>
                      <m:r>
                        <a:rPr lang="es-MX" sz="2200" b="0" i="1" smtClean="0">
                          <a:latin typeface="Cambria Math"/>
                          <a:ea typeface="Cambria Math"/>
                        </a:rPr>
                        <m:t>𝑚𝐶𝑜𝑚𝑝𝑙𝑒𝑗𝑜𝑠</m:t>
                      </m:r>
                    </m:oMath>
                  </m:oMathPara>
                </a14:m>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401559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8" end="8"/>
                                            </p:txEl>
                                          </p:spTgt>
                                        </p:tgtEl>
                                        <p:attrNameLst>
                                          <p:attrName>style.visibility</p:attrName>
                                        </p:attrNameLst>
                                      </p:cBhvr>
                                      <p:to>
                                        <p:strVal val="visible"/>
                                      </p:to>
                                    </p:set>
                                    <p:anim to="" calcmode="lin" valueType="num">
                                      <p:cBhvr>
                                        <p:cTn id="47" dur="1" fill="hold"/>
                                        <p:tgtEl>
                                          <p:spTgt spid="19558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864233" y="1807945"/>
            <a:ext cx="7308167" cy="3939540"/>
          </a:xfrm>
          <a:prstGeom prst="rect">
            <a:avLst/>
          </a:prstGeom>
          <a:noFill/>
          <a:ln w="9525">
            <a:noFill/>
            <a:miter lim="800000"/>
            <a:headEnd/>
            <a:tailEnd/>
          </a:ln>
        </p:spPr>
        <p:txBody>
          <a:bodyPr wrap="square">
            <a:spAutoFit/>
          </a:bodyPr>
          <a:lstStyle/>
          <a:p>
            <a:pPr>
              <a:buFont typeface="Wingdings" pitchFamily="2" charset="2"/>
              <a:buNone/>
            </a:pPr>
            <a:r>
              <a:rPr lang="es-MX" sz="2000" b="1" dirty="0">
                <a:latin typeface="Arial" pitchFamily="34" charset="0"/>
                <a:cs typeface="Arial" pitchFamily="34" charset="0"/>
              </a:rPr>
              <a:t>COMPETENCIAS GENÉRICAS</a:t>
            </a:r>
          </a:p>
          <a:p>
            <a:pPr>
              <a:buFont typeface="Wingdings" pitchFamily="2" charset="2"/>
              <a:buNone/>
            </a:pPr>
            <a:endParaRPr lang="es-MX" sz="2000" b="1" dirty="0">
              <a:latin typeface="Arial" pitchFamily="34" charset="0"/>
              <a:cs typeface="Arial" pitchFamily="34" charset="0"/>
            </a:endParaRPr>
          </a:p>
          <a:p>
            <a:pPr marL="627063" lvl="1" indent="-169863">
              <a:lnSpc>
                <a:spcPct val="150000"/>
              </a:lnSpc>
              <a:buFont typeface="Wingdings" pitchFamily="2" charset="2"/>
              <a:buChar char="§"/>
            </a:pPr>
            <a:r>
              <a:rPr lang="es-MX" sz="2000" dirty="0">
                <a:latin typeface="Arial" pitchFamily="34" charset="0"/>
                <a:cs typeface="Arial" pitchFamily="34" charset="0"/>
              </a:rPr>
              <a:t> </a:t>
            </a:r>
            <a:r>
              <a:rPr lang="es-MX" sz="2000" b="1" dirty="0" smtClean="0">
                <a:latin typeface="Arial" pitchFamily="34" charset="0"/>
                <a:cs typeface="Arial" pitchFamily="34" charset="0"/>
              </a:rPr>
              <a:t>Comprensión de la teoría de conjuntos</a:t>
            </a:r>
          </a:p>
          <a:p>
            <a:pPr marL="627063" lvl="1" indent="-169863">
              <a:lnSpc>
                <a:spcPct val="150000"/>
              </a:lnSpc>
              <a:buFont typeface="Wingdings" pitchFamily="2" charset="2"/>
              <a:buChar char="§"/>
            </a:pPr>
            <a:r>
              <a:rPr lang="es-MX" sz="2000" b="1" dirty="0" smtClean="0">
                <a:latin typeface="Arial" pitchFamily="34" charset="0"/>
                <a:cs typeface="Arial" pitchFamily="34" charset="0"/>
              </a:rPr>
              <a:t> Entendimiento del análisis combinatorio</a:t>
            </a:r>
          </a:p>
          <a:p>
            <a:pPr marL="627063" lvl="1" indent="-169863">
              <a:lnSpc>
                <a:spcPct val="150000"/>
              </a:lnSpc>
              <a:buFont typeface="Wingdings" pitchFamily="2" charset="2"/>
              <a:buChar char="§"/>
            </a:pPr>
            <a:r>
              <a:rPr lang="es-MX" sz="2000" b="1" dirty="0">
                <a:latin typeface="Arial" pitchFamily="34" charset="0"/>
                <a:cs typeface="Arial" pitchFamily="34" charset="0"/>
              </a:rPr>
              <a:t> </a:t>
            </a:r>
            <a:r>
              <a:rPr lang="es-MX" sz="2000" b="1" dirty="0" smtClean="0">
                <a:latin typeface="Arial" pitchFamily="34" charset="0"/>
                <a:cs typeface="Arial" pitchFamily="34" charset="0"/>
              </a:rPr>
              <a:t>Manejo del álgebra lineal</a:t>
            </a:r>
          </a:p>
          <a:p>
            <a:pPr marL="627063" lvl="1" indent="-169863">
              <a:lnSpc>
                <a:spcPct val="150000"/>
              </a:lnSpc>
              <a:buFont typeface="Wingdings" pitchFamily="2" charset="2"/>
              <a:buChar char="§"/>
            </a:pPr>
            <a:r>
              <a:rPr lang="es-MX" sz="2000" b="1" dirty="0">
                <a:latin typeface="Arial" pitchFamily="34" charset="0"/>
                <a:cs typeface="Arial" pitchFamily="34" charset="0"/>
              </a:rPr>
              <a:t> </a:t>
            </a:r>
            <a:r>
              <a:rPr lang="es-MX" sz="2000" b="1" dirty="0" smtClean="0">
                <a:latin typeface="Arial" pitchFamily="34" charset="0"/>
                <a:cs typeface="Arial" pitchFamily="34" charset="0"/>
              </a:rPr>
              <a:t>Manejo de estructuras numéricas y entendimiento de                      polinomios y ecuaciones</a:t>
            </a:r>
            <a:r>
              <a:rPr lang="es-MX" sz="2000" dirty="0" smtClean="0">
                <a:latin typeface="Arial" pitchFamily="34" charset="0"/>
                <a:cs typeface="Arial" pitchFamily="34" charset="0"/>
              </a:rPr>
              <a:t>.</a:t>
            </a:r>
          </a:p>
          <a:p>
            <a:pPr lvl="1">
              <a:lnSpc>
                <a:spcPct val="150000"/>
              </a:lnSpc>
            </a:pPr>
            <a:endParaRPr lang="es-MX" sz="2000" dirty="0" smtClean="0">
              <a:latin typeface="Arial" pitchFamily="34" charset="0"/>
              <a:cs typeface="Arial" pitchFamily="34" charset="0"/>
            </a:endParaRPr>
          </a:p>
          <a:p>
            <a:pPr lvl="1">
              <a:lnSpc>
                <a:spcPct val="150000"/>
              </a:lnSpc>
              <a:buFont typeface="Wingdings" pitchFamily="2" charset="2"/>
              <a:buChar char="§"/>
            </a:pPr>
            <a:endParaRPr lang="es-MX" sz="2000"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ox(in)">
                                      <p:cBhvr>
                                        <p:cTn id="7" dur="5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a:t>Propiedades fundamentales de la suma de los números </a:t>
                </a:r>
                <a:r>
                  <a:rPr lang="es-MX" sz="2400" b="1" dirty="0" smtClean="0"/>
                  <a:t>reales(I)</a:t>
                </a:r>
                <a:endParaRPr lang="es-MX" sz="2400" b="1" dirty="0"/>
              </a:p>
              <a:p>
                <a:pPr marL="457200" indent="-457200" algn="just">
                  <a:buAutoNum type="arabicParenR"/>
                </a:pPr>
                <a:r>
                  <a:rPr lang="es-MX" sz="2200" dirty="0" smtClean="0"/>
                  <a:t>Cerradura </a:t>
                </a:r>
                <a:r>
                  <a:rPr lang="es-MX" sz="2200" dirty="0"/>
                  <a:t>o interna: La suma de dos números reales siempre da un numero real.     </a:t>
                </a:r>
              </a:p>
              <a:p>
                <a:pPr marL="0" indent="0" algn="just">
                  <a:buNone/>
                </a:pPr>
                <a14:m>
                  <m:oMathPara xmlns:m="http://schemas.openxmlformats.org/officeDocument/2006/math">
                    <m:oMathParaPr>
                      <m:jc m:val="centerGroup"/>
                    </m:oMathParaPr>
                    <m:oMath xmlns:m="http://schemas.openxmlformats.org/officeDocument/2006/math">
                      <m:r>
                        <a:rPr lang="es-MX" sz="2200" i="1">
                          <a:latin typeface="Cambria Math"/>
                          <a:ea typeface="Cambria Math"/>
                        </a:rPr>
                        <m:t>𝑎</m:t>
                      </m:r>
                      <m:r>
                        <a:rPr lang="es-MX" sz="2200" i="1">
                          <a:latin typeface="Cambria Math"/>
                          <a:ea typeface="Cambria Math"/>
                        </a:rPr>
                        <m:t>+</m:t>
                      </m:r>
                      <m:r>
                        <a:rPr lang="es-MX" sz="2200" i="1">
                          <a:latin typeface="Cambria Math"/>
                          <a:ea typeface="Cambria Math"/>
                        </a:rPr>
                        <m:t>𝑏</m:t>
                      </m:r>
                      <m:r>
                        <a:rPr lang="es-MX" sz="2200" i="1">
                          <a:latin typeface="Cambria Math"/>
                          <a:ea typeface="Cambria Math"/>
                        </a:rPr>
                        <m:t>∈</m:t>
                      </m:r>
                      <m:r>
                        <a:rPr lang="es-MX" sz="2200" i="1">
                          <a:latin typeface="Cambria Math"/>
                          <a:ea typeface="Cambria Math"/>
                        </a:rPr>
                        <m:t>𝑅</m:t>
                      </m:r>
                    </m:oMath>
                  </m:oMathPara>
                </a14:m>
                <a:endParaRPr lang="es-MX" sz="2200" i="1" dirty="0">
                  <a:ea typeface="Cambria Math"/>
                </a:endParaRPr>
              </a:p>
              <a:p>
                <a:pPr marL="0" indent="0" algn="just">
                  <a:buNone/>
                </a:pPr>
                <a:endParaRPr lang="es-MX" sz="2200" i="1" dirty="0">
                  <a:ea typeface="Cambria Math"/>
                </a:endParaRPr>
              </a:p>
              <a:p>
                <a:pPr marL="0" indent="0" algn="just">
                  <a:buNone/>
                </a:pPr>
                <a:r>
                  <a:rPr lang="es-MX" sz="2200" i="1" dirty="0">
                    <a:ea typeface="Cambria Math"/>
                  </a:rPr>
                  <a:t>2) </a:t>
                </a:r>
                <a:r>
                  <a:rPr lang="es-MX" sz="2200" dirty="0">
                    <a:ea typeface="Cambria Math"/>
                  </a:rPr>
                  <a:t>Conmutativa: El orden en que se agrupen los sumandos o factores, no altera el resultado de la operación.</a:t>
                </a:r>
              </a:p>
              <a:p>
                <a:pPr marL="0" indent="0" algn="just">
                  <a:buNone/>
                </a:pPr>
                <a14:m>
                  <m:oMathPara xmlns:m="http://schemas.openxmlformats.org/officeDocument/2006/math">
                    <m:oMathParaPr>
                      <m:jc m:val="centerGroup"/>
                    </m:oMathParaPr>
                    <m:oMath xmlns:m="http://schemas.openxmlformats.org/officeDocument/2006/math">
                      <m:r>
                        <a:rPr lang="es-MX" sz="2200" i="1" dirty="0">
                          <a:latin typeface="Cambria Math"/>
                          <a:ea typeface="Cambria Math"/>
                        </a:rPr>
                        <m:t>𝑎</m:t>
                      </m:r>
                      <m:r>
                        <a:rPr lang="es-MX" sz="2200" i="1" dirty="0">
                          <a:latin typeface="Cambria Math"/>
                          <a:ea typeface="Cambria Math"/>
                        </a:rPr>
                        <m:t> + </m:t>
                      </m:r>
                      <m:r>
                        <a:rPr lang="es-MX" sz="2200" i="1" dirty="0">
                          <a:latin typeface="Cambria Math"/>
                          <a:ea typeface="Cambria Math"/>
                        </a:rPr>
                        <m:t>𝑏</m:t>
                      </m:r>
                      <m:r>
                        <a:rPr lang="es-MX" sz="2200" i="1" dirty="0">
                          <a:latin typeface="Cambria Math"/>
                          <a:ea typeface="Cambria Math"/>
                        </a:rPr>
                        <m:t> = </m:t>
                      </m:r>
                      <m:r>
                        <a:rPr lang="es-MX" sz="2200" i="1" dirty="0">
                          <a:latin typeface="Cambria Math"/>
                          <a:ea typeface="Cambria Math"/>
                        </a:rPr>
                        <m:t>𝑏</m:t>
                      </m:r>
                      <m:r>
                        <a:rPr lang="es-MX" sz="2200" i="1" dirty="0">
                          <a:latin typeface="Cambria Math"/>
                          <a:ea typeface="Cambria Math"/>
                        </a:rPr>
                        <m:t> + </m:t>
                      </m:r>
                      <m:r>
                        <a:rPr lang="es-MX" sz="2200" i="1" dirty="0">
                          <a:latin typeface="Cambria Math"/>
                          <a:ea typeface="Cambria Math"/>
                        </a:rPr>
                        <m:t>𝑎</m:t>
                      </m:r>
                    </m:oMath>
                  </m:oMathPara>
                </a14:m>
                <a:endParaRPr lang="es-MX" sz="2200" i="1" dirty="0">
                  <a:ea typeface="Cambria Math"/>
                </a:endParaRPr>
              </a:p>
              <a:p>
                <a:pPr marL="0" indent="0" algn="just">
                  <a:buNone/>
                </a:pPr>
                <a:endParaRPr lang="es-MX" sz="2200" i="1" dirty="0">
                  <a:ea typeface="Cambria Math"/>
                </a:endParaRPr>
              </a:p>
              <a:p>
                <a:pPr marL="0" indent="0" algn="just">
                  <a:buNone/>
                </a:pPr>
                <a:r>
                  <a:rPr lang="es-MX" sz="2200" i="1" dirty="0">
                    <a:ea typeface="Cambria Math"/>
                  </a:rPr>
                  <a:t>3) </a:t>
                </a:r>
                <a:r>
                  <a:rPr lang="es-MX" sz="2200" dirty="0">
                    <a:ea typeface="Cambria Math"/>
                  </a:rPr>
                  <a:t>Asociativa: La suma no se altera por la forma en que se agrupen los sumandos o factores</a:t>
                </a:r>
                <a:r>
                  <a:rPr lang="es-MX" sz="2200" i="1" dirty="0">
                    <a:ea typeface="Cambria Math"/>
                  </a:rPr>
                  <a:t>.</a:t>
                </a:r>
              </a:p>
              <a:p>
                <a:pPr marL="0" indent="0" algn="just">
                  <a:buNone/>
                </a:pPr>
                <a14:m>
                  <m:oMathPara xmlns:m="http://schemas.openxmlformats.org/officeDocument/2006/math">
                    <m:oMathParaPr>
                      <m:jc m:val="centerGroup"/>
                    </m:oMathParaPr>
                    <m:oMath xmlns:m="http://schemas.openxmlformats.org/officeDocument/2006/math">
                      <m:r>
                        <a:rPr lang="es-MX" sz="2200" i="1" dirty="0">
                          <a:latin typeface="Cambria Math"/>
                          <a:ea typeface="Cambria Math"/>
                        </a:rPr>
                        <m:t>𝐴</m:t>
                      </m:r>
                      <m:r>
                        <a:rPr lang="es-MX" sz="2200" i="1" dirty="0">
                          <a:latin typeface="Cambria Math"/>
                          <a:ea typeface="Cambria Math"/>
                        </a:rPr>
                        <m:t> + (</m:t>
                      </m:r>
                      <m:r>
                        <a:rPr lang="es-MX" sz="2200" i="1" dirty="0">
                          <a:latin typeface="Cambria Math"/>
                          <a:ea typeface="Cambria Math"/>
                        </a:rPr>
                        <m:t>𝑏</m:t>
                      </m:r>
                      <m:r>
                        <a:rPr lang="es-MX" sz="2200" i="1" dirty="0">
                          <a:latin typeface="Cambria Math"/>
                          <a:ea typeface="Cambria Math"/>
                        </a:rPr>
                        <m:t> + </m:t>
                      </m:r>
                      <m:r>
                        <a:rPr lang="es-MX" sz="2200" i="1" dirty="0">
                          <a:latin typeface="Cambria Math"/>
                          <a:ea typeface="Cambria Math"/>
                        </a:rPr>
                        <m:t>𝑐</m:t>
                      </m:r>
                      <m:r>
                        <a:rPr lang="es-MX" sz="2200" i="1" dirty="0">
                          <a:latin typeface="Cambria Math"/>
                          <a:ea typeface="Cambria Math"/>
                        </a:rPr>
                        <m:t>) = (</m:t>
                      </m:r>
                      <m:r>
                        <a:rPr lang="es-MX" sz="2200" i="1" dirty="0">
                          <a:latin typeface="Cambria Math"/>
                          <a:ea typeface="Cambria Math"/>
                        </a:rPr>
                        <m:t>𝑎</m:t>
                      </m:r>
                      <m:r>
                        <a:rPr lang="es-MX" sz="2200" i="1" dirty="0">
                          <a:latin typeface="Cambria Math"/>
                          <a:ea typeface="Cambria Math"/>
                        </a:rPr>
                        <m:t> + </m:t>
                      </m:r>
                      <m:r>
                        <a:rPr lang="es-MX" sz="2200" i="1" dirty="0">
                          <a:latin typeface="Cambria Math"/>
                          <a:ea typeface="Cambria Math"/>
                        </a:rPr>
                        <m:t>𝑏</m:t>
                      </m:r>
                      <m:r>
                        <a:rPr lang="es-MX" sz="2200" i="1" dirty="0">
                          <a:latin typeface="Cambria Math"/>
                          <a:ea typeface="Cambria Math"/>
                        </a:rPr>
                        <m:t>) + </m:t>
                      </m:r>
                      <m:r>
                        <a:rPr lang="es-MX" sz="2200" i="1" dirty="0">
                          <a:latin typeface="Cambria Math"/>
                          <a:ea typeface="Cambria Math"/>
                        </a:rPr>
                        <m:t>𝑐</m:t>
                      </m:r>
                    </m:oMath>
                  </m:oMathPara>
                </a14:m>
                <a:endParaRPr lang="es-MX" sz="2200" i="1" dirty="0">
                  <a:ea typeface="Cambria Math"/>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p:spTree>
    <p:extLst>
      <p:ext uri="{BB962C8B-B14F-4D97-AF65-F5344CB8AC3E}">
        <p14:creationId xmlns:p14="http://schemas.microsoft.com/office/powerpoint/2010/main" val="2153364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a:t>Propiedades fundamentales de la suma de los números reales(I)</a:t>
                </a:r>
              </a:p>
              <a:p>
                <a:pPr marL="0" indent="0" algn="just">
                  <a:buNone/>
                </a:pPr>
                <a:r>
                  <a:rPr lang="es-MX" sz="2400" dirty="0" smtClean="0"/>
                  <a:t>4</a:t>
                </a:r>
                <a:r>
                  <a:rPr lang="es-MX" sz="2200" dirty="0"/>
                  <a:t>) Neutro aditivo: Se define con este nombre al numero cero, ya que cuando se suman con cualquier numero real, el resultado es el mismo numero-</a:t>
                </a:r>
              </a:p>
              <a:p>
                <a:pPr marL="0" indent="0" algn="just">
                  <a:buNone/>
                </a:pPr>
                <a14:m>
                  <m:oMathPara xmlns:m="http://schemas.openxmlformats.org/officeDocument/2006/math">
                    <m:oMathParaPr>
                      <m:jc m:val="centerGroup"/>
                    </m:oMathParaPr>
                    <m:oMath xmlns:m="http://schemas.openxmlformats.org/officeDocument/2006/math">
                      <m:r>
                        <a:rPr lang="es-MX" sz="2200" i="1" dirty="0">
                          <a:latin typeface="Cambria Math"/>
                        </a:rPr>
                        <m:t>𝑎</m:t>
                      </m:r>
                      <m:r>
                        <a:rPr lang="es-MX" sz="2200" i="1" dirty="0">
                          <a:latin typeface="Cambria Math"/>
                        </a:rPr>
                        <m:t> + 0 = 0 + </m:t>
                      </m:r>
                      <m:r>
                        <a:rPr lang="es-MX" sz="2200" i="1" dirty="0">
                          <a:latin typeface="Cambria Math"/>
                        </a:rPr>
                        <m:t>𝑎</m:t>
                      </m:r>
                      <m:r>
                        <a:rPr lang="es-MX" sz="2200" i="1" dirty="0">
                          <a:latin typeface="Cambria Math"/>
                        </a:rPr>
                        <m:t> = </m:t>
                      </m:r>
                      <m:r>
                        <a:rPr lang="es-MX" sz="2200" i="1" dirty="0">
                          <a:latin typeface="Cambria Math"/>
                        </a:rPr>
                        <m:t>𝑎</m:t>
                      </m:r>
                    </m:oMath>
                  </m:oMathPara>
                </a14:m>
                <a:endParaRPr lang="es-MX" sz="2200" i="1" dirty="0"/>
              </a:p>
              <a:p>
                <a:pPr algn="just"/>
                <a:endParaRPr lang="es-MX" sz="2200" i="1" dirty="0"/>
              </a:p>
              <a:p>
                <a:pPr marL="0" indent="0" algn="just">
                  <a:buNone/>
                </a:pPr>
                <a:r>
                  <a:rPr lang="es-MX" sz="2200" i="1" dirty="0"/>
                  <a:t>5) </a:t>
                </a:r>
                <a:r>
                  <a:rPr lang="es-MX" sz="2200" dirty="0"/>
                  <a:t>Elemento</a:t>
                </a:r>
                <a:r>
                  <a:rPr lang="es-MX" sz="2200" i="1" dirty="0"/>
                  <a:t> </a:t>
                </a:r>
                <a:r>
                  <a:rPr lang="es-MX" sz="2200" dirty="0"/>
                  <a:t>opuesto: Dos números son opuestos si  al sumarlos obtenemos como resultado cero.</a:t>
                </a:r>
              </a:p>
              <a:p>
                <a:pPr marL="0" indent="0" algn="just">
                  <a:buNone/>
                </a:pPr>
                <a14:m>
                  <m:oMathPara xmlns:m="http://schemas.openxmlformats.org/officeDocument/2006/math">
                    <m:oMathParaPr>
                      <m:jc m:val="centerGroup"/>
                    </m:oMathParaPr>
                    <m:oMath xmlns:m="http://schemas.openxmlformats.org/officeDocument/2006/math">
                      <m:r>
                        <a:rPr lang="es-MX" sz="2200" i="1" dirty="0">
                          <a:latin typeface="Cambria Math"/>
                        </a:rPr>
                        <m:t>𝑎</m:t>
                      </m:r>
                      <m:r>
                        <a:rPr lang="es-MX" sz="2200" i="1" dirty="0">
                          <a:latin typeface="Cambria Math"/>
                        </a:rPr>
                        <m:t> – </m:t>
                      </m:r>
                      <m:r>
                        <a:rPr lang="es-MX" sz="2200" i="1" dirty="0">
                          <a:latin typeface="Cambria Math"/>
                        </a:rPr>
                        <m:t>𝑎</m:t>
                      </m:r>
                      <m:r>
                        <a:rPr lang="es-MX" sz="2200" i="1" dirty="0">
                          <a:latin typeface="Cambria Math"/>
                        </a:rPr>
                        <m:t> = 0</m:t>
                      </m:r>
                    </m:oMath>
                  </m:oMathPara>
                </a14:m>
                <a:endParaRPr lang="es-MX" sz="2200" i="1"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p:spTree>
    <p:extLst>
      <p:ext uri="{BB962C8B-B14F-4D97-AF65-F5344CB8AC3E}">
        <p14:creationId xmlns:p14="http://schemas.microsoft.com/office/powerpoint/2010/main" val="3685659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Ley de signos</a:t>
            </a:r>
          </a:p>
          <a:p>
            <a:pPr marL="0" indent="0" eaLnBrk="1" hangingPunct="1">
              <a:buFont typeface="Wingdings" pitchFamily="2" charset="2"/>
              <a:buNone/>
            </a:pPr>
            <a:endParaRPr lang="es-MX" sz="2200" dirty="0"/>
          </a:p>
          <a:p>
            <a:pPr marL="0" indent="0" eaLnBrk="1" hangingPunct="1">
              <a:buFont typeface="Wingdings" pitchFamily="2" charset="2"/>
              <a:buNone/>
            </a:pPr>
            <a:endParaRPr lang="es-MX" sz="2200" dirty="0" smtClean="0"/>
          </a:p>
        </p:txBody>
      </p:sp>
      <mc:AlternateContent xmlns:mc="http://schemas.openxmlformats.org/markup-compatibility/2006" xmlns:a14="http://schemas.microsoft.com/office/drawing/2010/main">
        <mc:Choice Requires="a14">
          <p:graphicFrame>
            <p:nvGraphicFramePr>
              <p:cNvPr id="2" name="1 Tabla"/>
              <p:cNvGraphicFramePr>
                <a:graphicFrameLocks noGrp="1"/>
              </p:cNvGraphicFramePr>
              <p:nvPr>
                <p:extLst>
                  <p:ext uri="{D42A27DB-BD31-4B8C-83A1-F6EECF244321}">
                    <p14:modId xmlns:p14="http://schemas.microsoft.com/office/powerpoint/2010/main" val="655680339"/>
                  </p:ext>
                </p:extLst>
              </p:nvPr>
            </p:nvGraphicFramePr>
            <p:xfrm>
              <a:off x="1115616" y="1772816"/>
              <a:ext cx="6096000" cy="4570222"/>
            </p:xfrm>
            <a:graphic>
              <a:graphicData uri="http://schemas.openxmlformats.org/drawingml/2006/table">
                <a:tbl>
                  <a:tblPr firstRow="1" bandRow="1">
                    <a:tableStyleId>{3B4B98B0-60AC-42C2-AFA5-B58CD77FA1E5}</a:tableStyleId>
                  </a:tblPr>
                  <a:tblGrid>
                    <a:gridCol w="3048000"/>
                    <a:gridCol w="3048000"/>
                  </a:tblGrid>
                  <a:tr h="370840">
                    <a:tc>
                      <a:txBody>
                        <a:bodyPr/>
                        <a:lstStyle/>
                        <a:p>
                          <a:r>
                            <a:rPr lang="es-MX" sz="2200" b="1" i="0" baseline="0" dirty="0" smtClean="0">
                              <a:latin typeface="Cambria Math"/>
                            </a:rPr>
                            <a:t>División</a:t>
                          </a:r>
                        </a:p>
                        <a:p>
                          <a:pPr/>
                          <a14:m>
                            <m:oMathPara xmlns:m="http://schemas.openxmlformats.org/officeDocument/2006/math">
                              <m:oMathParaPr>
                                <m:jc m:val="left"/>
                              </m:oMathParaPr>
                              <m:oMath xmlns:m="http://schemas.openxmlformats.org/officeDocument/2006/math">
                                <m:f>
                                  <m:fPr>
                                    <m:ctrlPr>
                                      <a:rPr lang="es-MX" sz="2400" i="1" baseline="0" smtClean="0">
                                        <a:latin typeface="Cambria Math"/>
                                      </a:rPr>
                                    </m:ctrlPr>
                                  </m:fPr>
                                  <m:num>
                                    <m:r>
                                      <a:rPr lang="es-MX" sz="2400" b="1" i="1" baseline="0" smtClean="0">
                                        <a:latin typeface="Cambria Math"/>
                                      </a:rPr>
                                      <m:t>(+)</m:t>
                                    </m:r>
                                  </m:num>
                                  <m:den>
                                    <m:r>
                                      <a:rPr lang="es-MX" sz="2400" b="1" i="1" baseline="0" smtClean="0">
                                        <a:latin typeface="Cambria Math"/>
                                      </a:rPr>
                                      <m:t>(+)</m:t>
                                    </m:r>
                                  </m:den>
                                </m:f>
                                <m:r>
                                  <a:rPr lang="es-MX" sz="2400" b="1" i="1" baseline="0" smtClean="0">
                                    <a:latin typeface="Cambria Math"/>
                                  </a:rPr>
                                  <m:t>=</m:t>
                                </m:r>
                                <m:d>
                                  <m:dPr>
                                    <m:ctrlPr>
                                      <a:rPr lang="es-MX" sz="2400" b="1" i="1" baseline="0" smtClean="0">
                                        <a:latin typeface="Cambria Math"/>
                                      </a:rPr>
                                    </m:ctrlPr>
                                  </m:dPr>
                                  <m:e>
                                    <m:r>
                                      <a:rPr lang="es-MX" sz="2400" b="1" i="1" baseline="0" smtClean="0">
                                        <a:latin typeface="Cambria Math"/>
                                      </a:rPr>
                                      <m:t>+</m:t>
                                    </m:r>
                                  </m:e>
                                </m:d>
                              </m:oMath>
                            </m:oMathPara>
                          </a14:m>
                          <a:endParaRPr lang="es-MX" sz="2400" b="1" baseline="0" dirty="0" smtClean="0"/>
                        </a:p>
                        <a:p>
                          <a:endParaRPr lang="es-MX" sz="2400" b="1" baseline="0" dirty="0" smtClean="0"/>
                        </a:p>
                        <a:p>
                          <a:pPr/>
                          <a14:m>
                            <m:oMathPara xmlns:m="http://schemas.openxmlformats.org/officeDocument/2006/math">
                              <m:oMathParaPr>
                                <m:jc m:val="left"/>
                              </m:oMathParaPr>
                              <m:oMath xmlns:m="http://schemas.openxmlformats.org/officeDocument/2006/math">
                                <m:f>
                                  <m:fPr>
                                    <m:ctrlPr>
                                      <a:rPr lang="es-MX" sz="2400" i="1" baseline="0" smtClean="0">
                                        <a:latin typeface="Cambria Math"/>
                                      </a:rPr>
                                    </m:ctrlPr>
                                  </m:fPr>
                                  <m:num>
                                    <m:r>
                                      <a:rPr lang="es-MX" sz="2400" b="1" i="1" baseline="0" smtClean="0">
                                        <a:latin typeface="Cambria Math"/>
                                      </a:rPr>
                                      <m:t>(+)</m:t>
                                    </m:r>
                                  </m:num>
                                  <m:den>
                                    <m:r>
                                      <a:rPr lang="es-MX" sz="2400" b="1" i="1" baseline="0" smtClean="0">
                                        <a:latin typeface="Cambria Math"/>
                                      </a:rPr>
                                      <m:t>(−)</m:t>
                                    </m:r>
                                  </m:den>
                                </m:f>
                                <m:r>
                                  <a:rPr lang="es-MX" sz="2400" b="1" i="1" baseline="0" smtClean="0">
                                    <a:latin typeface="Cambria Math"/>
                                  </a:rPr>
                                  <m:t>=</m:t>
                                </m:r>
                                <m:d>
                                  <m:dPr>
                                    <m:ctrlPr>
                                      <a:rPr lang="es-MX" sz="2400" b="1" i="1" baseline="0" smtClean="0">
                                        <a:latin typeface="Cambria Math"/>
                                      </a:rPr>
                                    </m:ctrlPr>
                                  </m:dPr>
                                  <m:e>
                                    <m:r>
                                      <a:rPr lang="es-MX" sz="2400" b="1" i="1" baseline="0" smtClean="0">
                                        <a:latin typeface="Cambria Math"/>
                                      </a:rPr>
                                      <m:t>−</m:t>
                                    </m:r>
                                  </m:e>
                                </m:d>
                              </m:oMath>
                            </m:oMathPara>
                          </a14:m>
                          <a:endParaRPr lang="es-MX" sz="2400" b="1" baseline="0" dirty="0" smtClean="0"/>
                        </a:p>
                        <a:p>
                          <a:endParaRPr lang="es-MX" sz="2400" b="1" baseline="0" dirty="0" smtClean="0"/>
                        </a:p>
                        <a:p>
                          <a:pPr/>
                          <a14:m>
                            <m:oMathPara xmlns:m="http://schemas.openxmlformats.org/officeDocument/2006/math">
                              <m:oMathParaPr>
                                <m:jc m:val="left"/>
                              </m:oMathParaPr>
                              <m:oMath xmlns:m="http://schemas.openxmlformats.org/officeDocument/2006/math">
                                <m:f>
                                  <m:fPr>
                                    <m:ctrlPr>
                                      <a:rPr lang="es-MX" sz="2400" i="1" baseline="0" smtClean="0">
                                        <a:latin typeface="Cambria Math"/>
                                      </a:rPr>
                                    </m:ctrlPr>
                                  </m:fPr>
                                  <m:num>
                                    <m:r>
                                      <a:rPr lang="es-MX" sz="2400" b="1" i="1" baseline="0" smtClean="0">
                                        <a:latin typeface="Cambria Math"/>
                                      </a:rPr>
                                      <m:t>(−)</m:t>
                                    </m:r>
                                  </m:num>
                                  <m:den>
                                    <m:r>
                                      <a:rPr lang="es-MX" sz="2400" b="1" i="1" baseline="0" smtClean="0">
                                        <a:latin typeface="Cambria Math"/>
                                      </a:rPr>
                                      <m:t>(+)</m:t>
                                    </m:r>
                                  </m:den>
                                </m:f>
                                <m:r>
                                  <a:rPr lang="es-MX" sz="2400" b="1" i="1" baseline="0" smtClean="0">
                                    <a:latin typeface="Cambria Math"/>
                                  </a:rPr>
                                  <m:t>=</m:t>
                                </m:r>
                                <m:d>
                                  <m:dPr>
                                    <m:ctrlPr>
                                      <a:rPr lang="es-MX" sz="2400" b="1" i="1" baseline="0" smtClean="0">
                                        <a:latin typeface="Cambria Math"/>
                                      </a:rPr>
                                    </m:ctrlPr>
                                  </m:dPr>
                                  <m:e>
                                    <m:r>
                                      <a:rPr lang="es-MX" sz="2400" b="1" i="1" baseline="0" smtClean="0">
                                        <a:latin typeface="Cambria Math"/>
                                      </a:rPr>
                                      <m:t>−</m:t>
                                    </m:r>
                                  </m:e>
                                </m:d>
                              </m:oMath>
                            </m:oMathPara>
                          </a14:m>
                          <a:endParaRPr lang="es-MX" sz="2400" b="1" baseline="0" dirty="0" smtClean="0"/>
                        </a:p>
                        <a:p>
                          <a:endParaRPr lang="es-MX" sz="2400" b="1" baseline="0" dirty="0" smtClean="0"/>
                        </a:p>
                        <a:p>
                          <a:pPr/>
                          <a14:m>
                            <m:oMathPara xmlns:m="http://schemas.openxmlformats.org/officeDocument/2006/math">
                              <m:oMathParaPr>
                                <m:jc m:val="left"/>
                              </m:oMathParaPr>
                              <m:oMath xmlns:m="http://schemas.openxmlformats.org/officeDocument/2006/math">
                                <m:f>
                                  <m:fPr>
                                    <m:ctrlPr>
                                      <a:rPr lang="es-MX" sz="2400" i="1" baseline="0" smtClean="0">
                                        <a:latin typeface="Cambria Math"/>
                                      </a:rPr>
                                    </m:ctrlPr>
                                  </m:fPr>
                                  <m:num>
                                    <m:r>
                                      <a:rPr lang="es-MX" sz="2400" b="1" i="1" baseline="0" smtClean="0">
                                        <a:latin typeface="Cambria Math"/>
                                      </a:rPr>
                                      <m:t>(−)</m:t>
                                    </m:r>
                                  </m:num>
                                  <m:den>
                                    <m:r>
                                      <a:rPr lang="es-MX" sz="2400" b="1" i="1" baseline="0" smtClean="0">
                                        <a:latin typeface="Cambria Math"/>
                                      </a:rPr>
                                      <m:t>(−)</m:t>
                                    </m:r>
                                  </m:den>
                                </m:f>
                                <m:r>
                                  <a:rPr lang="es-MX" sz="2400" b="1" i="1" baseline="0" smtClean="0">
                                    <a:latin typeface="Cambria Math"/>
                                  </a:rPr>
                                  <m:t>=</m:t>
                                </m:r>
                                <m:d>
                                  <m:dPr>
                                    <m:ctrlPr>
                                      <a:rPr lang="es-MX" sz="2400" b="1" i="1" baseline="0" smtClean="0">
                                        <a:latin typeface="Cambria Math"/>
                                      </a:rPr>
                                    </m:ctrlPr>
                                  </m:dPr>
                                  <m:e>
                                    <m:r>
                                      <a:rPr lang="es-MX" sz="2400" b="1" i="1" baseline="0" smtClean="0">
                                        <a:latin typeface="Cambria Math"/>
                                      </a:rPr>
                                      <m:t>+</m:t>
                                    </m:r>
                                  </m:e>
                                </m:d>
                              </m:oMath>
                            </m:oMathPara>
                          </a14:m>
                          <a:endParaRPr lang="es-MX" sz="2400" b="1" baseline="0" dirty="0" smtClean="0"/>
                        </a:p>
                      </a:txBody>
                      <a:tcPr/>
                    </a:tc>
                    <a:tc>
                      <a:txBody>
                        <a:bodyPr/>
                        <a:lstStyle/>
                        <a:p>
                          <a:r>
                            <a:rPr lang="es-MX" sz="2200" b="1" baseline="0" dirty="0" smtClean="0"/>
                            <a:t>Multiplicación</a:t>
                          </a:r>
                        </a:p>
                        <a:p>
                          <a:pPr/>
                          <a14:m>
                            <m:oMathPara xmlns:m="http://schemas.openxmlformats.org/officeDocument/2006/math">
                              <m:oMathParaPr>
                                <m:jc m:val="left"/>
                              </m:oMathParaPr>
                              <m:oMath xmlns:m="http://schemas.openxmlformats.org/officeDocument/2006/math">
                                <m:d>
                                  <m:dPr>
                                    <m:ctrlPr>
                                      <a:rPr lang="es-MX" sz="2400" b="1" i="1" baseline="0" smtClean="0">
                                        <a:latin typeface="Cambria Math"/>
                                      </a:rPr>
                                    </m:ctrlPr>
                                  </m:dPr>
                                  <m:e>
                                    <m:r>
                                      <a:rPr lang="es-MX" sz="2400" b="1" i="1" baseline="0" smtClean="0">
                                        <a:latin typeface="Cambria Math"/>
                                      </a:rPr>
                                      <m:t>+</m:t>
                                    </m:r>
                                  </m:e>
                                </m:d>
                                <m:r>
                                  <a:rPr lang="es-MX" sz="2400" b="1" i="1" baseline="0" smtClean="0">
                                    <a:latin typeface="Cambria Math"/>
                                  </a:rPr>
                                  <m:t> </m:t>
                                </m:r>
                                <m:d>
                                  <m:dPr>
                                    <m:ctrlPr>
                                      <a:rPr lang="es-MX" sz="2400" b="1" i="1" baseline="0" smtClean="0">
                                        <a:latin typeface="Cambria Math"/>
                                      </a:rPr>
                                    </m:ctrlPr>
                                  </m:dPr>
                                  <m:e>
                                    <m:r>
                                      <a:rPr lang="es-MX" sz="2400" b="1" i="1" baseline="0" smtClean="0">
                                        <a:latin typeface="Cambria Math"/>
                                      </a:rPr>
                                      <m:t>+</m:t>
                                    </m:r>
                                  </m:e>
                                </m:d>
                                <m:r>
                                  <a:rPr lang="es-MX" sz="2400" b="1" i="1" baseline="0" smtClean="0">
                                    <a:latin typeface="Cambria Math"/>
                                  </a:rPr>
                                  <m:t>=</m:t>
                                </m:r>
                                <m:d>
                                  <m:dPr>
                                    <m:ctrlPr>
                                      <a:rPr lang="es-MX" sz="2400" b="1" i="1" baseline="0" smtClean="0">
                                        <a:latin typeface="Cambria Math"/>
                                      </a:rPr>
                                    </m:ctrlPr>
                                  </m:dPr>
                                  <m:e>
                                    <m:r>
                                      <a:rPr lang="es-MX" sz="2400" b="1" i="1" baseline="0" smtClean="0">
                                        <a:latin typeface="Cambria Math"/>
                                      </a:rPr>
                                      <m:t>+</m:t>
                                    </m:r>
                                  </m:e>
                                </m:d>
                              </m:oMath>
                            </m:oMathPara>
                          </a14:m>
                          <a:endParaRPr lang="es-MX" sz="2400" b="1" baseline="0" dirty="0" smtClean="0"/>
                        </a:p>
                        <a:p>
                          <a:endParaRPr lang="es-MX" sz="2400" b="1" baseline="0" dirty="0" smtClean="0"/>
                        </a:p>
                        <a:p>
                          <a:endParaRPr lang="es-MX" sz="2400" b="1" baseline="0" dirty="0" smtClean="0"/>
                        </a:p>
                        <a:p>
                          <a:pPr/>
                          <a14:m>
                            <m:oMathPara xmlns:m="http://schemas.openxmlformats.org/officeDocument/2006/math">
                              <m:oMathParaPr>
                                <m:jc m:val="left"/>
                              </m:oMathParaPr>
                              <m:oMath xmlns:m="http://schemas.openxmlformats.org/officeDocument/2006/math">
                                <m:d>
                                  <m:dPr>
                                    <m:ctrlPr>
                                      <a:rPr lang="es-MX" sz="2400" b="1" i="1" baseline="0" smtClean="0">
                                        <a:latin typeface="Cambria Math"/>
                                      </a:rPr>
                                    </m:ctrlPr>
                                  </m:dPr>
                                  <m:e>
                                    <m:r>
                                      <a:rPr lang="es-MX" sz="2400" b="1" i="1" baseline="0" smtClean="0">
                                        <a:latin typeface="Cambria Math"/>
                                      </a:rPr>
                                      <m:t>+</m:t>
                                    </m:r>
                                  </m:e>
                                </m:d>
                                <m:r>
                                  <a:rPr lang="es-MX" sz="2400" b="1" i="1" baseline="0" smtClean="0">
                                    <a:latin typeface="Cambria Math"/>
                                  </a:rPr>
                                  <m:t> </m:t>
                                </m:r>
                                <m:d>
                                  <m:dPr>
                                    <m:ctrlPr>
                                      <a:rPr lang="es-MX" sz="2400" b="1" i="1" baseline="0" smtClean="0">
                                        <a:latin typeface="Cambria Math"/>
                                      </a:rPr>
                                    </m:ctrlPr>
                                  </m:dPr>
                                  <m:e>
                                    <m:r>
                                      <a:rPr lang="es-MX" sz="2400" b="1" i="1" baseline="0" smtClean="0">
                                        <a:latin typeface="Cambria Math"/>
                                      </a:rPr>
                                      <m:t>−</m:t>
                                    </m:r>
                                  </m:e>
                                </m:d>
                                <m:r>
                                  <a:rPr lang="es-MX" sz="2400" b="1" i="1" baseline="0" smtClean="0">
                                    <a:latin typeface="Cambria Math"/>
                                  </a:rPr>
                                  <m:t>=</m:t>
                                </m:r>
                                <m:d>
                                  <m:dPr>
                                    <m:ctrlPr>
                                      <a:rPr lang="es-MX" sz="2400" b="1" i="1" baseline="0" smtClean="0">
                                        <a:latin typeface="Cambria Math"/>
                                      </a:rPr>
                                    </m:ctrlPr>
                                  </m:dPr>
                                  <m:e>
                                    <m:r>
                                      <a:rPr lang="es-MX" sz="2400" b="1" i="1" baseline="0" smtClean="0">
                                        <a:latin typeface="Cambria Math"/>
                                      </a:rPr>
                                      <m:t>−</m:t>
                                    </m:r>
                                  </m:e>
                                </m:d>
                              </m:oMath>
                            </m:oMathPara>
                          </a14:m>
                          <a:endParaRPr lang="es-MX" sz="2400" b="1" baseline="0" dirty="0" smtClean="0"/>
                        </a:p>
                        <a:p>
                          <a:endParaRPr lang="es-MX" sz="2400" b="1" baseline="0" dirty="0" smtClean="0"/>
                        </a:p>
                        <a:p>
                          <a:endParaRPr lang="es-MX" sz="2400" b="1" baseline="0" dirty="0" smtClean="0"/>
                        </a:p>
                        <a:p>
                          <a:pPr/>
                          <a14:m>
                            <m:oMathPara xmlns:m="http://schemas.openxmlformats.org/officeDocument/2006/math">
                              <m:oMathParaPr>
                                <m:jc m:val="left"/>
                              </m:oMathParaPr>
                              <m:oMath xmlns:m="http://schemas.openxmlformats.org/officeDocument/2006/math">
                                <m:d>
                                  <m:dPr>
                                    <m:ctrlPr>
                                      <a:rPr lang="es-MX" sz="2400" b="1" i="1" baseline="0" smtClean="0">
                                        <a:latin typeface="Cambria Math"/>
                                      </a:rPr>
                                    </m:ctrlPr>
                                  </m:dPr>
                                  <m:e>
                                    <m:r>
                                      <a:rPr lang="es-MX" sz="2400" b="1" i="1" baseline="0" smtClean="0">
                                        <a:latin typeface="Cambria Math"/>
                                      </a:rPr>
                                      <m:t>−</m:t>
                                    </m:r>
                                  </m:e>
                                </m:d>
                                <m:r>
                                  <a:rPr lang="es-MX" sz="2400" b="1" i="1" baseline="0" smtClean="0">
                                    <a:latin typeface="Cambria Math"/>
                                  </a:rPr>
                                  <m:t> </m:t>
                                </m:r>
                                <m:d>
                                  <m:dPr>
                                    <m:ctrlPr>
                                      <a:rPr lang="es-MX" sz="2400" b="1" i="1" baseline="0" smtClean="0">
                                        <a:latin typeface="Cambria Math"/>
                                      </a:rPr>
                                    </m:ctrlPr>
                                  </m:dPr>
                                  <m:e>
                                    <m:r>
                                      <a:rPr lang="es-MX" sz="2400" b="1" i="1" baseline="0" smtClean="0">
                                        <a:latin typeface="Cambria Math"/>
                                      </a:rPr>
                                      <m:t>+</m:t>
                                    </m:r>
                                  </m:e>
                                </m:d>
                                <m:r>
                                  <a:rPr lang="es-MX" sz="2400" b="1" i="1" baseline="0" smtClean="0">
                                    <a:latin typeface="Cambria Math"/>
                                  </a:rPr>
                                  <m:t>=</m:t>
                                </m:r>
                                <m:d>
                                  <m:dPr>
                                    <m:ctrlPr>
                                      <a:rPr lang="es-MX" sz="2400" b="1" i="1" baseline="0" smtClean="0">
                                        <a:latin typeface="Cambria Math"/>
                                      </a:rPr>
                                    </m:ctrlPr>
                                  </m:dPr>
                                  <m:e>
                                    <m:r>
                                      <a:rPr lang="es-MX" sz="2400" b="1" i="1" baseline="0" smtClean="0">
                                        <a:latin typeface="Cambria Math"/>
                                      </a:rPr>
                                      <m:t>−</m:t>
                                    </m:r>
                                  </m:e>
                                </m:d>
                              </m:oMath>
                            </m:oMathPara>
                          </a14:m>
                          <a:endParaRPr lang="es-MX" sz="2400" b="1" baseline="0" dirty="0" smtClean="0"/>
                        </a:p>
                        <a:p>
                          <a:endParaRPr lang="es-MX" sz="2400" b="1" baseline="0" dirty="0" smtClean="0"/>
                        </a:p>
                        <a:p>
                          <a:endParaRPr lang="es-MX" sz="2400" b="1" baseline="0" dirty="0" smtClean="0"/>
                        </a:p>
                        <a:p>
                          <a:endParaRPr lang="es-MX" sz="2400" b="1" baseline="0" dirty="0" smtClean="0"/>
                        </a:p>
                        <a:p>
                          <a:pPr/>
                          <a14:m>
                            <m:oMathPara xmlns:m="http://schemas.openxmlformats.org/officeDocument/2006/math">
                              <m:oMathParaPr>
                                <m:jc m:val="left"/>
                              </m:oMathParaPr>
                              <m:oMath xmlns:m="http://schemas.openxmlformats.org/officeDocument/2006/math">
                                <m:d>
                                  <m:dPr>
                                    <m:ctrlPr>
                                      <a:rPr lang="es-MX" sz="2400" b="1" i="1" baseline="0" smtClean="0">
                                        <a:latin typeface="Cambria Math"/>
                                      </a:rPr>
                                    </m:ctrlPr>
                                  </m:dPr>
                                  <m:e>
                                    <m:r>
                                      <a:rPr lang="es-MX" sz="2400" b="1" i="1" baseline="0" smtClean="0">
                                        <a:latin typeface="Cambria Math"/>
                                      </a:rPr>
                                      <m:t>−</m:t>
                                    </m:r>
                                  </m:e>
                                </m:d>
                                <m:r>
                                  <a:rPr lang="es-MX" sz="2400" b="1" i="1" baseline="0" smtClean="0">
                                    <a:latin typeface="Cambria Math"/>
                                  </a:rPr>
                                  <m:t> </m:t>
                                </m:r>
                                <m:d>
                                  <m:dPr>
                                    <m:ctrlPr>
                                      <a:rPr lang="es-MX" sz="2400" b="1" i="1" baseline="0" smtClean="0">
                                        <a:latin typeface="Cambria Math"/>
                                      </a:rPr>
                                    </m:ctrlPr>
                                  </m:dPr>
                                  <m:e>
                                    <m:r>
                                      <a:rPr lang="es-MX" sz="2400" b="1" i="1" baseline="0" smtClean="0">
                                        <a:latin typeface="Cambria Math"/>
                                      </a:rPr>
                                      <m:t>−</m:t>
                                    </m:r>
                                  </m:e>
                                </m:d>
                                <m:r>
                                  <a:rPr lang="es-MX" sz="2400" b="1" i="1" baseline="0" smtClean="0">
                                    <a:latin typeface="Cambria Math"/>
                                  </a:rPr>
                                  <m:t>=</m:t>
                                </m:r>
                                <m:d>
                                  <m:dPr>
                                    <m:ctrlPr>
                                      <a:rPr lang="es-MX" sz="2400" b="1" i="1" baseline="0" smtClean="0">
                                        <a:latin typeface="Cambria Math"/>
                                      </a:rPr>
                                    </m:ctrlPr>
                                  </m:dPr>
                                  <m:e>
                                    <m:r>
                                      <a:rPr lang="es-MX" sz="2400" b="1" i="1" baseline="0" smtClean="0">
                                        <a:latin typeface="Cambria Math"/>
                                      </a:rPr>
                                      <m:t>+</m:t>
                                    </m:r>
                                  </m:e>
                                </m:d>
                              </m:oMath>
                            </m:oMathPara>
                          </a14:m>
                          <a:endParaRPr lang="es-MX" sz="2400" b="1" baseline="0" dirty="0" smtClean="0"/>
                        </a:p>
                      </a:txBody>
                      <a:tcPr/>
                    </a:tc>
                  </a:tr>
                </a:tbl>
              </a:graphicData>
            </a:graphic>
          </p:graphicFrame>
        </mc:Choice>
        <mc:Fallback xmlns="">
          <p:graphicFrame>
            <p:nvGraphicFramePr>
              <p:cNvPr id="2" name="1 Tabla"/>
              <p:cNvGraphicFramePr>
                <a:graphicFrameLocks noGrp="1"/>
              </p:cNvGraphicFramePr>
              <p:nvPr>
                <p:extLst>
                  <p:ext uri="{D42A27DB-BD31-4B8C-83A1-F6EECF244321}">
                    <p14:modId xmlns:p14="http://schemas.microsoft.com/office/powerpoint/2010/main" val="655680339"/>
                  </p:ext>
                </p:extLst>
              </p:nvPr>
            </p:nvGraphicFramePr>
            <p:xfrm>
              <a:off x="1115616" y="1772816"/>
              <a:ext cx="6096000" cy="4570222"/>
            </p:xfrm>
            <a:graphic>
              <a:graphicData uri="http://schemas.openxmlformats.org/drawingml/2006/table">
                <a:tbl>
                  <a:tblPr firstRow="1" bandRow="1">
                    <a:tableStyleId>{3B4B98B0-60AC-42C2-AFA5-B58CD77FA1E5}</a:tableStyleId>
                  </a:tblPr>
                  <a:tblGrid>
                    <a:gridCol w="3048000"/>
                    <a:gridCol w="3048000"/>
                  </a:tblGrid>
                  <a:tr h="4570222">
                    <a:tc>
                      <a:txBody>
                        <a:bodyPr/>
                        <a:lstStyle/>
                        <a:p>
                          <a:endParaRPr lang="es-MX"/>
                        </a:p>
                      </a:txBody>
                      <a:tcPr>
                        <a:blipFill rotWithShape="1">
                          <a:blip r:embed="rId3"/>
                          <a:stretch>
                            <a:fillRect t="-800" r="-100200"/>
                          </a:stretch>
                        </a:blipFill>
                      </a:tcPr>
                    </a:tc>
                    <a:tc>
                      <a:txBody>
                        <a:bodyPr/>
                        <a:lstStyle/>
                        <a:p>
                          <a:endParaRPr lang="es-MX"/>
                        </a:p>
                      </a:txBody>
                      <a:tcPr>
                        <a:blipFill rotWithShape="1">
                          <a:blip r:embed="rId3"/>
                          <a:stretch>
                            <a:fillRect l="-100000" t="-800" r="-200"/>
                          </a:stretch>
                        </a:blipFill>
                      </a:tcPr>
                    </a:tc>
                  </a:tr>
                </a:tbl>
              </a:graphicData>
            </a:graphic>
          </p:graphicFrame>
        </mc:Fallback>
      </mc:AlternateContent>
    </p:spTree>
    <p:extLst>
      <p:ext uri="{BB962C8B-B14F-4D97-AF65-F5344CB8AC3E}">
        <p14:creationId xmlns:p14="http://schemas.microsoft.com/office/powerpoint/2010/main" val="131025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Orden de las operaciones</a:t>
            </a:r>
          </a:p>
          <a:p>
            <a:pPr eaLnBrk="1" hangingPunct="1">
              <a:buFont typeface="Wingdings" pitchFamily="2" charset="2"/>
              <a:buChar char="§"/>
            </a:pPr>
            <a:r>
              <a:rPr lang="es-MX" sz="2200" dirty="0" smtClean="0"/>
              <a:t>Primero, efectuar todas las multiplicaciones y divisiones de izquierda a derecha.</a:t>
            </a:r>
          </a:p>
          <a:p>
            <a:pPr marL="0" indent="0" eaLnBrk="1" hangingPunct="1">
              <a:buNone/>
            </a:pPr>
            <a:endParaRPr lang="es-MX" sz="2200" dirty="0" smtClean="0"/>
          </a:p>
          <a:p>
            <a:pPr eaLnBrk="1" hangingPunct="1">
              <a:buFont typeface="Wingdings" pitchFamily="2" charset="2"/>
              <a:buChar char="§"/>
            </a:pPr>
            <a:r>
              <a:rPr lang="es-MX" sz="2200" dirty="0" smtClean="0"/>
              <a:t>Después, efectuar todas las sumas y restas de izquierda a derecha.</a:t>
            </a:r>
          </a:p>
          <a:p>
            <a:pPr eaLnBrk="1" hangingPunct="1">
              <a:buFont typeface="Wingdings" pitchFamily="2" charset="2"/>
              <a:buChar char="§"/>
            </a:pPr>
            <a:r>
              <a:rPr lang="es-MX" sz="2200" dirty="0" smtClean="0"/>
              <a:t>Si existen varios símbolos de agrupamiento (), {}, [], uno dentro de otro, primero se efectúan las operaciones interiores y luego las exteriores.</a:t>
            </a:r>
          </a:p>
        </p:txBody>
      </p:sp>
    </p:spTree>
    <p:extLst>
      <p:ext uri="{BB962C8B-B14F-4D97-AF65-F5344CB8AC3E}">
        <p14:creationId xmlns:p14="http://schemas.microsoft.com/office/powerpoint/2010/main" val="1428480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Razón </a:t>
                </a:r>
              </a:p>
              <a:p>
                <a:pPr marL="0" indent="0" eaLnBrk="1" hangingPunct="1">
                  <a:buFont typeface="Wingdings" pitchFamily="2" charset="2"/>
                  <a:buNone/>
                </a:pPr>
                <a:r>
                  <a:rPr lang="es-MX" sz="2200" dirty="0" smtClean="0"/>
                  <a:t>Es el cociente de dos número, la cual se puede representar como una fracción.</a:t>
                </a:r>
              </a:p>
              <a:p>
                <a:pPr marL="0" indent="0">
                  <a:buNone/>
                </a:pPr>
                <a14:m>
                  <m:oMathPara xmlns:m="http://schemas.openxmlformats.org/officeDocument/2006/math">
                    <m:oMathParaPr>
                      <m:jc m:val="centerGroup"/>
                    </m:oMathParaPr>
                    <m:oMath xmlns:m="http://schemas.openxmlformats.org/officeDocument/2006/math">
                      <m:f>
                        <m:fPr>
                          <m:ctrlPr>
                            <a:rPr lang="es-MX" sz="2200" i="1">
                              <a:latin typeface="Cambria Math"/>
                            </a:rPr>
                          </m:ctrlPr>
                        </m:fPr>
                        <m:num>
                          <m:r>
                            <a:rPr lang="es-MX" sz="2200" i="1">
                              <a:latin typeface="Cambria Math"/>
                            </a:rPr>
                            <m:t>𝑎</m:t>
                          </m:r>
                        </m:num>
                        <m:den>
                          <m:r>
                            <a:rPr lang="es-MX" sz="2200" i="1">
                              <a:latin typeface="Cambria Math"/>
                            </a:rPr>
                            <m:t>𝑏</m:t>
                          </m:r>
                        </m:den>
                      </m:f>
                    </m:oMath>
                  </m:oMathPara>
                </a14:m>
                <a:endParaRPr lang="es-MX" sz="2200" dirty="0"/>
              </a:p>
              <a:p>
                <a:pPr marL="0" indent="0">
                  <a:buNone/>
                </a:pPr>
                <a:endParaRPr lang="es-MX" sz="2400" b="1" dirty="0" smtClean="0"/>
              </a:p>
              <a:p>
                <a:pPr marL="0" indent="0">
                  <a:buNone/>
                </a:pPr>
                <a:endParaRPr lang="es-MX" sz="2400" b="1" dirty="0"/>
              </a:p>
              <a:p>
                <a:pPr marL="0" indent="0">
                  <a:buNone/>
                </a:pPr>
                <a:r>
                  <a:rPr lang="es-MX" sz="2400" b="1" dirty="0" smtClean="0"/>
                  <a:t>Proporción</a:t>
                </a:r>
                <a:endParaRPr lang="es-MX" sz="2400" b="1" dirty="0"/>
              </a:p>
              <a:p>
                <a:pPr marL="0" indent="0">
                  <a:buNone/>
                </a:pPr>
                <a:r>
                  <a:rPr lang="es-MX" sz="2200" dirty="0" smtClean="0"/>
                  <a:t>Es una igualdad que estable que dos razones son iguales </a:t>
                </a:r>
                <a:endParaRPr lang="es-MX" sz="2200" b="0" i="1" dirty="0" smtClean="0">
                  <a:latin typeface="Cambria Math"/>
                </a:endParaRPr>
              </a:p>
              <a:p>
                <a:pPr marL="0" indent="0">
                  <a:buNone/>
                </a:pPr>
                <a14:m>
                  <m:oMathPara xmlns:m="http://schemas.openxmlformats.org/officeDocument/2006/math">
                    <m:oMathParaPr>
                      <m:jc m:val="centerGroup"/>
                    </m:oMathParaPr>
                    <m:oMath xmlns:m="http://schemas.openxmlformats.org/officeDocument/2006/math">
                      <m:f>
                        <m:fPr>
                          <m:ctrlPr>
                            <a:rPr lang="es-MX" sz="2200" b="0" i="1" smtClean="0">
                              <a:latin typeface="Cambria Math"/>
                            </a:rPr>
                          </m:ctrlPr>
                        </m:fPr>
                        <m:num>
                          <m:r>
                            <a:rPr lang="es-MX" sz="2200" b="0" i="1" smtClean="0">
                              <a:latin typeface="Cambria Math"/>
                            </a:rPr>
                            <m:t>𝑎</m:t>
                          </m:r>
                        </m:num>
                        <m:den>
                          <m:r>
                            <a:rPr lang="es-MX" sz="2200" b="0" i="1" smtClean="0">
                              <a:latin typeface="Cambria Math"/>
                            </a:rPr>
                            <m:t>𝑏</m:t>
                          </m:r>
                        </m:den>
                      </m:f>
                      <m:r>
                        <a:rPr lang="es-MX" sz="2200" b="0" i="1" smtClean="0">
                          <a:latin typeface="Cambria Math"/>
                        </a:rPr>
                        <m:t>=</m:t>
                      </m:r>
                      <m:f>
                        <m:fPr>
                          <m:ctrlPr>
                            <a:rPr lang="es-MX" sz="2200" b="0" i="1" smtClean="0">
                              <a:latin typeface="Cambria Math"/>
                            </a:rPr>
                          </m:ctrlPr>
                        </m:fPr>
                        <m:num>
                          <m:r>
                            <a:rPr lang="es-MX" sz="2200" b="0" i="1" smtClean="0">
                              <a:latin typeface="Cambria Math"/>
                            </a:rPr>
                            <m:t>𝑐</m:t>
                          </m:r>
                        </m:num>
                        <m:den>
                          <m:r>
                            <a:rPr lang="es-MX" sz="2200" b="0" i="1" smtClean="0">
                              <a:latin typeface="Cambria Math"/>
                            </a:rPr>
                            <m:t>𝑑</m:t>
                          </m:r>
                        </m:den>
                      </m:f>
                      <m:r>
                        <a:rPr lang="es-MX" sz="2200" b="0" i="1" smtClean="0">
                          <a:latin typeface="Cambria Math"/>
                        </a:rPr>
                        <m:t>,      </m:t>
                      </m:r>
                      <m:r>
                        <a:rPr lang="es-MX" sz="2200" b="0" i="1" smtClean="0">
                          <a:latin typeface="Cambria Math"/>
                        </a:rPr>
                        <m:t>𝑏</m:t>
                      </m:r>
                      <m:r>
                        <a:rPr lang="es-MX" sz="2200" b="0" i="1" smtClean="0">
                          <a:latin typeface="Cambria Math"/>
                          <a:ea typeface="Cambria Math"/>
                        </a:rPr>
                        <m:t>≠0, </m:t>
                      </m:r>
                      <m:r>
                        <a:rPr lang="es-MX" sz="2200" b="0" i="1" smtClean="0">
                          <a:latin typeface="Cambria Math"/>
                          <a:ea typeface="Cambria Math"/>
                        </a:rPr>
                        <m:t>𝑑</m:t>
                      </m:r>
                      <m:r>
                        <a:rPr lang="es-MX" sz="2200" b="0" i="1" smtClean="0">
                          <a:latin typeface="Cambria Math"/>
                          <a:ea typeface="Cambria Math"/>
                        </a:rPr>
                        <m:t>≠0</m:t>
                      </m:r>
                    </m:oMath>
                  </m:oMathPara>
                </a14:m>
                <a:endParaRPr lang="es-MX" sz="2200" dirty="0"/>
              </a:p>
              <a:p>
                <a:pPr marL="0" indent="0" eaLnBrk="1" hangingPunct="1">
                  <a:buFont typeface="Wingdings" pitchFamily="2" charset="2"/>
                  <a:buNone/>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31025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5" end="5"/>
                                            </p:txEl>
                                          </p:spTgt>
                                        </p:tgtEl>
                                        <p:attrNameLst>
                                          <p:attrName>style.visibility</p:attrName>
                                        </p:attrNameLst>
                                      </p:cBhvr>
                                      <p:to>
                                        <p:strVal val="visible"/>
                                      </p:to>
                                    </p:set>
                                    <p:anim to="" calcmode="lin" valueType="num">
                                      <p:cBhvr>
                                        <p:cTn id="27" dur="1" fill="hold"/>
                                        <p:tgtEl>
                                          <p:spTgt spid="195587">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6" end="6"/>
                                            </p:txEl>
                                          </p:spTgt>
                                        </p:tgtEl>
                                        <p:attrNameLst>
                                          <p:attrName>style.visibility</p:attrName>
                                        </p:attrNameLst>
                                      </p:cBhvr>
                                      <p:to>
                                        <p:strVal val="visible"/>
                                      </p:to>
                                    </p:set>
                                    <p:anim to="" calcmode="lin" valueType="num">
                                      <p:cBhvr>
                                        <p:cTn id="32" dur="1" fill="hold"/>
                                        <p:tgtEl>
                                          <p:spTgt spid="195587">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Intervalos </a:t>
                </a:r>
              </a:p>
              <a:p>
                <a:pPr eaLnBrk="1" hangingPunct="1">
                  <a:buFont typeface="Wingdings" pitchFamily="2" charset="2"/>
                  <a:buChar char="§"/>
                </a:pPr>
                <a:r>
                  <a:rPr lang="es-MX" sz="2200" b="1" dirty="0" smtClean="0"/>
                  <a:t>Intervalo abierto</a:t>
                </a:r>
                <a:r>
                  <a:rPr lang="es-MX" sz="2200" dirty="0" smtClean="0"/>
                  <a:t>, se denomina al conjunto, </a:t>
                </a:r>
                <a14:m>
                  <m:oMath xmlns:m="http://schemas.openxmlformats.org/officeDocument/2006/math">
                    <m:d>
                      <m:dPr>
                        <m:ctrlPr>
                          <a:rPr lang="es-MX" sz="2200" b="0" i="1" smtClean="0">
                            <a:latin typeface="Cambria Math"/>
                          </a:rPr>
                        </m:ctrlPr>
                      </m:dPr>
                      <m:e>
                        <m:r>
                          <a:rPr lang="es-MX" sz="2200" b="0" i="1" smtClean="0">
                            <a:latin typeface="Cambria Math"/>
                          </a:rPr>
                          <m:t>𝑎</m:t>
                        </m:r>
                        <m:r>
                          <a:rPr lang="es-MX" sz="2200" b="0" i="1" smtClean="0">
                            <a:latin typeface="Cambria Math"/>
                          </a:rPr>
                          <m:t>,</m:t>
                        </m:r>
                        <m:r>
                          <a:rPr lang="es-MX" sz="2200" b="0" i="1" smtClean="0">
                            <a:latin typeface="Cambria Math"/>
                          </a:rPr>
                          <m:t>𝑏</m:t>
                        </m:r>
                      </m:e>
                    </m:d>
                    <m:r>
                      <a:rPr lang="es-MX" sz="2200" b="0" i="1" smtClean="0">
                        <a:latin typeface="Cambria Math"/>
                      </a:rPr>
                      <m:t>=</m:t>
                    </m:r>
                    <m:d>
                      <m:dPr>
                        <m:begChr m:val="{"/>
                        <m:endChr m:val="}"/>
                        <m:ctrlPr>
                          <a:rPr lang="es-MX" sz="2200" b="0" i="1" smtClean="0">
                            <a:latin typeface="Cambria Math"/>
                          </a:rPr>
                        </m:ctrlPr>
                      </m:dPr>
                      <m:e>
                        <m:r>
                          <a:rPr lang="es-MX" sz="2200" b="0" i="1" smtClean="0">
                            <a:latin typeface="Cambria Math"/>
                          </a:rPr>
                          <m:t>𝑥</m:t>
                        </m:r>
                        <m:r>
                          <a:rPr lang="es-MX" sz="2200" b="0" i="1" smtClean="0">
                            <a:latin typeface="Cambria Math"/>
                            <a:ea typeface="Cambria Math"/>
                          </a:rPr>
                          <m:t>∈</m:t>
                        </m:r>
                        <m:r>
                          <a:rPr lang="es-MX" sz="2200" b="0" i="1" smtClean="0">
                            <a:latin typeface="Cambria Math"/>
                            <a:ea typeface="Cambria Math"/>
                          </a:rPr>
                          <m:t>ℝ</m:t>
                        </m:r>
                        <m:d>
                          <m:dPr>
                            <m:begChr m:val="|"/>
                            <m:endChr m:val=""/>
                            <m:ctrlPr>
                              <a:rPr lang="es-MX" sz="2200" b="0" i="1" smtClean="0">
                                <a:latin typeface="Cambria Math"/>
                                <a:ea typeface="Cambria Math"/>
                              </a:rPr>
                            </m:ctrlPr>
                          </m:dPr>
                          <m:e>
                            <m:r>
                              <a:rPr lang="es-MX" sz="2200" b="0" i="1" smtClean="0">
                                <a:latin typeface="Cambria Math"/>
                                <a:ea typeface="Cambria Math"/>
                              </a:rPr>
                              <m:t>𝑎</m:t>
                            </m:r>
                            <m:r>
                              <a:rPr lang="es-MX" sz="2200" b="0" i="1" smtClean="0">
                                <a:latin typeface="Cambria Math"/>
                                <a:ea typeface="Cambria Math"/>
                              </a:rPr>
                              <m:t>&lt;</m:t>
                            </m:r>
                            <m:r>
                              <a:rPr lang="es-MX" sz="2200" b="0" i="1" smtClean="0">
                                <a:latin typeface="Cambria Math"/>
                                <a:ea typeface="Cambria Math"/>
                              </a:rPr>
                              <m:t>𝑥</m:t>
                            </m:r>
                            <m:r>
                              <a:rPr lang="es-MX" sz="2200" b="0" i="1" smtClean="0">
                                <a:latin typeface="Cambria Math"/>
                                <a:ea typeface="Cambria Math"/>
                              </a:rPr>
                              <m:t>&lt;</m:t>
                            </m:r>
                            <m:r>
                              <a:rPr lang="es-MX" sz="2200" b="0" i="1" smtClean="0">
                                <a:latin typeface="Cambria Math"/>
                                <a:ea typeface="Cambria Math"/>
                              </a:rPr>
                              <m:t>𝑏</m:t>
                            </m:r>
                          </m:e>
                        </m:d>
                      </m:e>
                    </m:d>
                  </m:oMath>
                </a14:m>
                <a:endParaRPr lang="es-MX" sz="2200" dirty="0" smtClean="0"/>
              </a:p>
              <a:p>
                <a:pPr eaLnBrk="1" hangingPunct="1">
                  <a:buFont typeface="Wingdings" pitchFamily="2" charset="2"/>
                  <a:buChar char="§"/>
                </a:pPr>
                <a:endParaRPr lang="es-MX" sz="2200" dirty="0"/>
              </a:p>
              <a:p>
                <a:pPr eaLnBrk="1" hangingPunct="1">
                  <a:buFont typeface="Wingdings" pitchFamily="2" charset="2"/>
                  <a:buChar char="§"/>
                </a:pPr>
                <a:endParaRPr lang="es-MX" sz="2200" dirty="0" smtClean="0"/>
              </a:p>
              <a:p>
                <a:pPr>
                  <a:buFont typeface="Wingdings" pitchFamily="2" charset="2"/>
                  <a:buChar char="§"/>
                </a:pPr>
                <a:r>
                  <a:rPr lang="es-MX" sz="2200" b="1" dirty="0" smtClean="0"/>
                  <a:t>Intervalo cerrado</a:t>
                </a:r>
                <a:r>
                  <a:rPr lang="es-MX" sz="2200" dirty="0" smtClean="0"/>
                  <a:t>, a y b están incluidos en el conjunto,        </a:t>
                </a:r>
                <a14:m>
                  <m:oMath xmlns:m="http://schemas.openxmlformats.org/officeDocument/2006/math">
                    <m:r>
                      <a:rPr lang="es-MX" sz="2200" b="0" i="1" smtClean="0">
                        <a:latin typeface="Cambria Math"/>
                      </a:rPr>
                      <m:t>[</m:t>
                    </m:r>
                    <m:r>
                      <a:rPr lang="es-MX" sz="2200" b="0" i="1" smtClean="0">
                        <a:latin typeface="Cambria Math"/>
                      </a:rPr>
                      <m:t>𝑎</m:t>
                    </m:r>
                    <m:r>
                      <a:rPr lang="es-MX" sz="2200" b="0" i="1" smtClean="0">
                        <a:latin typeface="Cambria Math"/>
                      </a:rPr>
                      <m:t>,</m:t>
                    </m:r>
                    <m:r>
                      <a:rPr lang="es-MX" sz="2200" b="0" i="1" smtClean="0">
                        <a:latin typeface="Cambria Math"/>
                      </a:rPr>
                      <m:t>𝑏</m:t>
                    </m:r>
                    <m:r>
                      <a:rPr lang="es-MX" sz="2200" b="0" i="1" smtClean="0">
                        <a:latin typeface="Cambria Math"/>
                      </a:rPr>
                      <m:t>]=</m:t>
                    </m:r>
                    <m:d>
                      <m:dPr>
                        <m:begChr m:val="{"/>
                        <m:endChr m:val="}"/>
                        <m:ctrlPr>
                          <a:rPr lang="es-MX" sz="2200" i="1">
                            <a:latin typeface="Cambria Math"/>
                          </a:rPr>
                        </m:ctrlPr>
                      </m:dPr>
                      <m:e>
                        <m:r>
                          <a:rPr lang="es-MX" sz="2200" i="1">
                            <a:latin typeface="Cambria Math"/>
                          </a:rPr>
                          <m:t>𝑥</m:t>
                        </m:r>
                        <m:r>
                          <a:rPr lang="es-MX" sz="2200" i="1">
                            <a:latin typeface="Cambria Math"/>
                            <a:ea typeface="Cambria Math"/>
                          </a:rPr>
                          <m:t>∈</m:t>
                        </m:r>
                        <m:r>
                          <a:rPr lang="es-MX" sz="2200" i="1">
                            <a:latin typeface="Cambria Math"/>
                            <a:ea typeface="Cambria Math"/>
                          </a:rPr>
                          <m:t>ℝ</m:t>
                        </m:r>
                        <m:d>
                          <m:dPr>
                            <m:begChr m:val="|"/>
                            <m:endChr m:val=""/>
                            <m:ctrlPr>
                              <a:rPr lang="es-MX" sz="2200" i="1">
                                <a:latin typeface="Cambria Math"/>
                                <a:ea typeface="Cambria Math"/>
                              </a:rPr>
                            </m:ctrlPr>
                          </m:dPr>
                          <m:e>
                            <m:r>
                              <a:rPr lang="es-MX" sz="2200" i="1">
                                <a:latin typeface="Cambria Math"/>
                                <a:ea typeface="Cambria Math"/>
                              </a:rPr>
                              <m:t>𝑎</m:t>
                            </m:r>
                            <m:r>
                              <a:rPr lang="es-MX" sz="2200" i="1" smtClean="0">
                                <a:latin typeface="Cambria Math"/>
                                <a:ea typeface="Cambria Math"/>
                              </a:rPr>
                              <m:t>≤</m:t>
                            </m:r>
                            <m:r>
                              <a:rPr lang="es-MX" sz="2200" i="1">
                                <a:latin typeface="Cambria Math"/>
                                <a:ea typeface="Cambria Math"/>
                              </a:rPr>
                              <m:t>𝑥</m:t>
                            </m:r>
                            <m:r>
                              <a:rPr lang="es-MX" sz="2200" i="1" smtClean="0">
                                <a:latin typeface="Cambria Math"/>
                                <a:ea typeface="Cambria Math"/>
                              </a:rPr>
                              <m:t>≤</m:t>
                            </m:r>
                            <m:r>
                              <a:rPr lang="es-MX" sz="2200" i="1">
                                <a:latin typeface="Cambria Math"/>
                                <a:ea typeface="Cambria Math"/>
                              </a:rPr>
                              <m:t>𝑏</m:t>
                            </m:r>
                          </m:e>
                        </m:d>
                      </m:e>
                    </m:d>
                  </m:oMath>
                </a14:m>
                <a:endParaRPr lang="es-MX" sz="2200" dirty="0" smtClean="0"/>
              </a:p>
              <a:p>
                <a:pPr>
                  <a:buFont typeface="Wingdings" pitchFamily="2" charset="2"/>
                  <a:buChar char="§"/>
                </a:pPr>
                <a:endParaRPr lang="es-MX" sz="2200" dirty="0"/>
              </a:p>
              <a:p>
                <a:pPr>
                  <a:buFont typeface="Wingdings" pitchFamily="2" charset="2"/>
                  <a:buChar char="§"/>
                </a:pPr>
                <a:endParaRPr lang="es-MX" sz="2200" dirty="0" smtClean="0"/>
              </a:p>
              <a:p>
                <a:pPr>
                  <a:buFont typeface="Wingdings" pitchFamily="2" charset="2"/>
                  <a:buChar char="§"/>
                </a:pPr>
                <a:r>
                  <a:rPr lang="es-MX" sz="2200" b="1" dirty="0" smtClean="0"/>
                  <a:t>Intervalo </a:t>
                </a:r>
                <a:r>
                  <a:rPr lang="es-MX" sz="2200" b="1" dirty="0" err="1" smtClean="0"/>
                  <a:t>semiabierto</a:t>
                </a:r>
                <a:r>
                  <a:rPr lang="es-MX" sz="2200" b="1" dirty="0" smtClean="0"/>
                  <a:t>, </a:t>
                </a:r>
                <a:r>
                  <a:rPr lang="es-MX" sz="2200" dirty="0" smtClean="0"/>
                  <a:t>contiene sólo uno de los dos extremos, </a:t>
                </a:r>
                <a14:m>
                  <m:oMath xmlns:m="http://schemas.openxmlformats.org/officeDocument/2006/math">
                    <m:r>
                      <a:rPr lang="es-MX" sz="2200" b="0" i="0" smtClean="0">
                        <a:latin typeface="Cambria Math"/>
                      </a:rPr>
                      <m:t>[</m:t>
                    </m:r>
                    <m:r>
                      <a:rPr lang="es-MX" sz="2200" b="0" i="1" smtClean="0">
                        <a:latin typeface="Cambria Math"/>
                      </a:rPr>
                      <m:t>𝑎</m:t>
                    </m:r>
                    <m:r>
                      <a:rPr lang="es-MX" sz="2200" b="0" i="1" smtClean="0">
                        <a:latin typeface="Cambria Math"/>
                      </a:rPr>
                      <m:t>,</m:t>
                    </m:r>
                    <m:r>
                      <a:rPr lang="es-MX" sz="2200" b="0" i="1" smtClean="0">
                        <a:latin typeface="Cambria Math"/>
                      </a:rPr>
                      <m:t>𝑏</m:t>
                    </m:r>
                    <m:r>
                      <a:rPr lang="es-MX" sz="2200" b="0" i="1" smtClean="0">
                        <a:latin typeface="Cambria Math"/>
                      </a:rPr>
                      <m:t>)=</m:t>
                    </m:r>
                    <m:d>
                      <m:dPr>
                        <m:begChr m:val="{"/>
                        <m:endChr m:val="}"/>
                        <m:ctrlPr>
                          <a:rPr lang="es-MX" sz="2200" i="1">
                            <a:latin typeface="Cambria Math"/>
                          </a:rPr>
                        </m:ctrlPr>
                      </m:dPr>
                      <m:e>
                        <m:r>
                          <a:rPr lang="es-MX" sz="2200" i="1">
                            <a:latin typeface="Cambria Math"/>
                          </a:rPr>
                          <m:t>𝑥</m:t>
                        </m:r>
                        <m:r>
                          <a:rPr lang="es-MX" sz="2200" i="1">
                            <a:latin typeface="Cambria Math"/>
                            <a:ea typeface="Cambria Math"/>
                          </a:rPr>
                          <m:t>∈</m:t>
                        </m:r>
                        <m:r>
                          <a:rPr lang="es-MX" sz="2200" i="1">
                            <a:latin typeface="Cambria Math"/>
                            <a:ea typeface="Cambria Math"/>
                          </a:rPr>
                          <m:t>ℝ</m:t>
                        </m:r>
                        <m:d>
                          <m:dPr>
                            <m:begChr m:val="|"/>
                            <m:endChr m:val=""/>
                            <m:ctrlPr>
                              <a:rPr lang="es-MX" sz="2200" i="1">
                                <a:latin typeface="Cambria Math"/>
                                <a:ea typeface="Cambria Math"/>
                              </a:rPr>
                            </m:ctrlPr>
                          </m:dPr>
                          <m:e>
                            <m:r>
                              <a:rPr lang="es-MX" sz="2200" i="1">
                                <a:latin typeface="Cambria Math"/>
                                <a:ea typeface="Cambria Math"/>
                              </a:rPr>
                              <m:t>𝑎</m:t>
                            </m:r>
                            <m:r>
                              <a:rPr lang="es-MX" sz="2200" i="1">
                                <a:latin typeface="Cambria Math"/>
                                <a:ea typeface="Cambria Math"/>
                              </a:rPr>
                              <m:t>≤</m:t>
                            </m:r>
                            <m:r>
                              <a:rPr lang="es-MX" sz="2200" i="1">
                                <a:latin typeface="Cambria Math"/>
                                <a:ea typeface="Cambria Math"/>
                              </a:rPr>
                              <m:t>𝑥</m:t>
                            </m:r>
                            <m:r>
                              <a:rPr lang="es-MX" sz="2200" i="1">
                                <a:latin typeface="Cambria Math"/>
                                <a:ea typeface="Cambria Math"/>
                              </a:rPr>
                              <m:t>&lt;</m:t>
                            </m:r>
                            <m:r>
                              <a:rPr lang="es-MX" sz="2200" i="1">
                                <a:latin typeface="Cambria Math"/>
                                <a:ea typeface="Cambria Math"/>
                              </a:rPr>
                              <m:t>𝑏</m:t>
                            </m:r>
                          </m:e>
                        </m:d>
                      </m:e>
                    </m:d>
                  </m:oMath>
                </a14:m>
                <a:r>
                  <a:rPr lang="es-MX" sz="2200" dirty="0" smtClean="0"/>
                  <a:t>     o    </a:t>
                </a:r>
                <a14:m>
                  <m:oMath xmlns:m="http://schemas.openxmlformats.org/officeDocument/2006/math">
                    <m:r>
                      <a:rPr lang="es-MX" sz="2200" dirty="0" smtClean="0">
                        <a:latin typeface="Cambria Math"/>
                      </a:rPr>
                      <m:t>(</m:t>
                    </m:r>
                    <m:r>
                      <a:rPr lang="es-MX" sz="2200" i="1">
                        <a:latin typeface="Cambria Math"/>
                      </a:rPr>
                      <m:t>𝑎</m:t>
                    </m:r>
                    <m:r>
                      <a:rPr lang="es-MX" sz="2200" i="1">
                        <a:latin typeface="Cambria Math"/>
                      </a:rPr>
                      <m:t>,</m:t>
                    </m:r>
                    <m:r>
                      <a:rPr lang="es-MX" sz="2200" i="1">
                        <a:latin typeface="Cambria Math"/>
                      </a:rPr>
                      <m:t>𝑏</m:t>
                    </m:r>
                    <m:r>
                      <a:rPr lang="es-MX" sz="2200" b="0" i="1" smtClean="0">
                        <a:latin typeface="Cambria Math"/>
                      </a:rPr>
                      <m:t>]</m:t>
                    </m:r>
                    <m:r>
                      <a:rPr lang="es-MX" sz="2200" i="1">
                        <a:latin typeface="Cambria Math"/>
                      </a:rPr>
                      <m:t>=</m:t>
                    </m:r>
                    <m:d>
                      <m:dPr>
                        <m:begChr m:val="{"/>
                        <m:endChr m:val="}"/>
                        <m:ctrlPr>
                          <a:rPr lang="es-MX" sz="2200" i="1">
                            <a:latin typeface="Cambria Math"/>
                          </a:rPr>
                        </m:ctrlPr>
                      </m:dPr>
                      <m:e>
                        <m:r>
                          <a:rPr lang="es-MX" sz="2200" i="1">
                            <a:latin typeface="Cambria Math"/>
                          </a:rPr>
                          <m:t>𝑥</m:t>
                        </m:r>
                        <m:r>
                          <a:rPr lang="es-MX" sz="2200" i="1">
                            <a:latin typeface="Cambria Math"/>
                            <a:ea typeface="Cambria Math"/>
                          </a:rPr>
                          <m:t>∈</m:t>
                        </m:r>
                        <m:r>
                          <a:rPr lang="es-MX" sz="2200" i="1">
                            <a:latin typeface="Cambria Math"/>
                            <a:ea typeface="Cambria Math"/>
                          </a:rPr>
                          <m:t>ℝ</m:t>
                        </m:r>
                        <m:d>
                          <m:dPr>
                            <m:begChr m:val="|"/>
                            <m:endChr m:val=""/>
                            <m:ctrlPr>
                              <a:rPr lang="es-MX" sz="2200" i="1">
                                <a:latin typeface="Cambria Math"/>
                                <a:ea typeface="Cambria Math"/>
                              </a:rPr>
                            </m:ctrlPr>
                          </m:dPr>
                          <m:e>
                            <m:r>
                              <a:rPr lang="es-MX" sz="2200" i="1">
                                <a:latin typeface="Cambria Math"/>
                                <a:ea typeface="Cambria Math"/>
                              </a:rPr>
                              <m:t>𝑎</m:t>
                            </m:r>
                            <m:r>
                              <a:rPr lang="es-MX" sz="2200" b="0" i="1" smtClean="0">
                                <a:latin typeface="Cambria Math"/>
                                <a:ea typeface="Cambria Math"/>
                              </a:rPr>
                              <m:t>&lt;</m:t>
                            </m:r>
                            <m:r>
                              <a:rPr lang="es-MX" sz="2200" i="1">
                                <a:latin typeface="Cambria Math"/>
                                <a:ea typeface="Cambria Math"/>
                              </a:rPr>
                              <m:t>𝑥</m:t>
                            </m:r>
                            <m:r>
                              <a:rPr lang="es-MX" sz="2200" i="1">
                                <a:latin typeface="Cambria Math"/>
                                <a:ea typeface="Cambria Math"/>
                              </a:rPr>
                              <m:t>≤</m:t>
                            </m:r>
                            <m:r>
                              <a:rPr lang="es-MX" sz="2200" i="1">
                                <a:latin typeface="Cambria Math"/>
                                <a:ea typeface="Cambria Math"/>
                              </a:rPr>
                              <m:t>𝑏</m:t>
                            </m:r>
                          </m:e>
                        </m:d>
                      </m:e>
                    </m:d>
                  </m:oMath>
                </a14:m>
                <a:r>
                  <a:rPr lang="es-MX" sz="2200" dirty="0"/>
                  <a:t> </a:t>
                </a:r>
                <a:endParaRPr lang="es-MX" sz="2200" dirty="0" smtClean="0"/>
              </a:p>
              <a:p>
                <a:pPr marL="0" indent="0" eaLnBrk="1" hangingPunct="1">
                  <a:buNone/>
                </a:pPr>
                <a:endParaRPr lang="es-MX" sz="2200" dirty="0" smtClean="0"/>
              </a:p>
              <a:p>
                <a:pPr marL="0" indent="0" eaLnBrk="1" hangingPunct="1">
                  <a:buNone/>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31025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4" end="4"/>
                                            </p:txEl>
                                          </p:spTgt>
                                        </p:tgtEl>
                                        <p:attrNameLst>
                                          <p:attrName>style.visibility</p:attrName>
                                        </p:attrNameLst>
                                      </p:cBhvr>
                                      <p:to>
                                        <p:strVal val="visible"/>
                                      </p:to>
                                    </p:set>
                                    <p:anim to="" calcmode="lin" valueType="num">
                                      <p:cBhvr>
                                        <p:cTn id="22" dur="1" fill="hold"/>
                                        <p:tgtEl>
                                          <p:spTgt spid="195587">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7" end="7"/>
                                            </p:txEl>
                                          </p:spTgt>
                                        </p:tgtEl>
                                        <p:attrNameLst>
                                          <p:attrName>style.visibility</p:attrName>
                                        </p:attrNameLst>
                                      </p:cBhvr>
                                      <p:to>
                                        <p:strVal val="visible"/>
                                      </p:to>
                                    </p:set>
                                    <p:anim to="" calcmode="lin" valueType="num">
                                      <p:cBhvr>
                                        <p:cTn id="2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Números complejos (definición)</a:t>
            </a:r>
          </a:p>
          <a:p>
            <a:pPr marL="0" indent="0" eaLnBrk="1" hangingPunct="1">
              <a:buFont typeface="Wingdings" pitchFamily="2" charset="2"/>
              <a:buNone/>
            </a:pPr>
            <a:r>
              <a:rPr lang="es-MX" sz="2200" dirty="0" smtClean="0"/>
              <a:t>Un número de la forma </a:t>
            </a:r>
            <a:r>
              <a:rPr lang="es-MX" sz="2200" b="1" i="1" dirty="0" err="1" smtClean="0"/>
              <a:t>bi</a:t>
            </a:r>
            <a:r>
              <a:rPr lang="es-MX" sz="2200" dirty="0" smtClean="0"/>
              <a:t>, en donde b es cualquier número real e </a:t>
            </a:r>
            <a:r>
              <a:rPr lang="es-MX" sz="2200" b="1" i="1" dirty="0" smtClean="0"/>
              <a:t>i </a:t>
            </a:r>
            <a:r>
              <a:rPr lang="es-MX" sz="2200" dirty="0" smtClean="0"/>
              <a:t>es la unidad imaginaria, recibe en nombre de </a:t>
            </a:r>
            <a:r>
              <a:rPr lang="es-MX" sz="2200" b="1" dirty="0" smtClean="0"/>
              <a:t>número imaginario puro.</a:t>
            </a:r>
          </a:p>
          <a:p>
            <a:pPr marL="0" indent="0" eaLnBrk="1" hangingPunct="1">
              <a:buFont typeface="Wingdings" pitchFamily="2" charset="2"/>
              <a:buNone/>
            </a:pPr>
            <a:endParaRPr lang="es-MX" sz="2200" dirty="0"/>
          </a:p>
          <a:p>
            <a:pPr marL="0" indent="0" eaLnBrk="1" hangingPunct="1">
              <a:buFont typeface="Wingdings" pitchFamily="2" charset="2"/>
              <a:buNone/>
            </a:pPr>
            <a:r>
              <a:rPr lang="es-MX" sz="2200" dirty="0" smtClean="0"/>
              <a:t>Un número de la forma </a:t>
            </a:r>
            <a:r>
              <a:rPr lang="es-MX" sz="2200" b="1" i="1" dirty="0" smtClean="0"/>
              <a:t>a + </a:t>
            </a:r>
            <a:r>
              <a:rPr lang="es-MX" sz="2200" b="1" i="1" dirty="0" err="1" smtClean="0"/>
              <a:t>bi</a:t>
            </a:r>
            <a:r>
              <a:rPr lang="es-MX" sz="2200" dirty="0" smtClean="0"/>
              <a:t>, en donde </a:t>
            </a:r>
            <a:r>
              <a:rPr lang="es-MX" sz="2200" b="1" i="1" dirty="0" smtClean="0"/>
              <a:t>a</a:t>
            </a:r>
            <a:r>
              <a:rPr lang="es-MX" sz="2200" dirty="0" smtClean="0"/>
              <a:t> y </a:t>
            </a:r>
            <a:r>
              <a:rPr lang="es-MX" sz="2200" b="1" i="1" dirty="0" smtClean="0"/>
              <a:t>b</a:t>
            </a:r>
            <a:r>
              <a:rPr lang="es-MX" sz="2200" dirty="0" smtClean="0"/>
              <a:t> son números reales e </a:t>
            </a:r>
            <a:r>
              <a:rPr lang="es-MX" sz="2200" b="1" i="1" dirty="0" smtClean="0"/>
              <a:t>i </a:t>
            </a:r>
            <a:r>
              <a:rPr lang="es-MX" sz="2200" dirty="0" smtClean="0"/>
              <a:t>es la unidad imaginaria, se llama </a:t>
            </a:r>
            <a:r>
              <a:rPr lang="es-MX" sz="2200" b="1" dirty="0" smtClean="0"/>
              <a:t>número complejo</a:t>
            </a:r>
            <a:r>
              <a:rPr lang="es-MX" sz="2200" dirty="0" smtClean="0"/>
              <a:t>.</a:t>
            </a:r>
          </a:p>
          <a:p>
            <a:pPr marL="0" indent="0" eaLnBrk="1" hangingPunct="1">
              <a:buFont typeface="Wingdings" pitchFamily="2" charset="2"/>
              <a:buNone/>
            </a:pPr>
            <a:endParaRPr lang="es-MX" sz="2200" dirty="0"/>
          </a:p>
        </p:txBody>
      </p:sp>
    </p:spTree>
    <p:extLst>
      <p:ext uri="{BB962C8B-B14F-4D97-AF65-F5344CB8AC3E}">
        <p14:creationId xmlns:p14="http://schemas.microsoft.com/office/powerpoint/2010/main" val="3716561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Números complejos (igualdad, negativo y conjugados)</a:t>
                </a:r>
              </a:p>
              <a:p>
                <a:pPr marL="0" indent="0">
                  <a:buNone/>
                </a:pPr>
                <a:r>
                  <a:rPr lang="es-MX" sz="2200" dirty="0" smtClean="0"/>
                  <a:t>Dos número complejos </a:t>
                </a:r>
                <a14:m>
                  <m:oMath xmlns:m="http://schemas.openxmlformats.org/officeDocument/2006/math">
                    <m:r>
                      <a:rPr lang="es-MX" sz="2200" b="0" i="1" smtClean="0">
                        <a:latin typeface="Cambria Math"/>
                      </a:rPr>
                      <m:t>𝑎</m:t>
                    </m:r>
                    <m:r>
                      <a:rPr lang="es-MX" sz="2200" b="0" i="1" smtClean="0">
                        <a:latin typeface="Cambria Math"/>
                      </a:rPr>
                      <m:t>+</m:t>
                    </m:r>
                    <m:r>
                      <a:rPr lang="es-MX" sz="2200" b="0" i="1" smtClean="0">
                        <a:latin typeface="Cambria Math"/>
                      </a:rPr>
                      <m:t>𝑏𝑖</m:t>
                    </m:r>
                  </m:oMath>
                </a14:m>
                <a:r>
                  <a:rPr lang="es-MX" sz="2200" dirty="0" smtClean="0"/>
                  <a:t> y </a:t>
                </a:r>
                <a14:m>
                  <m:oMath xmlns:m="http://schemas.openxmlformats.org/officeDocument/2006/math">
                    <m:r>
                      <m:rPr>
                        <m:sty m:val="p"/>
                      </m:rPr>
                      <a:rPr lang="es-MX" sz="2200" b="0" i="0" smtClean="0">
                        <a:latin typeface="Cambria Math"/>
                      </a:rPr>
                      <m:t>c</m:t>
                    </m:r>
                    <m:r>
                      <a:rPr lang="es-MX" sz="2200" i="1">
                        <a:latin typeface="Cambria Math"/>
                      </a:rPr>
                      <m:t>+</m:t>
                    </m:r>
                    <m:r>
                      <a:rPr lang="es-MX" sz="2200" b="0" i="1" smtClean="0">
                        <a:latin typeface="Cambria Math"/>
                      </a:rPr>
                      <m:t>𝑑</m:t>
                    </m:r>
                    <m:r>
                      <a:rPr lang="es-MX" sz="2200" i="1">
                        <a:latin typeface="Cambria Math"/>
                      </a:rPr>
                      <m:t>𝑖</m:t>
                    </m:r>
                  </m:oMath>
                </a14:m>
                <a:r>
                  <a:rPr lang="es-MX" sz="2200" dirty="0" smtClean="0"/>
                  <a:t> son iguales si y sólo si </a:t>
                </a:r>
                <a14:m>
                  <m:oMath xmlns:m="http://schemas.openxmlformats.org/officeDocument/2006/math">
                    <m:r>
                      <a:rPr lang="es-MX" sz="2200" i="1">
                        <a:latin typeface="Cambria Math"/>
                      </a:rPr>
                      <m:t>𝑎</m:t>
                    </m:r>
                    <m:r>
                      <a:rPr lang="es-MX" sz="2200" b="0" i="1" smtClean="0">
                        <a:latin typeface="Cambria Math"/>
                      </a:rPr>
                      <m:t>=</m:t>
                    </m:r>
                    <m:r>
                      <a:rPr lang="es-MX" sz="2200" b="0" i="1" smtClean="0">
                        <a:latin typeface="Cambria Math"/>
                      </a:rPr>
                      <m:t>𝑐</m:t>
                    </m:r>
                  </m:oMath>
                </a14:m>
                <a:r>
                  <a:rPr lang="es-MX" sz="2200" dirty="0"/>
                  <a:t> y </a:t>
                </a:r>
                <a14:m>
                  <m:oMath xmlns:m="http://schemas.openxmlformats.org/officeDocument/2006/math">
                    <m:r>
                      <m:rPr>
                        <m:sty m:val="p"/>
                      </m:rPr>
                      <a:rPr lang="es-MX" sz="2200" dirty="0" smtClean="0">
                        <a:latin typeface="Cambria Math"/>
                      </a:rPr>
                      <m:t>b</m:t>
                    </m:r>
                    <m:r>
                      <a:rPr lang="es-MX" sz="2200" b="0" i="1" dirty="0" smtClean="0">
                        <a:latin typeface="Cambria Math"/>
                      </a:rPr>
                      <m:t>=</m:t>
                    </m:r>
                    <m:r>
                      <a:rPr lang="es-MX" sz="2200" i="1">
                        <a:latin typeface="Cambria Math"/>
                      </a:rPr>
                      <m:t>𝑑</m:t>
                    </m:r>
                  </m:oMath>
                </a14:m>
                <a:r>
                  <a:rPr lang="es-MX" sz="2200" dirty="0"/>
                  <a:t> </a:t>
                </a:r>
                <a:r>
                  <a:rPr lang="es-MX" sz="2200" dirty="0" smtClean="0"/>
                  <a:t>.</a:t>
                </a:r>
              </a:p>
              <a:p>
                <a:pPr marL="0" indent="0">
                  <a:buNone/>
                </a:pPr>
                <a:endParaRPr lang="es-MX" sz="2200" dirty="0"/>
              </a:p>
              <a:p>
                <a:pPr marL="0" indent="0">
                  <a:buNone/>
                </a:pPr>
                <a:r>
                  <a:rPr lang="es-MX" sz="2200" dirty="0" smtClean="0"/>
                  <a:t>El negativo del número complejo </a:t>
                </a:r>
                <a14:m>
                  <m:oMath xmlns:m="http://schemas.openxmlformats.org/officeDocument/2006/math">
                    <m:r>
                      <a:rPr lang="es-MX" sz="2200" i="1">
                        <a:latin typeface="Cambria Math"/>
                      </a:rPr>
                      <m:t>𝑎</m:t>
                    </m:r>
                    <m:r>
                      <a:rPr lang="es-MX" sz="2200" i="1">
                        <a:latin typeface="Cambria Math"/>
                      </a:rPr>
                      <m:t>+</m:t>
                    </m:r>
                    <m:r>
                      <a:rPr lang="es-MX" sz="2200" i="1">
                        <a:latin typeface="Cambria Math"/>
                      </a:rPr>
                      <m:t>𝑏𝑖</m:t>
                    </m:r>
                  </m:oMath>
                </a14:m>
                <a:r>
                  <a:rPr lang="es-MX" sz="2200" dirty="0"/>
                  <a:t> </a:t>
                </a:r>
                <a:r>
                  <a:rPr lang="es-MX" sz="2200" dirty="0" smtClean="0"/>
                  <a:t> es </a:t>
                </a:r>
                <a14:m>
                  <m:oMath xmlns:m="http://schemas.openxmlformats.org/officeDocument/2006/math">
                    <m:r>
                      <a:rPr lang="es-MX" sz="2200" b="0" i="0" smtClean="0">
                        <a:latin typeface="Cambria Math"/>
                      </a:rPr>
                      <m:t>−</m:t>
                    </m:r>
                    <m:r>
                      <a:rPr lang="es-MX" sz="2200" i="1">
                        <a:latin typeface="Cambria Math"/>
                      </a:rPr>
                      <m:t>𝑎</m:t>
                    </m:r>
                    <m:r>
                      <a:rPr lang="es-MX" sz="2200" b="0" i="1" smtClean="0">
                        <a:latin typeface="Cambria Math"/>
                      </a:rPr>
                      <m:t>−</m:t>
                    </m:r>
                    <m:r>
                      <a:rPr lang="es-MX" sz="2200" i="1">
                        <a:latin typeface="Cambria Math"/>
                      </a:rPr>
                      <m:t>𝑏𝑖</m:t>
                    </m:r>
                  </m:oMath>
                </a14:m>
                <a:r>
                  <a:rPr lang="es-MX" sz="2200" dirty="0" smtClean="0"/>
                  <a:t>.</a:t>
                </a:r>
              </a:p>
              <a:p>
                <a:pPr marL="0" indent="0">
                  <a:buNone/>
                </a:pPr>
                <a:endParaRPr lang="es-MX" sz="2200" dirty="0" smtClean="0"/>
              </a:p>
              <a:p>
                <a:pPr marL="0" indent="0">
                  <a:buNone/>
                </a:pPr>
                <a:r>
                  <a:rPr lang="es-MX" sz="2200" dirty="0" smtClean="0"/>
                  <a:t>Dos número complejos que sólo difieren en el signo de sus partes imaginarias se llaman </a:t>
                </a:r>
                <a:r>
                  <a:rPr lang="es-MX" sz="2200" b="1" dirty="0" smtClean="0"/>
                  <a:t>números complejos conjugados. </a:t>
                </a:r>
                <a:endParaRPr lang="es-MX" sz="2200" b="1"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85812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5" end="5"/>
                                            </p:txEl>
                                          </p:spTgt>
                                        </p:tgtEl>
                                        <p:attrNameLst>
                                          <p:attrName>style.visibility</p:attrName>
                                        </p:attrNameLst>
                                      </p:cBhvr>
                                      <p:to>
                                        <p:strVal val="visible"/>
                                      </p:to>
                                    </p:set>
                                    <p:anim to="" calcmode="lin" valueType="num">
                                      <p:cBhvr>
                                        <p:cTn id="27" dur="1" fill="hold"/>
                                        <p:tgtEl>
                                          <p:spTgt spid="19558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lnSpcReduction="10000"/>
              </a:bodyPr>
              <a:lstStyle/>
              <a:p>
                <a:pPr marL="0" indent="0" eaLnBrk="1" hangingPunct="1">
                  <a:buFont typeface="Wingdings" pitchFamily="2" charset="2"/>
                  <a:buNone/>
                </a:pPr>
                <a:r>
                  <a:rPr lang="es-MX" sz="2400" b="1" dirty="0" smtClean="0"/>
                  <a:t>Dos excepciones en los números complejos:</a:t>
                </a:r>
              </a:p>
              <a:p>
                <a:pPr marL="457200" indent="-457200" eaLnBrk="1" hangingPunct="1">
                  <a:buFont typeface="+mj-lt"/>
                  <a:buAutoNum type="alphaLcParenR"/>
                </a:pPr>
                <a14:m>
                  <m:oMath xmlns:m="http://schemas.openxmlformats.org/officeDocument/2006/math">
                    <m:sSup>
                      <m:sSupPr>
                        <m:ctrlPr>
                          <a:rPr lang="es-MX" sz="2200" i="1" smtClean="0">
                            <a:latin typeface="Cambria Math"/>
                          </a:rPr>
                        </m:ctrlPr>
                      </m:sSupPr>
                      <m:e>
                        <m:r>
                          <a:rPr lang="es-MX" sz="2200" b="0" i="1" smtClean="0">
                            <a:latin typeface="Cambria Math"/>
                          </a:rPr>
                          <m:t>𝑖</m:t>
                        </m:r>
                      </m:e>
                      <m:sup>
                        <m:r>
                          <a:rPr lang="es-MX" sz="2200" b="0" i="1" smtClean="0">
                            <a:latin typeface="Cambria Math"/>
                          </a:rPr>
                          <m:t>2</m:t>
                        </m:r>
                      </m:sup>
                    </m:sSup>
                    <m:r>
                      <a:rPr lang="es-MX" sz="2200" b="0" i="1" smtClean="0">
                        <a:latin typeface="Cambria Math"/>
                      </a:rPr>
                      <m:t>=−1</m:t>
                    </m:r>
                  </m:oMath>
                </a14:m>
                <a:endParaRPr lang="es-MX" sz="2200" b="0" dirty="0" smtClean="0">
                  <a:latin typeface="+mj-lt"/>
                </a:endParaRPr>
              </a:p>
              <a:p>
                <a:pPr marL="457200" indent="-457200" eaLnBrk="1" hangingPunct="1">
                  <a:buFont typeface="+mj-lt"/>
                  <a:buAutoNum type="alphaLcParenR"/>
                </a:pPr>
                <a14:m>
                  <m:oMath xmlns:m="http://schemas.openxmlformats.org/officeDocument/2006/math">
                    <m:rad>
                      <m:radPr>
                        <m:degHide m:val="on"/>
                        <m:ctrlPr>
                          <a:rPr lang="es-MX" sz="2200" b="0" i="1" smtClean="0">
                            <a:latin typeface="Cambria Math"/>
                          </a:rPr>
                        </m:ctrlPr>
                      </m:radPr>
                      <m:deg/>
                      <m:e>
                        <m:r>
                          <a:rPr lang="es-MX" sz="2200" b="0" i="1" smtClean="0">
                            <a:latin typeface="Cambria Math"/>
                          </a:rPr>
                          <m:t>−</m:t>
                        </m:r>
                        <m:r>
                          <a:rPr lang="es-MX" sz="2200" b="0" i="1" smtClean="0">
                            <a:latin typeface="Cambria Math"/>
                          </a:rPr>
                          <m:t>𝑎</m:t>
                        </m:r>
                      </m:e>
                    </m:rad>
                    <m:r>
                      <a:rPr lang="es-MX" sz="2200" b="0" i="1" smtClean="0">
                        <a:latin typeface="Cambria Math"/>
                      </a:rPr>
                      <m:t> </m:t>
                    </m:r>
                    <m:rad>
                      <m:radPr>
                        <m:degHide m:val="on"/>
                        <m:ctrlPr>
                          <a:rPr lang="es-MX" sz="2200" b="0" i="1" smtClean="0">
                            <a:latin typeface="Cambria Math"/>
                          </a:rPr>
                        </m:ctrlPr>
                      </m:radPr>
                      <m:deg/>
                      <m:e>
                        <m:r>
                          <a:rPr lang="es-MX" sz="2200" b="0" i="1" smtClean="0">
                            <a:latin typeface="Cambria Math"/>
                          </a:rPr>
                          <m:t>−</m:t>
                        </m:r>
                        <m:r>
                          <a:rPr lang="es-MX" sz="2200" b="0" i="1" smtClean="0">
                            <a:latin typeface="Cambria Math"/>
                          </a:rPr>
                          <m:t>𝑏</m:t>
                        </m:r>
                      </m:e>
                    </m:rad>
                    <m:r>
                      <a:rPr lang="es-MX" sz="2200" b="0" i="1" smtClean="0">
                        <a:latin typeface="Cambria Math"/>
                      </a:rPr>
                      <m:t>=</m:t>
                    </m:r>
                    <m:d>
                      <m:dPr>
                        <m:ctrlPr>
                          <a:rPr lang="es-MX" sz="2200" b="0" i="1" smtClean="0">
                            <a:latin typeface="Cambria Math"/>
                          </a:rPr>
                        </m:ctrlPr>
                      </m:dPr>
                      <m:e>
                        <m:rad>
                          <m:radPr>
                            <m:degHide m:val="on"/>
                            <m:ctrlPr>
                              <a:rPr lang="es-MX" sz="2200" b="0" i="1" smtClean="0">
                                <a:latin typeface="Cambria Math"/>
                              </a:rPr>
                            </m:ctrlPr>
                          </m:radPr>
                          <m:deg/>
                          <m:e>
                            <m:r>
                              <a:rPr lang="es-MX" sz="2200" b="0" i="1" smtClean="0">
                                <a:latin typeface="Cambria Math"/>
                              </a:rPr>
                              <m:t>𝑎𝑖</m:t>
                            </m:r>
                          </m:e>
                        </m:rad>
                      </m:e>
                    </m:d>
                    <m:d>
                      <m:dPr>
                        <m:ctrlPr>
                          <a:rPr lang="es-MX" sz="2200" b="0" i="1" smtClean="0">
                            <a:latin typeface="Cambria Math"/>
                          </a:rPr>
                        </m:ctrlPr>
                      </m:dPr>
                      <m:e>
                        <m:rad>
                          <m:radPr>
                            <m:degHide m:val="on"/>
                            <m:ctrlPr>
                              <a:rPr lang="es-MX" sz="2200" b="0" i="1" smtClean="0">
                                <a:latin typeface="Cambria Math"/>
                              </a:rPr>
                            </m:ctrlPr>
                          </m:radPr>
                          <m:deg/>
                          <m:e>
                            <m:r>
                              <a:rPr lang="es-MX" sz="2200" b="0" i="1" smtClean="0">
                                <a:latin typeface="Cambria Math"/>
                              </a:rPr>
                              <m:t>𝑏𝑖</m:t>
                            </m:r>
                          </m:e>
                        </m:rad>
                      </m:e>
                    </m:d>
                    <m:r>
                      <a:rPr lang="es-MX" sz="2200" b="0" i="1" smtClean="0">
                        <a:latin typeface="Cambria Math"/>
                      </a:rPr>
                      <m:t>=</m:t>
                    </m:r>
                    <m:sSup>
                      <m:sSupPr>
                        <m:ctrlPr>
                          <a:rPr lang="es-MX" sz="2200" b="0" i="1" smtClean="0">
                            <a:latin typeface="Cambria Math"/>
                          </a:rPr>
                        </m:ctrlPr>
                      </m:sSupPr>
                      <m:e>
                        <m:r>
                          <a:rPr lang="es-MX" sz="2200" b="0" i="1" smtClean="0">
                            <a:latin typeface="Cambria Math"/>
                          </a:rPr>
                          <m:t>𝑖</m:t>
                        </m:r>
                      </m:e>
                      <m:sup>
                        <m:r>
                          <a:rPr lang="es-MX" sz="2200" b="0" i="1" smtClean="0">
                            <a:latin typeface="Cambria Math"/>
                          </a:rPr>
                          <m:t>2</m:t>
                        </m:r>
                      </m:sup>
                    </m:sSup>
                    <m:rad>
                      <m:radPr>
                        <m:degHide m:val="on"/>
                        <m:ctrlPr>
                          <a:rPr lang="es-MX" sz="2200" b="0" i="1" smtClean="0">
                            <a:latin typeface="Cambria Math"/>
                          </a:rPr>
                        </m:ctrlPr>
                      </m:radPr>
                      <m:deg/>
                      <m:e>
                        <m:r>
                          <a:rPr lang="es-MX" sz="2200" b="0" i="1" smtClean="0">
                            <a:latin typeface="Cambria Math"/>
                          </a:rPr>
                          <m:t>𝑎𝑏</m:t>
                        </m:r>
                      </m:e>
                    </m:rad>
                    <m:r>
                      <a:rPr lang="es-MX" sz="2200" b="0" i="1" smtClean="0">
                        <a:latin typeface="Cambria Math"/>
                      </a:rPr>
                      <m:t>=−</m:t>
                    </m:r>
                    <m:rad>
                      <m:radPr>
                        <m:degHide m:val="on"/>
                        <m:ctrlPr>
                          <a:rPr lang="es-MX" sz="2200" b="0" i="1" smtClean="0">
                            <a:latin typeface="Cambria Math"/>
                          </a:rPr>
                        </m:ctrlPr>
                      </m:radPr>
                      <m:deg/>
                      <m:e>
                        <m:r>
                          <a:rPr lang="es-MX" sz="2200" b="0" i="1" smtClean="0">
                            <a:latin typeface="Cambria Math"/>
                          </a:rPr>
                          <m:t>𝑎𝑏</m:t>
                        </m:r>
                      </m:e>
                    </m:rad>
                  </m:oMath>
                </a14:m>
                <a:endParaRPr lang="es-MX" sz="2200" b="0" dirty="0" smtClean="0">
                  <a:latin typeface="+mj-lt"/>
                </a:endParaRPr>
              </a:p>
              <a:p>
                <a:pPr marL="0" indent="0" eaLnBrk="1" hangingPunct="1">
                  <a:buNone/>
                </a:pPr>
                <a:endParaRPr lang="es-MX" sz="2200" dirty="0" smtClean="0"/>
              </a:p>
              <a:p>
                <a:pPr marL="0" indent="0" eaLnBrk="1" hangingPunct="1">
                  <a:buNone/>
                </a:pPr>
                <a:r>
                  <a:rPr lang="es-MX" sz="2200" b="1" dirty="0" smtClean="0"/>
                  <a:t>Operaciones fundamentales</a:t>
                </a:r>
              </a:p>
              <a:p>
                <a:pPr eaLnBrk="1" hangingPunct="1">
                  <a:buFont typeface="Wingdings" panose="05000000000000000000" pitchFamily="2" charset="2"/>
                  <a:buChar char="§"/>
                </a:pPr>
                <a:r>
                  <a:rPr lang="es-MX" sz="2200" dirty="0" smtClean="0"/>
                  <a:t>Adición: </a:t>
                </a:r>
              </a:p>
              <a:p>
                <a:pPr marL="0" indent="0" eaLnBrk="1" hangingPunct="1">
                  <a:buNone/>
                </a:pPr>
                <a14:m>
                  <m:oMathPara xmlns:m="http://schemas.openxmlformats.org/officeDocument/2006/math">
                    <m:oMathParaPr>
                      <m:jc m:val="centerGroup"/>
                    </m:oMathParaPr>
                    <m:oMath xmlns:m="http://schemas.openxmlformats.org/officeDocument/2006/math">
                      <m:d>
                        <m:dPr>
                          <m:ctrlPr>
                            <a:rPr lang="es-MX" sz="2200" b="0" i="1" smtClean="0">
                              <a:latin typeface="Cambria Math"/>
                            </a:rPr>
                          </m:ctrlPr>
                        </m:dPr>
                        <m:e>
                          <m:r>
                            <a:rPr lang="es-MX" sz="2200" b="0" i="1" smtClean="0">
                              <a:latin typeface="Cambria Math"/>
                            </a:rPr>
                            <m:t>𝑎</m:t>
                          </m:r>
                          <m:r>
                            <a:rPr lang="es-MX" sz="2200" b="0" i="1" smtClean="0">
                              <a:latin typeface="Cambria Math"/>
                            </a:rPr>
                            <m:t>+</m:t>
                          </m:r>
                          <m:r>
                            <a:rPr lang="es-MX" sz="2200" b="0" i="1" smtClean="0">
                              <a:latin typeface="Cambria Math"/>
                            </a:rPr>
                            <m:t>𝑏𝑖</m:t>
                          </m:r>
                        </m:e>
                      </m:d>
                      <m:r>
                        <a:rPr lang="es-MX" sz="2200" b="0" i="1" smtClean="0">
                          <a:latin typeface="Cambria Math"/>
                        </a:rPr>
                        <m:t>+</m:t>
                      </m:r>
                      <m:d>
                        <m:dPr>
                          <m:ctrlPr>
                            <a:rPr lang="es-MX" sz="2200" b="0" i="1" smtClean="0">
                              <a:latin typeface="Cambria Math"/>
                            </a:rPr>
                          </m:ctrlPr>
                        </m:dPr>
                        <m:e>
                          <m:r>
                            <a:rPr lang="es-MX" sz="2200" b="0" i="1" smtClean="0">
                              <a:latin typeface="Cambria Math"/>
                            </a:rPr>
                            <m:t>𝑐</m:t>
                          </m:r>
                          <m:r>
                            <a:rPr lang="es-MX" sz="2200" b="0" i="1" smtClean="0">
                              <a:latin typeface="Cambria Math"/>
                            </a:rPr>
                            <m:t>+</m:t>
                          </m:r>
                          <m:r>
                            <a:rPr lang="es-MX" sz="2200" b="0" i="1" smtClean="0">
                              <a:latin typeface="Cambria Math"/>
                            </a:rPr>
                            <m:t>𝑑𝑖</m:t>
                          </m:r>
                        </m:e>
                      </m:d>
                      <m:r>
                        <a:rPr lang="es-MX" sz="2200" b="0" i="1" smtClean="0">
                          <a:latin typeface="Cambria Math"/>
                        </a:rPr>
                        <m:t>=</m:t>
                      </m:r>
                      <m:r>
                        <a:rPr lang="es-MX" sz="2200" b="0" i="1" smtClean="0">
                          <a:latin typeface="Cambria Math"/>
                        </a:rPr>
                        <m:t>𝑎</m:t>
                      </m:r>
                      <m:r>
                        <a:rPr lang="es-MX" sz="2200" b="0" i="1" smtClean="0">
                          <a:latin typeface="Cambria Math"/>
                        </a:rPr>
                        <m:t>+</m:t>
                      </m:r>
                      <m:r>
                        <a:rPr lang="es-MX" sz="2200" b="0" i="1" smtClean="0">
                          <a:latin typeface="Cambria Math"/>
                        </a:rPr>
                        <m:t>𝑐</m:t>
                      </m:r>
                      <m:r>
                        <a:rPr lang="es-MX" sz="2200" b="0" i="1" smtClean="0">
                          <a:latin typeface="Cambria Math"/>
                        </a:rPr>
                        <m:t>+</m:t>
                      </m:r>
                      <m:r>
                        <a:rPr lang="es-MX" sz="2200" b="0" i="1" smtClean="0">
                          <a:latin typeface="Cambria Math"/>
                        </a:rPr>
                        <m:t>𝑏𝑖</m:t>
                      </m:r>
                      <m:r>
                        <a:rPr lang="es-MX" sz="2200" b="0" i="1" smtClean="0">
                          <a:latin typeface="Cambria Math"/>
                        </a:rPr>
                        <m:t>+</m:t>
                      </m:r>
                      <m:r>
                        <a:rPr lang="es-MX" sz="2200" b="0" i="1" smtClean="0">
                          <a:latin typeface="Cambria Math"/>
                        </a:rPr>
                        <m:t>𝑑𝑖</m:t>
                      </m:r>
                      <m:r>
                        <a:rPr lang="es-MX" sz="2200" b="0" i="1" smtClean="0">
                          <a:latin typeface="Cambria Math"/>
                        </a:rPr>
                        <m:t>=</m:t>
                      </m:r>
                      <m:d>
                        <m:dPr>
                          <m:ctrlPr>
                            <a:rPr lang="es-MX" sz="2200" b="0" i="1" smtClean="0">
                              <a:latin typeface="Cambria Math"/>
                            </a:rPr>
                          </m:ctrlPr>
                        </m:dPr>
                        <m:e>
                          <m:r>
                            <a:rPr lang="es-MX" sz="2200" b="0" i="1" smtClean="0">
                              <a:latin typeface="Cambria Math"/>
                            </a:rPr>
                            <m:t>𝑎</m:t>
                          </m:r>
                          <m:r>
                            <a:rPr lang="es-MX" sz="2200" b="0" i="1" smtClean="0">
                              <a:latin typeface="Cambria Math"/>
                            </a:rPr>
                            <m:t>+</m:t>
                          </m:r>
                          <m:r>
                            <a:rPr lang="es-MX" sz="2200" b="0" i="1" smtClean="0">
                              <a:latin typeface="Cambria Math"/>
                            </a:rPr>
                            <m:t>𝑐</m:t>
                          </m:r>
                        </m:e>
                      </m:d>
                      <m:r>
                        <a:rPr lang="es-MX" sz="2200" b="0" i="1" smtClean="0">
                          <a:latin typeface="Cambria Math"/>
                        </a:rPr>
                        <m:t>+</m:t>
                      </m:r>
                      <m:d>
                        <m:dPr>
                          <m:ctrlPr>
                            <a:rPr lang="es-MX" sz="2200" b="0" i="1" smtClean="0">
                              <a:latin typeface="Cambria Math"/>
                            </a:rPr>
                          </m:ctrlPr>
                        </m:dPr>
                        <m:e>
                          <m:r>
                            <a:rPr lang="es-MX" sz="2200" b="0" i="1" smtClean="0">
                              <a:latin typeface="Cambria Math"/>
                            </a:rPr>
                            <m:t>𝑏</m:t>
                          </m:r>
                          <m:r>
                            <a:rPr lang="es-MX" sz="2200" b="0" i="1" smtClean="0">
                              <a:latin typeface="Cambria Math"/>
                            </a:rPr>
                            <m:t>+</m:t>
                          </m:r>
                          <m:r>
                            <a:rPr lang="es-MX" sz="2200" b="0" i="1" smtClean="0">
                              <a:latin typeface="Cambria Math"/>
                            </a:rPr>
                            <m:t>𝑑</m:t>
                          </m:r>
                        </m:e>
                      </m:d>
                      <m:r>
                        <a:rPr lang="es-MX" sz="2200" b="0" i="1" smtClean="0">
                          <a:latin typeface="Cambria Math"/>
                        </a:rPr>
                        <m:t>𝑖</m:t>
                      </m:r>
                    </m:oMath>
                  </m:oMathPara>
                </a14:m>
                <a:endParaRPr lang="es-MX" sz="2200" dirty="0" smtClean="0"/>
              </a:p>
              <a:p>
                <a:pPr eaLnBrk="1" hangingPunct="1">
                  <a:buFont typeface="Wingdings" panose="05000000000000000000" pitchFamily="2" charset="2"/>
                  <a:buChar char="§"/>
                </a:pPr>
                <a:r>
                  <a:rPr lang="es-MX" sz="2200" dirty="0" smtClean="0"/>
                  <a:t>Sustracción:</a:t>
                </a:r>
              </a:p>
              <a:p>
                <a:pPr marL="0" indent="0">
                  <a:buNone/>
                </a:pPr>
                <a14:m>
                  <m:oMathPara xmlns:m="http://schemas.openxmlformats.org/officeDocument/2006/math">
                    <m:oMathParaPr>
                      <m:jc m:val="centerGroup"/>
                    </m:oMathParaPr>
                    <m:oMath xmlns:m="http://schemas.openxmlformats.org/officeDocument/2006/math">
                      <m:d>
                        <m:dPr>
                          <m:ctrlPr>
                            <a:rPr lang="es-MX" sz="2200" i="1">
                              <a:latin typeface="Cambria Math"/>
                            </a:rPr>
                          </m:ctrlPr>
                        </m:dPr>
                        <m:e>
                          <m:r>
                            <a:rPr lang="es-MX" sz="2200" i="1">
                              <a:latin typeface="Cambria Math"/>
                            </a:rPr>
                            <m:t>𝑎</m:t>
                          </m:r>
                          <m:r>
                            <a:rPr lang="es-MX" sz="2200" i="1">
                              <a:latin typeface="Cambria Math"/>
                            </a:rPr>
                            <m:t>+</m:t>
                          </m:r>
                          <m:r>
                            <a:rPr lang="es-MX" sz="2200" i="1">
                              <a:latin typeface="Cambria Math"/>
                            </a:rPr>
                            <m:t>𝑏𝑖</m:t>
                          </m:r>
                        </m:e>
                      </m:d>
                      <m:r>
                        <a:rPr lang="es-MX" sz="2200" b="0" i="1" smtClean="0">
                          <a:latin typeface="Cambria Math"/>
                        </a:rPr>
                        <m:t>−</m:t>
                      </m:r>
                      <m:d>
                        <m:dPr>
                          <m:ctrlPr>
                            <a:rPr lang="es-MX" sz="2200" i="1">
                              <a:latin typeface="Cambria Math"/>
                            </a:rPr>
                          </m:ctrlPr>
                        </m:dPr>
                        <m:e>
                          <m:r>
                            <a:rPr lang="es-MX" sz="2200" i="1">
                              <a:latin typeface="Cambria Math"/>
                            </a:rPr>
                            <m:t>𝑐</m:t>
                          </m:r>
                          <m:r>
                            <a:rPr lang="es-MX" sz="2200" i="1">
                              <a:latin typeface="Cambria Math"/>
                            </a:rPr>
                            <m:t>+</m:t>
                          </m:r>
                          <m:r>
                            <a:rPr lang="es-MX" sz="2200" i="1">
                              <a:latin typeface="Cambria Math"/>
                            </a:rPr>
                            <m:t>𝑑𝑖</m:t>
                          </m:r>
                        </m:e>
                      </m:d>
                      <m:r>
                        <a:rPr lang="es-MX" sz="2200" i="1">
                          <a:latin typeface="Cambria Math"/>
                        </a:rPr>
                        <m:t>=</m:t>
                      </m:r>
                      <m:r>
                        <a:rPr lang="es-MX" sz="2200" i="1">
                          <a:latin typeface="Cambria Math"/>
                        </a:rPr>
                        <m:t>𝑎</m:t>
                      </m:r>
                      <m:r>
                        <a:rPr lang="es-MX" sz="2200" b="0" i="1" smtClean="0">
                          <a:latin typeface="Cambria Math"/>
                        </a:rPr>
                        <m:t>−</m:t>
                      </m:r>
                      <m:r>
                        <a:rPr lang="es-MX" sz="2200" i="1">
                          <a:latin typeface="Cambria Math"/>
                        </a:rPr>
                        <m:t>𝑐</m:t>
                      </m:r>
                      <m:r>
                        <a:rPr lang="es-MX" sz="2200" i="1">
                          <a:latin typeface="Cambria Math"/>
                        </a:rPr>
                        <m:t>+</m:t>
                      </m:r>
                      <m:r>
                        <a:rPr lang="es-MX" sz="2200" i="1">
                          <a:latin typeface="Cambria Math"/>
                        </a:rPr>
                        <m:t>𝑏𝑖</m:t>
                      </m:r>
                      <m:r>
                        <a:rPr lang="es-MX" sz="2200" b="0" i="1" smtClean="0">
                          <a:latin typeface="Cambria Math"/>
                        </a:rPr>
                        <m:t>−</m:t>
                      </m:r>
                      <m:r>
                        <a:rPr lang="es-MX" sz="2200" i="1">
                          <a:latin typeface="Cambria Math"/>
                        </a:rPr>
                        <m:t>𝑑𝑖</m:t>
                      </m:r>
                      <m:r>
                        <a:rPr lang="es-MX" sz="2200" i="1">
                          <a:latin typeface="Cambria Math"/>
                        </a:rPr>
                        <m:t>=</m:t>
                      </m:r>
                      <m:d>
                        <m:dPr>
                          <m:ctrlPr>
                            <a:rPr lang="es-MX" sz="2200" i="1">
                              <a:latin typeface="Cambria Math"/>
                            </a:rPr>
                          </m:ctrlPr>
                        </m:dPr>
                        <m:e>
                          <m:r>
                            <a:rPr lang="es-MX" sz="2200" i="1">
                              <a:latin typeface="Cambria Math"/>
                            </a:rPr>
                            <m:t>𝑎</m:t>
                          </m:r>
                          <m:r>
                            <a:rPr lang="es-MX" sz="2200" b="0" i="1" smtClean="0">
                              <a:latin typeface="Cambria Math"/>
                            </a:rPr>
                            <m:t>−</m:t>
                          </m:r>
                          <m:r>
                            <a:rPr lang="es-MX" sz="2200" i="1">
                              <a:latin typeface="Cambria Math"/>
                            </a:rPr>
                            <m:t>𝑐</m:t>
                          </m:r>
                        </m:e>
                      </m:d>
                      <m:r>
                        <a:rPr lang="es-MX" sz="2200" i="1">
                          <a:latin typeface="Cambria Math"/>
                        </a:rPr>
                        <m:t>+</m:t>
                      </m:r>
                      <m:d>
                        <m:dPr>
                          <m:ctrlPr>
                            <a:rPr lang="es-MX" sz="2200" i="1">
                              <a:latin typeface="Cambria Math"/>
                            </a:rPr>
                          </m:ctrlPr>
                        </m:dPr>
                        <m:e>
                          <m:r>
                            <a:rPr lang="es-MX" sz="2200" i="1">
                              <a:latin typeface="Cambria Math"/>
                            </a:rPr>
                            <m:t>𝑏</m:t>
                          </m:r>
                          <m:r>
                            <a:rPr lang="es-MX" sz="2200" b="0" i="1" smtClean="0">
                              <a:latin typeface="Cambria Math"/>
                            </a:rPr>
                            <m:t>−</m:t>
                          </m:r>
                          <m:r>
                            <a:rPr lang="es-MX" sz="2200" i="1">
                              <a:latin typeface="Cambria Math"/>
                            </a:rPr>
                            <m:t>𝑑</m:t>
                          </m:r>
                        </m:e>
                      </m:d>
                      <m:r>
                        <a:rPr lang="es-MX" sz="2200" i="1">
                          <a:latin typeface="Cambria Math"/>
                        </a:rPr>
                        <m:t>𝑖</m:t>
                      </m:r>
                    </m:oMath>
                  </m:oMathPara>
                </a14:m>
                <a:endParaRPr lang="es-MX" sz="2200" dirty="0"/>
              </a:p>
              <a:p>
                <a:pPr eaLnBrk="1" hangingPunct="1">
                  <a:buFont typeface="Wingdings" panose="05000000000000000000" pitchFamily="2" charset="2"/>
                  <a:buChar char="§"/>
                </a:pPr>
                <a:r>
                  <a:rPr lang="es-MX" sz="2200" dirty="0" smtClean="0"/>
                  <a:t>Multiplicación:</a:t>
                </a:r>
              </a:p>
              <a:p>
                <a:pPr marL="0" indent="0">
                  <a:buNone/>
                </a:pPr>
                <a14:m>
                  <m:oMathPara xmlns:m="http://schemas.openxmlformats.org/officeDocument/2006/math">
                    <m:oMathParaPr>
                      <m:jc m:val="centerGroup"/>
                    </m:oMathParaPr>
                    <m:oMath xmlns:m="http://schemas.openxmlformats.org/officeDocument/2006/math">
                      <m:d>
                        <m:dPr>
                          <m:ctrlPr>
                            <a:rPr lang="es-MX" sz="2200" i="1">
                              <a:latin typeface="Cambria Math"/>
                            </a:rPr>
                          </m:ctrlPr>
                        </m:dPr>
                        <m:e>
                          <m:r>
                            <a:rPr lang="es-MX" sz="2200" i="1">
                              <a:latin typeface="Cambria Math"/>
                            </a:rPr>
                            <m:t>𝑎</m:t>
                          </m:r>
                          <m:r>
                            <a:rPr lang="es-MX" sz="2200" i="1">
                              <a:latin typeface="Cambria Math"/>
                            </a:rPr>
                            <m:t>+</m:t>
                          </m:r>
                          <m:r>
                            <a:rPr lang="es-MX" sz="2200" i="1">
                              <a:latin typeface="Cambria Math"/>
                            </a:rPr>
                            <m:t>𝑏𝑖</m:t>
                          </m:r>
                        </m:e>
                      </m:d>
                      <m:d>
                        <m:dPr>
                          <m:ctrlPr>
                            <a:rPr lang="es-MX" sz="2200" i="1">
                              <a:latin typeface="Cambria Math"/>
                            </a:rPr>
                          </m:ctrlPr>
                        </m:dPr>
                        <m:e>
                          <m:r>
                            <a:rPr lang="es-MX" sz="2200" i="1">
                              <a:latin typeface="Cambria Math"/>
                            </a:rPr>
                            <m:t>𝑐</m:t>
                          </m:r>
                          <m:r>
                            <a:rPr lang="es-MX" sz="2200" i="1">
                              <a:latin typeface="Cambria Math"/>
                            </a:rPr>
                            <m:t>+</m:t>
                          </m:r>
                          <m:r>
                            <a:rPr lang="es-MX" sz="2200" i="1">
                              <a:latin typeface="Cambria Math"/>
                            </a:rPr>
                            <m:t>𝑑𝑖</m:t>
                          </m:r>
                        </m:e>
                      </m:d>
                      <m:r>
                        <a:rPr lang="es-MX" sz="2200" i="1">
                          <a:latin typeface="Cambria Math"/>
                        </a:rPr>
                        <m:t>=</m:t>
                      </m:r>
                      <m:r>
                        <a:rPr lang="es-MX" sz="2200" i="1">
                          <a:latin typeface="Cambria Math"/>
                        </a:rPr>
                        <m:t>𝑎𝑐</m:t>
                      </m:r>
                      <m:r>
                        <a:rPr lang="es-MX" sz="2200" i="1">
                          <a:latin typeface="Cambria Math"/>
                        </a:rPr>
                        <m:t>+</m:t>
                      </m:r>
                      <m:r>
                        <a:rPr lang="es-MX" sz="2200" b="0" i="1" smtClean="0">
                          <a:latin typeface="Cambria Math"/>
                        </a:rPr>
                        <m:t>𝑎𝑑𝑖</m:t>
                      </m:r>
                      <m:r>
                        <a:rPr lang="es-MX" sz="2200" b="0" i="1" smtClean="0">
                          <a:latin typeface="Cambria Math"/>
                        </a:rPr>
                        <m:t>+</m:t>
                      </m:r>
                      <m:r>
                        <a:rPr lang="es-MX" sz="2200" b="0" i="1" smtClean="0">
                          <a:latin typeface="Cambria Math"/>
                        </a:rPr>
                        <m:t>𝑏𝑐𝑖</m:t>
                      </m:r>
                      <m:r>
                        <a:rPr lang="es-MX" sz="2200" b="0" i="1" smtClean="0">
                          <a:latin typeface="Cambria Math"/>
                        </a:rPr>
                        <m:t>+</m:t>
                      </m:r>
                      <m:r>
                        <a:rPr lang="es-MX" sz="2200" b="0" i="1" smtClean="0">
                          <a:latin typeface="Cambria Math"/>
                        </a:rPr>
                        <m:t>𝑏𝑑</m:t>
                      </m:r>
                      <m:sSup>
                        <m:sSupPr>
                          <m:ctrlPr>
                            <a:rPr lang="es-MX" sz="2200" b="0" i="1" smtClean="0">
                              <a:latin typeface="Cambria Math"/>
                            </a:rPr>
                          </m:ctrlPr>
                        </m:sSupPr>
                        <m:e>
                          <m:r>
                            <a:rPr lang="es-MX" sz="2200" b="0" i="1" smtClean="0">
                              <a:latin typeface="Cambria Math"/>
                            </a:rPr>
                            <m:t>𝑖</m:t>
                          </m:r>
                        </m:e>
                        <m:sup>
                          <m:r>
                            <a:rPr lang="es-MX" sz="2200" b="0" i="1" smtClean="0">
                              <a:latin typeface="Cambria Math"/>
                            </a:rPr>
                            <m:t>2</m:t>
                          </m:r>
                        </m:sup>
                      </m:sSup>
                    </m:oMath>
                  </m:oMathPara>
                </a14:m>
                <a:endParaRPr lang="es-MX" sz="2200" dirty="0"/>
              </a:p>
              <a:p>
                <a:pPr eaLnBrk="1" hangingPunct="1">
                  <a:buFont typeface="Wingdings" panose="05000000000000000000" pitchFamily="2" charset="2"/>
                  <a:buChar char="§"/>
                </a:pPr>
                <a:r>
                  <a:rPr lang="es-MX" sz="2200" dirty="0" smtClean="0"/>
                  <a:t>División:</a:t>
                </a:r>
              </a:p>
              <a:p>
                <a:pPr marL="0" indent="0">
                  <a:buNone/>
                </a:pPr>
                <a14:m>
                  <m:oMathPara xmlns:m="http://schemas.openxmlformats.org/officeDocument/2006/math">
                    <m:oMathParaPr>
                      <m:jc m:val="centerGroup"/>
                    </m:oMathParaPr>
                    <m:oMath xmlns:m="http://schemas.openxmlformats.org/officeDocument/2006/math">
                      <m:f>
                        <m:fPr>
                          <m:ctrlPr>
                            <a:rPr lang="es-MX" sz="2200" i="1" smtClean="0">
                              <a:latin typeface="Cambria Math"/>
                            </a:rPr>
                          </m:ctrlPr>
                        </m:fPr>
                        <m:num>
                          <m:r>
                            <a:rPr lang="es-MX" sz="2200" i="1">
                              <a:latin typeface="Cambria Math"/>
                            </a:rPr>
                            <m:t>𝑎</m:t>
                          </m:r>
                          <m:r>
                            <a:rPr lang="es-MX" sz="2200" i="1">
                              <a:latin typeface="Cambria Math"/>
                            </a:rPr>
                            <m:t>+</m:t>
                          </m:r>
                          <m:r>
                            <a:rPr lang="es-MX" sz="2200" i="1">
                              <a:latin typeface="Cambria Math"/>
                            </a:rPr>
                            <m:t>𝑏𝑖</m:t>
                          </m:r>
                        </m:num>
                        <m:den>
                          <m:r>
                            <a:rPr lang="es-MX" sz="2200" b="0" i="1" smtClean="0">
                              <a:latin typeface="Cambria Math"/>
                            </a:rPr>
                            <m:t>𝑐</m:t>
                          </m:r>
                          <m:r>
                            <a:rPr lang="es-MX" sz="2200" b="0" i="1" smtClean="0">
                              <a:latin typeface="Cambria Math"/>
                            </a:rPr>
                            <m:t>+</m:t>
                          </m:r>
                          <m:r>
                            <a:rPr lang="es-MX" sz="2200" b="0" i="1" smtClean="0">
                              <a:latin typeface="Cambria Math"/>
                            </a:rPr>
                            <m:t>𝑑𝑖</m:t>
                          </m:r>
                        </m:den>
                      </m:f>
                      <m:r>
                        <a:rPr lang="es-MX" sz="2200" b="0" i="1" smtClean="0">
                          <a:latin typeface="Cambria Math"/>
                        </a:rPr>
                        <m:t>=</m:t>
                      </m:r>
                      <m:f>
                        <m:fPr>
                          <m:ctrlPr>
                            <a:rPr lang="es-MX" sz="2200" b="0" i="1" smtClean="0">
                              <a:latin typeface="Cambria Math"/>
                            </a:rPr>
                          </m:ctrlPr>
                        </m:fPr>
                        <m:num>
                          <m:r>
                            <a:rPr lang="es-MX" sz="2200" b="0" i="1" smtClean="0">
                              <a:latin typeface="Cambria Math"/>
                            </a:rPr>
                            <m:t>𝑎</m:t>
                          </m:r>
                          <m:r>
                            <a:rPr lang="es-MX" sz="2200" b="0" i="1" smtClean="0">
                              <a:latin typeface="Cambria Math"/>
                            </a:rPr>
                            <m:t>+</m:t>
                          </m:r>
                          <m:r>
                            <a:rPr lang="es-MX" sz="2200" b="0" i="1" smtClean="0">
                              <a:latin typeface="Cambria Math"/>
                            </a:rPr>
                            <m:t>𝑏𝑖</m:t>
                          </m:r>
                        </m:num>
                        <m:den>
                          <m:r>
                            <a:rPr lang="es-MX" sz="2200" b="0" i="1" smtClean="0">
                              <a:latin typeface="Cambria Math"/>
                            </a:rPr>
                            <m:t>𝑎</m:t>
                          </m:r>
                          <m:r>
                            <a:rPr lang="es-MX" sz="2200" b="0" i="1" smtClean="0">
                              <a:latin typeface="Cambria Math"/>
                            </a:rPr>
                            <m:t>+</m:t>
                          </m:r>
                          <m:r>
                            <a:rPr lang="es-MX" sz="2200" b="0" i="1" smtClean="0">
                              <a:latin typeface="Cambria Math"/>
                            </a:rPr>
                            <m:t>𝑑𝑖</m:t>
                          </m:r>
                        </m:den>
                      </m:f>
                      <m:r>
                        <a:rPr lang="es-MX" sz="2200" b="0" i="1" smtClean="0">
                          <a:latin typeface="Cambria Math"/>
                          <a:ea typeface="Cambria Math"/>
                        </a:rPr>
                        <m:t>∙</m:t>
                      </m:r>
                      <m:f>
                        <m:fPr>
                          <m:ctrlPr>
                            <a:rPr lang="es-MX" sz="2200" i="1">
                              <a:latin typeface="Cambria Math"/>
                            </a:rPr>
                          </m:ctrlPr>
                        </m:fPr>
                        <m:num>
                          <m:r>
                            <a:rPr lang="es-MX" sz="2200" b="0" i="1" smtClean="0">
                              <a:latin typeface="Cambria Math"/>
                            </a:rPr>
                            <m:t>𝑐</m:t>
                          </m:r>
                          <m:r>
                            <a:rPr lang="es-MX" sz="2200" b="0" i="1" smtClean="0">
                              <a:latin typeface="Cambria Math"/>
                            </a:rPr>
                            <m:t>−</m:t>
                          </m:r>
                          <m:r>
                            <a:rPr lang="es-MX" sz="2200" b="0" i="1" smtClean="0">
                              <a:latin typeface="Cambria Math"/>
                            </a:rPr>
                            <m:t>𝑑𝑖</m:t>
                          </m:r>
                        </m:num>
                        <m:den>
                          <m:r>
                            <a:rPr lang="es-MX" sz="2200" b="0" i="1" smtClean="0">
                              <a:latin typeface="Cambria Math"/>
                            </a:rPr>
                            <m:t>𝑐</m:t>
                          </m:r>
                          <m:r>
                            <a:rPr lang="es-MX" sz="2200" i="1">
                              <a:latin typeface="Cambria Math"/>
                            </a:rPr>
                            <m:t>+</m:t>
                          </m:r>
                          <m:r>
                            <a:rPr lang="es-MX" sz="2200" i="1">
                              <a:latin typeface="Cambria Math"/>
                            </a:rPr>
                            <m:t>𝑑𝑖</m:t>
                          </m:r>
                        </m:den>
                      </m:f>
                    </m:oMath>
                  </m:oMathPara>
                </a14:m>
                <a:endParaRPr lang="es-MX" sz="22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b="-227"/>
                </a:stretch>
              </a:blipFill>
            </p:spPr>
            <p:txBody>
              <a:bodyPr/>
              <a:lstStyle/>
              <a:p>
                <a:r>
                  <a:rPr lang="es-MX">
                    <a:noFill/>
                  </a:rPr>
                  <a:t> </a:t>
                </a:r>
              </a:p>
            </p:txBody>
          </p:sp>
        </mc:Fallback>
      </mc:AlternateContent>
    </p:spTree>
    <p:extLst>
      <p:ext uri="{BB962C8B-B14F-4D97-AF65-F5344CB8AC3E}">
        <p14:creationId xmlns:p14="http://schemas.microsoft.com/office/powerpoint/2010/main" val="3813218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7" end="7"/>
                                            </p:txEl>
                                          </p:spTgt>
                                        </p:tgtEl>
                                        <p:attrNameLst>
                                          <p:attrName>style.visibility</p:attrName>
                                        </p:attrNameLst>
                                      </p:cBhvr>
                                      <p:to>
                                        <p:strVal val="visible"/>
                                      </p:to>
                                    </p:set>
                                    <p:anim to="" calcmode="lin" valueType="num">
                                      <p:cBhvr>
                                        <p:cTn id="42" dur="1" fill="hold"/>
                                        <p:tgtEl>
                                          <p:spTgt spid="195587">
                                            <p:txEl>
                                              <p:pRg st="7" end="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8" end="8"/>
                                            </p:txEl>
                                          </p:spTgt>
                                        </p:tgtEl>
                                        <p:attrNameLst>
                                          <p:attrName>style.visibility</p:attrName>
                                        </p:attrNameLst>
                                      </p:cBhvr>
                                      <p:to>
                                        <p:strVal val="visible"/>
                                      </p:to>
                                    </p:set>
                                    <p:anim to="" calcmode="lin" valueType="num">
                                      <p:cBhvr>
                                        <p:cTn id="47" dur="1" fill="hold"/>
                                        <p:tgtEl>
                                          <p:spTgt spid="195587">
                                            <p:txEl>
                                              <p:pRg st="8" end="8"/>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195587">
                                            <p:txEl>
                                              <p:pRg st="9" end="9"/>
                                            </p:txEl>
                                          </p:spTgt>
                                        </p:tgtEl>
                                        <p:attrNameLst>
                                          <p:attrName>style.visibility</p:attrName>
                                        </p:attrNameLst>
                                      </p:cBhvr>
                                      <p:to>
                                        <p:strVal val="visible"/>
                                      </p:to>
                                    </p:set>
                                    <p:anim to="" calcmode="lin" valueType="num">
                                      <p:cBhvr>
                                        <p:cTn id="52" dur="1" fill="hold"/>
                                        <p:tgtEl>
                                          <p:spTgt spid="195587">
                                            <p:txEl>
                                              <p:pRg st="9" end="9"/>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195587">
                                            <p:txEl>
                                              <p:pRg st="10" end="10"/>
                                            </p:txEl>
                                          </p:spTgt>
                                        </p:tgtEl>
                                        <p:attrNameLst>
                                          <p:attrName>style.visibility</p:attrName>
                                        </p:attrNameLst>
                                      </p:cBhvr>
                                      <p:to>
                                        <p:strVal val="visible"/>
                                      </p:to>
                                    </p:set>
                                    <p:anim to="" calcmode="lin" valueType="num">
                                      <p:cBhvr>
                                        <p:cTn id="57" dur="1" fill="hold"/>
                                        <p:tgtEl>
                                          <p:spTgt spid="195587">
                                            <p:txEl>
                                              <p:pRg st="10" end="10"/>
                                            </p:txEl>
                                          </p:spTgt>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grpId="0" nodeType="clickEffect">
                                  <p:stCondLst>
                                    <p:cond delay="0"/>
                                  </p:stCondLst>
                                  <p:childTnLst>
                                    <p:set>
                                      <p:cBhvr>
                                        <p:cTn id="61" dur="1" fill="hold">
                                          <p:stCondLst>
                                            <p:cond delay="0"/>
                                          </p:stCondLst>
                                        </p:cTn>
                                        <p:tgtEl>
                                          <p:spTgt spid="195587">
                                            <p:txEl>
                                              <p:pRg st="11" end="11"/>
                                            </p:txEl>
                                          </p:spTgt>
                                        </p:tgtEl>
                                        <p:attrNameLst>
                                          <p:attrName>style.visibility</p:attrName>
                                        </p:attrNameLst>
                                      </p:cBhvr>
                                      <p:to>
                                        <p:strVal val="visible"/>
                                      </p:to>
                                    </p:set>
                                    <p:anim to="" calcmode="lin" valueType="num">
                                      <p:cBhvr>
                                        <p:cTn id="62" dur="1" fill="hold"/>
                                        <p:tgtEl>
                                          <p:spTgt spid="195587">
                                            <p:txEl>
                                              <p:pRg st="11" end="11"/>
                                            </p:txEl>
                                          </p:spTgt>
                                        </p:tgtEl>
                                        <p:attrNameLst>
                                          <p:attrName/>
                                        </p:attrNameLst>
                                      </p:cBhvr>
                                    </p:anim>
                                  </p:childTnLst>
                                </p:cTn>
                              </p:par>
                            </p:childTnLst>
                          </p:cTn>
                        </p:par>
                      </p:childTnLst>
                    </p:cTn>
                  </p:par>
                  <p:par>
                    <p:cTn id="63" fill="hold">
                      <p:stCondLst>
                        <p:cond delay="indefinite"/>
                      </p:stCondLst>
                      <p:childTnLst>
                        <p:par>
                          <p:cTn id="64" fill="hold">
                            <p:stCondLst>
                              <p:cond delay="0"/>
                            </p:stCondLst>
                            <p:childTnLst>
                              <p:par>
                                <p:cTn id="65" presetID="24" presetClass="entr" presetSubtype="0" fill="hold" grpId="0" nodeType="clickEffect">
                                  <p:stCondLst>
                                    <p:cond delay="0"/>
                                  </p:stCondLst>
                                  <p:childTnLst>
                                    <p:set>
                                      <p:cBhvr>
                                        <p:cTn id="66" dur="1" fill="hold">
                                          <p:stCondLst>
                                            <p:cond delay="0"/>
                                          </p:stCondLst>
                                        </p:cTn>
                                        <p:tgtEl>
                                          <p:spTgt spid="195587">
                                            <p:txEl>
                                              <p:pRg st="12" end="12"/>
                                            </p:txEl>
                                          </p:spTgt>
                                        </p:tgtEl>
                                        <p:attrNameLst>
                                          <p:attrName>style.visibility</p:attrName>
                                        </p:attrNameLst>
                                      </p:cBhvr>
                                      <p:to>
                                        <p:strVal val="visible"/>
                                      </p:to>
                                    </p:set>
                                    <p:anim to="" calcmode="lin" valueType="num">
                                      <p:cBhvr>
                                        <p:cTn id="67" dur="1" fill="hold"/>
                                        <p:tgtEl>
                                          <p:spTgt spid="195587">
                                            <p:txEl>
                                              <p:pRg st="12" end="1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Representación de los números complejos</a:t>
                </a:r>
              </a:p>
              <a:p>
                <a:pPr eaLnBrk="1" hangingPunct="1">
                  <a:buFont typeface="Wingdings" panose="05000000000000000000" pitchFamily="2" charset="2"/>
                  <a:buChar char="§"/>
                </a:pPr>
                <a:r>
                  <a:rPr lang="es-MX" sz="2200" dirty="0" smtClean="0"/>
                  <a:t>Representación canónica: </a:t>
                </a:r>
              </a:p>
              <a:p>
                <a:pPr marL="0" indent="0">
                  <a:buNone/>
                </a:pPr>
                <a14:m>
                  <m:oMathPara xmlns:m="http://schemas.openxmlformats.org/officeDocument/2006/math">
                    <m:oMathParaPr>
                      <m:jc m:val="centerGroup"/>
                    </m:oMathParaPr>
                    <m:oMath xmlns:m="http://schemas.openxmlformats.org/officeDocument/2006/math">
                      <m:r>
                        <a:rPr lang="es-MX" sz="2200" i="1">
                          <a:latin typeface="Cambria Math"/>
                        </a:rPr>
                        <m:t>𝑎</m:t>
                      </m:r>
                      <m:r>
                        <a:rPr lang="es-MX" sz="2200" i="1">
                          <a:latin typeface="Cambria Math"/>
                        </a:rPr>
                        <m:t>+</m:t>
                      </m:r>
                      <m:r>
                        <a:rPr lang="es-MX" sz="2200" i="1">
                          <a:latin typeface="Cambria Math"/>
                        </a:rPr>
                        <m:t>𝑏𝑖</m:t>
                      </m:r>
                    </m:oMath>
                  </m:oMathPara>
                </a14:m>
                <a:endParaRPr lang="es-MX" sz="2200" dirty="0" smtClean="0"/>
              </a:p>
              <a:p>
                <a:pPr eaLnBrk="1" hangingPunct="1">
                  <a:buFont typeface="Wingdings" panose="05000000000000000000" pitchFamily="2" charset="2"/>
                  <a:buChar char="§"/>
                </a:pPr>
                <a:r>
                  <a:rPr lang="es-MX" sz="2200" dirty="0" smtClean="0"/>
                  <a:t>Representación rectangular</a:t>
                </a:r>
              </a:p>
              <a:p>
                <a:pPr marL="0" indent="0">
                  <a:buNone/>
                </a:pPr>
                <a14:m>
                  <m:oMathPara xmlns:m="http://schemas.openxmlformats.org/officeDocument/2006/math">
                    <m:oMathParaPr>
                      <m:jc m:val="centerGroup"/>
                    </m:oMathParaPr>
                    <m:oMath xmlns:m="http://schemas.openxmlformats.org/officeDocument/2006/math">
                      <m:r>
                        <a:rPr lang="es-MX" sz="2200" b="0" i="1" smtClean="0">
                          <a:latin typeface="Cambria Math"/>
                        </a:rPr>
                        <m:t>𝑥</m:t>
                      </m:r>
                      <m:r>
                        <a:rPr lang="es-MX" sz="2200" i="1">
                          <a:latin typeface="Cambria Math"/>
                        </a:rPr>
                        <m:t>+</m:t>
                      </m:r>
                      <m:r>
                        <a:rPr lang="es-MX" sz="2200" b="0" i="1" smtClean="0">
                          <a:latin typeface="Cambria Math"/>
                        </a:rPr>
                        <m:t>𝑦</m:t>
                      </m:r>
                      <m:r>
                        <a:rPr lang="es-MX" sz="2200" i="1">
                          <a:latin typeface="Cambria Math"/>
                        </a:rPr>
                        <m:t>𝑖</m:t>
                      </m:r>
                    </m:oMath>
                  </m:oMathPara>
                </a14:m>
                <a:endParaRPr lang="es-MX" sz="2200" dirty="0"/>
              </a:p>
              <a:p>
                <a:pPr eaLnBrk="1" hangingPunct="1">
                  <a:buFont typeface="Wingdings" panose="05000000000000000000" pitchFamily="2" charset="2"/>
                  <a:buChar char="§"/>
                </a:pPr>
                <a:r>
                  <a:rPr lang="es-MX" sz="2200" dirty="0" smtClean="0"/>
                  <a:t>Representación polar</a:t>
                </a:r>
              </a:p>
              <a:p>
                <a:pPr marL="400050" lvl="1" indent="0">
                  <a:buNone/>
                </a:pPr>
                <a:r>
                  <a:rPr lang="es-MX" sz="2200" b="0" dirty="0" smtClean="0">
                    <a:latin typeface="+mj-lt"/>
                  </a:rPr>
                  <a:t>A partir de:</a:t>
                </a:r>
              </a:p>
              <a:p>
                <a:pPr marL="800100" lvl="2" indent="0">
                  <a:buNone/>
                </a:pPr>
                <a14:m>
                  <m:oMathPara xmlns:m="http://schemas.openxmlformats.org/officeDocument/2006/math">
                    <m:oMathParaPr>
                      <m:jc m:val="left"/>
                    </m:oMathParaPr>
                    <m:oMath xmlns:m="http://schemas.openxmlformats.org/officeDocument/2006/math">
                      <m:r>
                        <a:rPr lang="es-MX" sz="2200" b="0" i="1" smtClean="0">
                          <a:latin typeface="Cambria Math"/>
                        </a:rPr>
                        <m:t>𝑥</m:t>
                      </m:r>
                      <m:r>
                        <a:rPr lang="es-MX" sz="2200" b="0" i="1" smtClean="0">
                          <a:latin typeface="Cambria Math"/>
                        </a:rPr>
                        <m:t>=</m:t>
                      </m:r>
                      <m:r>
                        <a:rPr lang="es-MX" sz="2200" b="0" i="1" smtClean="0">
                          <a:latin typeface="Cambria Math"/>
                        </a:rPr>
                        <m:t>𝑟𝑐𝑜𝑠</m:t>
                      </m:r>
                      <m:r>
                        <a:rPr lang="es-MX" sz="2200" b="0" i="1" smtClean="0">
                          <a:latin typeface="Cambria Math"/>
                          <a:ea typeface="Cambria Math"/>
                        </a:rPr>
                        <m:t>𝜃</m:t>
                      </m:r>
                    </m:oMath>
                  </m:oMathPara>
                </a14:m>
                <a:endParaRPr lang="es-MX" sz="2200" b="0" dirty="0" smtClean="0">
                  <a:ea typeface="Cambria Math"/>
                </a:endParaRPr>
              </a:p>
              <a:p>
                <a:pPr marL="800100" lvl="2" indent="0">
                  <a:buNone/>
                </a:pPr>
                <a:r>
                  <a:rPr lang="es-MX" sz="2200" dirty="0" smtClean="0"/>
                  <a:t>y</a:t>
                </a:r>
                <a14:m>
                  <m:oMath xmlns:m="http://schemas.openxmlformats.org/officeDocument/2006/math">
                    <m:r>
                      <a:rPr lang="es-MX" sz="2200" i="1">
                        <a:latin typeface="Cambria Math"/>
                      </a:rPr>
                      <m:t>=</m:t>
                    </m:r>
                    <m:r>
                      <a:rPr lang="es-MX" sz="2200" i="1">
                        <a:latin typeface="Cambria Math"/>
                      </a:rPr>
                      <m:t>𝑟𝑠𝑒𝑛</m:t>
                    </m:r>
                    <m:r>
                      <a:rPr lang="es-MX" sz="2200" b="0" i="1" smtClean="0">
                        <a:latin typeface="Cambria Math"/>
                        <a:ea typeface="Cambria Math"/>
                      </a:rPr>
                      <m:t>𝜃</m:t>
                    </m:r>
                  </m:oMath>
                </a14:m>
                <a:endParaRPr lang="es-MX" sz="2200" dirty="0" smtClean="0">
                  <a:ea typeface="Cambria Math"/>
                </a:endParaRPr>
              </a:p>
              <a:p>
                <a:pPr marL="800100" lvl="2" indent="0">
                  <a:buNone/>
                </a:pPr>
                <a:r>
                  <a:rPr lang="es-MX" sz="2200" dirty="0" smtClean="0"/>
                  <a:t>r</a:t>
                </a:r>
                <a14:m>
                  <m:oMath xmlns:m="http://schemas.openxmlformats.org/officeDocument/2006/math">
                    <m:r>
                      <a:rPr lang="es-MX" sz="2200" i="1">
                        <a:latin typeface="Cambria Math"/>
                      </a:rPr>
                      <m:t>=</m:t>
                    </m:r>
                    <m:rad>
                      <m:radPr>
                        <m:degHide m:val="on"/>
                        <m:ctrlPr>
                          <a:rPr lang="es-MX" sz="2200" i="1" smtClean="0">
                            <a:latin typeface="Cambria Math"/>
                          </a:rPr>
                        </m:ctrlPr>
                      </m:radPr>
                      <m:deg/>
                      <m:e>
                        <m:sSup>
                          <m:sSupPr>
                            <m:ctrlPr>
                              <a:rPr lang="es-MX" sz="2200" i="1" smtClean="0">
                                <a:latin typeface="Cambria Math"/>
                              </a:rPr>
                            </m:ctrlPr>
                          </m:sSupPr>
                          <m:e>
                            <m:r>
                              <a:rPr lang="es-MX" sz="2200" b="0" i="1" smtClean="0">
                                <a:latin typeface="Cambria Math"/>
                              </a:rPr>
                              <m:t>𝑥</m:t>
                            </m:r>
                          </m:e>
                          <m:sup>
                            <m:r>
                              <a:rPr lang="es-MX" sz="2200" b="0" i="1" smtClean="0">
                                <a:latin typeface="Cambria Math"/>
                              </a:rPr>
                              <m:t>2</m:t>
                            </m:r>
                          </m:sup>
                        </m:sSup>
                        <m:r>
                          <a:rPr lang="es-MX" sz="2200" b="0" i="1" smtClean="0">
                            <a:latin typeface="Cambria Math"/>
                          </a:rPr>
                          <m:t>+</m:t>
                        </m:r>
                        <m:sSup>
                          <m:sSupPr>
                            <m:ctrlPr>
                              <a:rPr lang="es-MX" sz="2200" i="1" smtClean="0">
                                <a:latin typeface="Cambria Math"/>
                              </a:rPr>
                            </m:ctrlPr>
                          </m:sSupPr>
                          <m:e>
                            <m:r>
                              <a:rPr lang="es-MX" sz="2200" b="0" i="1" smtClean="0">
                                <a:latin typeface="Cambria Math"/>
                              </a:rPr>
                              <m:t>𝑦</m:t>
                            </m:r>
                          </m:e>
                          <m:sup>
                            <m:r>
                              <a:rPr lang="es-MX" sz="2200" b="0" i="1" smtClean="0">
                                <a:latin typeface="Cambria Math"/>
                              </a:rPr>
                              <m:t>2</m:t>
                            </m:r>
                          </m:sup>
                        </m:sSup>
                      </m:e>
                    </m:rad>
                    <m:r>
                      <a:rPr lang="es-MX" sz="2200" b="0" i="1" smtClean="0">
                        <a:latin typeface="Cambria Math"/>
                      </a:rPr>
                      <m:t>,   </m:t>
                    </m:r>
                    <m:r>
                      <a:rPr lang="es-MX" sz="2200" b="0" i="1" smtClean="0">
                        <a:latin typeface="Cambria Math"/>
                      </a:rPr>
                      <m:t>𝑟</m:t>
                    </m:r>
                    <m:r>
                      <a:rPr lang="es-MX" sz="2200" b="0" i="1" smtClean="0">
                        <a:latin typeface="Cambria Math"/>
                        <a:ea typeface="Cambria Math"/>
                      </a:rPr>
                      <m:t>≥0</m:t>
                    </m:r>
                  </m:oMath>
                </a14:m>
                <a:endParaRPr lang="es-MX" sz="2200" b="0" dirty="0" smtClean="0">
                  <a:ea typeface="Cambria Math"/>
                </a:endParaRPr>
              </a:p>
              <a:p>
                <a:pPr marL="800100" lvl="2" indent="0">
                  <a:buNone/>
                </a:pPr>
                <a14:m>
                  <m:oMathPara xmlns:m="http://schemas.openxmlformats.org/officeDocument/2006/math">
                    <m:oMathParaPr>
                      <m:jc m:val="left"/>
                    </m:oMathParaPr>
                    <m:oMath xmlns:m="http://schemas.openxmlformats.org/officeDocument/2006/math">
                      <m:r>
                        <a:rPr lang="es-MX" sz="2200" b="0" i="1" smtClean="0">
                          <a:latin typeface="Cambria Math"/>
                          <a:ea typeface="Cambria Math"/>
                        </a:rPr>
                        <m:t>𝑡𝑎𝑛</m:t>
                      </m:r>
                      <m:r>
                        <a:rPr lang="es-MX" sz="2200" i="1" smtClean="0">
                          <a:latin typeface="Cambria Math"/>
                          <a:ea typeface="Cambria Math"/>
                        </a:rPr>
                        <m:t>𝜃</m:t>
                      </m:r>
                      <m:r>
                        <a:rPr lang="es-MX" sz="2200" i="1" smtClean="0">
                          <a:latin typeface="Cambria Math"/>
                        </a:rPr>
                        <m:t>=</m:t>
                      </m:r>
                      <m:f>
                        <m:fPr>
                          <m:ctrlPr>
                            <a:rPr lang="es-MX" sz="2200" i="1" smtClean="0">
                              <a:latin typeface="Cambria Math"/>
                            </a:rPr>
                          </m:ctrlPr>
                        </m:fPr>
                        <m:num>
                          <m:r>
                            <a:rPr lang="es-MX" sz="2200" b="0" i="1" smtClean="0">
                              <a:latin typeface="Cambria Math"/>
                            </a:rPr>
                            <m:t>𝑦</m:t>
                          </m:r>
                        </m:num>
                        <m:den>
                          <m:r>
                            <a:rPr lang="es-MX" sz="2200" b="0" i="1" smtClean="0">
                              <a:latin typeface="Cambria Math"/>
                            </a:rPr>
                            <m:t>𝑥</m:t>
                          </m:r>
                        </m:den>
                      </m:f>
                      <m:r>
                        <a:rPr lang="es-MX" sz="2200" b="0" i="1" smtClean="0">
                          <a:latin typeface="Cambria Math"/>
                        </a:rPr>
                        <m:t>,  </m:t>
                      </m:r>
                      <m:r>
                        <a:rPr lang="es-MX" sz="2200" b="0" i="1" smtClean="0">
                          <a:latin typeface="Cambria Math"/>
                        </a:rPr>
                        <m:t>𝑥</m:t>
                      </m:r>
                      <m:r>
                        <a:rPr lang="es-MX" sz="2200" i="1" smtClean="0">
                          <a:latin typeface="Cambria Math"/>
                          <a:ea typeface="Cambria Math"/>
                        </a:rPr>
                        <m:t>≠</m:t>
                      </m:r>
                      <m:r>
                        <a:rPr lang="es-MX" sz="2200" i="1">
                          <a:latin typeface="Cambria Math"/>
                          <a:ea typeface="Cambria Math"/>
                        </a:rPr>
                        <m:t>0</m:t>
                      </m:r>
                    </m:oMath>
                  </m:oMathPara>
                </a14:m>
                <a:endParaRPr lang="es-MX" sz="2200" dirty="0">
                  <a:ea typeface="Cambria Math"/>
                </a:endParaRPr>
              </a:p>
              <a:p>
                <a:pPr marL="400050" lvl="1" indent="0">
                  <a:buNone/>
                </a:pPr>
                <a:r>
                  <a:rPr lang="es-MX" sz="2200" dirty="0" smtClean="0">
                    <a:ea typeface="Cambria Math"/>
                  </a:rPr>
                  <a:t>Se tiene que:</a:t>
                </a:r>
              </a:p>
              <a:p>
                <a:pPr marL="400050" lvl="1" indent="0">
                  <a:buNone/>
                </a:pPr>
                <a14:m>
                  <m:oMathPara xmlns:m="http://schemas.openxmlformats.org/officeDocument/2006/math">
                    <m:oMathParaPr>
                      <m:jc m:val="left"/>
                    </m:oMathParaPr>
                    <m:oMath xmlns:m="http://schemas.openxmlformats.org/officeDocument/2006/math">
                      <m:r>
                        <a:rPr lang="es-MX" sz="2200" b="0" i="1" smtClean="0">
                          <a:latin typeface="Cambria Math"/>
                          <a:ea typeface="Cambria Math"/>
                        </a:rPr>
                        <m:t>𝑥</m:t>
                      </m:r>
                      <m:r>
                        <a:rPr lang="es-MX" sz="2200" b="0" i="1" smtClean="0">
                          <a:latin typeface="Cambria Math"/>
                          <a:ea typeface="Cambria Math"/>
                        </a:rPr>
                        <m:t>+</m:t>
                      </m:r>
                      <m:r>
                        <a:rPr lang="es-MX" sz="2200" b="0" i="1" smtClean="0">
                          <a:latin typeface="Cambria Math"/>
                          <a:ea typeface="Cambria Math"/>
                        </a:rPr>
                        <m:t>𝑦𝑖</m:t>
                      </m:r>
                      <m:r>
                        <a:rPr lang="es-MX" sz="2200" b="0" i="1" smtClean="0">
                          <a:latin typeface="Cambria Math"/>
                          <a:ea typeface="Cambria Math"/>
                        </a:rPr>
                        <m:t>=</m:t>
                      </m:r>
                      <m:r>
                        <a:rPr lang="es-MX" sz="2200" b="0" i="1" smtClean="0">
                          <a:latin typeface="Cambria Math"/>
                          <a:ea typeface="Cambria Math"/>
                        </a:rPr>
                        <m:t>𝑟</m:t>
                      </m:r>
                      <m:r>
                        <a:rPr lang="es-MX" sz="2200" b="0" i="1" smtClean="0">
                          <a:latin typeface="Cambria Math"/>
                          <a:ea typeface="Cambria Math"/>
                        </a:rPr>
                        <m:t>(</m:t>
                      </m:r>
                      <m:r>
                        <a:rPr lang="es-MX" sz="2200" b="0" i="1" smtClean="0">
                          <a:latin typeface="Cambria Math"/>
                          <a:ea typeface="Cambria Math"/>
                        </a:rPr>
                        <m:t>𝑐𝑜𝑠</m:t>
                      </m:r>
                      <m:r>
                        <a:rPr lang="es-MX" sz="2200" b="0" i="1" smtClean="0">
                          <a:latin typeface="Cambria Math"/>
                          <a:ea typeface="Cambria Math"/>
                        </a:rPr>
                        <m:t>𝜃</m:t>
                      </m:r>
                      <m:r>
                        <a:rPr lang="es-MX" sz="2200" b="0" i="1" smtClean="0">
                          <a:latin typeface="Cambria Math"/>
                          <a:ea typeface="Cambria Math"/>
                        </a:rPr>
                        <m:t>+</m:t>
                      </m:r>
                      <m:r>
                        <a:rPr lang="es-MX" sz="2200" b="0" i="1" smtClean="0">
                          <a:latin typeface="Cambria Math"/>
                          <a:ea typeface="Cambria Math"/>
                        </a:rPr>
                        <m:t>𝑖𝑠𝑒𝑛</m:t>
                      </m:r>
                      <m:r>
                        <a:rPr lang="es-MX" sz="2200" b="0" i="1" smtClean="0">
                          <a:latin typeface="Cambria Math"/>
                          <a:ea typeface="Cambria Math"/>
                        </a:rPr>
                        <m:t>𝜃</m:t>
                      </m:r>
                      <m:r>
                        <a:rPr lang="es-MX" sz="2200" b="0" i="1" smtClean="0">
                          <a:latin typeface="Cambria Math"/>
                          <a:ea typeface="Cambria Math"/>
                        </a:rPr>
                        <m:t>)</m:t>
                      </m:r>
                    </m:oMath>
                  </m:oMathPara>
                </a14:m>
                <a:endParaRPr lang="es-MX" sz="2200" dirty="0">
                  <a:ea typeface="Cambria Math"/>
                </a:endParaRPr>
              </a:p>
              <a:p>
                <a:pPr marL="400050" lvl="1" indent="0">
                  <a:buNone/>
                </a:pPr>
                <a:endParaRPr lang="es-MX" sz="2200" dirty="0">
                  <a:ea typeface="Cambria Math"/>
                </a:endParaRPr>
              </a:p>
              <a:p>
                <a:pPr marL="400050" lvl="1" indent="0">
                  <a:buNone/>
                </a:pPr>
                <a:endParaRPr lang="es-MX" sz="14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2" name="1 CuadroTexto"/>
              <p:cNvSpPr txBox="1"/>
              <p:nvPr/>
            </p:nvSpPr>
            <p:spPr>
              <a:xfrm>
                <a:off x="6737155" y="4797152"/>
                <a:ext cx="139101" cy="369332"/>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r>
                        <a:rPr lang="es-MX" b="1" i="1" smtClean="0">
                          <a:solidFill>
                            <a:srgbClr val="FF0000"/>
                          </a:solidFill>
                          <a:latin typeface="Cambria Math"/>
                          <a:ea typeface="Cambria Math"/>
                        </a:rPr>
                        <m:t>𝜽</m:t>
                      </m:r>
                    </m:oMath>
                  </m:oMathPara>
                </a14:m>
                <a:endParaRPr lang="es-MX" b="1" dirty="0">
                  <a:solidFill>
                    <a:srgbClr val="FF0000"/>
                  </a:solidFill>
                </a:endParaRPr>
              </a:p>
            </p:txBody>
          </p:sp>
        </mc:Choice>
        <mc:Fallback xmlns="">
          <p:sp>
            <p:nvSpPr>
              <p:cNvPr id="2" name="1 CuadroTexto"/>
              <p:cNvSpPr txBox="1">
                <a:spLocks noRot="1" noChangeAspect="1" noMove="1" noResize="1" noEditPoints="1" noAdjustHandles="1" noChangeArrowheads="1" noChangeShapeType="1" noTextEdit="1"/>
              </p:cNvSpPr>
              <p:nvPr/>
            </p:nvSpPr>
            <p:spPr>
              <a:xfrm>
                <a:off x="6737155" y="4797152"/>
                <a:ext cx="139101" cy="369332"/>
              </a:xfrm>
              <a:prstGeom prst="rect">
                <a:avLst/>
              </a:prstGeom>
              <a:blipFill rotWithShape="1">
                <a:blip r:embed="rId5"/>
                <a:stretch>
                  <a:fillRect l="-8696" r="-113043"/>
                </a:stretch>
              </a:blipFill>
            </p:spPr>
            <p:txBody>
              <a:bodyPr/>
              <a:lstStyle/>
              <a:p>
                <a:r>
                  <a:rPr lang="es-MX">
                    <a:noFill/>
                  </a:rPr>
                  <a:t> </a:t>
                </a:r>
              </a:p>
            </p:txBody>
          </p:sp>
        </mc:Fallback>
      </mc:AlternateContent>
    </p:spTree>
    <p:extLst>
      <p:ext uri="{BB962C8B-B14F-4D97-AF65-F5344CB8AC3E}">
        <p14:creationId xmlns:p14="http://schemas.microsoft.com/office/powerpoint/2010/main" val="3784911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par>
                                <p:cTn id="38" presetID="24" presetClass="entr" presetSubtype="0" fill="hold" grpId="0" nodeType="withEffect">
                                  <p:stCondLst>
                                    <p:cond delay="0"/>
                                  </p:stCondLst>
                                  <p:childTnLst>
                                    <p:set>
                                      <p:cBhvr>
                                        <p:cTn id="39" dur="1" fill="hold">
                                          <p:stCondLst>
                                            <p:cond delay="0"/>
                                          </p:stCondLst>
                                        </p:cTn>
                                        <p:tgtEl>
                                          <p:spTgt spid="195587">
                                            <p:txEl>
                                              <p:pRg st="6" end="6"/>
                                            </p:txEl>
                                          </p:spTgt>
                                        </p:tgtEl>
                                        <p:attrNameLst>
                                          <p:attrName>style.visibility</p:attrName>
                                        </p:attrNameLst>
                                      </p:cBhvr>
                                      <p:to>
                                        <p:strVal val="visible"/>
                                      </p:to>
                                    </p:set>
                                    <p:anim to="" calcmode="lin" valueType="num">
                                      <p:cBhvr>
                                        <p:cTn id="40" dur="1" fill="hold"/>
                                        <p:tgtEl>
                                          <p:spTgt spid="195587">
                                            <p:txEl>
                                              <p:pRg st="6" end="6"/>
                                            </p:txEl>
                                          </p:spTgt>
                                        </p:tgtEl>
                                        <p:attrNameLst>
                                          <p:attrName/>
                                        </p:attrNameLst>
                                      </p:cBhvr>
                                    </p:anim>
                                  </p:childTnLst>
                                </p:cTn>
                              </p:par>
                              <p:par>
                                <p:cTn id="41" presetID="24" presetClass="entr" presetSubtype="0" fill="hold" grpId="0" nodeType="withEffect">
                                  <p:stCondLst>
                                    <p:cond delay="0"/>
                                  </p:stCondLst>
                                  <p:childTnLst>
                                    <p:set>
                                      <p:cBhvr>
                                        <p:cTn id="42" dur="1" fill="hold">
                                          <p:stCondLst>
                                            <p:cond delay="0"/>
                                          </p:stCondLst>
                                        </p:cTn>
                                        <p:tgtEl>
                                          <p:spTgt spid="195587">
                                            <p:txEl>
                                              <p:pRg st="7" end="7"/>
                                            </p:txEl>
                                          </p:spTgt>
                                        </p:tgtEl>
                                        <p:attrNameLst>
                                          <p:attrName>style.visibility</p:attrName>
                                        </p:attrNameLst>
                                      </p:cBhvr>
                                      <p:to>
                                        <p:strVal val="visible"/>
                                      </p:to>
                                    </p:set>
                                    <p:anim to="" calcmode="lin" valueType="num">
                                      <p:cBhvr>
                                        <p:cTn id="43" dur="1" fill="hold"/>
                                        <p:tgtEl>
                                          <p:spTgt spid="195587">
                                            <p:txEl>
                                              <p:pRg st="7" end="7"/>
                                            </p:txEl>
                                          </p:spTgt>
                                        </p:tgtEl>
                                        <p:attrNameLst>
                                          <p:attrName/>
                                        </p:attrNameLst>
                                      </p:cBhvr>
                                    </p:anim>
                                  </p:childTnLst>
                                </p:cTn>
                              </p:par>
                              <p:par>
                                <p:cTn id="44" presetID="24" presetClass="entr" presetSubtype="0" fill="hold" grpId="0" nodeType="withEffect">
                                  <p:stCondLst>
                                    <p:cond delay="0"/>
                                  </p:stCondLst>
                                  <p:childTnLst>
                                    <p:set>
                                      <p:cBhvr>
                                        <p:cTn id="45" dur="1" fill="hold">
                                          <p:stCondLst>
                                            <p:cond delay="0"/>
                                          </p:stCondLst>
                                        </p:cTn>
                                        <p:tgtEl>
                                          <p:spTgt spid="195587">
                                            <p:txEl>
                                              <p:pRg st="8" end="8"/>
                                            </p:txEl>
                                          </p:spTgt>
                                        </p:tgtEl>
                                        <p:attrNameLst>
                                          <p:attrName>style.visibility</p:attrName>
                                        </p:attrNameLst>
                                      </p:cBhvr>
                                      <p:to>
                                        <p:strVal val="visible"/>
                                      </p:to>
                                    </p:set>
                                    <p:anim to="" calcmode="lin" valueType="num">
                                      <p:cBhvr>
                                        <p:cTn id="46" dur="1" fill="hold"/>
                                        <p:tgtEl>
                                          <p:spTgt spid="195587">
                                            <p:txEl>
                                              <p:pRg st="8" end="8"/>
                                            </p:txEl>
                                          </p:spTgt>
                                        </p:tgtEl>
                                        <p:attrNameLst>
                                          <p:attrName/>
                                        </p:attrNameLst>
                                      </p:cBhvr>
                                    </p:anim>
                                  </p:childTnLst>
                                </p:cTn>
                              </p:par>
                              <p:par>
                                <p:cTn id="47" presetID="24" presetClass="entr" presetSubtype="0" fill="hold" grpId="0" nodeType="withEffect">
                                  <p:stCondLst>
                                    <p:cond delay="0"/>
                                  </p:stCondLst>
                                  <p:childTnLst>
                                    <p:set>
                                      <p:cBhvr>
                                        <p:cTn id="48" dur="1" fill="hold">
                                          <p:stCondLst>
                                            <p:cond delay="0"/>
                                          </p:stCondLst>
                                        </p:cTn>
                                        <p:tgtEl>
                                          <p:spTgt spid="195587">
                                            <p:txEl>
                                              <p:pRg st="9" end="9"/>
                                            </p:txEl>
                                          </p:spTgt>
                                        </p:tgtEl>
                                        <p:attrNameLst>
                                          <p:attrName>style.visibility</p:attrName>
                                        </p:attrNameLst>
                                      </p:cBhvr>
                                      <p:to>
                                        <p:strVal val="visible"/>
                                      </p:to>
                                    </p:set>
                                    <p:anim to="" calcmode="lin" valueType="num">
                                      <p:cBhvr>
                                        <p:cTn id="49" dur="1" fill="hold"/>
                                        <p:tgtEl>
                                          <p:spTgt spid="195587">
                                            <p:txEl>
                                              <p:pRg st="9" end="9"/>
                                            </p:txEl>
                                          </p:spTgt>
                                        </p:tgtEl>
                                        <p:attrNameLst>
                                          <p:attrName/>
                                        </p:attrNameLst>
                                      </p:cBhvr>
                                    </p:anim>
                                  </p:childTnLst>
                                </p:cTn>
                              </p:par>
                              <p:par>
                                <p:cTn id="50" presetID="24" presetClass="entr" presetSubtype="0" fill="hold" grpId="0" nodeType="withEffect">
                                  <p:stCondLst>
                                    <p:cond delay="0"/>
                                  </p:stCondLst>
                                  <p:childTnLst>
                                    <p:set>
                                      <p:cBhvr>
                                        <p:cTn id="51" dur="1" fill="hold">
                                          <p:stCondLst>
                                            <p:cond delay="0"/>
                                          </p:stCondLst>
                                        </p:cTn>
                                        <p:tgtEl>
                                          <p:spTgt spid="195587">
                                            <p:txEl>
                                              <p:pRg st="10" end="10"/>
                                            </p:txEl>
                                          </p:spTgt>
                                        </p:tgtEl>
                                        <p:attrNameLst>
                                          <p:attrName>style.visibility</p:attrName>
                                        </p:attrNameLst>
                                      </p:cBhvr>
                                      <p:to>
                                        <p:strVal val="visible"/>
                                      </p:to>
                                    </p:set>
                                    <p:anim to="" calcmode="lin" valueType="num">
                                      <p:cBhvr>
                                        <p:cTn id="52" dur="1" fill="hold"/>
                                        <p:tgtEl>
                                          <p:spTgt spid="195587">
                                            <p:txEl>
                                              <p:pRg st="10" end="10"/>
                                            </p:txEl>
                                          </p:spTgt>
                                        </p:tgtEl>
                                        <p:attrNameLst>
                                          <p:attrName/>
                                        </p:attrNameLst>
                                      </p:cBhvr>
                                    </p:anim>
                                  </p:childTnLst>
                                </p:cTn>
                              </p:par>
                              <p:par>
                                <p:cTn id="53" presetID="24" presetClass="entr" presetSubtype="0" fill="hold" grpId="0" nodeType="withEffect">
                                  <p:stCondLst>
                                    <p:cond delay="0"/>
                                  </p:stCondLst>
                                  <p:childTnLst>
                                    <p:set>
                                      <p:cBhvr>
                                        <p:cTn id="54" dur="1" fill="hold">
                                          <p:stCondLst>
                                            <p:cond delay="0"/>
                                          </p:stCondLst>
                                        </p:cTn>
                                        <p:tgtEl>
                                          <p:spTgt spid="195587">
                                            <p:txEl>
                                              <p:pRg st="11" end="11"/>
                                            </p:txEl>
                                          </p:spTgt>
                                        </p:tgtEl>
                                        <p:attrNameLst>
                                          <p:attrName>style.visibility</p:attrName>
                                        </p:attrNameLst>
                                      </p:cBhvr>
                                      <p:to>
                                        <p:strVal val="visible"/>
                                      </p:to>
                                    </p:set>
                                    <p:anim to="" calcmode="lin" valueType="num">
                                      <p:cBhvr>
                                        <p:cTn id="55" dur="1" fill="hold"/>
                                        <p:tgtEl>
                                          <p:spTgt spid="195587">
                                            <p:txEl>
                                              <p:pRg st="11" end="11"/>
                                            </p:txEl>
                                          </p:spTgt>
                                        </p:tgtEl>
                                        <p:attrNameLst>
                                          <p:attrName/>
                                        </p:attrNameLst>
                                      </p:cBhvr>
                                    </p:anim>
                                  </p:childTnLst>
                                </p:cTn>
                              </p:par>
                              <p:par>
                                <p:cTn id="56" presetID="24" presetClass="entr" presetSubtype="0" fill="hold" grpId="0" nodeType="withEffect">
                                  <p:stCondLst>
                                    <p:cond delay="0"/>
                                  </p:stCondLst>
                                  <p:childTnLst>
                                    <p:set>
                                      <p:cBhvr>
                                        <p:cTn id="57" dur="1" fill="hold">
                                          <p:stCondLst>
                                            <p:cond delay="0"/>
                                          </p:stCondLst>
                                        </p:cTn>
                                        <p:tgtEl>
                                          <p:spTgt spid="195587">
                                            <p:txEl>
                                              <p:pRg st="12" end="12"/>
                                            </p:txEl>
                                          </p:spTgt>
                                        </p:tgtEl>
                                        <p:attrNameLst>
                                          <p:attrName>style.visibility</p:attrName>
                                        </p:attrNameLst>
                                      </p:cBhvr>
                                      <p:to>
                                        <p:strVal val="visible"/>
                                      </p:to>
                                    </p:set>
                                    <p:anim to="" calcmode="lin" valueType="num">
                                      <p:cBhvr>
                                        <p:cTn id="58" dur="1" fill="hold"/>
                                        <p:tgtEl>
                                          <p:spTgt spid="195587">
                                            <p:txEl>
                                              <p:pRg st="12" end="1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611188" y="1124744"/>
            <a:ext cx="8065268" cy="5786199"/>
          </a:xfrm>
          <a:prstGeom prst="rect">
            <a:avLst/>
          </a:prstGeom>
          <a:noFill/>
          <a:ln w="9525">
            <a:noFill/>
            <a:miter lim="800000"/>
            <a:headEnd/>
            <a:tailEnd/>
          </a:ln>
        </p:spPr>
        <p:txBody>
          <a:bodyPr wrap="square">
            <a:spAutoFit/>
          </a:bodyPr>
          <a:lstStyle/>
          <a:p>
            <a:pPr marL="342900" indent="-342900" algn="ctr">
              <a:spcBef>
                <a:spcPct val="50000"/>
              </a:spcBef>
            </a:pPr>
            <a:r>
              <a:rPr lang="es-MX" sz="1800" b="1" dirty="0">
                <a:latin typeface="Arial" pitchFamily="34" charset="0"/>
                <a:cs typeface="Arial" pitchFamily="34" charset="0"/>
              </a:rPr>
              <a:t>BIBLIOGRAFÍA</a:t>
            </a:r>
          </a:p>
          <a:p>
            <a:pPr marL="342900" indent="-342900">
              <a:spcBef>
                <a:spcPct val="50000"/>
              </a:spcBef>
            </a:pPr>
            <a:r>
              <a:rPr lang="es-MX" sz="1600" b="1" dirty="0" smtClean="0">
                <a:latin typeface="Arial" pitchFamily="34" charset="0"/>
                <a:cs typeface="Arial" pitchFamily="34" charset="0"/>
              </a:rPr>
              <a:t>BÁSICA</a:t>
            </a:r>
            <a:endParaRPr lang="es-MX" sz="1600" b="1" dirty="0">
              <a:latin typeface="Arial" pitchFamily="34" charset="0"/>
              <a:cs typeface="Arial" pitchFamily="34" charset="0"/>
            </a:endParaRPr>
          </a:p>
          <a:p>
            <a:pPr marL="285750" lvl="0" indent="-285750">
              <a:buFont typeface="Wingdings" panose="05000000000000000000" pitchFamily="2" charset="2"/>
              <a:buChar char="§"/>
            </a:pPr>
            <a:r>
              <a:rPr lang="en-US" sz="1600" dirty="0"/>
              <a:t>Anton, Howard, Chris, </a:t>
            </a:r>
            <a:r>
              <a:rPr lang="en-US" sz="1600" dirty="0" err="1"/>
              <a:t>Rorres</a:t>
            </a:r>
            <a:r>
              <a:rPr lang="en-US" sz="1600" dirty="0"/>
              <a:t>, </a:t>
            </a:r>
            <a:r>
              <a:rPr lang="en-US" sz="1600" dirty="0" err="1"/>
              <a:t>Villagómez</a:t>
            </a:r>
            <a:r>
              <a:rPr lang="en-US" sz="1600" dirty="0"/>
              <a:t>, Hugo. </a:t>
            </a:r>
            <a:r>
              <a:rPr lang="es-MX" sz="1600" u="sng" dirty="0"/>
              <a:t>Introducción al álgebra lineal: con aplicaciones en negocios, economía, ingeniería, física, ciencias de la computación, teoría de aproximaciones</a:t>
            </a:r>
            <a:r>
              <a:rPr lang="es-MX" sz="1600" dirty="0"/>
              <a:t>. 5ª Edición en español. 2010.</a:t>
            </a:r>
          </a:p>
          <a:p>
            <a:pPr marL="285750" lvl="0" indent="-285750">
              <a:buFont typeface="Wingdings" panose="05000000000000000000" pitchFamily="2" charset="2"/>
              <a:buChar char="§"/>
            </a:pPr>
            <a:r>
              <a:rPr lang="es-MX" sz="1600" dirty="0"/>
              <a:t>Jiménez, René. </a:t>
            </a:r>
            <a:r>
              <a:rPr lang="es-MX" sz="1600" u="sng" dirty="0" err="1"/>
              <a:t>Matematicas</a:t>
            </a:r>
            <a:r>
              <a:rPr lang="es-MX" sz="1600" u="sng" dirty="0"/>
              <a:t> 1: álgebra</a:t>
            </a:r>
            <a:r>
              <a:rPr lang="es-MX" sz="1600" dirty="0"/>
              <a:t>. 2da Edición. Prentice Hall. 2011.</a:t>
            </a:r>
          </a:p>
          <a:p>
            <a:pPr marL="285750" lvl="0" indent="-285750">
              <a:buFont typeface="Wingdings" panose="05000000000000000000" pitchFamily="2" charset="2"/>
              <a:buChar char="§"/>
            </a:pPr>
            <a:r>
              <a:rPr lang="es-MX" sz="1600" dirty="0"/>
              <a:t>Cuellar Carbajal, Juan Antonio, Aguilera González, Gerardo. </a:t>
            </a:r>
            <a:r>
              <a:rPr lang="es-MX" sz="1600" u="sng" dirty="0"/>
              <a:t>Álgebra</a:t>
            </a:r>
            <a:r>
              <a:rPr lang="es-MX" sz="1600" dirty="0"/>
              <a:t>. 2a Edición. McGraw-Hill. 2010</a:t>
            </a:r>
          </a:p>
          <a:p>
            <a:pPr marL="342900" indent="-342900">
              <a:buFont typeface="Wingdings" pitchFamily="2" charset="2"/>
              <a:buNone/>
            </a:pPr>
            <a:r>
              <a:rPr lang="es-MX" sz="1600" b="1" dirty="0" smtClean="0">
                <a:latin typeface="Arial" pitchFamily="34" charset="0"/>
                <a:cs typeface="Arial" pitchFamily="34" charset="0"/>
              </a:rPr>
              <a:t>COMPLEMENTARIA</a:t>
            </a:r>
            <a:r>
              <a:rPr lang="es-MX" sz="1600" dirty="0">
                <a:latin typeface="Arial" pitchFamily="34" charset="0"/>
                <a:cs typeface="Arial" pitchFamily="34" charset="0"/>
              </a:rPr>
              <a:t>	</a:t>
            </a:r>
          </a:p>
          <a:p>
            <a:pPr marL="285750" lvl="0" indent="-285750">
              <a:buFont typeface="Wingdings" panose="05000000000000000000" pitchFamily="2" charset="2"/>
              <a:buChar char="§"/>
            </a:pPr>
            <a:r>
              <a:rPr lang="es-MX" sz="1600" dirty="0"/>
              <a:t>Pérez </a:t>
            </a:r>
            <a:r>
              <a:rPr lang="es-MX" sz="1600" dirty="0" err="1"/>
              <a:t>Carrio</a:t>
            </a:r>
            <a:r>
              <a:rPr lang="es-MX" sz="1600" dirty="0"/>
              <a:t>, Antonio, Reyes Perales, José Antonio. </a:t>
            </a:r>
            <a:r>
              <a:rPr lang="es-MX" sz="1600" u="sng" dirty="0"/>
              <a:t>Fundamentos de matemáticas aplicadas</a:t>
            </a:r>
            <a:r>
              <a:rPr lang="es-MX" sz="1600" dirty="0"/>
              <a:t>. 3ª </a:t>
            </a:r>
            <a:r>
              <a:rPr lang="es-MX" sz="1600" dirty="0" err="1"/>
              <a:t>Edución</a:t>
            </a:r>
            <a:r>
              <a:rPr lang="es-MX" sz="1600" dirty="0"/>
              <a:t>. 2009.</a:t>
            </a:r>
          </a:p>
          <a:p>
            <a:pPr marL="285750" lvl="0" indent="-285750">
              <a:buFont typeface="Wingdings" panose="05000000000000000000" pitchFamily="2" charset="2"/>
              <a:buChar char="§"/>
            </a:pPr>
            <a:r>
              <a:rPr lang="en-US" sz="1600" dirty="0"/>
              <a:t>Durbin, R. </a:t>
            </a:r>
            <a:r>
              <a:rPr lang="en-US" sz="1600" u="sng" dirty="0"/>
              <a:t>Modern algebra: an introduction</a:t>
            </a:r>
            <a:r>
              <a:rPr lang="en-US" sz="1600" dirty="0"/>
              <a:t>. 6a </a:t>
            </a:r>
            <a:r>
              <a:rPr lang="en-US" sz="1600" dirty="0" err="1"/>
              <a:t>Edición</a:t>
            </a:r>
            <a:r>
              <a:rPr lang="en-US" sz="1600" dirty="0"/>
              <a:t>. Wiley. 2009.</a:t>
            </a:r>
            <a:endParaRPr lang="es-MX" sz="1600" dirty="0"/>
          </a:p>
          <a:p>
            <a:pPr marL="285750" lvl="0" indent="-285750">
              <a:buFont typeface="Wingdings" panose="05000000000000000000" pitchFamily="2" charset="2"/>
              <a:buChar char="§"/>
            </a:pPr>
            <a:r>
              <a:rPr lang="en-US" sz="1600" dirty="0" err="1"/>
              <a:t>Swokowski</a:t>
            </a:r>
            <a:r>
              <a:rPr lang="en-US" sz="1600" dirty="0"/>
              <a:t>. </a:t>
            </a:r>
            <a:r>
              <a:rPr lang="es-MX" sz="1600" dirty="0"/>
              <a:t>William. </a:t>
            </a:r>
            <a:r>
              <a:rPr lang="es-MX" sz="1600" u="sng" dirty="0"/>
              <a:t>Álgebra y trigonometría con geometría analítica</a:t>
            </a:r>
            <a:r>
              <a:rPr lang="es-MX" sz="1600" dirty="0"/>
              <a:t>. </a:t>
            </a:r>
            <a:r>
              <a:rPr lang="en-US" sz="1600" dirty="0"/>
              <a:t>13ª </a:t>
            </a:r>
            <a:r>
              <a:rPr lang="en-US" sz="1600" dirty="0" err="1"/>
              <a:t>Edición</a:t>
            </a:r>
            <a:r>
              <a:rPr lang="en-US" sz="1600" dirty="0"/>
              <a:t>. Cengage Learning. 2011.</a:t>
            </a:r>
            <a:endParaRPr lang="es-MX" sz="1600" dirty="0"/>
          </a:p>
          <a:p>
            <a:pPr marL="285750" lvl="0" indent="-285750">
              <a:buFont typeface="Wingdings" panose="05000000000000000000" pitchFamily="2" charset="2"/>
              <a:buChar char="§"/>
            </a:pPr>
            <a:r>
              <a:rPr lang="es-MX" sz="1600" dirty="0" err="1"/>
              <a:t>Veerarajan</a:t>
            </a:r>
            <a:r>
              <a:rPr lang="es-MX" sz="1600" dirty="0"/>
              <a:t>. T. </a:t>
            </a:r>
            <a:r>
              <a:rPr lang="es-MX" sz="1600" u="sng" dirty="0"/>
              <a:t>Matemáticas discretas con teoría de gráficos y combinatorios</a:t>
            </a:r>
            <a:r>
              <a:rPr lang="es-MX" sz="1600" dirty="0"/>
              <a:t>. 1ª Edición en español. McGraw-Hill Interamericana. 2008</a:t>
            </a:r>
          </a:p>
          <a:p>
            <a:pPr marL="285750" lvl="0" indent="-285750">
              <a:buFont typeface="Wingdings" panose="05000000000000000000" pitchFamily="2" charset="2"/>
              <a:buChar char="§"/>
            </a:pPr>
            <a:r>
              <a:rPr lang="es-MX" sz="1600" dirty="0"/>
              <a:t>Grossman, Stanley. Álgebra Lineal. 6a Edición. McGraw-Hill. 2008</a:t>
            </a:r>
          </a:p>
          <a:p>
            <a:pPr marL="285750" lvl="0" indent="-285750">
              <a:buFont typeface="Wingdings" panose="05000000000000000000" pitchFamily="2" charset="2"/>
              <a:buChar char="§"/>
            </a:pPr>
            <a:r>
              <a:rPr lang="es-MX" sz="1600" dirty="0" err="1"/>
              <a:t>Oteyza</a:t>
            </a:r>
            <a:r>
              <a:rPr lang="es-MX" sz="1600" dirty="0"/>
              <a:t> de </a:t>
            </a:r>
            <a:r>
              <a:rPr lang="es-MX" sz="1600" dirty="0" err="1"/>
              <a:t>Oteyza</a:t>
            </a:r>
            <a:r>
              <a:rPr lang="es-MX" sz="1600" dirty="0"/>
              <a:t>, Elena. </a:t>
            </a:r>
            <a:r>
              <a:rPr lang="es-MX" sz="1600" u="sng" dirty="0"/>
              <a:t>Álgebra, Conocimientos fundamentales de matemáticas </a:t>
            </a:r>
            <a:r>
              <a:rPr lang="es-MX" sz="1600" dirty="0"/>
              <a:t>1era Edición, 2006</a:t>
            </a:r>
          </a:p>
          <a:p>
            <a:pPr marL="285750" indent="-285750">
              <a:buFont typeface="Wingdings" panose="05000000000000000000" pitchFamily="2" charset="2"/>
              <a:buChar char="§"/>
            </a:pPr>
            <a:r>
              <a:rPr lang="es-MX" sz="1600" dirty="0" err="1"/>
              <a:t>Spiegel</a:t>
            </a:r>
            <a:r>
              <a:rPr lang="es-MX" sz="1600" dirty="0"/>
              <a:t>, Murray R. y </a:t>
            </a:r>
            <a:r>
              <a:rPr lang="es-MX" sz="1600" dirty="0" err="1"/>
              <a:t>Moyer</a:t>
            </a:r>
            <a:r>
              <a:rPr lang="es-MX" sz="1600" dirty="0"/>
              <a:t> Robert E. </a:t>
            </a:r>
            <a:r>
              <a:rPr lang="es-MX" sz="1600" u="sng" dirty="0"/>
              <a:t>Algebra Superior</a:t>
            </a:r>
            <a:r>
              <a:rPr lang="es-MX" sz="1600" dirty="0"/>
              <a:t>. 3ra Edición, Editorial McGraw Hill, 2007</a:t>
            </a:r>
            <a:endParaRPr lang="es-MX" sz="1600" dirty="0">
              <a:latin typeface="Arial" pitchFamily="34" charset="0"/>
              <a:cs typeface="Arial" pitchFamily="34" charset="0"/>
            </a:endParaRPr>
          </a:p>
          <a:p>
            <a:pPr marL="342900" indent="-342900">
              <a:spcBef>
                <a:spcPct val="50000"/>
              </a:spcBef>
            </a:pPr>
            <a:endParaRPr lang="es-ES" sz="16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ox(in)">
                                      <p:cBhvr>
                                        <p:cTn id="7" dur="5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Números complejos (igualdad, negativo y conjugados)</a:t>
                </a:r>
              </a:p>
              <a:p>
                <a:pPr marL="0" indent="0">
                  <a:buNone/>
                </a:pPr>
                <a:r>
                  <a:rPr lang="es-MX" sz="2200" dirty="0" smtClean="0"/>
                  <a:t>Dos número complejos </a:t>
                </a:r>
                <a14:m>
                  <m:oMath xmlns:m="http://schemas.openxmlformats.org/officeDocument/2006/math">
                    <m:r>
                      <a:rPr lang="es-MX" sz="2200" b="0" i="1" smtClean="0">
                        <a:latin typeface="Cambria Math"/>
                      </a:rPr>
                      <m:t>𝑎</m:t>
                    </m:r>
                    <m:r>
                      <a:rPr lang="es-MX" sz="2200" b="0" i="1" smtClean="0">
                        <a:latin typeface="Cambria Math"/>
                      </a:rPr>
                      <m:t>+</m:t>
                    </m:r>
                    <m:r>
                      <a:rPr lang="es-MX" sz="2200" b="0" i="1" smtClean="0">
                        <a:latin typeface="Cambria Math"/>
                      </a:rPr>
                      <m:t>𝑏𝑖</m:t>
                    </m:r>
                  </m:oMath>
                </a14:m>
                <a:r>
                  <a:rPr lang="es-MX" sz="2200" dirty="0" smtClean="0"/>
                  <a:t> y </a:t>
                </a:r>
                <a14:m>
                  <m:oMath xmlns:m="http://schemas.openxmlformats.org/officeDocument/2006/math">
                    <m:r>
                      <m:rPr>
                        <m:sty m:val="p"/>
                      </m:rPr>
                      <a:rPr lang="es-MX" sz="2200" b="0" i="0" smtClean="0">
                        <a:latin typeface="Cambria Math"/>
                      </a:rPr>
                      <m:t>c</m:t>
                    </m:r>
                    <m:r>
                      <a:rPr lang="es-MX" sz="2200" i="1">
                        <a:latin typeface="Cambria Math"/>
                      </a:rPr>
                      <m:t>+</m:t>
                    </m:r>
                    <m:r>
                      <a:rPr lang="es-MX" sz="2200" b="0" i="1" smtClean="0">
                        <a:latin typeface="Cambria Math"/>
                      </a:rPr>
                      <m:t>𝑑</m:t>
                    </m:r>
                    <m:r>
                      <a:rPr lang="es-MX" sz="2200" i="1">
                        <a:latin typeface="Cambria Math"/>
                      </a:rPr>
                      <m:t>𝑖</m:t>
                    </m:r>
                  </m:oMath>
                </a14:m>
                <a:r>
                  <a:rPr lang="es-MX" sz="2200" dirty="0" smtClean="0"/>
                  <a:t> son iguales si y sólo si </a:t>
                </a:r>
                <a14:m>
                  <m:oMath xmlns:m="http://schemas.openxmlformats.org/officeDocument/2006/math">
                    <m:r>
                      <a:rPr lang="es-MX" sz="2200" i="1">
                        <a:latin typeface="Cambria Math"/>
                      </a:rPr>
                      <m:t>𝑎</m:t>
                    </m:r>
                    <m:r>
                      <a:rPr lang="es-MX" sz="2200" b="0" i="1" smtClean="0">
                        <a:latin typeface="Cambria Math"/>
                      </a:rPr>
                      <m:t>=</m:t>
                    </m:r>
                    <m:r>
                      <a:rPr lang="es-MX" sz="2200" b="0" i="1" smtClean="0">
                        <a:latin typeface="Cambria Math"/>
                      </a:rPr>
                      <m:t>𝑐</m:t>
                    </m:r>
                  </m:oMath>
                </a14:m>
                <a:r>
                  <a:rPr lang="es-MX" sz="2200" dirty="0"/>
                  <a:t> y </a:t>
                </a:r>
                <a14:m>
                  <m:oMath xmlns:m="http://schemas.openxmlformats.org/officeDocument/2006/math">
                    <m:r>
                      <m:rPr>
                        <m:sty m:val="p"/>
                      </m:rPr>
                      <a:rPr lang="es-MX" sz="2200" dirty="0" smtClean="0">
                        <a:latin typeface="Cambria Math"/>
                      </a:rPr>
                      <m:t>b</m:t>
                    </m:r>
                    <m:r>
                      <a:rPr lang="es-MX" sz="2200" b="0" i="1" dirty="0" smtClean="0">
                        <a:latin typeface="Cambria Math"/>
                      </a:rPr>
                      <m:t>=</m:t>
                    </m:r>
                    <m:r>
                      <a:rPr lang="es-MX" sz="2200" i="1">
                        <a:latin typeface="Cambria Math"/>
                      </a:rPr>
                      <m:t>𝑑</m:t>
                    </m:r>
                  </m:oMath>
                </a14:m>
                <a:r>
                  <a:rPr lang="es-MX" sz="2200" dirty="0"/>
                  <a:t> </a:t>
                </a:r>
                <a:r>
                  <a:rPr lang="es-MX" sz="2200" dirty="0" smtClean="0"/>
                  <a:t>.</a:t>
                </a:r>
              </a:p>
              <a:p>
                <a:pPr marL="0" indent="0">
                  <a:buNone/>
                </a:pPr>
                <a:endParaRPr lang="es-MX" sz="2200" dirty="0"/>
              </a:p>
              <a:p>
                <a:pPr marL="0" indent="0">
                  <a:buNone/>
                </a:pPr>
                <a:r>
                  <a:rPr lang="es-MX" sz="2200" dirty="0" smtClean="0"/>
                  <a:t>El negativo del número complejo </a:t>
                </a:r>
                <a14:m>
                  <m:oMath xmlns:m="http://schemas.openxmlformats.org/officeDocument/2006/math">
                    <m:r>
                      <a:rPr lang="es-MX" sz="2200" i="1">
                        <a:latin typeface="Cambria Math"/>
                      </a:rPr>
                      <m:t>𝑎</m:t>
                    </m:r>
                    <m:r>
                      <a:rPr lang="es-MX" sz="2200" i="1">
                        <a:latin typeface="Cambria Math"/>
                      </a:rPr>
                      <m:t>+</m:t>
                    </m:r>
                    <m:r>
                      <a:rPr lang="es-MX" sz="2200" i="1">
                        <a:latin typeface="Cambria Math"/>
                      </a:rPr>
                      <m:t>𝑏𝑖</m:t>
                    </m:r>
                  </m:oMath>
                </a14:m>
                <a:r>
                  <a:rPr lang="es-MX" sz="2200" dirty="0"/>
                  <a:t> </a:t>
                </a:r>
                <a:r>
                  <a:rPr lang="es-MX" sz="2200" dirty="0" smtClean="0"/>
                  <a:t> es </a:t>
                </a:r>
                <a14:m>
                  <m:oMath xmlns:m="http://schemas.openxmlformats.org/officeDocument/2006/math">
                    <m:r>
                      <a:rPr lang="es-MX" sz="2200" b="0" i="0" smtClean="0">
                        <a:latin typeface="Cambria Math"/>
                      </a:rPr>
                      <m:t>−</m:t>
                    </m:r>
                    <m:r>
                      <a:rPr lang="es-MX" sz="2200" i="1">
                        <a:latin typeface="Cambria Math"/>
                      </a:rPr>
                      <m:t>𝑎</m:t>
                    </m:r>
                    <m:r>
                      <a:rPr lang="es-MX" sz="2200" b="0" i="1" smtClean="0">
                        <a:latin typeface="Cambria Math"/>
                      </a:rPr>
                      <m:t>−</m:t>
                    </m:r>
                    <m:r>
                      <a:rPr lang="es-MX" sz="2200" i="1">
                        <a:latin typeface="Cambria Math"/>
                      </a:rPr>
                      <m:t>𝑏𝑖</m:t>
                    </m:r>
                  </m:oMath>
                </a14:m>
                <a:r>
                  <a:rPr lang="es-MX" sz="2200" dirty="0" smtClean="0"/>
                  <a:t>.</a:t>
                </a:r>
              </a:p>
              <a:p>
                <a:pPr marL="0" indent="0">
                  <a:buNone/>
                </a:pPr>
                <a:endParaRPr lang="es-MX" sz="2200" dirty="0" smtClean="0"/>
              </a:p>
              <a:p>
                <a:pPr marL="0" indent="0">
                  <a:buNone/>
                </a:pPr>
                <a:r>
                  <a:rPr lang="es-MX" sz="2200" dirty="0" smtClean="0"/>
                  <a:t>Dos número complejos que sólo difieren en el signo de sus partes imaginarias se llaman </a:t>
                </a:r>
                <a:r>
                  <a:rPr lang="es-MX" sz="2200" b="1" dirty="0" smtClean="0"/>
                  <a:t>números complejos conjugados. </a:t>
                </a:r>
                <a:endParaRPr lang="es-MX" sz="2200" b="1"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3619792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5" end="5"/>
                                            </p:txEl>
                                          </p:spTgt>
                                        </p:tgtEl>
                                        <p:attrNameLst>
                                          <p:attrName>style.visibility</p:attrName>
                                        </p:attrNameLst>
                                      </p:cBhvr>
                                      <p:to>
                                        <p:strVal val="visible"/>
                                      </p:to>
                                    </p:set>
                                    <p:anim to="" calcmode="lin" valueType="num">
                                      <p:cBhvr>
                                        <p:cTn id="27" dur="1" fill="hold"/>
                                        <p:tgtEl>
                                          <p:spTgt spid="19558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Producto de dos numero complejos (forma polar)</a:t>
                </a:r>
              </a:p>
              <a:p>
                <a:pPr marL="0" indent="0">
                  <a:buNone/>
                </a:pPr>
                <a14:m>
                  <m:oMath xmlns:m="http://schemas.openxmlformats.org/officeDocument/2006/math">
                    <m:sSub>
                      <m:sSubPr>
                        <m:ctrlPr>
                          <a:rPr lang="es-MX" sz="2400" i="1" smtClean="0">
                            <a:latin typeface="Cambria Math"/>
                          </a:rPr>
                        </m:ctrlPr>
                      </m:sSubPr>
                      <m:e>
                        <m:r>
                          <a:rPr lang="es-MX" sz="2400" b="0" i="1" smtClean="0">
                            <a:latin typeface="Cambria Math"/>
                          </a:rPr>
                          <m:t>[</m:t>
                        </m:r>
                        <m:r>
                          <a:rPr lang="es-MX" sz="2400" b="0" i="1" smtClean="0">
                            <a:latin typeface="Cambria Math"/>
                          </a:rPr>
                          <m:t>𝑟</m:t>
                        </m:r>
                      </m:e>
                      <m:sub>
                        <m:r>
                          <a:rPr lang="es-MX" sz="2400" b="0" i="1" smtClean="0">
                            <a:latin typeface="Cambria Math"/>
                          </a:rPr>
                          <m:t>1</m:t>
                        </m:r>
                      </m:sub>
                    </m:sSub>
                    <m:d>
                      <m:dPr>
                        <m:ctrlPr>
                          <a:rPr lang="es-MX" sz="2400" i="1" smtClean="0">
                            <a:latin typeface="Cambria Math"/>
                          </a:rPr>
                        </m:ctrlPr>
                      </m:dPr>
                      <m:e>
                        <m:r>
                          <a:rPr lang="es-MX" sz="2400" b="0" i="1" smtClean="0">
                            <a:latin typeface="Cambria Math"/>
                          </a:rPr>
                          <m:t>𝑐𝑜𝑠</m:t>
                        </m:r>
                        <m:sSub>
                          <m:sSubPr>
                            <m:ctrlPr>
                              <a:rPr lang="es-MX" sz="2400" i="1" smtClean="0">
                                <a:latin typeface="Cambria Math"/>
                              </a:rPr>
                            </m:ctrlPr>
                          </m:sSubPr>
                          <m:e>
                            <m:r>
                              <a:rPr lang="es-MX" sz="2400" b="0" i="1" smtClean="0">
                                <a:latin typeface="Cambria Math"/>
                                <a:ea typeface="Cambria Math"/>
                              </a:rPr>
                              <m:t>𝜃</m:t>
                            </m:r>
                          </m:e>
                          <m:sub>
                            <m:r>
                              <a:rPr lang="es-MX" sz="2400" b="0" i="1" smtClean="0">
                                <a:latin typeface="Cambria Math"/>
                              </a:rPr>
                              <m:t>1</m:t>
                            </m:r>
                          </m:sub>
                        </m:sSub>
                        <m:r>
                          <a:rPr lang="es-MX" sz="2400" b="0" i="1" smtClean="0">
                            <a:latin typeface="Cambria Math"/>
                          </a:rPr>
                          <m:t>+</m:t>
                        </m:r>
                        <m:r>
                          <a:rPr lang="es-MX" sz="2400" b="0" i="1" smtClean="0">
                            <a:latin typeface="Cambria Math"/>
                          </a:rPr>
                          <m:t>𝑖𝑠𝑒𝑛</m:t>
                        </m:r>
                        <m:sSub>
                          <m:sSubPr>
                            <m:ctrlPr>
                              <a:rPr lang="es-MX" sz="2400" i="1" smtClean="0">
                                <a:latin typeface="Cambria Math"/>
                              </a:rPr>
                            </m:ctrlPr>
                          </m:sSubPr>
                          <m:e>
                            <m:r>
                              <a:rPr lang="es-MX" sz="2400" b="0" i="1" smtClean="0">
                                <a:latin typeface="Cambria Math"/>
                                <a:ea typeface="Cambria Math"/>
                              </a:rPr>
                              <m:t>𝜃</m:t>
                            </m:r>
                          </m:e>
                          <m:sub>
                            <m:r>
                              <a:rPr lang="es-MX" sz="2400" b="0" i="1" smtClean="0">
                                <a:latin typeface="Cambria Math"/>
                              </a:rPr>
                              <m:t>1</m:t>
                            </m:r>
                          </m:sub>
                        </m:sSub>
                      </m:e>
                    </m:d>
                    <m:r>
                      <a:rPr lang="es-MX" sz="2400" b="0" i="1" smtClean="0">
                        <a:latin typeface="Cambria Math"/>
                      </a:rPr>
                      <m:t>[</m:t>
                    </m:r>
                    <m:d>
                      <m:dPr>
                        <m:endChr m:val="]"/>
                        <m:ctrlPr>
                          <a:rPr lang="es-MX" sz="2400" i="1" smtClean="0">
                            <a:latin typeface="Cambria Math"/>
                          </a:rPr>
                        </m:ctrlPr>
                      </m:dPr>
                      <m:e>
                        <m:sSub>
                          <m:sSubPr>
                            <m:ctrlPr>
                              <a:rPr lang="es-MX" sz="2400" i="1">
                                <a:latin typeface="Cambria Math"/>
                              </a:rPr>
                            </m:ctrlPr>
                          </m:sSubPr>
                          <m:e>
                            <m:r>
                              <a:rPr lang="es-MX" sz="2400" b="0" i="1">
                                <a:latin typeface="Cambria Math"/>
                              </a:rPr>
                              <m:t>𝑟</m:t>
                            </m:r>
                          </m:e>
                          <m:sub>
                            <m:r>
                              <a:rPr lang="es-MX" sz="2400" b="0" i="1" smtClean="0">
                                <a:latin typeface="Cambria Math"/>
                              </a:rPr>
                              <m:t>2</m:t>
                            </m:r>
                          </m:sub>
                        </m:sSub>
                        <m:d>
                          <m:dPr>
                            <m:ctrlPr>
                              <a:rPr lang="es-MX" sz="2400" i="1">
                                <a:latin typeface="Cambria Math"/>
                              </a:rPr>
                            </m:ctrlPr>
                          </m:dPr>
                          <m:e>
                            <m:r>
                              <a:rPr lang="es-MX" sz="2400" b="0" i="1">
                                <a:latin typeface="Cambria Math"/>
                              </a:rPr>
                              <m:t>𝑐𝑜𝑠</m:t>
                            </m:r>
                            <m:sSub>
                              <m:sSubPr>
                                <m:ctrlPr>
                                  <a:rPr lang="es-MX" sz="2400" i="1">
                                    <a:latin typeface="Cambria Math"/>
                                  </a:rPr>
                                </m:ctrlPr>
                              </m:sSubPr>
                              <m:e>
                                <m:r>
                                  <a:rPr lang="es-MX" sz="2400" b="0" i="1">
                                    <a:latin typeface="Cambria Math"/>
                                    <a:ea typeface="Cambria Math"/>
                                  </a:rPr>
                                  <m:t>𝜃</m:t>
                                </m:r>
                              </m:e>
                              <m:sub>
                                <m:r>
                                  <a:rPr lang="es-MX" sz="2400" b="0" i="1" smtClean="0">
                                    <a:latin typeface="Cambria Math"/>
                                    <a:ea typeface="Cambria Math"/>
                                  </a:rPr>
                                  <m:t>2</m:t>
                                </m:r>
                              </m:sub>
                            </m:sSub>
                            <m:r>
                              <a:rPr lang="es-MX" sz="2400" b="0" i="1">
                                <a:latin typeface="Cambria Math"/>
                              </a:rPr>
                              <m:t>+</m:t>
                            </m:r>
                            <m:r>
                              <a:rPr lang="es-MX" sz="2400" b="0" i="1">
                                <a:latin typeface="Cambria Math"/>
                              </a:rPr>
                              <m:t>𝑖𝑠𝑒𝑛</m:t>
                            </m:r>
                            <m:sSub>
                              <m:sSubPr>
                                <m:ctrlPr>
                                  <a:rPr lang="es-MX" sz="2400" i="1">
                                    <a:latin typeface="Cambria Math"/>
                                  </a:rPr>
                                </m:ctrlPr>
                              </m:sSubPr>
                              <m:e>
                                <m:r>
                                  <a:rPr lang="es-MX" sz="2400" b="0" i="1">
                                    <a:latin typeface="Cambria Math"/>
                                    <a:ea typeface="Cambria Math"/>
                                  </a:rPr>
                                  <m:t>𝜃</m:t>
                                </m:r>
                              </m:e>
                              <m:sub>
                                <m:r>
                                  <a:rPr lang="es-MX" sz="2400" b="0" i="1" smtClean="0">
                                    <a:latin typeface="Cambria Math"/>
                                    <a:ea typeface="Cambria Math"/>
                                  </a:rPr>
                                  <m:t>2</m:t>
                                </m:r>
                              </m:sub>
                            </m:sSub>
                          </m:e>
                        </m:d>
                      </m:e>
                    </m:d>
                    <m:r>
                      <a:rPr lang="es-MX" sz="2400" b="0" i="1" smtClean="0">
                        <a:latin typeface="Cambria Math"/>
                      </a:rPr>
                      <m:t>=</m:t>
                    </m:r>
                    <m:sSub>
                      <m:sSubPr>
                        <m:ctrlPr>
                          <a:rPr lang="es-MX" sz="2400" i="1" smtClean="0">
                            <a:latin typeface="Cambria Math"/>
                          </a:rPr>
                        </m:ctrlPr>
                      </m:sSubPr>
                      <m:e>
                        <m:r>
                          <a:rPr lang="es-MX" sz="2400" b="0" i="1" smtClean="0">
                            <a:latin typeface="Cambria Math"/>
                          </a:rPr>
                          <m:t>𝑟</m:t>
                        </m:r>
                      </m:e>
                      <m:sub>
                        <m:r>
                          <a:rPr lang="es-MX" sz="2400" b="0" i="1" smtClean="0">
                            <a:latin typeface="Cambria Math"/>
                          </a:rPr>
                          <m:t>1</m:t>
                        </m:r>
                      </m:sub>
                    </m:sSub>
                    <m:sSub>
                      <m:sSubPr>
                        <m:ctrlPr>
                          <a:rPr lang="es-MX" sz="2400" i="1" smtClean="0">
                            <a:latin typeface="Cambria Math"/>
                          </a:rPr>
                        </m:ctrlPr>
                      </m:sSubPr>
                      <m:e>
                        <m:r>
                          <a:rPr lang="es-MX" sz="2400" b="0" i="1" smtClean="0">
                            <a:latin typeface="Cambria Math"/>
                          </a:rPr>
                          <m:t>𝑟</m:t>
                        </m:r>
                      </m:e>
                      <m:sub>
                        <m:r>
                          <a:rPr lang="es-MX" sz="2400" b="0" i="1" smtClean="0">
                            <a:latin typeface="Cambria Math"/>
                          </a:rPr>
                          <m:t>2</m:t>
                        </m:r>
                      </m:sub>
                    </m:sSub>
                    <m:r>
                      <a:rPr lang="es-MX" sz="2400" b="0" i="1" smtClean="0">
                        <a:latin typeface="Cambria Math"/>
                      </a:rPr>
                      <m:t>[</m:t>
                    </m:r>
                    <m:r>
                      <a:rPr lang="es-MX" sz="2400" b="0" i="1" smtClean="0">
                        <a:latin typeface="Cambria Math"/>
                      </a:rPr>
                      <m:t>𝑐𝑜𝑠</m:t>
                    </m:r>
                    <m:r>
                      <a:rPr lang="es-MX" sz="2400" b="0" i="1" smtClean="0">
                        <a:latin typeface="Cambria Math"/>
                      </a:rPr>
                      <m:t>(</m:t>
                    </m:r>
                    <m:sSub>
                      <m:sSubPr>
                        <m:ctrlPr>
                          <a:rPr lang="es-MX" sz="2400" i="1">
                            <a:latin typeface="Cambria Math"/>
                          </a:rPr>
                        </m:ctrlPr>
                      </m:sSubPr>
                      <m:e>
                        <m:r>
                          <a:rPr lang="es-MX" sz="2400" b="0" i="1">
                            <a:latin typeface="Cambria Math"/>
                            <a:ea typeface="Cambria Math"/>
                          </a:rPr>
                          <m:t>𝜃</m:t>
                        </m:r>
                      </m:e>
                      <m:sub>
                        <m:r>
                          <a:rPr lang="es-MX" sz="2400" b="0" i="1">
                            <a:latin typeface="Cambria Math"/>
                          </a:rPr>
                          <m:t>1</m:t>
                        </m:r>
                      </m:sub>
                    </m:sSub>
                    <m:r>
                      <a:rPr lang="es-MX" sz="2400" b="0" i="1">
                        <a:latin typeface="Cambria Math"/>
                      </a:rPr>
                      <m:t>+</m:t>
                    </m:r>
                  </m:oMath>
                </a14:m>
                <a:r>
                  <a:rPr lang="es-MX" sz="2400" dirty="0"/>
                  <a:t> </a:t>
                </a:r>
                <a14:m>
                  <m:oMath xmlns:m="http://schemas.openxmlformats.org/officeDocument/2006/math">
                    <m:sSub>
                      <m:sSubPr>
                        <m:ctrlPr>
                          <a:rPr lang="es-MX" sz="2400" i="1">
                            <a:latin typeface="Cambria Math"/>
                          </a:rPr>
                        </m:ctrlPr>
                      </m:sSubPr>
                      <m:e>
                        <m:r>
                          <a:rPr lang="es-MX" sz="2400" b="0" i="1">
                            <a:latin typeface="Cambria Math"/>
                            <a:ea typeface="Cambria Math"/>
                          </a:rPr>
                          <m:t>𝜃</m:t>
                        </m:r>
                      </m:e>
                      <m:sub>
                        <m:r>
                          <a:rPr lang="es-MX" sz="2400" b="0" i="1" smtClean="0">
                            <a:latin typeface="Cambria Math"/>
                            <a:ea typeface="Cambria Math"/>
                          </a:rPr>
                          <m:t>2</m:t>
                        </m:r>
                      </m:sub>
                    </m:sSub>
                    <m:r>
                      <a:rPr lang="es-MX" sz="2400" b="0" i="1" smtClean="0">
                        <a:latin typeface="Cambria Math"/>
                      </a:rPr>
                      <m:t>)+</m:t>
                    </m:r>
                    <m:r>
                      <a:rPr lang="es-MX" sz="2400" b="0" i="1" smtClean="0">
                        <a:latin typeface="Cambria Math"/>
                      </a:rPr>
                      <m:t>𝑖𝑠𝑒𝑛</m:t>
                    </m:r>
                    <m:r>
                      <a:rPr lang="es-MX" sz="2400" b="0" i="1">
                        <a:latin typeface="Cambria Math"/>
                      </a:rPr>
                      <m:t>(</m:t>
                    </m:r>
                    <m:sSub>
                      <m:sSubPr>
                        <m:ctrlPr>
                          <a:rPr lang="es-MX" sz="2400" i="1">
                            <a:latin typeface="Cambria Math"/>
                          </a:rPr>
                        </m:ctrlPr>
                      </m:sSubPr>
                      <m:e>
                        <m:r>
                          <a:rPr lang="es-MX" sz="2400" b="0" i="1">
                            <a:latin typeface="Cambria Math"/>
                            <a:ea typeface="Cambria Math"/>
                          </a:rPr>
                          <m:t>𝜃</m:t>
                        </m:r>
                      </m:e>
                      <m:sub>
                        <m:r>
                          <a:rPr lang="es-MX" sz="2400" b="0" i="1">
                            <a:latin typeface="Cambria Math"/>
                          </a:rPr>
                          <m:t>1</m:t>
                        </m:r>
                      </m:sub>
                    </m:sSub>
                    <m:r>
                      <a:rPr lang="es-MX" sz="2400" b="0" i="1">
                        <a:latin typeface="Cambria Math"/>
                      </a:rPr>
                      <m:t>+</m:t>
                    </m:r>
                  </m:oMath>
                </a14:m>
                <a:r>
                  <a:rPr lang="es-MX" sz="2400" dirty="0"/>
                  <a:t> </a:t>
                </a:r>
                <a14:m>
                  <m:oMath xmlns:m="http://schemas.openxmlformats.org/officeDocument/2006/math">
                    <m:sSub>
                      <m:sSubPr>
                        <m:ctrlPr>
                          <a:rPr lang="es-MX" sz="2400" i="1">
                            <a:latin typeface="Cambria Math"/>
                          </a:rPr>
                        </m:ctrlPr>
                      </m:sSubPr>
                      <m:e>
                        <m:r>
                          <a:rPr lang="es-MX" sz="2400" b="0" i="1">
                            <a:latin typeface="Cambria Math"/>
                            <a:ea typeface="Cambria Math"/>
                          </a:rPr>
                          <m:t>𝜃</m:t>
                        </m:r>
                      </m:e>
                      <m:sub>
                        <m:r>
                          <a:rPr lang="es-MX" sz="2400" b="0" i="1">
                            <a:latin typeface="Cambria Math"/>
                            <a:ea typeface="Cambria Math"/>
                          </a:rPr>
                          <m:t>2</m:t>
                        </m:r>
                      </m:sub>
                    </m:sSub>
                    <m:r>
                      <a:rPr lang="es-MX" sz="2400" b="0" i="1">
                        <a:latin typeface="Cambria Math"/>
                      </a:rPr>
                      <m:t>)</m:t>
                    </m:r>
                  </m:oMath>
                </a14:m>
                <a:r>
                  <a:rPr lang="es-MX" sz="2400" dirty="0" smtClean="0"/>
                  <a:t>]</a:t>
                </a:r>
              </a:p>
              <a:p>
                <a:pPr marL="0" indent="0">
                  <a:buNone/>
                </a:pPr>
                <a:endParaRPr lang="es-MX" sz="2400" dirty="0"/>
              </a:p>
              <a:p>
                <a:pPr marL="0" indent="0">
                  <a:buNone/>
                </a:pPr>
                <a:r>
                  <a:rPr lang="es-MX" sz="2400" b="1" dirty="0" smtClean="0"/>
                  <a:t>Cociente </a:t>
                </a:r>
                <a:r>
                  <a:rPr lang="es-MX" sz="2400" b="1" dirty="0"/>
                  <a:t>de dos numero complejos (forma polar)</a:t>
                </a:r>
              </a:p>
              <a:p>
                <a:pPr marL="0" indent="0">
                  <a:buNone/>
                </a:pPr>
                <a14:m>
                  <m:oMathPara xmlns:m="http://schemas.openxmlformats.org/officeDocument/2006/math">
                    <m:oMathParaPr>
                      <m:jc m:val="centerGroup"/>
                    </m:oMathParaPr>
                    <m:oMath xmlns:m="http://schemas.openxmlformats.org/officeDocument/2006/math">
                      <m:f>
                        <m:fPr>
                          <m:ctrlPr>
                            <a:rPr lang="es-MX" sz="2400" i="1" smtClean="0">
                              <a:latin typeface="Cambria Math"/>
                            </a:rPr>
                          </m:ctrlPr>
                        </m:fPr>
                        <m:num>
                          <m:sSub>
                            <m:sSubPr>
                              <m:ctrlPr>
                                <a:rPr lang="es-MX" sz="2400" i="1">
                                  <a:latin typeface="Cambria Math"/>
                                </a:rPr>
                              </m:ctrlPr>
                            </m:sSubPr>
                            <m:e>
                              <m:r>
                                <a:rPr lang="es-MX" sz="2400" i="1">
                                  <a:latin typeface="Cambria Math"/>
                                </a:rPr>
                                <m:t>𝑟</m:t>
                              </m:r>
                            </m:e>
                            <m:sub>
                              <m:r>
                                <a:rPr lang="es-MX" sz="2400" i="1">
                                  <a:latin typeface="Cambria Math"/>
                                </a:rPr>
                                <m:t>1</m:t>
                              </m:r>
                            </m:sub>
                          </m:sSub>
                          <m:d>
                            <m:dPr>
                              <m:ctrlPr>
                                <a:rPr lang="es-MX" sz="2400" i="1">
                                  <a:latin typeface="Cambria Math"/>
                                </a:rPr>
                              </m:ctrlPr>
                            </m:dPr>
                            <m:e>
                              <m:r>
                                <a:rPr lang="es-MX" sz="2400" i="1">
                                  <a:latin typeface="Cambria Math"/>
                                </a:rPr>
                                <m:t>𝑐𝑜𝑠</m:t>
                              </m:r>
                              <m:sSub>
                                <m:sSubPr>
                                  <m:ctrlPr>
                                    <a:rPr lang="es-MX" sz="2400" i="1">
                                      <a:latin typeface="Cambria Math"/>
                                    </a:rPr>
                                  </m:ctrlPr>
                                </m:sSubPr>
                                <m:e>
                                  <m:r>
                                    <a:rPr lang="es-MX" sz="2400" i="1">
                                      <a:latin typeface="Cambria Math"/>
                                      <a:ea typeface="Cambria Math"/>
                                    </a:rPr>
                                    <m:t>𝜃</m:t>
                                  </m:r>
                                </m:e>
                                <m:sub>
                                  <m:r>
                                    <a:rPr lang="es-MX" sz="2400" i="1">
                                      <a:latin typeface="Cambria Math"/>
                                    </a:rPr>
                                    <m:t>1</m:t>
                                  </m:r>
                                </m:sub>
                              </m:sSub>
                              <m:r>
                                <a:rPr lang="es-MX" sz="2400" i="1">
                                  <a:latin typeface="Cambria Math"/>
                                </a:rPr>
                                <m:t>+</m:t>
                              </m:r>
                              <m:r>
                                <a:rPr lang="es-MX" sz="2400" i="1">
                                  <a:latin typeface="Cambria Math"/>
                                </a:rPr>
                                <m:t>𝑖𝑠𝑒𝑛</m:t>
                              </m:r>
                              <m:sSub>
                                <m:sSubPr>
                                  <m:ctrlPr>
                                    <a:rPr lang="es-MX" sz="2400" i="1">
                                      <a:latin typeface="Cambria Math"/>
                                    </a:rPr>
                                  </m:ctrlPr>
                                </m:sSubPr>
                                <m:e>
                                  <m:r>
                                    <a:rPr lang="es-MX" sz="2400" i="1">
                                      <a:latin typeface="Cambria Math"/>
                                      <a:ea typeface="Cambria Math"/>
                                    </a:rPr>
                                    <m:t>𝜃</m:t>
                                  </m:r>
                                </m:e>
                                <m:sub>
                                  <m:r>
                                    <a:rPr lang="es-MX" sz="2400" i="1">
                                      <a:latin typeface="Cambria Math"/>
                                    </a:rPr>
                                    <m:t>1</m:t>
                                  </m:r>
                                </m:sub>
                              </m:sSub>
                            </m:e>
                          </m:d>
                        </m:num>
                        <m:den>
                          <m:sSub>
                            <m:sSubPr>
                              <m:ctrlPr>
                                <a:rPr lang="es-MX" sz="2400" i="1">
                                  <a:latin typeface="Cambria Math"/>
                                </a:rPr>
                              </m:ctrlPr>
                            </m:sSubPr>
                            <m:e>
                              <m:r>
                                <a:rPr lang="es-MX" sz="2400" i="1">
                                  <a:latin typeface="Cambria Math"/>
                                </a:rPr>
                                <m:t>𝑟</m:t>
                              </m:r>
                            </m:e>
                            <m:sub>
                              <m:r>
                                <a:rPr lang="es-MX" sz="2400" i="1">
                                  <a:latin typeface="Cambria Math"/>
                                </a:rPr>
                                <m:t>2</m:t>
                              </m:r>
                            </m:sub>
                          </m:sSub>
                          <m:d>
                            <m:dPr>
                              <m:ctrlPr>
                                <a:rPr lang="es-MX" sz="2400" i="1">
                                  <a:latin typeface="Cambria Math"/>
                                </a:rPr>
                              </m:ctrlPr>
                            </m:dPr>
                            <m:e>
                              <m:r>
                                <a:rPr lang="es-MX" sz="2400" i="1">
                                  <a:latin typeface="Cambria Math"/>
                                </a:rPr>
                                <m:t>𝑐𝑜𝑠</m:t>
                              </m:r>
                              <m:sSub>
                                <m:sSubPr>
                                  <m:ctrlPr>
                                    <a:rPr lang="es-MX" sz="2400" i="1">
                                      <a:latin typeface="Cambria Math"/>
                                    </a:rPr>
                                  </m:ctrlPr>
                                </m:sSubPr>
                                <m:e>
                                  <m:r>
                                    <a:rPr lang="es-MX" sz="2400" i="1">
                                      <a:latin typeface="Cambria Math"/>
                                      <a:ea typeface="Cambria Math"/>
                                    </a:rPr>
                                    <m:t>𝜃</m:t>
                                  </m:r>
                                </m:e>
                                <m:sub>
                                  <m:r>
                                    <a:rPr lang="es-MX" sz="2400" i="1">
                                      <a:latin typeface="Cambria Math"/>
                                      <a:ea typeface="Cambria Math"/>
                                    </a:rPr>
                                    <m:t>2</m:t>
                                  </m:r>
                                </m:sub>
                              </m:sSub>
                              <m:r>
                                <a:rPr lang="es-MX" sz="2400" i="1">
                                  <a:latin typeface="Cambria Math"/>
                                </a:rPr>
                                <m:t>+</m:t>
                              </m:r>
                              <m:r>
                                <a:rPr lang="es-MX" sz="2400" i="1">
                                  <a:latin typeface="Cambria Math"/>
                                </a:rPr>
                                <m:t>𝑖𝑠𝑒𝑛</m:t>
                              </m:r>
                              <m:sSub>
                                <m:sSubPr>
                                  <m:ctrlPr>
                                    <a:rPr lang="es-MX" sz="2400" i="1">
                                      <a:latin typeface="Cambria Math"/>
                                    </a:rPr>
                                  </m:ctrlPr>
                                </m:sSubPr>
                                <m:e>
                                  <m:r>
                                    <a:rPr lang="es-MX" sz="2400" i="1">
                                      <a:latin typeface="Cambria Math"/>
                                      <a:ea typeface="Cambria Math"/>
                                    </a:rPr>
                                    <m:t>𝜃</m:t>
                                  </m:r>
                                </m:e>
                                <m:sub>
                                  <m:r>
                                    <a:rPr lang="es-MX" sz="2400" i="1">
                                      <a:latin typeface="Cambria Math"/>
                                      <a:ea typeface="Cambria Math"/>
                                    </a:rPr>
                                    <m:t>2</m:t>
                                  </m:r>
                                </m:sub>
                              </m:sSub>
                            </m:e>
                          </m:d>
                        </m:den>
                      </m:f>
                      <m:r>
                        <a:rPr lang="es-MX" sz="2400" b="0" i="1" smtClean="0">
                          <a:latin typeface="Cambria Math"/>
                        </a:rPr>
                        <m:t>=</m:t>
                      </m:r>
                      <m:f>
                        <m:fPr>
                          <m:ctrlPr>
                            <a:rPr lang="es-MX" sz="2400" b="0" i="1" smtClean="0">
                              <a:latin typeface="Cambria Math"/>
                            </a:rPr>
                          </m:ctrlPr>
                        </m:fPr>
                        <m:num>
                          <m:sSub>
                            <m:sSubPr>
                              <m:ctrlPr>
                                <a:rPr lang="es-MX" sz="2400" i="1">
                                  <a:latin typeface="Cambria Math"/>
                                </a:rPr>
                              </m:ctrlPr>
                            </m:sSubPr>
                            <m:e>
                              <m:r>
                                <a:rPr lang="es-MX" sz="2400" i="1">
                                  <a:latin typeface="Cambria Math"/>
                                </a:rPr>
                                <m:t>𝑟</m:t>
                              </m:r>
                            </m:e>
                            <m:sub>
                              <m:r>
                                <a:rPr lang="es-MX" sz="2400" i="1">
                                  <a:latin typeface="Cambria Math"/>
                                </a:rPr>
                                <m:t>1</m:t>
                              </m:r>
                            </m:sub>
                          </m:sSub>
                        </m:num>
                        <m:den>
                          <m:sSub>
                            <m:sSubPr>
                              <m:ctrlPr>
                                <a:rPr lang="es-MX" sz="2400" i="1">
                                  <a:latin typeface="Cambria Math"/>
                                </a:rPr>
                              </m:ctrlPr>
                            </m:sSubPr>
                            <m:e>
                              <m:r>
                                <a:rPr lang="es-MX" sz="2400" i="1">
                                  <a:latin typeface="Cambria Math"/>
                                </a:rPr>
                                <m:t>𝑟</m:t>
                              </m:r>
                            </m:e>
                            <m:sub>
                              <m:r>
                                <a:rPr lang="es-MX" sz="2400" i="1">
                                  <a:latin typeface="Cambria Math"/>
                                </a:rPr>
                                <m:t>2</m:t>
                              </m:r>
                            </m:sub>
                          </m:sSub>
                        </m:den>
                      </m:f>
                      <m:r>
                        <a:rPr lang="es-MX" sz="2400" i="1">
                          <a:latin typeface="Cambria Math"/>
                        </a:rPr>
                        <m:t>[</m:t>
                      </m:r>
                      <m:r>
                        <a:rPr lang="es-MX" sz="2400" i="1">
                          <a:latin typeface="Cambria Math"/>
                        </a:rPr>
                        <m:t>𝑐𝑜𝑠</m:t>
                      </m:r>
                      <m:d>
                        <m:dPr>
                          <m:ctrlPr>
                            <a:rPr lang="es-MX" sz="2400" i="1">
                              <a:latin typeface="Cambria Math"/>
                            </a:rPr>
                          </m:ctrlPr>
                        </m:dPr>
                        <m:e>
                          <m:sSub>
                            <m:sSubPr>
                              <m:ctrlPr>
                                <a:rPr lang="es-MX" sz="2400" i="1">
                                  <a:latin typeface="Cambria Math"/>
                                </a:rPr>
                              </m:ctrlPr>
                            </m:sSubPr>
                            <m:e>
                              <m:r>
                                <a:rPr lang="es-MX" sz="2400" i="1">
                                  <a:latin typeface="Cambria Math"/>
                                  <a:ea typeface="Cambria Math"/>
                                </a:rPr>
                                <m:t>𝜃</m:t>
                              </m:r>
                            </m:e>
                            <m:sub>
                              <m:r>
                                <a:rPr lang="es-MX" sz="2400" i="1">
                                  <a:latin typeface="Cambria Math"/>
                                </a:rPr>
                                <m:t>1</m:t>
                              </m:r>
                            </m:sub>
                          </m:sSub>
                          <m:r>
                            <a:rPr lang="es-MX" sz="2400" b="0" i="1" smtClean="0">
                              <a:latin typeface="Cambria Math"/>
                            </a:rPr>
                            <m:t>−</m:t>
                          </m:r>
                          <m:r>
                            <m:rPr>
                              <m:nor/>
                            </m:rPr>
                            <a:rPr lang="es-MX" sz="2400" dirty="0"/>
                            <m:t> </m:t>
                          </m:r>
                          <m:sSub>
                            <m:sSubPr>
                              <m:ctrlPr>
                                <a:rPr lang="es-MX" sz="2400" i="1">
                                  <a:latin typeface="Cambria Math"/>
                                </a:rPr>
                              </m:ctrlPr>
                            </m:sSubPr>
                            <m:e>
                              <m:r>
                                <a:rPr lang="es-MX" sz="2400" i="1">
                                  <a:latin typeface="Cambria Math"/>
                                  <a:ea typeface="Cambria Math"/>
                                </a:rPr>
                                <m:t>𝜃</m:t>
                              </m:r>
                            </m:e>
                            <m:sub>
                              <m:r>
                                <a:rPr lang="es-MX" sz="2400" i="1">
                                  <a:latin typeface="Cambria Math"/>
                                  <a:ea typeface="Cambria Math"/>
                                </a:rPr>
                                <m:t>2</m:t>
                              </m:r>
                            </m:sub>
                          </m:sSub>
                        </m:e>
                      </m:d>
                      <m:r>
                        <a:rPr lang="es-MX" sz="2400" b="0" i="1" smtClean="0">
                          <a:latin typeface="Cambria Math"/>
                          <a:ea typeface="Cambria Math"/>
                        </a:rPr>
                        <m:t>+</m:t>
                      </m:r>
                      <m:r>
                        <a:rPr lang="es-MX" sz="2400" b="0" i="1" smtClean="0">
                          <a:latin typeface="Cambria Math"/>
                          <a:ea typeface="Cambria Math"/>
                        </a:rPr>
                        <m:t>𝑖𝑠𝑒𝑛</m:t>
                      </m:r>
                      <m:d>
                        <m:dPr>
                          <m:ctrlPr>
                            <a:rPr lang="es-MX" sz="2400" b="0" i="1" smtClean="0">
                              <a:latin typeface="Cambria Math"/>
                              <a:ea typeface="Cambria Math"/>
                            </a:rPr>
                          </m:ctrlPr>
                        </m:dPr>
                        <m:e>
                          <m:sSub>
                            <m:sSubPr>
                              <m:ctrlPr>
                                <a:rPr lang="es-MX" sz="2400" i="1">
                                  <a:latin typeface="Cambria Math"/>
                                </a:rPr>
                              </m:ctrlPr>
                            </m:sSubPr>
                            <m:e>
                              <m:r>
                                <a:rPr lang="es-MX" sz="2400" i="1">
                                  <a:latin typeface="Cambria Math"/>
                                  <a:ea typeface="Cambria Math"/>
                                </a:rPr>
                                <m:t>𝜃</m:t>
                              </m:r>
                            </m:e>
                            <m:sub>
                              <m:r>
                                <a:rPr lang="es-MX" sz="2400" i="1">
                                  <a:latin typeface="Cambria Math"/>
                                </a:rPr>
                                <m:t>1</m:t>
                              </m:r>
                            </m:sub>
                          </m:sSub>
                          <m:r>
                            <a:rPr lang="es-MX" sz="2400" i="1">
                              <a:latin typeface="Cambria Math"/>
                            </a:rPr>
                            <m:t>−</m:t>
                          </m:r>
                          <m:r>
                            <m:rPr>
                              <m:nor/>
                            </m:rPr>
                            <a:rPr lang="es-MX" sz="2400" dirty="0"/>
                            <m:t> </m:t>
                          </m:r>
                          <m:sSub>
                            <m:sSubPr>
                              <m:ctrlPr>
                                <a:rPr lang="es-MX" sz="2400" i="1">
                                  <a:latin typeface="Cambria Math"/>
                                </a:rPr>
                              </m:ctrlPr>
                            </m:sSubPr>
                            <m:e>
                              <m:r>
                                <a:rPr lang="es-MX" sz="2400" i="1">
                                  <a:latin typeface="Cambria Math"/>
                                  <a:ea typeface="Cambria Math"/>
                                </a:rPr>
                                <m:t>𝜃</m:t>
                              </m:r>
                            </m:e>
                            <m:sub>
                              <m:r>
                                <a:rPr lang="es-MX" sz="2400" i="1">
                                  <a:latin typeface="Cambria Math"/>
                                  <a:ea typeface="Cambria Math"/>
                                </a:rPr>
                                <m:t>2</m:t>
                              </m:r>
                            </m:sub>
                          </m:sSub>
                        </m:e>
                      </m:d>
                      <m:r>
                        <a:rPr lang="es-MX" sz="2400" b="0" i="1" smtClean="0">
                          <a:latin typeface="Cambria Math"/>
                          <a:ea typeface="Cambria Math"/>
                        </a:rPr>
                        <m:t>]</m:t>
                      </m:r>
                    </m:oMath>
                  </m:oMathPara>
                </a14:m>
                <a:endParaRPr lang="es-MX" sz="24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24811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Teorema de </a:t>
                </a:r>
                <a:r>
                  <a:rPr lang="es-MX" sz="2400" b="1" dirty="0" err="1" smtClean="0"/>
                  <a:t>Moivre</a:t>
                </a:r>
                <a:endParaRPr lang="es-MX" sz="2400" b="1" dirty="0" smtClean="0"/>
              </a:p>
              <a:p>
                <a:pPr marL="0" indent="0" eaLnBrk="1" hangingPunct="1">
                  <a:buFont typeface="Wingdings" pitchFamily="2" charset="2"/>
                  <a:buNone/>
                </a:pPr>
                <a:r>
                  <a:rPr lang="es-MX" sz="2400" dirty="0" smtClean="0"/>
                  <a:t>Si </a:t>
                </a:r>
                <a:r>
                  <a:rPr lang="es-MX" sz="2400" i="1" dirty="0" smtClean="0"/>
                  <a:t>n</a:t>
                </a:r>
                <a:r>
                  <a:rPr lang="es-MX" sz="2400" dirty="0" smtClean="0"/>
                  <a:t> es cualquier número entero y positivo, y si</a:t>
                </a:r>
                <a:r>
                  <a:rPr lang="es-MX" sz="2400" i="1" dirty="0" smtClean="0"/>
                  <a:t> r </a:t>
                </a:r>
                <a:r>
                  <a:rPr lang="es-MX" sz="2400" dirty="0" smtClean="0"/>
                  <a:t>y </a:t>
                </a:r>
                <a14:m>
                  <m:oMath xmlns:m="http://schemas.openxmlformats.org/officeDocument/2006/math">
                    <m:r>
                      <a:rPr lang="es-MX" sz="2400" i="1" smtClean="0">
                        <a:latin typeface="Cambria Math"/>
                        <a:ea typeface="Cambria Math"/>
                      </a:rPr>
                      <m:t>𝜃</m:t>
                    </m:r>
                  </m:oMath>
                </a14:m>
                <a:r>
                  <a:rPr lang="es-MX" sz="2200" dirty="0" smtClean="0"/>
                  <a:t> son, respectivamente, el módulo y el argumento (amplitud) de cualquier número complejo, entonces:</a:t>
                </a:r>
              </a:p>
              <a:p>
                <a:pPr marL="0" indent="0" eaLnBrk="1" hangingPunct="1">
                  <a:buFont typeface="Wingdings" pitchFamily="2" charset="2"/>
                  <a:buNone/>
                </a:pPr>
                <a:endParaRPr lang="es-MX" sz="2200" dirty="0" smtClean="0"/>
              </a:p>
              <a:p>
                <a:pPr marL="0" indent="0">
                  <a:buNone/>
                </a:pPr>
                <a14:m>
                  <m:oMathPara xmlns:m="http://schemas.openxmlformats.org/officeDocument/2006/math">
                    <m:oMathParaPr>
                      <m:jc m:val="centerGroup"/>
                    </m:oMathParaPr>
                    <m:oMath xmlns:m="http://schemas.openxmlformats.org/officeDocument/2006/math">
                      <m:sSup>
                        <m:sSupPr>
                          <m:ctrlPr>
                            <a:rPr lang="es-MX" sz="2200" b="0" i="1" smtClean="0">
                              <a:latin typeface="Cambria Math"/>
                              <a:ea typeface="Cambria Math"/>
                            </a:rPr>
                          </m:ctrlPr>
                        </m:sSupPr>
                        <m:e>
                          <m:r>
                            <a:rPr lang="es-MX" sz="2200" i="1">
                              <a:latin typeface="Cambria Math"/>
                            </a:rPr>
                            <m:t>[</m:t>
                          </m:r>
                          <m:r>
                            <a:rPr lang="es-MX" sz="2200" i="1">
                              <a:latin typeface="Cambria Math"/>
                            </a:rPr>
                            <m:t>𝑟</m:t>
                          </m:r>
                          <m:d>
                            <m:dPr>
                              <m:ctrlPr>
                                <a:rPr lang="es-MX" sz="2200" i="1">
                                  <a:latin typeface="Cambria Math"/>
                                </a:rPr>
                              </m:ctrlPr>
                            </m:dPr>
                            <m:e>
                              <m:func>
                                <m:funcPr>
                                  <m:ctrlPr>
                                    <a:rPr lang="es-MX" sz="2200" b="0" i="1" smtClean="0">
                                      <a:latin typeface="Cambria Math"/>
                                    </a:rPr>
                                  </m:ctrlPr>
                                </m:funcPr>
                                <m:fName>
                                  <m:r>
                                    <m:rPr>
                                      <m:sty m:val="p"/>
                                    </m:rPr>
                                    <a:rPr lang="es-MX" sz="2200" i="0">
                                      <a:latin typeface="Cambria Math"/>
                                    </a:rPr>
                                    <m:t>cos</m:t>
                                  </m:r>
                                </m:fName>
                                <m:e>
                                  <m:r>
                                    <a:rPr lang="es-MX" sz="2200" i="1">
                                      <a:latin typeface="Cambria Math"/>
                                      <a:ea typeface="Cambria Math"/>
                                    </a:rPr>
                                    <m:t>𝜃</m:t>
                                  </m:r>
                                </m:e>
                              </m:func>
                              <m:r>
                                <a:rPr lang="es-MX" sz="2200" i="1">
                                  <a:latin typeface="Cambria Math"/>
                                  <a:ea typeface="Cambria Math"/>
                                </a:rPr>
                                <m:t>+</m:t>
                              </m:r>
                              <m:r>
                                <a:rPr lang="es-MX" sz="2200" i="1">
                                  <a:latin typeface="Cambria Math"/>
                                  <a:ea typeface="Cambria Math"/>
                                </a:rPr>
                                <m:t>𝑖𝑠𝑒𝑛</m:t>
                              </m:r>
                              <m:r>
                                <a:rPr lang="es-MX" sz="2200" b="0" i="1" smtClean="0">
                                  <a:latin typeface="Cambria Math"/>
                                  <a:ea typeface="Cambria Math"/>
                                </a:rPr>
                                <m:t> </m:t>
                              </m:r>
                              <m:r>
                                <a:rPr lang="es-MX" sz="2200" i="1">
                                  <a:latin typeface="Cambria Math"/>
                                  <a:ea typeface="Cambria Math"/>
                                </a:rPr>
                                <m:t>𝜃</m:t>
                              </m:r>
                            </m:e>
                          </m:d>
                          <m:r>
                            <a:rPr lang="es-MX" sz="2200" i="1">
                              <a:latin typeface="Cambria Math"/>
                              <a:ea typeface="Cambria Math"/>
                            </a:rPr>
                            <m:t>]</m:t>
                          </m:r>
                        </m:e>
                        <m:sup>
                          <m:r>
                            <a:rPr lang="es-MX" sz="2200" b="0" i="1" smtClean="0">
                              <a:latin typeface="Cambria Math"/>
                              <a:ea typeface="Cambria Math"/>
                            </a:rPr>
                            <m:t>𝑛</m:t>
                          </m:r>
                        </m:sup>
                      </m:sSup>
                      <m:r>
                        <a:rPr lang="es-MX" sz="2200" b="0" i="1" smtClean="0">
                          <a:latin typeface="Cambria Math"/>
                          <a:ea typeface="Cambria Math"/>
                        </a:rPr>
                        <m:t>=</m:t>
                      </m:r>
                      <m:sSup>
                        <m:sSupPr>
                          <m:ctrlPr>
                            <a:rPr lang="es-MX" sz="2200" b="0" i="1" smtClean="0">
                              <a:latin typeface="Cambria Math"/>
                              <a:ea typeface="Cambria Math"/>
                            </a:rPr>
                          </m:ctrlPr>
                        </m:sSupPr>
                        <m:e>
                          <m:r>
                            <a:rPr lang="es-MX" sz="2200" b="0" i="1" smtClean="0">
                              <a:latin typeface="Cambria Math"/>
                              <a:ea typeface="Cambria Math"/>
                            </a:rPr>
                            <m:t>𝑟</m:t>
                          </m:r>
                        </m:e>
                        <m:sup>
                          <m:r>
                            <a:rPr lang="es-MX" sz="2200" b="0" i="1" smtClean="0">
                              <a:latin typeface="Cambria Math"/>
                              <a:ea typeface="Cambria Math"/>
                            </a:rPr>
                            <m:t>𝑛</m:t>
                          </m:r>
                        </m:sup>
                      </m:sSup>
                      <m:r>
                        <a:rPr lang="es-MX" sz="2200" b="0" i="1" smtClean="0">
                          <a:latin typeface="Cambria Math"/>
                          <a:ea typeface="Cambria Math"/>
                        </a:rPr>
                        <m:t>(</m:t>
                      </m:r>
                      <m:func>
                        <m:funcPr>
                          <m:ctrlPr>
                            <a:rPr lang="es-MX" sz="2200" i="1">
                              <a:latin typeface="Cambria Math"/>
                            </a:rPr>
                          </m:ctrlPr>
                        </m:funcPr>
                        <m:fName>
                          <m:r>
                            <m:rPr>
                              <m:sty m:val="p"/>
                            </m:rPr>
                            <a:rPr lang="es-MX" sz="2200">
                              <a:latin typeface="Cambria Math"/>
                            </a:rPr>
                            <m:t>cos</m:t>
                          </m:r>
                          <m:r>
                            <a:rPr lang="es-MX" sz="2200" b="0" i="1" smtClean="0">
                              <a:latin typeface="Cambria Math"/>
                            </a:rPr>
                            <m:t> </m:t>
                          </m:r>
                          <m:r>
                            <a:rPr lang="es-MX" sz="2200" b="0" i="1" smtClean="0">
                              <a:latin typeface="Cambria Math"/>
                            </a:rPr>
                            <m:t>𝑛</m:t>
                          </m:r>
                        </m:fName>
                        <m:e>
                          <m:r>
                            <a:rPr lang="es-MX" sz="2200" i="1">
                              <a:latin typeface="Cambria Math"/>
                              <a:ea typeface="Cambria Math"/>
                            </a:rPr>
                            <m:t>𝜃</m:t>
                          </m:r>
                        </m:e>
                      </m:func>
                      <m:r>
                        <a:rPr lang="es-MX" sz="2200" i="1">
                          <a:latin typeface="Cambria Math"/>
                          <a:ea typeface="Cambria Math"/>
                        </a:rPr>
                        <m:t>+</m:t>
                      </m:r>
                      <m:r>
                        <a:rPr lang="es-MX" sz="2200" i="1">
                          <a:latin typeface="Cambria Math"/>
                          <a:ea typeface="Cambria Math"/>
                        </a:rPr>
                        <m:t>𝑖</m:t>
                      </m:r>
                      <m:r>
                        <a:rPr lang="es-MX" sz="2200" b="0" i="1" smtClean="0">
                          <a:latin typeface="Cambria Math"/>
                          <a:ea typeface="Cambria Math"/>
                        </a:rPr>
                        <m:t> </m:t>
                      </m:r>
                      <m:r>
                        <a:rPr lang="es-MX" sz="2200" b="0" i="1" smtClean="0">
                          <a:latin typeface="Cambria Math"/>
                          <a:ea typeface="Cambria Math"/>
                        </a:rPr>
                        <m:t>𝑛𝑠𝑒𝑛</m:t>
                      </m:r>
                      <m:r>
                        <a:rPr lang="es-MX" sz="2200" i="1">
                          <a:latin typeface="Cambria Math"/>
                          <a:ea typeface="Cambria Math"/>
                        </a:rPr>
                        <m:t> </m:t>
                      </m:r>
                      <m:r>
                        <a:rPr lang="es-MX" sz="2200" i="1">
                          <a:latin typeface="Cambria Math"/>
                          <a:ea typeface="Cambria Math"/>
                        </a:rPr>
                        <m:t>𝜃</m:t>
                      </m:r>
                      <m:r>
                        <a:rPr lang="es-MX" sz="2200" b="0" i="1" smtClean="0">
                          <a:latin typeface="Cambria Math"/>
                          <a:ea typeface="Cambria Math"/>
                        </a:rPr>
                        <m:t>)</m:t>
                      </m:r>
                    </m:oMath>
                  </m:oMathPara>
                </a14:m>
                <a:endParaRPr lang="es-MX" sz="22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2863502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Raíz de un número complejo</a:t>
                </a:r>
              </a:p>
              <a:p>
                <a:pPr marL="0" indent="0" eaLnBrk="1" hangingPunct="1">
                  <a:buFont typeface="Wingdings" pitchFamily="2" charset="2"/>
                  <a:buNone/>
                </a:pPr>
                <a:r>
                  <a:rPr lang="es-MX" sz="2400" dirty="0" smtClean="0"/>
                  <a:t>Todo número (excepto el cero), real o complejo, tiene exactamente </a:t>
                </a:r>
                <a:r>
                  <a:rPr lang="es-MX" sz="2400" i="1" dirty="0" smtClean="0"/>
                  <a:t>n</a:t>
                </a:r>
                <a:r>
                  <a:rPr lang="es-MX" sz="2400" dirty="0" smtClean="0"/>
                  <a:t> raíces enésimas diferentes.</a:t>
                </a:r>
              </a:p>
              <a:p>
                <a:pPr marL="0" indent="0" eaLnBrk="1" hangingPunct="1">
                  <a:buFont typeface="Wingdings" pitchFamily="2" charset="2"/>
                  <a:buNone/>
                </a:pPr>
                <a:endParaRPr lang="es-MX" sz="2400" dirty="0"/>
              </a:p>
              <a:p>
                <a:pPr marL="0" indent="0" eaLnBrk="1" hangingPunct="1">
                  <a:buFont typeface="Wingdings" pitchFamily="2" charset="2"/>
                  <a:buNone/>
                </a:pPr>
                <a:r>
                  <a:rPr lang="es-MX" sz="2400" dirty="0" smtClean="0"/>
                  <a:t>Si el módulo y el argumento de un número cualquiera se representan con </a:t>
                </a:r>
                <a:r>
                  <a:rPr lang="es-MX" sz="2400" i="1" dirty="0" smtClean="0"/>
                  <a:t>r</a:t>
                </a:r>
                <a:r>
                  <a:rPr lang="es-MX" sz="2400" dirty="0" smtClean="0"/>
                  <a:t> y </a:t>
                </a:r>
                <a:r>
                  <a:rPr lang="el-GR" sz="2400" dirty="0" smtClean="0"/>
                  <a:t>θ</a:t>
                </a:r>
                <a:r>
                  <a:rPr lang="es-MX" sz="2400" dirty="0" smtClean="0"/>
                  <a:t>, respectivamente, entonces las </a:t>
                </a:r>
                <a:r>
                  <a:rPr lang="es-MX" sz="2400" i="1" dirty="0" smtClean="0"/>
                  <a:t>n</a:t>
                </a:r>
                <a:r>
                  <a:rPr lang="es-MX" sz="2400" dirty="0" smtClean="0"/>
                  <a:t> raíces están dadas por la expresión:</a:t>
                </a:r>
              </a:p>
              <a:p>
                <a:pPr marL="0" indent="0" eaLnBrk="1" hangingPunct="1">
                  <a:buFont typeface="Wingdings" pitchFamily="2" charset="2"/>
                  <a:buNone/>
                </a:pPr>
                <a:endParaRPr lang="es-MX" sz="2200" dirty="0" smtClean="0"/>
              </a:p>
              <a:p>
                <a:pPr marL="0" indent="0">
                  <a:buNone/>
                </a:pPr>
                <a14:m>
                  <m:oMathPara xmlns:m="http://schemas.openxmlformats.org/officeDocument/2006/math">
                    <m:oMathParaPr>
                      <m:jc m:val="centerGroup"/>
                    </m:oMathParaPr>
                    <m:oMath xmlns:m="http://schemas.openxmlformats.org/officeDocument/2006/math">
                      <m:sSup>
                        <m:sSupPr>
                          <m:ctrlPr>
                            <a:rPr lang="es-MX" sz="2200" i="1" smtClean="0">
                              <a:latin typeface="Cambria Math"/>
                            </a:rPr>
                          </m:ctrlPr>
                        </m:sSupPr>
                        <m:e>
                          <m:r>
                            <a:rPr lang="es-MX" sz="2200" b="0" i="1" smtClean="0">
                              <a:latin typeface="Cambria Math"/>
                            </a:rPr>
                            <m:t>𝑟</m:t>
                          </m:r>
                        </m:e>
                        <m:sup>
                          <m:f>
                            <m:fPr>
                              <m:type m:val="lin"/>
                              <m:ctrlPr>
                                <a:rPr lang="es-MX" sz="2200" i="1" smtClean="0">
                                  <a:latin typeface="Cambria Math"/>
                                </a:rPr>
                              </m:ctrlPr>
                            </m:fPr>
                            <m:num>
                              <m:r>
                                <a:rPr lang="es-MX" sz="2200" b="0" i="1" smtClean="0">
                                  <a:latin typeface="Cambria Math"/>
                                </a:rPr>
                                <m:t>1</m:t>
                              </m:r>
                            </m:num>
                            <m:den>
                              <m:r>
                                <a:rPr lang="es-MX" sz="2200" b="0" i="1" smtClean="0">
                                  <a:latin typeface="Cambria Math"/>
                                </a:rPr>
                                <m:t>𝑛</m:t>
                              </m:r>
                            </m:den>
                          </m:f>
                        </m:sup>
                      </m:sSup>
                      <m:d>
                        <m:dPr>
                          <m:begChr m:val="["/>
                          <m:endChr m:val="]"/>
                          <m:ctrlPr>
                            <a:rPr lang="es-MX" sz="2200" i="1" smtClean="0">
                              <a:latin typeface="Cambria Math"/>
                            </a:rPr>
                          </m:ctrlPr>
                        </m:dPr>
                        <m:e>
                          <m:r>
                            <a:rPr lang="es-MX" sz="2200" b="0" i="1" smtClean="0">
                              <a:latin typeface="Cambria Math"/>
                            </a:rPr>
                            <m:t>𝑐𝑜𝑠</m:t>
                          </m:r>
                          <m:f>
                            <m:fPr>
                              <m:ctrlPr>
                                <a:rPr lang="es-MX" sz="2200" b="0" i="1" smtClean="0">
                                  <a:latin typeface="Cambria Math"/>
                                </a:rPr>
                              </m:ctrlPr>
                            </m:fPr>
                            <m:num>
                              <m:r>
                                <a:rPr lang="es-MX" sz="2200" b="0" i="1" smtClean="0">
                                  <a:latin typeface="Cambria Math"/>
                                  <a:ea typeface="Cambria Math"/>
                                </a:rPr>
                                <m:t>𝜃</m:t>
                              </m:r>
                              <m:r>
                                <a:rPr lang="es-MX" sz="2200" b="0" i="1" smtClean="0">
                                  <a:latin typeface="Cambria Math"/>
                                  <a:ea typeface="Cambria Math"/>
                                </a:rPr>
                                <m:t>+</m:t>
                              </m:r>
                              <m:r>
                                <a:rPr lang="es-MX" sz="2200" b="0" i="1" smtClean="0">
                                  <a:latin typeface="Cambria Math"/>
                                  <a:ea typeface="Cambria Math"/>
                                </a:rPr>
                                <m:t>𝑘</m:t>
                              </m:r>
                              <m:r>
                                <a:rPr lang="es-MX" sz="2200" b="0" i="1" smtClean="0">
                                  <a:latin typeface="Cambria Math"/>
                                  <a:ea typeface="Cambria Math"/>
                                </a:rPr>
                                <m:t> 360°</m:t>
                              </m:r>
                            </m:num>
                            <m:den>
                              <m:r>
                                <a:rPr lang="es-MX" sz="2200" b="0" i="1" smtClean="0">
                                  <a:latin typeface="Cambria Math"/>
                                </a:rPr>
                                <m:t>𝑛</m:t>
                              </m:r>
                            </m:den>
                          </m:f>
                          <m:r>
                            <a:rPr lang="es-MX" sz="2200" b="0" i="1" smtClean="0">
                              <a:latin typeface="Cambria Math"/>
                            </a:rPr>
                            <m:t>+</m:t>
                          </m:r>
                          <m:r>
                            <a:rPr lang="es-MX" sz="2200" b="0" i="1" smtClean="0">
                              <a:latin typeface="Cambria Math"/>
                            </a:rPr>
                            <m:t>𝑖𝑠𝑒𝑛</m:t>
                          </m:r>
                          <m:f>
                            <m:fPr>
                              <m:ctrlPr>
                                <a:rPr lang="es-MX" sz="2200" i="1">
                                  <a:latin typeface="Cambria Math"/>
                                </a:rPr>
                              </m:ctrlPr>
                            </m:fPr>
                            <m:num>
                              <m:r>
                                <a:rPr lang="es-MX" sz="2200" i="1">
                                  <a:latin typeface="Cambria Math"/>
                                  <a:ea typeface="Cambria Math"/>
                                </a:rPr>
                                <m:t>𝜃</m:t>
                              </m:r>
                              <m:r>
                                <a:rPr lang="es-MX" sz="2200" i="1">
                                  <a:latin typeface="Cambria Math"/>
                                  <a:ea typeface="Cambria Math"/>
                                </a:rPr>
                                <m:t>+</m:t>
                              </m:r>
                              <m:r>
                                <a:rPr lang="es-MX" sz="2200" i="1">
                                  <a:latin typeface="Cambria Math"/>
                                  <a:ea typeface="Cambria Math"/>
                                </a:rPr>
                                <m:t>𝑘</m:t>
                              </m:r>
                              <m:r>
                                <a:rPr lang="es-MX" sz="2200" i="1">
                                  <a:latin typeface="Cambria Math"/>
                                  <a:ea typeface="Cambria Math"/>
                                </a:rPr>
                                <m:t> 360°</m:t>
                              </m:r>
                            </m:num>
                            <m:den>
                              <m:r>
                                <a:rPr lang="es-MX" sz="2200" i="1">
                                  <a:latin typeface="Cambria Math"/>
                                </a:rPr>
                                <m:t>𝑛</m:t>
                              </m:r>
                            </m:den>
                          </m:f>
                        </m:e>
                      </m:d>
                    </m:oMath>
                  </m:oMathPara>
                </a14:m>
                <a:endParaRPr lang="es-MX" sz="2200" dirty="0" smtClean="0"/>
              </a:p>
              <a:p>
                <a:pPr marL="0" indent="0">
                  <a:buNone/>
                </a:pPr>
                <a:r>
                  <a:rPr lang="es-MX" sz="2200" dirty="0" smtClean="0"/>
                  <a:t>donde </a:t>
                </a:r>
                <a14:m>
                  <m:oMath xmlns:m="http://schemas.openxmlformats.org/officeDocument/2006/math">
                    <m:sSup>
                      <m:sSupPr>
                        <m:ctrlPr>
                          <a:rPr lang="es-MX" sz="2200" i="1">
                            <a:latin typeface="Cambria Math"/>
                          </a:rPr>
                        </m:ctrlPr>
                      </m:sSupPr>
                      <m:e>
                        <m:r>
                          <a:rPr lang="es-MX" sz="2200" i="1">
                            <a:latin typeface="Cambria Math"/>
                          </a:rPr>
                          <m:t>𝑟</m:t>
                        </m:r>
                      </m:e>
                      <m:sup>
                        <m:f>
                          <m:fPr>
                            <m:type m:val="lin"/>
                            <m:ctrlPr>
                              <a:rPr lang="es-MX" sz="2200" i="1">
                                <a:latin typeface="Cambria Math"/>
                              </a:rPr>
                            </m:ctrlPr>
                          </m:fPr>
                          <m:num>
                            <m:r>
                              <a:rPr lang="es-MX" sz="2200" i="1">
                                <a:latin typeface="Cambria Math"/>
                              </a:rPr>
                              <m:t>1</m:t>
                            </m:r>
                          </m:num>
                          <m:den>
                            <m:r>
                              <a:rPr lang="es-MX" sz="2200" i="1">
                                <a:latin typeface="Cambria Math"/>
                              </a:rPr>
                              <m:t>𝑛</m:t>
                            </m:r>
                          </m:den>
                        </m:f>
                      </m:sup>
                    </m:sSup>
                  </m:oMath>
                </a14:m>
                <a:r>
                  <a:rPr lang="es-MX" sz="2200" dirty="0" smtClean="0"/>
                  <a:t> representa la raíz enésima principal del número positivo </a:t>
                </a:r>
                <a:r>
                  <a:rPr lang="es-MX" sz="2200" i="1" dirty="0" smtClean="0"/>
                  <a:t>r</a:t>
                </a:r>
                <a:r>
                  <a:rPr lang="es-MX" sz="2200" dirty="0" smtClean="0"/>
                  <a:t>, y </a:t>
                </a:r>
                <a:r>
                  <a:rPr lang="es-MX" sz="2200" i="1" dirty="0" smtClean="0"/>
                  <a:t>k</a:t>
                </a:r>
                <a:r>
                  <a:rPr lang="es-MX" sz="2200" dirty="0" smtClean="0"/>
                  <a:t> toma sucesivamente los valores 0, 1, 2, 3</a:t>
                </a:r>
                <a:r>
                  <a:rPr lang="es-MX" sz="2200" i="1" dirty="0" smtClean="0"/>
                  <a:t>,…, (n-1)</a:t>
                </a:r>
                <a:endParaRPr lang="es-MX" sz="2200" i="1"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534"/>
                </a:stretch>
              </a:blipFill>
            </p:spPr>
            <p:txBody>
              <a:bodyPr/>
              <a:lstStyle/>
              <a:p>
                <a:r>
                  <a:rPr lang="es-MX">
                    <a:noFill/>
                  </a:rPr>
                  <a:t> </a:t>
                </a:r>
              </a:p>
            </p:txBody>
          </p:sp>
        </mc:Fallback>
      </mc:AlternateContent>
    </p:spTree>
    <p:extLst>
      <p:ext uri="{BB962C8B-B14F-4D97-AF65-F5344CB8AC3E}">
        <p14:creationId xmlns:p14="http://schemas.microsoft.com/office/powerpoint/2010/main" val="3980249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5" end="5"/>
                                            </p:txEl>
                                          </p:spTgt>
                                        </p:tgtEl>
                                        <p:attrNameLst>
                                          <p:attrName>style.visibility</p:attrName>
                                        </p:attrNameLst>
                                      </p:cBhvr>
                                      <p:to>
                                        <p:strVal val="visible"/>
                                      </p:to>
                                    </p:set>
                                    <p:anim to="" calcmode="lin" valueType="num">
                                      <p:cBhvr>
                                        <p:cTn id="27" dur="1" fill="hold"/>
                                        <p:tgtEl>
                                          <p:spTgt spid="195587">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6" end="6"/>
                                            </p:txEl>
                                          </p:spTgt>
                                        </p:tgtEl>
                                        <p:attrNameLst>
                                          <p:attrName>style.visibility</p:attrName>
                                        </p:attrNameLst>
                                      </p:cBhvr>
                                      <p:to>
                                        <p:strVal val="visible"/>
                                      </p:to>
                                    </p:set>
                                    <p:anim to="" calcmode="lin" valueType="num">
                                      <p:cBhvr>
                                        <p:cTn id="32"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75536" y="3014954"/>
            <a:ext cx="7650850" cy="630070"/>
          </a:xfrm>
          <a:prstGeom prst="rect">
            <a:avLst/>
          </a:prstGeom>
          <a:ln>
            <a:solidFill>
              <a:schemeClr val="tx1"/>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idx="1"/>
          </p:nvPr>
        </p:nvSpPr>
        <p:spPr>
          <a:xfrm>
            <a:off x="900113" y="2069145"/>
            <a:ext cx="7137272" cy="2980035"/>
          </a:xfrm>
        </p:spPr>
        <p:txBody>
          <a:bodyPr>
            <a:normAutofit lnSpcReduction="10000"/>
          </a:bodyPr>
          <a:lstStyle/>
          <a:p>
            <a:pPr marL="609600" indent="-609600" eaLnBrk="1" hangingPunct="1">
              <a:buFont typeface="Wingdings" pitchFamily="2" charset="2"/>
              <a:buAutoNum type="arabicPeriod"/>
            </a:pPr>
            <a:r>
              <a:rPr lang="es-MX" sz="2800" dirty="0" smtClean="0"/>
              <a:t>Teoría de conjuntos</a:t>
            </a:r>
          </a:p>
          <a:p>
            <a:pPr marL="609600" indent="-609600" eaLnBrk="1" hangingPunct="1">
              <a:buFont typeface="Wingdings" pitchFamily="2" charset="2"/>
              <a:buAutoNum type="arabicPeriod"/>
            </a:pPr>
            <a:r>
              <a:rPr lang="es-MX" sz="2800" dirty="0" smtClean="0"/>
              <a:t>Números reales y complejos</a:t>
            </a:r>
          </a:p>
          <a:p>
            <a:pPr marL="609600" indent="-609600" eaLnBrk="1" hangingPunct="1">
              <a:buFont typeface="Wingdings" pitchFamily="2" charset="2"/>
              <a:buAutoNum type="arabicPeriod"/>
            </a:pPr>
            <a:r>
              <a:rPr lang="es-MX" sz="2800" dirty="0" smtClean="0"/>
              <a:t>Análisis combinatorio</a:t>
            </a:r>
          </a:p>
          <a:p>
            <a:pPr marL="609600" indent="-609600" eaLnBrk="1" hangingPunct="1">
              <a:buFont typeface="Wingdings" pitchFamily="2" charset="2"/>
              <a:buAutoNum type="arabicPeriod"/>
            </a:pPr>
            <a:r>
              <a:rPr lang="es-MX" sz="2800" dirty="0" smtClean="0"/>
              <a:t>Espacios vectoriales</a:t>
            </a:r>
          </a:p>
          <a:p>
            <a:pPr marL="609600" indent="-609600" eaLnBrk="1" hangingPunct="1">
              <a:buFont typeface="Wingdings" pitchFamily="2" charset="2"/>
              <a:buAutoNum type="arabicPeriod"/>
            </a:pPr>
            <a:r>
              <a:rPr lang="es-MX" sz="2800" dirty="0" smtClean="0"/>
              <a:t>Matrices y determinantes</a:t>
            </a:r>
          </a:p>
          <a:p>
            <a:pPr marL="609600" indent="-609600" eaLnBrk="1" hangingPunct="1">
              <a:buFont typeface="Wingdings" pitchFamily="2" charset="2"/>
              <a:buAutoNum type="arabicPeriod"/>
            </a:pPr>
            <a:r>
              <a:rPr lang="es-MX" sz="2800" dirty="0" smtClean="0"/>
              <a:t>Sistemas de ecuaciones lineales</a:t>
            </a:r>
            <a:endParaRPr lang="es-ES" sz="2800" dirty="0" smtClean="0"/>
          </a:p>
        </p:txBody>
      </p:sp>
    </p:spTree>
    <p:extLst>
      <p:ext uri="{BB962C8B-B14F-4D97-AF65-F5344CB8AC3E}">
        <p14:creationId xmlns:p14="http://schemas.microsoft.com/office/powerpoint/2010/main" val="2784071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anim to="" calcmode="lin" valueType="num">
                                      <p:cBhvr>
                                        <p:cTn id="15" dur="1" fill="hold"/>
                                        <p:tgtEl>
                                          <p:spTgt spid="10243">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0243">
                                            <p:txEl>
                                              <p:pRg st="2" end="2"/>
                                            </p:txEl>
                                          </p:spTgt>
                                        </p:tgtEl>
                                        <p:attrNameLst>
                                          <p:attrName>style.visibility</p:attrName>
                                        </p:attrNameLst>
                                      </p:cBhvr>
                                      <p:to>
                                        <p:strVal val="visible"/>
                                      </p:to>
                                    </p:set>
                                    <p:anim to="" calcmode="lin" valueType="num">
                                      <p:cBhvr>
                                        <p:cTn id="20" dur="1" fill="hold"/>
                                        <p:tgtEl>
                                          <p:spTgt spid="10243">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to="" calcmode="lin" valueType="num">
                                      <p:cBhvr>
                                        <p:cTn id="25" dur="1" fill="hold"/>
                                        <p:tgtEl>
                                          <p:spTgt spid="10243">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10243">
                                            <p:txEl>
                                              <p:pRg st="4" end="4"/>
                                            </p:txEl>
                                          </p:spTgt>
                                        </p:tgtEl>
                                        <p:attrNameLst>
                                          <p:attrName>style.visibility</p:attrName>
                                        </p:attrNameLst>
                                      </p:cBhvr>
                                      <p:to>
                                        <p:strVal val="visible"/>
                                      </p:to>
                                    </p:set>
                                    <p:anim to="" calcmode="lin" valueType="num">
                                      <p:cBhvr>
                                        <p:cTn id="30" dur="1" fill="hold"/>
                                        <p:tgtEl>
                                          <p:spTgt spid="10243">
                                            <p:txEl>
                                              <p:pRg st="4" end="4"/>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10243">
                                            <p:txEl>
                                              <p:pRg st="5" end="5"/>
                                            </p:txEl>
                                          </p:spTgt>
                                        </p:tgtEl>
                                        <p:attrNameLst>
                                          <p:attrName>style.visibility</p:attrName>
                                        </p:attrNameLst>
                                      </p:cBhvr>
                                      <p:to>
                                        <p:strVal val="visible"/>
                                      </p:to>
                                    </p:set>
                                    <p:anim to="" calcmode="lin" valueType="num">
                                      <p:cBhvr>
                                        <p:cTn id="35" dur="1" fill="hold"/>
                                        <p:tgtEl>
                                          <p:spTgt spid="10243">
                                            <p:txEl>
                                              <p:pRg st="5" end="5"/>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0"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edge">
                                      <p:cBhvr>
                                        <p:cTn id="4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Análisis combinatorio</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Función</a:t>
                </a:r>
              </a:p>
              <a:p>
                <a:pPr marL="0" indent="0" algn="just">
                  <a:buNone/>
                </a:pPr>
                <a:r>
                  <a:rPr lang="es-MX" sz="2200" dirty="0" smtClean="0"/>
                  <a:t>Una </a:t>
                </a:r>
                <a:r>
                  <a:rPr lang="es-MX" sz="2200" b="1" dirty="0"/>
                  <a:t>función</a:t>
                </a:r>
                <a:r>
                  <a:rPr lang="es-MX" sz="2200" dirty="0"/>
                  <a:t> </a:t>
                </a:r>
                <a:r>
                  <a:rPr lang="es-MX" sz="2200" i="1" dirty="0"/>
                  <a:t>f</a:t>
                </a:r>
                <a:r>
                  <a:rPr lang="es-MX" sz="2200" dirty="0"/>
                  <a:t> es una regla de correspondencia que asocia a cada objeto </a:t>
                </a:r>
                <a:r>
                  <a:rPr lang="es-MX" sz="2200" i="1" dirty="0" smtClean="0"/>
                  <a:t>x</a:t>
                </a:r>
                <a:r>
                  <a:rPr lang="es-MX" sz="2200" dirty="0" smtClean="0"/>
                  <a:t> </a:t>
                </a:r>
                <a:r>
                  <a:rPr lang="es-MX" sz="2200" dirty="0"/>
                  <a:t>en un conjunto, denominado </a:t>
                </a:r>
                <a:r>
                  <a:rPr lang="es-MX" sz="2200" b="1" dirty="0"/>
                  <a:t>dominio</a:t>
                </a:r>
                <a:r>
                  <a:rPr lang="es-MX" sz="2200" dirty="0"/>
                  <a:t>, un solo valor </a:t>
                </a:r>
                <a:r>
                  <a:rPr lang="es-MX" sz="2200" dirty="0" smtClean="0"/>
                  <a:t> </a:t>
                </a:r>
                <a:r>
                  <a:rPr lang="es-MX" sz="2200" i="1" dirty="0" smtClean="0"/>
                  <a:t>f(x)        </a:t>
                </a:r>
                <a:r>
                  <a:rPr lang="es-MX" sz="2200" dirty="0"/>
                  <a:t>de un segundo conjunto. El conjunto de todos los valores así obtenidos se denomina </a:t>
                </a:r>
                <a:r>
                  <a:rPr lang="es-MX" sz="2200" b="1" dirty="0"/>
                  <a:t>rango</a:t>
                </a:r>
                <a:r>
                  <a:rPr lang="es-MX" sz="2200" dirty="0"/>
                  <a:t> de la función</a:t>
                </a:r>
                <a:r>
                  <a:rPr lang="es-MX" sz="2200" dirty="0" smtClean="0"/>
                  <a:t>.</a:t>
                </a:r>
              </a:p>
              <a:p>
                <a:pPr marL="0" indent="0" algn="just">
                  <a:buNone/>
                </a:pPr>
                <a:endParaRPr lang="es-MX" sz="2200" dirty="0"/>
              </a:p>
              <a:p>
                <a:pPr marL="0" indent="0" algn="just">
                  <a:buNone/>
                </a:pPr>
                <a:r>
                  <a:rPr lang="es-MX" sz="2200" dirty="0"/>
                  <a:t>Si </a:t>
                </a:r>
                <a:r>
                  <a:rPr lang="es-MX" sz="2200" i="1" dirty="0"/>
                  <a:t>f </a:t>
                </a:r>
                <a:r>
                  <a:rPr lang="es-MX" sz="2200" dirty="0"/>
                  <a:t>es una función, entonces la gráfica de </a:t>
                </a:r>
                <a:r>
                  <a:rPr lang="es-MX" sz="2200" i="1" dirty="0"/>
                  <a:t>f</a:t>
                </a:r>
                <a:r>
                  <a:rPr lang="es-MX" sz="2200" dirty="0"/>
                  <a:t> es el conjunto de todos los puntos </a:t>
                </a:r>
                <a:r>
                  <a:rPr lang="es-MX" sz="2200" i="1" dirty="0"/>
                  <a:t>(x, y) </a:t>
                </a:r>
                <a:r>
                  <a:rPr lang="es-MX" sz="2200" dirty="0"/>
                  <a:t>del plano </a:t>
                </a:r>
                <a14:m>
                  <m:oMath xmlns:m="http://schemas.openxmlformats.org/officeDocument/2006/math">
                    <m:sSup>
                      <m:sSupPr>
                        <m:ctrlPr>
                          <a:rPr lang="es-MX" sz="2200" i="1" smtClean="0">
                            <a:latin typeface="Cambria Math"/>
                          </a:rPr>
                        </m:ctrlPr>
                      </m:sSupPr>
                      <m:e>
                        <m:r>
                          <a:rPr lang="es-MX" sz="2200" b="0" i="1" smtClean="0">
                            <a:latin typeface="Cambria Math"/>
                          </a:rPr>
                          <m:t>𝑅</m:t>
                        </m:r>
                      </m:e>
                      <m:sup>
                        <m:r>
                          <a:rPr lang="es-MX" sz="2200" b="0" i="1" smtClean="0">
                            <a:latin typeface="Cambria Math"/>
                          </a:rPr>
                          <m:t>2</m:t>
                        </m:r>
                      </m:sup>
                    </m:sSup>
                  </m:oMath>
                </a14:m>
                <a:r>
                  <a:rPr lang="es-MX" sz="2200" dirty="0" smtClean="0"/>
                  <a:t> </a:t>
                </a:r>
                <a:r>
                  <a:rPr lang="es-MX" sz="2200" dirty="0"/>
                  <a:t>para los cuales </a:t>
                </a:r>
                <a:r>
                  <a:rPr lang="es-MX" sz="2200" i="1" dirty="0"/>
                  <a:t>(x, y) </a:t>
                </a:r>
                <a:r>
                  <a:rPr lang="es-MX" sz="2200" dirty="0"/>
                  <a:t>es un par ordenado de </a:t>
                </a:r>
                <a:r>
                  <a:rPr lang="es-MX" sz="2200" i="1" dirty="0"/>
                  <a:t>f</a:t>
                </a:r>
                <a:r>
                  <a:rPr lang="es-MX" sz="2200" dirty="0" smtClean="0"/>
                  <a:t>.</a:t>
                </a:r>
                <a:endParaRPr lang="es-MX" sz="2200" dirty="0"/>
              </a:p>
              <a:p>
                <a:pPr marL="0" indent="0" algn="just">
                  <a:buNone/>
                </a:pPr>
                <a:endParaRPr lang="es-MX" sz="22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p:spTree>
    <p:extLst>
      <p:ext uri="{BB962C8B-B14F-4D97-AF65-F5344CB8AC3E}">
        <p14:creationId xmlns:p14="http://schemas.microsoft.com/office/powerpoint/2010/main" val="92772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a:t>Análisis combinatorio</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Operaciones con funciones</a:t>
            </a:r>
          </a:p>
          <a:p>
            <a:pPr>
              <a:lnSpc>
                <a:spcPct val="90000"/>
              </a:lnSpc>
              <a:buFont typeface="Wingdings" pitchFamily="2" charset="2"/>
              <a:buNone/>
            </a:pPr>
            <a:r>
              <a:rPr lang="es-MX" sz="2200" dirty="0"/>
              <a:t>Dadas las dos funciones</a:t>
            </a:r>
            <a:r>
              <a:rPr lang="es-MX" sz="2200" i="1" dirty="0"/>
              <a:t> f </a:t>
            </a:r>
            <a:r>
              <a:rPr lang="es-MX" sz="2200" dirty="0"/>
              <a:t>y </a:t>
            </a:r>
            <a:r>
              <a:rPr lang="es-MX" sz="2200" i="1" dirty="0"/>
              <a:t>g</a:t>
            </a:r>
            <a:r>
              <a:rPr lang="es-MX" sz="2200" dirty="0"/>
              <a:t>:</a:t>
            </a:r>
          </a:p>
          <a:p>
            <a:pPr marL="514350" indent="-514350">
              <a:lnSpc>
                <a:spcPct val="90000"/>
              </a:lnSpc>
              <a:buClrTx/>
              <a:buFont typeface="+mj-lt"/>
              <a:buAutoNum type="romanLcPeriod"/>
            </a:pPr>
            <a:r>
              <a:rPr lang="es-MX" sz="2200" dirty="0"/>
              <a:t>Su suma, denotada por </a:t>
            </a:r>
            <a:r>
              <a:rPr lang="es-MX" sz="2200" i="1" dirty="0"/>
              <a:t>(f + g)</a:t>
            </a:r>
            <a:r>
              <a:rPr lang="es-MX" sz="2200" dirty="0"/>
              <a:t>, es la función definida </a:t>
            </a:r>
            <a:r>
              <a:rPr lang="es-MX" sz="2200" dirty="0" smtClean="0"/>
              <a:t>por </a:t>
            </a:r>
            <a:r>
              <a:rPr lang="es-MX" sz="2200" i="1" dirty="0"/>
              <a:t>(f + g)(x) = f(x) + g(x);</a:t>
            </a:r>
          </a:p>
          <a:p>
            <a:pPr marL="514350" indent="-514350">
              <a:lnSpc>
                <a:spcPct val="90000"/>
              </a:lnSpc>
              <a:buClrTx/>
              <a:buFont typeface="+mj-lt"/>
              <a:buAutoNum type="romanLcPeriod"/>
            </a:pPr>
            <a:r>
              <a:rPr lang="es-MX" sz="2200" dirty="0"/>
              <a:t>Su diferencia, denotada por </a:t>
            </a:r>
            <a:r>
              <a:rPr lang="es-MX" sz="2200" i="1" dirty="0"/>
              <a:t>(f – g), </a:t>
            </a:r>
            <a:r>
              <a:rPr lang="es-MX" sz="2200" dirty="0"/>
              <a:t>es la función definida por </a:t>
            </a:r>
            <a:r>
              <a:rPr lang="es-MX" sz="2200" i="1" dirty="0"/>
              <a:t>(f – g)(x) = f(x) – g(x);</a:t>
            </a:r>
          </a:p>
          <a:p>
            <a:pPr marL="514350" indent="-514350">
              <a:lnSpc>
                <a:spcPct val="90000"/>
              </a:lnSpc>
              <a:buClrTx/>
              <a:buFont typeface="+mj-lt"/>
              <a:buAutoNum type="romanLcPeriod"/>
            </a:pPr>
            <a:r>
              <a:rPr lang="es-MX" sz="2200" dirty="0"/>
              <a:t>Su producto, denotado por </a:t>
            </a:r>
            <a:r>
              <a:rPr lang="es-MX" sz="2200" i="1" dirty="0"/>
              <a:t>(f) (g), </a:t>
            </a:r>
            <a:r>
              <a:rPr lang="es-MX" sz="2200" dirty="0"/>
              <a:t>es la función definida por </a:t>
            </a:r>
            <a:r>
              <a:rPr lang="es-MX" sz="2200" i="1" dirty="0"/>
              <a:t>(f (g))(x) = f(x) g(x);</a:t>
            </a:r>
          </a:p>
          <a:p>
            <a:pPr marL="514350" indent="-514350">
              <a:lnSpc>
                <a:spcPct val="90000"/>
              </a:lnSpc>
              <a:buClrTx/>
              <a:buFont typeface="+mj-lt"/>
              <a:buAutoNum type="romanLcPeriod"/>
            </a:pPr>
            <a:r>
              <a:rPr lang="es-MX" sz="2200" dirty="0"/>
              <a:t>Su cociente, denotado por </a:t>
            </a:r>
            <a:r>
              <a:rPr lang="es-MX" sz="2200" i="1" dirty="0"/>
              <a:t>(f/g), </a:t>
            </a:r>
            <a:r>
              <a:rPr lang="es-MX" sz="2200" dirty="0"/>
              <a:t>es la función definida por </a:t>
            </a:r>
            <a:r>
              <a:rPr lang="es-MX" sz="2200" i="1" dirty="0"/>
              <a:t>(f/g) = f(x)/g(x);</a:t>
            </a:r>
          </a:p>
          <a:p>
            <a:pPr marL="514350" indent="-514350">
              <a:lnSpc>
                <a:spcPct val="90000"/>
              </a:lnSpc>
              <a:buClrTx/>
              <a:buFont typeface="+mj-lt"/>
              <a:buAutoNum type="romanLcPeriod"/>
            </a:pPr>
            <a:r>
              <a:rPr lang="es-MX" sz="2200" dirty="0"/>
              <a:t>La función composición, denotada por </a:t>
            </a:r>
            <a:r>
              <a:rPr lang="es-MX" sz="2200" i="1" dirty="0"/>
              <a:t>f ◦ g</a:t>
            </a:r>
            <a:r>
              <a:rPr lang="es-MX" sz="2200" dirty="0"/>
              <a:t>, está definida por </a:t>
            </a:r>
            <a:r>
              <a:rPr lang="es-MX" sz="2200" i="1" dirty="0"/>
              <a:t>(f ◦ g)(x) = f(g(x)).</a:t>
            </a:r>
          </a:p>
          <a:p>
            <a:pPr marL="0" indent="0" algn="just">
              <a:buNone/>
            </a:pPr>
            <a:endParaRPr lang="es-MX" sz="2200" dirty="0"/>
          </a:p>
        </p:txBody>
      </p:sp>
    </p:spTree>
    <p:extLst>
      <p:ext uri="{BB962C8B-B14F-4D97-AF65-F5344CB8AC3E}">
        <p14:creationId xmlns:p14="http://schemas.microsoft.com/office/powerpoint/2010/main" val="4023994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a:t>Análisis combinatorio</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Permutación (teorema fundamental)</a:t>
            </a:r>
          </a:p>
          <a:p>
            <a:pPr marL="0" indent="0" algn="just">
              <a:buNone/>
            </a:pPr>
            <a:r>
              <a:rPr lang="es-MX" sz="2200" dirty="0" smtClean="0"/>
              <a:t>Si una acción puede efectuarse de una de </a:t>
            </a:r>
            <a:r>
              <a:rPr lang="es-MX" sz="2200" i="1" dirty="0" smtClean="0"/>
              <a:t>p</a:t>
            </a:r>
            <a:r>
              <a:rPr lang="es-MX" sz="2200" dirty="0" smtClean="0"/>
              <a:t> maneras diferentes, y si después de que esta acción ha sido efectuada de una de esas maneras, una segunda acción puede efectuarse de una </a:t>
            </a:r>
            <a:r>
              <a:rPr lang="es-MX" sz="2200" i="1" dirty="0" smtClean="0"/>
              <a:t>q</a:t>
            </a:r>
            <a:r>
              <a:rPr lang="es-MX" sz="2200" dirty="0" smtClean="0"/>
              <a:t> maneras diferentes, entonces el número total de maneras diferentes en que las dos acciones pueden efectuarse siguiendo el orden mencionado es </a:t>
            </a:r>
            <a:r>
              <a:rPr lang="es-MX" sz="2200" i="1" dirty="0" err="1" smtClean="0"/>
              <a:t>pq</a:t>
            </a:r>
            <a:r>
              <a:rPr lang="es-MX" sz="2200" dirty="0" smtClean="0"/>
              <a:t>.</a:t>
            </a:r>
            <a:endParaRPr lang="es-MX" sz="2200" dirty="0"/>
          </a:p>
          <a:p>
            <a:pPr marL="0" indent="0" algn="just">
              <a:buNone/>
            </a:pPr>
            <a:endParaRPr lang="es-MX" sz="2200" dirty="0" smtClean="0"/>
          </a:p>
        </p:txBody>
      </p:sp>
    </p:spTree>
    <p:extLst>
      <p:ext uri="{BB962C8B-B14F-4D97-AF65-F5344CB8AC3E}">
        <p14:creationId xmlns:p14="http://schemas.microsoft.com/office/powerpoint/2010/main" val="216153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a:t>Análisis combinatorio</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Permutación</a:t>
                </a:r>
              </a:p>
              <a:p>
                <a:pPr algn="just">
                  <a:buFont typeface="Wingdings" panose="05000000000000000000" pitchFamily="2" charset="2"/>
                  <a:buChar char="§"/>
                </a:pPr>
                <a:r>
                  <a:rPr lang="es-MX" sz="2200" dirty="0"/>
                  <a:t>Cada uno de los diferentes arreglos que pueden hacerse con una parte de los elementos, o con todos los elementos, de un conjunto, se llama </a:t>
                </a:r>
                <a:r>
                  <a:rPr lang="es-MX" sz="2200" b="1" dirty="0"/>
                  <a:t>permutación</a:t>
                </a:r>
                <a:r>
                  <a:rPr lang="es-MX" sz="2200" dirty="0"/>
                  <a:t>.</a:t>
                </a:r>
              </a:p>
              <a:p>
                <a:pPr algn="just">
                  <a:buFont typeface="Wingdings" panose="05000000000000000000" pitchFamily="2" charset="2"/>
                  <a:buChar char="§"/>
                </a:pPr>
                <a:r>
                  <a:rPr lang="es-MX" sz="2200" dirty="0" smtClean="0"/>
                  <a:t>Es un arreglo de todos o parte de una determinada cantidad de cosas </a:t>
                </a:r>
                <a:r>
                  <a:rPr lang="es-MX" sz="2200" b="1" dirty="0" smtClean="0"/>
                  <a:t>en un orden específico</a:t>
                </a:r>
                <a:r>
                  <a:rPr lang="es-MX" sz="2200" dirty="0" smtClean="0"/>
                  <a:t>.</a:t>
                </a:r>
              </a:p>
              <a:p>
                <a:pPr marL="0" indent="0" algn="just">
                  <a:buNone/>
                </a:pPr>
                <a:r>
                  <a:rPr lang="es-MX" sz="2400" b="1" dirty="0" smtClean="0"/>
                  <a:t>Teorema</a:t>
                </a:r>
                <a:r>
                  <a:rPr lang="es-MX" sz="2400" dirty="0" smtClean="0"/>
                  <a:t> </a:t>
                </a:r>
              </a:p>
              <a:p>
                <a:pPr marL="0" indent="0" algn="just">
                  <a:buNone/>
                </a:pPr>
                <a:r>
                  <a:rPr lang="es-MX" sz="2200" dirty="0" smtClean="0"/>
                  <a:t>El número de permutaciones de </a:t>
                </a:r>
                <a:r>
                  <a:rPr lang="es-MX" sz="2200" i="1" dirty="0" smtClean="0"/>
                  <a:t>n</a:t>
                </a:r>
                <a:r>
                  <a:rPr lang="es-MX" sz="2200" dirty="0" smtClean="0"/>
                  <a:t> objetos diferentes tomados de </a:t>
                </a:r>
                <a:r>
                  <a:rPr lang="es-MX" sz="2200" i="1" dirty="0" smtClean="0"/>
                  <a:t>r</a:t>
                </a:r>
                <a:r>
                  <a:rPr lang="es-MX" sz="2200" dirty="0" smtClean="0"/>
                  <a:t> en </a:t>
                </a:r>
                <a:r>
                  <a:rPr lang="es-MX" sz="2200" i="1" dirty="0" smtClean="0"/>
                  <a:t>r</a:t>
                </a:r>
                <a:r>
                  <a:rPr lang="es-MX" sz="2200" dirty="0" smtClean="0"/>
                  <a:t> está dado por la  fórmula:</a:t>
                </a:r>
              </a:p>
              <a:p>
                <a:pPr marL="0" indent="0" algn="just">
                  <a:buNone/>
                </a:pPr>
                <a14:m>
                  <m:oMathPara xmlns:m="http://schemas.openxmlformats.org/officeDocument/2006/math">
                    <m:oMathParaPr>
                      <m:jc m:val="centerGroup"/>
                    </m:oMathParaPr>
                    <m:oMath xmlns:m="http://schemas.openxmlformats.org/officeDocument/2006/math">
                      <m:r>
                        <a:rPr lang="es-MX" sz="2200" b="0" i="1" smtClean="0">
                          <a:latin typeface="Cambria Math"/>
                        </a:rPr>
                        <m:t>𝑃</m:t>
                      </m:r>
                      <m:d>
                        <m:dPr>
                          <m:ctrlPr>
                            <a:rPr lang="es-MX" sz="2200" b="0" i="1" smtClean="0">
                              <a:latin typeface="Cambria Math"/>
                            </a:rPr>
                          </m:ctrlPr>
                        </m:dPr>
                        <m:e>
                          <m:r>
                            <a:rPr lang="es-MX" sz="2200" b="0" i="1" smtClean="0">
                              <a:latin typeface="Cambria Math"/>
                            </a:rPr>
                            <m:t>𝑛</m:t>
                          </m:r>
                          <m:r>
                            <a:rPr lang="es-MX" sz="2200" b="0" i="1" smtClean="0">
                              <a:latin typeface="Cambria Math"/>
                            </a:rPr>
                            <m:t>,</m:t>
                          </m:r>
                          <m:r>
                            <a:rPr lang="es-MX" sz="2200" b="0" i="1" smtClean="0">
                              <a:latin typeface="Cambria Math"/>
                            </a:rPr>
                            <m:t>𝑟</m:t>
                          </m:r>
                        </m:e>
                      </m:d>
                      <m:r>
                        <a:rPr lang="es-MX" sz="2200" b="0" i="1" smtClean="0">
                          <a:latin typeface="Cambria Math"/>
                        </a:rPr>
                        <m:t>=</m:t>
                      </m:r>
                      <m:r>
                        <a:rPr lang="es-MX" sz="2200" b="0" i="1" smtClean="0">
                          <a:latin typeface="Cambria Math"/>
                        </a:rPr>
                        <m:t>𝑛</m:t>
                      </m:r>
                      <m:d>
                        <m:dPr>
                          <m:ctrlPr>
                            <a:rPr lang="es-MX" sz="2200" b="0" i="1" smtClean="0">
                              <a:latin typeface="Cambria Math"/>
                            </a:rPr>
                          </m:ctrlPr>
                        </m:dPr>
                        <m:e>
                          <m:r>
                            <a:rPr lang="es-MX" sz="2200" b="0" i="1" smtClean="0">
                              <a:latin typeface="Cambria Math"/>
                            </a:rPr>
                            <m:t>𝑛</m:t>
                          </m:r>
                          <m:r>
                            <a:rPr lang="es-MX" sz="2200" b="0" i="1" smtClean="0">
                              <a:latin typeface="Cambria Math"/>
                            </a:rPr>
                            <m:t>−1</m:t>
                          </m:r>
                        </m:e>
                      </m:d>
                      <m:d>
                        <m:dPr>
                          <m:ctrlPr>
                            <a:rPr lang="es-MX" sz="2200" b="0" i="1" smtClean="0">
                              <a:latin typeface="Cambria Math"/>
                            </a:rPr>
                          </m:ctrlPr>
                        </m:dPr>
                        <m:e>
                          <m:r>
                            <a:rPr lang="es-MX" sz="2200" b="0" i="1" smtClean="0">
                              <a:latin typeface="Cambria Math"/>
                            </a:rPr>
                            <m:t>𝑛</m:t>
                          </m:r>
                          <m:r>
                            <a:rPr lang="es-MX" sz="2200" b="0" i="1" smtClean="0">
                              <a:latin typeface="Cambria Math"/>
                            </a:rPr>
                            <m:t>−2</m:t>
                          </m:r>
                        </m:e>
                      </m:d>
                      <m:r>
                        <a:rPr lang="es-MX" sz="2200" b="0" i="1" smtClean="0">
                          <a:latin typeface="Cambria Math"/>
                        </a:rPr>
                        <m:t>…</m:t>
                      </m:r>
                      <m:d>
                        <m:dPr>
                          <m:ctrlPr>
                            <a:rPr lang="es-MX" sz="2200" b="0" i="1" smtClean="0">
                              <a:latin typeface="Cambria Math"/>
                            </a:rPr>
                          </m:ctrlPr>
                        </m:dPr>
                        <m:e>
                          <m:r>
                            <a:rPr lang="es-MX" sz="2200" b="0" i="1" smtClean="0">
                              <a:latin typeface="Cambria Math"/>
                            </a:rPr>
                            <m:t>𝑛</m:t>
                          </m:r>
                          <m:r>
                            <a:rPr lang="es-MX" sz="2200" b="0" i="1" smtClean="0">
                              <a:latin typeface="Cambria Math"/>
                            </a:rPr>
                            <m:t>−</m:t>
                          </m:r>
                          <m:r>
                            <a:rPr lang="es-MX" sz="2200" b="0" i="1" smtClean="0">
                              <a:latin typeface="Cambria Math"/>
                            </a:rPr>
                            <m:t>𝑟</m:t>
                          </m:r>
                          <m:r>
                            <a:rPr lang="es-MX" sz="2200" b="0" i="1" smtClean="0">
                              <a:latin typeface="Cambria Math"/>
                            </a:rPr>
                            <m:t>+1</m:t>
                          </m:r>
                        </m:e>
                      </m:d>
                      <m:r>
                        <a:rPr lang="es-MX" sz="2200" b="0" i="1" smtClean="0">
                          <a:latin typeface="Cambria Math"/>
                        </a:rPr>
                        <m:t>= </m:t>
                      </m:r>
                      <m:f>
                        <m:fPr>
                          <m:ctrlPr>
                            <a:rPr lang="es-MX" sz="2200" b="0" i="1" smtClean="0">
                              <a:latin typeface="Cambria Math"/>
                            </a:rPr>
                          </m:ctrlPr>
                        </m:fPr>
                        <m:num>
                          <m:r>
                            <a:rPr lang="es-MX" sz="2200" b="0" i="1" smtClean="0">
                              <a:latin typeface="Cambria Math"/>
                            </a:rPr>
                            <m:t>𝑛</m:t>
                          </m:r>
                          <m:r>
                            <a:rPr lang="es-MX" sz="2200" b="0" i="1" smtClean="0">
                              <a:latin typeface="Cambria Math"/>
                            </a:rPr>
                            <m:t>!</m:t>
                          </m:r>
                        </m:num>
                        <m:den>
                          <m:d>
                            <m:dPr>
                              <m:ctrlPr>
                                <a:rPr lang="es-MX" sz="2200" b="0" i="1" smtClean="0">
                                  <a:latin typeface="Cambria Math"/>
                                </a:rPr>
                              </m:ctrlPr>
                            </m:dPr>
                            <m:e>
                              <m:r>
                                <a:rPr lang="es-MX" sz="2200" b="0" i="1" smtClean="0">
                                  <a:latin typeface="Cambria Math"/>
                                </a:rPr>
                                <m:t>𝑛</m:t>
                              </m:r>
                              <m:r>
                                <a:rPr lang="es-MX" sz="2200" b="0" i="1" smtClean="0">
                                  <a:latin typeface="Cambria Math"/>
                                </a:rPr>
                                <m:t>−</m:t>
                              </m:r>
                              <m:r>
                                <a:rPr lang="es-MX" sz="2200" b="0" i="1" smtClean="0">
                                  <a:latin typeface="Cambria Math"/>
                                </a:rPr>
                                <m:t>𝑟</m:t>
                              </m:r>
                            </m:e>
                          </m:d>
                          <m:r>
                            <a:rPr lang="es-MX" sz="2200" b="0" i="1" smtClean="0">
                              <a:latin typeface="Cambria Math"/>
                            </a:rPr>
                            <m:t>!</m:t>
                          </m:r>
                        </m:den>
                      </m:f>
                      <m:r>
                        <a:rPr lang="es-MX" sz="2200" b="0" i="1" smtClean="0">
                          <a:latin typeface="Cambria Math"/>
                        </a:rPr>
                        <m:t>,   </m:t>
                      </m:r>
                      <m:r>
                        <a:rPr lang="es-MX" sz="2200" b="0" i="1" smtClean="0">
                          <a:latin typeface="Cambria Math"/>
                        </a:rPr>
                        <m:t>𝑟</m:t>
                      </m:r>
                      <m:r>
                        <a:rPr lang="es-MX" sz="2200" b="0" i="1" smtClean="0">
                          <a:latin typeface="Cambria Math"/>
                          <a:ea typeface="Cambria Math"/>
                        </a:rPr>
                        <m:t>≤</m:t>
                      </m:r>
                      <m:r>
                        <a:rPr lang="es-MX" sz="2200" b="0" i="1" smtClean="0">
                          <a:latin typeface="Cambria Math"/>
                          <a:ea typeface="Cambria Math"/>
                        </a:rPr>
                        <m:t>𝑛</m:t>
                      </m:r>
                    </m:oMath>
                  </m:oMathPara>
                </a14:m>
                <a:endParaRPr lang="es-MX" sz="2200" dirty="0"/>
              </a:p>
              <a:p>
                <a:pPr marL="0" indent="0" algn="just">
                  <a:buNone/>
                </a:pPr>
                <a:r>
                  <a:rPr lang="es-MX" sz="2200" dirty="0" smtClean="0"/>
                  <a:t>El número total de permutaciones de </a:t>
                </a:r>
                <a:r>
                  <a:rPr lang="es-MX" sz="2200" i="1" dirty="0" smtClean="0"/>
                  <a:t>n</a:t>
                </a:r>
                <a:r>
                  <a:rPr lang="es-MX" sz="2200" dirty="0" smtClean="0"/>
                  <a:t> objetos diferentes tomados de </a:t>
                </a:r>
                <a:r>
                  <a:rPr lang="es-MX" sz="2200" i="1" dirty="0" smtClean="0"/>
                  <a:t>n</a:t>
                </a:r>
                <a:r>
                  <a:rPr lang="es-MX" sz="2200" dirty="0" smtClean="0"/>
                  <a:t> en </a:t>
                </a:r>
                <a:r>
                  <a:rPr lang="es-MX" sz="2200" i="1" dirty="0" smtClean="0"/>
                  <a:t>n</a:t>
                </a:r>
                <a:r>
                  <a:rPr lang="es-MX" sz="2200" dirty="0" smtClean="0"/>
                  <a:t> está dado por:</a:t>
                </a:r>
              </a:p>
              <a:p>
                <a:pPr marL="0" indent="0" algn="just">
                  <a:buNone/>
                </a:pPr>
                <a14:m>
                  <m:oMathPara xmlns:m="http://schemas.openxmlformats.org/officeDocument/2006/math">
                    <m:oMathParaPr>
                      <m:jc m:val="centerGroup"/>
                    </m:oMathParaPr>
                    <m:oMath xmlns:m="http://schemas.openxmlformats.org/officeDocument/2006/math">
                      <m:r>
                        <a:rPr lang="es-MX" sz="2200" i="1">
                          <a:latin typeface="Cambria Math"/>
                        </a:rPr>
                        <m:t>𝑃</m:t>
                      </m:r>
                      <m:d>
                        <m:dPr>
                          <m:ctrlPr>
                            <a:rPr lang="es-MX" sz="2200" i="1">
                              <a:latin typeface="Cambria Math"/>
                            </a:rPr>
                          </m:ctrlPr>
                        </m:dPr>
                        <m:e>
                          <m:r>
                            <a:rPr lang="es-MX" sz="2200" i="1">
                              <a:latin typeface="Cambria Math"/>
                            </a:rPr>
                            <m:t>𝑛</m:t>
                          </m:r>
                          <m:r>
                            <a:rPr lang="es-MX" sz="2200" i="1">
                              <a:latin typeface="Cambria Math"/>
                            </a:rPr>
                            <m:t>,</m:t>
                          </m:r>
                          <m:r>
                            <a:rPr lang="es-MX" sz="2200" b="0" i="1" smtClean="0">
                              <a:latin typeface="Cambria Math"/>
                            </a:rPr>
                            <m:t>𝑛</m:t>
                          </m:r>
                        </m:e>
                      </m:d>
                      <m:r>
                        <a:rPr lang="es-MX" sz="2200" i="1">
                          <a:latin typeface="Cambria Math"/>
                        </a:rPr>
                        <m:t>=</m:t>
                      </m:r>
                      <m:r>
                        <a:rPr lang="es-MX" sz="2200" i="1">
                          <a:latin typeface="Cambria Math"/>
                        </a:rPr>
                        <m:t>𝑛</m:t>
                      </m:r>
                      <m:d>
                        <m:dPr>
                          <m:ctrlPr>
                            <a:rPr lang="es-MX" sz="2200" i="1">
                              <a:latin typeface="Cambria Math"/>
                            </a:rPr>
                          </m:ctrlPr>
                        </m:dPr>
                        <m:e>
                          <m:r>
                            <a:rPr lang="es-MX" sz="2200" i="1">
                              <a:latin typeface="Cambria Math"/>
                            </a:rPr>
                            <m:t>𝑛</m:t>
                          </m:r>
                          <m:r>
                            <a:rPr lang="es-MX" sz="2200" i="1">
                              <a:latin typeface="Cambria Math"/>
                            </a:rPr>
                            <m:t>−1</m:t>
                          </m:r>
                        </m:e>
                      </m:d>
                      <m:d>
                        <m:dPr>
                          <m:ctrlPr>
                            <a:rPr lang="es-MX" sz="2200" i="1">
                              <a:latin typeface="Cambria Math"/>
                            </a:rPr>
                          </m:ctrlPr>
                        </m:dPr>
                        <m:e>
                          <m:r>
                            <a:rPr lang="es-MX" sz="2200" i="1">
                              <a:latin typeface="Cambria Math"/>
                            </a:rPr>
                            <m:t>𝑛</m:t>
                          </m:r>
                          <m:r>
                            <a:rPr lang="es-MX" sz="2200" i="1">
                              <a:latin typeface="Cambria Math"/>
                            </a:rPr>
                            <m:t>−2</m:t>
                          </m:r>
                        </m:e>
                      </m:d>
                      <m:r>
                        <a:rPr lang="es-MX" sz="2200" i="1">
                          <a:latin typeface="Cambria Math"/>
                        </a:rPr>
                        <m:t>…</m:t>
                      </m:r>
                      <m:r>
                        <a:rPr lang="es-MX" sz="2200" b="0" i="1" smtClean="0">
                          <a:latin typeface="Cambria Math"/>
                        </a:rPr>
                        <m:t>1=</m:t>
                      </m:r>
                      <m:r>
                        <a:rPr lang="es-MX" sz="2200" b="0" i="1" smtClean="0">
                          <a:latin typeface="Cambria Math"/>
                        </a:rPr>
                        <m:t>𝑛</m:t>
                      </m:r>
                      <m:r>
                        <a:rPr lang="es-MX" sz="2200" b="0" i="1" smtClean="0">
                          <a:latin typeface="Cambria Math"/>
                        </a:rPr>
                        <m:t>!,   </m:t>
                      </m:r>
                      <m:r>
                        <a:rPr lang="es-MX" sz="2200" i="1">
                          <a:latin typeface="Cambria Math"/>
                        </a:rPr>
                        <m:t>𝑟</m:t>
                      </m:r>
                      <m:r>
                        <a:rPr lang="es-MX" sz="2200" i="1">
                          <a:latin typeface="Cambria Math"/>
                          <a:ea typeface="Cambria Math"/>
                        </a:rPr>
                        <m:t>≤</m:t>
                      </m:r>
                      <m:r>
                        <a:rPr lang="es-MX" sz="2200" i="1">
                          <a:latin typeface="Cambria Math"/>
                          <a:ea typeface="Cambria Math"/>
                        </a:rPr>
                        <m:t>𝑛</m:t>
                      </m:r>
                    </m:oMath>
                  </m:oMathPara>
                </a14:m>
                <a:endParaRPr lang="es-MX" sz="2200" dirty="0"/>
              </a:p>
              <a:p>
                <a:pPr marL="0" indent="0" algn="just">
                  <a:buNone/>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p:spTree>
    <p:extLst>
      <p:ext uri="{BB962C8B-B14F-4D97-AF65-F5344CB8AC3E}">
        <p14:creationId xmlns:p14="http://schemas.microsoft.com/office/powerpoint/2010/main" val="3073828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7" end="7"/>
                                            </p:txEl>
                                          </p:spTgt>
                                        </p:tgtEl>
                                        <p:attrNameLst>
                                          <p:attrName>style.visibility</p:attrName>
                                        </p:attrNameLst>
                                      </p:cBhvr>
                                      <p:to>
                                        <p:strVal val="visible"/>
                                      </p:to>
                                    </p:set>
                                    <p:anim to="" calcmode="lin" valueType="num">
                                      <p:cBhvr>
                                        <p:cTn id="4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a:t>Análisis combinatorio</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lgn="just">
                  <a:buNone/>
                </a:pPr>
                <a:r>
                  <a:rPr lang="es-MX" sz="2400" b="1" dirty="0" smtClean="0"/>
                  <a:t>Teorema </a:t>
                </a:r>
              </a:p>
              <a:p>
                <a:pPr marL="0" indent="0" algn="just">
                  <a:buNone/>
                </a:pPr>
                <a:r>
                  <a:rPr lang="es-MX" sz="2200" dirty="0" smtClean="0"/>
                  <a:t>Si </a:t>
                </a:r>
                <a:r>
                  <a:rPr lang="es-MX" sz="2200" i="1" dirty="0" smtClean="0"/>
                  <a:t>P</a:t>
                </a:r>
                <a:r>
                  <a:rPr lang="es-MX" sz="2200" dirty="0" smtClean="0"/>
                  <a:t> representa el número de permutaciones distintas de </a:t>
                </a:r>
                <a:r>
                  <a:rPr lang="es-MX" sz="2200" i="1" dirty="0" smtClean="0"/>
                  <a:t>n</a:t>
                </a:r>
                <a:r>
                  <a:rPr lang="es-MX" sz="2200" dirty="0" smtClean="0"/>
                  <a:t> elementos tomados de </a:t>
                </a:r>
                <a:r>
                  <a:rPr lang="es-MX" sz="2200" i="1" dirty="0" smtClean="0"/>
                  <a:t>n</a:t>
                </a:r>
                <a:r>
                  <a:rPr lang="es-MX" sz="2200" dirty="0" smtClean="0"/>
                  <a:t> en </a:t>
                </a:r>
                <a:r>
                  <a:rPr lang="es-MX" sz="2200" i="1" dirty="0" smtClean="0"/>
                  <a:t>n</a:t>
                </a:r>
                <a:r>
                  <a:rPr lang="es-MX" sz="2200" dirty="0" smtClean="0"/>
                  <a:t>, en donde hay un primer tipo de </a:t>
                </a:r>
                <a:r>
                  <a:rPr lang="es-MX" sz="2200" i="1" dirty="0" smtClean="0"/>
                  <a:t>p</a:t>
                </a:r>
                <a:r>
                  <a:rPr lang="es-MX" sz="2200" dirty="0" smtClean="0"/>
                  <a:t> objetos iguales entre si, </a:t>
                </a:r>
                <a:r>
                  <a:rPr lang="es-MX" sz="2200" i="1" dirty="0" smtClean="0"/>
                  <a:t>q</a:t>
                </a:r>
                <a:r>
                  <a:rPr lang="es-MX" sz="2200" dirty="0" smtClean="0"/>
                  <a:t> objetos iguales entre sí de un segundo tipo,</a:t>
                </a:r>
                <a:r>
                  <a:rPr lang="es-MX" sz="2200" i="1" dirty="0" smtClean="0"/>
                  <a:t> r </a:t>
                </a:r>
                <a:r>
                  <a:rPr lang="es-MX" sz="2200" dirty="0" smtClean="0"/>
                  <a:t>objetos iguales entre sí de un tercer tipo, y así sucesivamente, entonces:</a:t>
                </a:r>
                <a:endParaRPr lang="es-MX" sz="2200" b="0" i="1" dirty="0" smtClean="0">
                  <a:latin typeface="Cambria Math"/>
                </a:endParaRPr>
              </a:p>
              <a:p>
                <a:pPr marL="0" indent="0" algn="just">
                  <a:buNone/>
                </a:pPr>
                <a14:m>
                  <m:oMathPara xmlns:m="http://schemas.openxmlformats.org/officeDocument/2006/math">
                    <m:oMathParaPr>
                      <m:jc m:val="centerGroup"/>
                    </m:oMathParaPr>
                    <m:oMath xmlns:m="http://schemas.openxmlformats.org/officeDocument/2006/math">
                      <m:r>
                        <a:rPr lang="es-MX" sz="2200" b="0" i="1" smtClean="0">
                          <a:latin typeface="Cambria Math"/>
                        </a:rPr>
                        <m:t>𝑃</m:t>
                      </m:r>
                      <m:r>
                        <a:rPr lang="es-MX" sz="2200" b="0" i="1" smtClean="0">
                          <a:latin typeface="Cambria Math"/>
                        </a:rPr>
                        <m:t>=</m:t>
                      </m:r>
                      <m:f>
                        <m:fPr>
                          <m:ctrlPr>
                            <a:rPr lang="es-MX" sz="2200" b="0" i="1" smtClean="0">
                              <a:latin typeface="Cambria Math"/>
                            </a:rPr>
                          </m:ctrlPr>
                        </m:fPr>
                        <m:num>
                          <m:r>
                            <a:rPr lang="es-MX" sz="2200" b="0" i="1" smtClean="0">
                              <a:latin typeface="Cambria Math"/>
                            </a:rPr>
                            <m:t>𝑛</m:t>
                          </m:r>
                          <m:r>
                            <a:rPr lang="es-MX" sz="2200" b="0" i="1" smtClean="0">
                              <a:latin typeface="Cambria Math"/>
                            </a:rPr>
                            <m:t>!</m:t>
                          </m:r>
                        </m:num>
                        <m:den>
                          <m:r>
                            <a:rPr lang="es-MX" sz="2200" b="0" i="1" smtClean="0">
                              <a:latin typeface="Cambria Math"/>
                            </a:rPr>
                            <m:t>𝑝</m:t>
                          </m:r>
                          <m:r>
                            <a:rPr lang="es-MX" sz="2200" b="0" i="1" smtClean="0">
                              <a:latin typeface="Cambria Math"/>
                            </a:rPr>
                            <m:t>!</m:t>
                          </m:r>
                          <m:r>
                            <a:rPr lang="es-MX" sz="2200" b="0" i="1" smtClean="0">
                              <a:latin typeface="Cambria Math"/>
                            </a:rPr>
                            <m:t>𝑞</m:t>
                          </m:r>
                          <m:r>
                            <a:rPr lang="es-MX" sz="2200" b="0" i="1" smtClean="0">
                              <a:latin typeface="Cambria Math"/>
                            </a:rPr>
                            <m:t>!</m:t>
                          </m:r>
                          <m:r>
                            <a:rPr lang="es-MX" sz="2200" b="0" i="1" smtClean="0">
                              <a:latin typeface="Cambria Math"/>
                            </a:rPr>
                            <m:t>𝑟</m:t>
                          </m:r>
                          <m:r>
                            <a:rPr lang="es-MX" sz="2200" b="0" i="1" smtClean="0">
                              <a:latin typeface="Cambria Math"/>
                            </a:rPr>
                            <m:t>!…</m:t>
                          </m:r>
                        </m:den>
                      </m:f>
                    </m:oMath>
                  </m:oMathPara>
                </a14:m>
                <a:endParaRPr lang="es-MX" sz="2200" dirty="0"/>
              </a:p>
              <a:p>
                <a:pPr marL="0" indent="0" algn="just">
                  <a:buNone/>
                </a:pPr>
                <a:endParaRPr lang="es-MX" sz="2200" b="1" dirty="0" smtClean="0"/>
              </a:p>
              <a:p>
                <a:pPr marL="0" indent="0" algn="just">
                  <a:buNone/>
                </a:pPr>
                <a:r>
                  <a:rPr lang="es-MX" sz="2400" b="1" dirty="0" smtClean="0"/>
                  <a:t>Teorema </a:t>
                </a:r>
                <a:endParaRPr lang="es-MX" sz="2400" b="1" dirty="0"/>
              </a:p>
              <a:p>
                <a:pPr marL="0" indent="0" algn="just">
                  <a:buNone/>
                </a:pPr>
                <a:r>
                  <a:rPr lang="es-MX" sz="2200" dirty="0" smtClean="0"/>
                  <a:t>El número de permutaciones circulares de </a:t>
                </a:r>
                <a:r>
                  <a:rPr lang="es-MX" sz="2200" i="1" dirty="0" smtClean="0"/>
                  <a:t>n</a:t>
                </a:r>
                <a:r>
                  <a:rPr lang="es-MX" sz="2200" dirty="0" smtClean="0"/>
                  <a:t> objetos diferentes es igual a  </a:t>
                </a:r>
                <a14:m>
                  <m:oMath xmlns:m="http://schemas.openxmlformats.org/officeDocument/2006/math">
                    <m:d>
                      <m:dPr>
                        <m:ctrlPr>
                          <a:rPr lang="es-MX" sz="2200" b="0" i="1" smtClean="0">
                            <a:latin typeface="Cambria Math"/>
                          </a:rPr>
                        </m:ctrlPr>
                      </m:dPr>
                      <m:e>
                        <m:r>
                          <a:rPr lang="es-MX" sz="2200" b="0" i="1" smtClean="0">
                            <a:latin typeface="Cambria Math"/>
                          </a:rPr>
                          <m:t>𝑛</m:t>
                        </m:r>
                        <m:r>
                          <a:rPr lang="es-MX" sz="2200" b="0" i="1" smtClean="0">
                            <a:latin typeface="Cambria Math"/>
                          </a:rPr>
                          <m:t>−1</m:t>
                        </m:r>
                      </m:e>
                    </m:d>
                    <m:r>
                      <a:rPr lang="es-MX" sz="2200" b="0" i="1" smtClean="0">
                        <a:latin typeface="Cambria Math"/>
                      </a:rPr>
                      <m:t>!</m:t>
                    </m:r>
                  </m:oMath>
                </a14:m>
                <a:endParaRPr lang="es-MX" sz="2200" dirty="0"/>
              </a:p>
              <a:p>
                <a:pPr marL="0" indent="0" algn="just">
                  <a:buNone/>
                </a:pPr>
                <a:endParaRPr lang="es-MX" sz="22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a:stretch>
              </a:blipFill>
            </p:spPr>
            <p:txBody>
              <a:bodyPr/>
              <a:lstStyle/>
              <a:p>
                <a:r>
                  <a:rPr lang="es-MX">
                    <a:noFill/>
                  </a:rPr>
                  <a:t> </a:t>
                </a:r>
              </a:p>
            </p:txBody>
          </p:sp>
        </mc:Fallback>
      </mc:AlternateContent>
    </p:spTree>
    <p:extLst>
      <p:ext uri="{BB962C8B-B14F-4D97-AF65-F5344CB8AC3E}">
        <p14:creationId xmlns:p14="http://schemas.microsoft.com/office/powerpoint/2010/main" val="1176781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a:xfrm>
            <a:off x="701675" y="1819275"/>
            <a:ext cx="8077200" cy="1609725"/>
          </a:xfrm>
        </p:spPr>
        <p:txBody>
          <a:bodyPr/>
          <a:lstStyle/>
          <a:p>
            <a:pPr eaLnBrk="1" hangingPunct="1"/>
            <a:r>
              <a:rPr lang="es-MX" sz="4200" dirty="0" smtClean="0">
                <a:latin typeface="Arial" pitchFamily="34" charset="0"/>
                <a:cs typeface="Arial" pitchFamily="34" charset="0"/>
              </a:rPr>
              <a:t>Álgebra superior</a:t>
            </a:r>
            <a:br>
              <a:rPr lang="es-MX" sz="4200" dirty="0" smtClean="0">
                <a:latin typeface="Arial" pitchFamily="34" charset="0"/>
                <a:cs typeface="Arial" pitchFamily="34" charset="0"/>
              </a:rPr>
            </a:br>
            <a:endParaRPr lang="es-ES" sz="4200" dirty="0" smtClean="0">
              <a:latin typeface="Arial" pitchFamily="34" charset="0"/>
              <a:cs typeface="Arial" pitchFamily="34" charset="0"/>
            </a:endParaRPr>
          </a:p>
        </p:txBody>
      </p:sp>
      <p:sp>
        <p:nvSpPr>
          <p:cNvPr id="57347" name="Rectangle 3"/>
          <p:cNvSpPr>
            <a:spLocks noGrp="1" noChangeArrowheads="1"/>
          </p:cNvSpPr>
          <p:nvPr>
            <p:ph type="subTitle" idx="1"/>
          </p:nvPr>
        </p:nvSpPr>
        <p:spPr>
          <a:xfrm>
            <a:off x="1309688" y="3743325"/>
            <a:ext cx="6629400" cy="1676400"/>
          </a:xfrm>
        </p:spPr>
        <p:txBody>
          <a:bodyPr/>
          <a:lstStyle/>
          <a:p>
            <a:pPr algn="l" eaLnBrk="1" hangingPunct="1"/>
            <a:r>
              <a:rPr lang="es-MX" dirty="0" smtClean="0">
                <a:solidFill>
                  <a:schemeClr val="tx1"/>
                </a:solidFill>
                <a:latin typeface="Arial" pitchFamily="34" charset="0"/>
                <a:cs typeface="Arial" pitchFamily="34" charset="0"/>
              </a:rPr>
              <a:t>(Instructor)</a:t>
            </a:r>
            <a:r>
              <a:rPr lang="es-MX" dirty="0" smtClean="0">
                <a:latin typeface="Arial" pitchFamily="34" charset="0"/>
                <a:cs typeface="Arial" pitchFamily="34" charset="0"/>
              </a:rPr>
              <a:t>		</a:t>
            </a:r>
            <a:endParaRPr lang="es-ES" dirty="0" smtClean="0">
              <a:latin typeface="Arial" pitchFamily="34" charset="0"/>
              <a:cs typeface="Arial" pitchFamily="34" charset="0"/>
            </a:endParaRPr>
          </a:p>
        </p:txBody>
      </p:sp>
      <p:sp>
        <p:nvSpPr>
          <p:cNvPr id="57348" name="Text Box 4"/>
          <p:cNvSpPr txBox="1">
            <a:spLocks noChangeArrowheads="1"/>
          </p:cNvSpPr>
          <p:nvPr/>
        </p:nvSpPr>
        <p:spPr bwMode="auto">
          <a:xfrm>
            <a:off x="7110413" y="5549900"/>
            <a:ext cx="873765" cy="369332"/>
          </a:xfrm>
          <a:prstGeom prst="rect">
            <a:avLst/>
          </a:prstGeom>
          <a:noFill/>
          <a:ln w="9525">
            <a:noFill/>
            <a:miter lim="800000"/>
            <a:headEnd/>
            <a:tailEnd/>
          </a:ln>
        </p:spPr>
        <p:txBody>
          <a:bodyPr wrap="none">
            <a:spAutoFit/>
          </a:bodyPr>
          <a:lstStyle/>
          <a:p>
            <a:r>
              <a:rPr lang="es-MX" sz="1800" dirty="0"/>
              <a:t>(Fecha)</a:t>
            </a:r>
            <a:endParaRPr lang="es-ES" sz="1800" dirty="0"/>
          </a:p>
        </p:txBody>
      </p:sp>
    </p:spTree>
    <p:extLst>
      <p:ext uri="{BB962C8B-B14F-4D97-AF65-F5344CB8AC3E}">
        <p14:creationId xmlns:p14="http://schemas.microsoft.com/office/powerpoint/2010/main" val="34337506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a:t>Análisis combinatorio</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fontScale="92500"/>
              </a:bodyPr>
              <a:lstStyle/>
              <a:p>
                <a:pPr marL="0" indent="0" eaLnBrk="1" hangingPunct="1">
                  <a:buFont typeface="Wingdings" pitchFamily="2" charset="2"/>
                  <a:buNone/>
                </a:pPr>
                <a:r>
                  <a:rPr lang="es-MX" sz="2400" b="1" dirty="0" smtClean="0"/>
                  <a:t>Combinación</a:t>
                </a:r>
              </a:p>
              <a:p>
                <a:pPr marL="0" indent="0" algn="just">
                  <a:buNone/>
                </a:pPr>
                <a:r>
                  <a:rPr lang="es-MX" sz="2200" dirty="0" smtClean="0"/>
                  <a:t>Cada uno de los diferentes grupos que pueden formarse tomando todos o parte de los elementos de un conjunto, </a:t>
                </a:r>
                <a:r>
                  <a:rPr lang="es-MX" sz="2200" b="1" i="1" dirty="0" smtClean="0"/>
                  <a:t>sin considerar (importar) el orden</a:t>
                </a:r>
                <a:r>
                  <a:rPr lang="es-MX" sz="2200" dirty="0" smtClean="0"/>
                  <a:t> de los elementos tomados, se llama una</a:t>
                </a:r>
                <a:r>
                  <a:rPr lang="es-MX" sz="2200" b="1" dirty="0" smtClean="0"/>
                  <a:t> </a:t>
                </a:r>
                <a:r>
                  <a:rPr lang="es-MX" sz="2200" b="1" i="1" dirty="0" smtClean="0"/>
                  <a:t>combinación</a:t>
                </a:r>
                <a:r>
                  <a:rPr lang="es-MX" sz="2200" dirty="0" smtClean="0"/>
                  <a:t>.</a:t>
                </a:r>
              </a:p>
              <a:p>
                <a:pPr marL="0" indent="0" algn="just">
                  <a:buNone/>
                </a:pPr>
                <a:r>
                  <a:rPr lang="es-MX" sz="2200" i="1" u="sng" dirty="0" smtClean="0"/>
                  <a:t>A diferencia de las permutaciones , en una combinación no se tienen en cuanta el orden.  </a:t>
                </a:r>
                <a:r>
                  <a:rPr lang="es-MX" sz="2000" i="1" u="sng" dirty="0" smtClean="0"/>
                  <a:t>ab y </a:t>
                </a:r>
                <a:r>
                  <a:rPr lang="es-MX" sz="2000" i="1" u="sng" dirty="0" err="1" smtClean="0"/>
                  <a:t>ba</a:t>
                </a:r>
                <a:r>
                  <a:rPr lang="es-MX" sz="2000" i="1" u="sng" dirty="0" smtClean="0"/>
                  <a:t> </a:t>
                </a:r>
                <a:r>
                  <a:rPr lang="es-MX" sz="2000" i="1" u="sng" dirty="0"/>
                  <a:t>(</a:t>
                </a:r>
                <a:r>
                  <a:rPr lang="es-MX" sz="2000" i="1" u="sng" dirty="0" smtClean="0"/>
                  <a:t>dos permutaciones) , una sola combinación. </a:t>
                </a:r>
                <a:endParaRPr lang="es-MX" sz="2000" i="1" u="sng" dirty="0"/>
              </a:p>
              <a:p>
                <a:pPr marL="0" indent="0" algn="just">
                  <a:buNone/>
                </a:pPr>
                <a:r>
                  <a:rPr lang="es-MX" sz="2200" b="1" dirty="0" smtClean="0"/>
                  <a:t>Teorema</a:t>
                </a:r>
              </a:p>
              <a:p>
                <a:pPr marL="0" indent="0" algn="just">
                  <a:buNone/>
                </a:pPr>
                <a:r>
                  <a:rPr lang="es-MX" sz="2200" dirty="0" smtClean="0"/>
                  <a:t>El número de combinaciones de </a:t>
                </a:r>
                <a:r>
                  <a:rPr lang="es-MX" sz="2200" i="1" dirty="0" smtClean="0"/>
                  <a:t>n</a:t>
                </a:r>
                <a:r>
                  <a:rPr lang="es-MX" sz="2200" dirty="0" smtClean="0"/>
                  <a:t> objetos diferentes tomados de </a:t>
                </a:r>
                <a:r>
                  <a:rPr lang="es-MX" sz="2200" i="1" dirty="0" smtClean="0"/>
                  <a:t>r</a:t>
                </a:r>
                <a:r>
                  <a:rPr lang="es-MX" sz="2200" dirty="0" smtClean="0"/>
                  <a:t> en </a:t>
                </a:r>
                <a:r>
                  <a:rPr lang="es-MX" sz="2200" i="1" dirty="0" smtClean="0"/>
                  <a:t>r</a:t>
                </a:r>
                <a:r>
                  <a:rPr lang="es-MX" sz="2200" dirty="0" smtClean="0"/>
                  <a:t> está dado por:</a:t>
                </a:r>
              </a:p>
              <a:p>
                <a:pPr marL="0" indent="0" algn="just">
                  <a:buNone/>
                </a:pPr>
                <a14:m>
                  <m:oMathPara xmlns:m="http://schemas.openxmlformats.org/officeDocument/2006/math">
                    <m:oMathParaPr>
                      <m:jc m:val="centerGroup"/>
                    </m:oMathParaPr>
                    <m:oMath xmlns:m="http://schemas.openxmlformats.org/officeDocument/2006/math">
                      <m:r>
                        <a:rPr lang="es-MX" sz="2200" b="0" i="1" smtClean="0">
                          <a:latin typeface="Cambria Math"/>
                        </a:rPr>
                        <m:t>𝐶</m:t>
                      </m:r>
                      <m:d>
                        <m:dPr>
                          <m:ctrlPr>
                            <a:rPr lang="es-MX" sz="2200" b="0" i="1" smtClean="0">
                              <a:latin typeface="Cambria Math"/>
                            </a:rPr>
                          </m:ctrlPr>
                        </m:dPr>
                        <m:e>
                          <m:r>
                            <a:rPr lang="es-MX" sz="2200" b="0" i="1" smtClean="0">
                              <a:latin typeface="Cambria Math"/>
                            </a:rPr>
                            <m:t>𝑛</m:t>
                          </m:r>
                          <m:r>
                            <a:rPr lang="es-MX" sz="2200" b="0" i="1" smtClean="0">
                              <a:latin typeface="Cambria Math"/>
                            </a:rPr>
                            <m:t>,</m:t>
                          </m:r>
                          <m:r>
                            <a:rPr lang="es-MX" sz="2200" b="0" i="1" smtClean="0">
                              <a:latin typeface="Cambria Math"/>
                            </a:rPr>
                            <m:t>𝑟</m:t>
                          </m:r>
                        </m:e>
                      </m:d>
                      <m:r>
                        <a:rPr lang="es-MX" sz="2200" b="0" i="1" smtClean="0">
                          <a:latin typeface="Cambria Math"/>
                        </a:rPr>
                        <m:t>=</m:t>
                      </m:r>
                      <m:f>
                        <m:fPr>
                          <m:ctrlPr>
                            <a:rPr lang="es-MX" sz="2200" b="0" i="1" smtClean="0">
                              <a:latin typeface="Cambria Math"/>
                            </a:rPr>
                          </m:ctrlPr>
                        </m:fPr>
                        <m:num>
                          <m:r>
                            <a:rPr lang="es-MX" sz="2200" b="0" i="1" smtClean="0">
                              <a:latin typeface="Cambria Math"/>
                            </a:rPr>
                            <m:t>𝑛</m:t>
                          </m:r>
                          <m:d>
                            <m:dPr>
                              <m:ctrlPr>
                                <a:rPr lang="es-MX" sz="2200" b="0" i="1" smtClean="0">
                                  <a:latin typeface="Cambria Math"/>
                                </a:rPr>
                              </m:ctrlPr>
                            </m:dPr>
                            <m:e>
                              <m:r>
                                <a:rPr lang="es-MX" sz="2200" b="0" i="1" smtClean="0">
                                  <a:latin typeface="Cambria Math"/>
                                </a:rPr>
                                <m:t>𝑛</m:t>
                              </m:r>
                              <m:r>
                                <a:rPr lang="es-MX" sz="2200" b="0" i="1" smtClean="0">
                                  <a:latin typeface="Cambria Math"/>
                                </a:rPr>
                                <m:t>−1</m:t>
                              </m:r>
                            </m:e>
                          </m:d>
                          <m:d>
                            <m:dPr>
                              <m:ctrlPr>
                                <a:rPr lang="es-MX" sz="2200" b="0" i="1" smtClean="0">
                                  <a:latin typeface="Cambria Math"/>
                                </a:rPr>
                              </m:ctrlPr>
                            </m:dPr>
                            <m:e>
                              <m:r>
                                <a:rPr lang="es-MX" sz="2200" b="0" i="1" smtClean="0">
                                  <a:latin typeface="Cambria Math"/>
                                </a:rPr>
                                <m:t>𝑛</m:t>
                              </m:r>
                              <m:r>
                                <a:rPr lang="es-MX" sz="2200" b="0" i="1" smtClean="0">
                                  <a:latin typeface="Cambria Math"/>
                                </a:rPr>
                                <m:t>−2</m:t>
                              </m:r>
                            </m:e>
                          </m:d>
                          <m:r>
                            <a:rPr lang="es-MX" sz="2200" b="0" i="1" smtClean="0">
                              <a:latin typeface="Cambria Math"/>
                            </a:rPr>
                            <m:t>…(</m:t>
                          </m:r>
                          <m:r>
                            <a:rPr lang="es-MX" sz="2200" b="0" i="1" smtClean="0">
                              <a:latin typeface="Cambria Math"/>
                            </a:rPr>
                            <m:t>𝑛</m:t>
                          </m:r>
                          <m:r>
                            <a:rPr lang="es-MX" sz="2200" b="0" i="1" smtClean="0">
                              <a:latin typeface="Cambria Math"/>
                            </a:rPr>
                            <m:t>−</m:t>
                          </m:r>
                          <m:r>
                            <a:rPr lang="es-MX" sz="2200" b="0" i="1" smtClean="0">
                              <a:latin typeface="Cambria Math"/>
                            </a:rPr>
                            <m:t>𝑟</m:t>
                          </m:r>
                          <m:r>
                            <a:rPr lang="es-MX" sz="2200" b="0" i="1" smtClean="0">
                              <a:latin typeface="Cambria Math"/>
                            </a:rPr>
                            <m:t>+1)</m:t>
                          </m:r>
                        </m:num>
                        <m:den>
                          <m:r>
                            <a:rPr lang="es-MX" sz="2200" b="0" i="1" smtClean="0">
                              <a:latin typeface="Cambria Math"/>
                            </a:rPr>
                            <m:t>𝑟</m:t>
                          </m:r>
                          <m:r>
                            <a:rPr lang="es-MX" sz="2200" b="0" i="1" smtClean="0">
                              <a:latin typeface="Cambria Math"/>
                            </a:rPr>
                            <m:t>!</m:t>
                          </m:r>
                        </m:den>
                      </m:f>
                      <m:r>
                        <a:rPr lang="es-MX" sz="2200" b="0" i="1" smtClean="0">
                          <a:latin typeface="Cambria Math"/>
                        </a:rPr>
                        <m:t>,      </m:t>
                      </m:r>
                      <m:r>
                        <a:rPr lang="es-MX" sz="2200" b="0" i="1" smtClean="0">
                          <a:latin typeface="Cambria Math"/>
                        </a:rPr>
                        <m:t>𝑟</m:t>
                      </m:r>
                      <m:r>
                        <a:rPr lang="es-MX" sz="2200" b="0" i="1" smtClean="0">
                          <a:latin typeface="Cambria Math"/>
                          <a:ea typeface="Cambria Math"/>
                        </a:rPr>
                        <m:t>≤</m:t>
                      </m:r>
                      <m:r>
                        <a:rPr lang="es-MX" sz="2200" b="0" i="1" smtClean="0">
                          <a:latin typeface="Cambria Math"/>
                          <a:ea typeface="Cambria Math"/>
                        </a:rPr>
                        <m:t>𝑛</m:t>
                      </m:r>
                    </m:oMath>
                  </m:oMathPara>
                </a14:m>
                <a:endParaRPr lang="es-MX" sz="2200" dirty="0"/>
              </a:p>
              <a:p>
                <a:pPr marL="0" indent="0" algn="just">
                  <a:buNone/>
                </a:pPr>
                <a:endParaRPr lang="es-MX" sz="2400" i="1" dirty="0" smtClean="0">
                  <a:latin typeface="Cambria Math"/>
                </a:endParaRPr>
              </a:p>
              <a:p>
                <a:pPr marL="0" indent="0" algn="just">
                  <a:buNone/>
                </a:pPr>
                <a14:m>
                  <m:oMathPara xmlns:m="http://schemas.openxmlformats.org/officeDocument/2006/math">
                    <m:oMathParaPr>
                      <m:jc m:val="centerGroup"/>
                    </m:oMathParaPr>
                    <m:oMath xmlns:m="http://schemas.openxmlformats.org/officeDocument/2006/math">
                      <m:r>
                        <a:rPr lang="es-MX" sz="2400" i="1">
                          <a:latin typeface="Cambria Math"/>
                        </a:rPr>
                        <m:t>𝐶</m:t>
                      </m:r>
                      <m:d>
                        <m:dPr>
                          <m:ctrlPr>
                            <a:rPr lang="es-MX" sz="2400" i="1">
                              <a:latin typeface="Cambria Math"/>
                            </a:rPr>
                          </m:ctrlPr>
                        </m:dPr>
                        <m:e>
                          <m:r>
                            <a:rPr lang="es-MX" sz="2400" i="1">
                              <a:latin typeface="Cambria Math"/>
                            </a:rPr>
                            <m:t>𝑛</m:t>
                          </m:r>
                          <m:r>
                            <a:rPr lang="es-MX" sz="2400" i="1">
                              <a:latin typeface="Cambria Math"/>
                            </a:rPr>
                            <m:t>,</m:t>
                          </m:r>
                          <m:r>
                            <a:rPr lang="es-MX" sz="2400" i="1">
                              <a:latin typeface="Cambria Math"/>
                            </a:rPr>
                            <m:t>𝑟</m:t>
                          </m:r>
                        </m:e>
                      </m:d>
                      <m:r>
                        <a:rPr lang="es-MX" sz="2400" i="1">
                          <a:latin typeface="Cambria Math"/>
                        </a:rPr>
                        <m:t>=</m:t>
                      </m:r>
                      <m:f>
                        <m:fPr>
                          <m:ctrlPr>
                            <a:rPr lang="es-MX" sz="2400" i="1">
                              <a:latin typeface="Cambria Math"/>
                            </a:rPr>
                          </m:ctrlPr>
                        </m:fPr>
                        <m:num>
                          <m:r>
                            <a:rPr lang="es-MX" sz="2400" b="0" i="1" smtClean="0">
                              <a:latin typeface="Cambria Math"/>
                            </a:rPr>
                            <m:t>𝑛</m:t>
                          </m:r>
                          <m:r>
                            <a:rPr lang="es-MX" sz="2400" b="0" i="1" smtClean="0">
                              <a:latin typeface="Cambria Math"/>
                            </a:rPr>
                            <m:t>!</m:t>
                          </m:r>
                        </m:num>
                        <m:den>
                          <m:r>
                            <a:rPr lang="es-MX" sz="2400" i="1">
                              <a:latin typeface="Cambria Math"/>
                            </a:rPr>
                            <m:t>𝑟</m:t>
                          </m:r>
                          <m:r>
                            <a:rPr lang="es-MX" sz="2400" i="1">
                              <a:latin typeface="Cambria Math"/>
                            </a:rPr>
                            <m:t>!</m:t>
                          </m:r>
                          <m:d>
                            <m:dPr>
                              <m:ctrlPr>
                                <a:rPr lang="es-MX" sz="2400" b="0" i="1" smtClean="0">
                                  <a:latin typeface="Cambria Math"/>
                                </a:rPr>
                              </m:ctrlPr>
                            </m:dPr>
                            <m:e>
                              <m:r>
                                <a:rPr lang="es-MX" sz="2400" b="0" i="1" smtClean="0">
                                  <a:latin typeface="Cambria Math"/>
                                </a:rPr>
                                <m:t>𝑛</m:t>
                              </m:r>
                              <m:r>
                                <a:rPr lang="es-MX" sz="2400" b="0" i="1" smtClean="0">
                                  <a:latin typeface="Cambria Math"/>
                                </a:rPr>
                                <m:t>−</m:t>
                              </m:r>
                              <m:r>
                                <a:rPr lang="es-MX" sz="2400" b="0" i="1" smtClean="0">
                                  <a:latin typeface="Cambria Math"/>
                                </a:rPr>
                                <m:t>𝑟</m:t>
                              </m:r>
                            </m:e>
                          </m:d>
                          <m:r>
                            <a:rPr lang="es-MX" sz="2400" b="0" i="1" smtClean="0">
                              <a:latin typeface="Cambria Math"/>
                            </a:rPr>
                            <m:t>!</m:t>
                          </m:r>
                        </m:den>
                      </m:f>
                    </m:oMath>
                  </m:oMathPara>
                </a14:m>
                <a:endParaRPr lang="es-MX" sz="2400" dirty="0"/>
              </a:p>
              <a:p>
                <a:pPr marL="0" indent="0" algn="just">
                  <a:buNone/>
                </a:pPr>
                <a:endParaRPr lang="es-MX" sz="2400" i="1" dirty="0"/>
              </a:p>
              <a:p>
                <a:pPr marL="0" indent="0" algn="just">
                  <a:buNone/>
                </a:pPr>
                <a:endParaRPr lang="es-MX" sz="22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991" b="-2605"/>
                </a:stretch>
              </a:blipFill>
            </p:spPr>
            <p:txBody>
              <a:bodyPr/>
              <a:lstStyle/>
              <a:p>
                <a:r>
                  <a:rPr lang="es-MX">
                    <a:noFill/>
                  </a:rPr>
                  <a:t> </a:t>
                </a:r>
              </a:p>
            </p:txBody>
          </p:sp>
        </mc:Fallback>
      </mc:AlternateContent>
    </p:spTree>
    <p:extLst>
      <p:ext uri="{BB962C8B-B14F-4D97-AF65-F5344CB8AC3E}">
        <p14:creationId xmlns:p14="http://schemas.microsoft.com/office/powerpoint/2010/main" val="28168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7" end="7"/>
                                            </p:txEl>
                                          </p:spTgt>
                                        </p:tgtEl>
                                        <p:attrNameLst>
                                          <p:attrName>style.visibility</p:attrName>
                                        </p:attrNameLst>
                                      </p:cBhvr>
                                      <p:to>
                                        <p:strVal val="visible"/>
                                      </p:to>
                                    </p:set>
                                    <p:anim to="" calcmode="lin" valueType="num">
                                      <p:cBhvr>
                                        <p:cTn id="42"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75536" y="3591018"/>
            <a:ext cx="7650850" cy="630070"/>
          </a:xfrm>
          <a:prstGeom prst="rect">
            <a:avLst/>
          </a:prstGeom>
          <a:ln>
            <a:solidFill>
              <a:schemeClr val="tx1"/>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idx="1"/>
          </p:nvPr>
        </p:nvSpPr>
        <p:spPr>
          <a:xfrm>
            <a:off x="900113" y="2069145"/>
            <a:ext cx="7137272" cy="2980035"/>
          </a:xfrm>
        </p:spPr>
        <p:txBody>
          <a:bodyPr>
            <a:normAutofit lnSpcReduction="10000"/>
          </a:bodyPr>
          <a:lstStyle/>
          <a:p>
            <a:pPr marL="609600" indent="-609600" eaLnBrk="1" hangingPunct="1">
              <a:buFont typeface="Wingdings" pitchFamily="2" charset="2"/>
              <a:buAutoNum type="arabicPeriod"/>
            </a:pPr>
            <a:r>
              <a:rPr lang="es-MX" sz="2800" dirty="0" smtClean="0"/>
              <a:t>Teoría de conjuntos</a:t>
            </a:r>
          </a:p>
          <a:p>
            <a:pPr marL="609600" indent="-609600" eaLnBrk="1" hangingPunct="1">
              <a:buFont typeface="Wingdings" pitchFamily="2" charset="2"/>
              <a:buAutoNum type="arabicPeriod"/>
            </a:pPr>
            <a:r>
              <a:rPr lang="es-MX" sz="2800" dirty="0" smtClean="0"/>
              <a:t>Números reales y complejos</a:t>
            </a:r>
          </a:p>
          <a:p>
            <a:pPr marL="609600" indent="-609600" eaLnBrk="1" hangingPunct="1">
              <a:buFont typeface="Wingdings" pitchFamily="2" charset="2"/>
              <a:buAutoNum type="arabicPeriod"/>
            </a:pPr>
            <a:r>
              <a:rPr lang="es-MX" sz="2800" dirty="0" smtClean="0"/>
              <a:t>Análisis combinatorio</a:t>
            </a:r>
          </a:p>
          <a:p>
            <a:pPr marL="609600" indent="-609600" eaLnBrk="1" hangingPunct="1">
              <a:buFont typeface="Wingdings" pitchFamily="2" charset="2"/>
              <a:buAutoNum type="arabicPeriod"/>
            </a:pPr>
            <a:r>
              <a:rPr lang="es-MX" sz="2800" dirty="0" smtClean="0"/>
              <a:t>Espacios vectoriales</a:t>
            </a:r>
          </a:p>
          <a:p>
            <a:pPr marL="609600" indent="-609600" eaLnBrk="1" hangingPunct="1">
              <a:buFont typeface="Wingdings" pitchFamily="2" charset="2"/>
              <a:buAutoNum type="arabicPeriod"/>
            </a:pPr>
            <a:r>
              <a:rPr lang="es-MX" sz="2800" dirty="0" smtClean="0"/>
              <a:t>Matrices y determinantes</a:t>
            </a:r>
          </a:p>
          <a:p>
            <a:pPr marL="609600" indent="-609600" eaLnBrk="1" hangingPunct="1">
              <a:buFont typeface="Wingdings" pitchFamily="2" charset="2"/>
              <a:buAutoNum type="arabicPeriod"/>
            </a:pPr>
            <a:r>
              <a:rPr lang="es-MX" sz="2800" dirty="0" smtClean="0"/>
              <a:t>Sistemas de ecuaciones lineales</a:t>
            </a:r>
            <a:endParaRPr lang="es-ES" sz="2800" dirty="0" smtClean="0"/>
          </a:p>
        </p:txBody>
      </p:sp>
    </p:spTree>
    <p:extLst>
      <p:ext uri="{BB962C8B-B14F-4D97-AF65-F5344CB8AC3E}">
        <p14:creationId xmlns:p14="http://schemas.microsoft.com/office/powerpoint/2010/main" val="1711219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anim to="" calcmode="lin" valueType="num">
                                      <p:cBhvr>
                                        <p:cTn id="15" dur="1" fill="hold"/>
                                        <p:tgtEl>
                                          <p:spTgt spid="10243">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0243">
                                            <p:txEl>
                                              <p:pRg st="2" end="2"/>
                                            </p:txEl>
                                          </p:spTgt>
                                        </p:tgtEl>
                                        <p:attrNameLst>
                                          <p:attrName>style.visibility</p:attrName>
                                        </p:attrNameLst>
                                      </p:cBhvr>
                                      <p:to>
                                        <p:strVal val="visible"/>
                                      </p:to>
                                    </p:set>
                                    <p:anim to="" calcmode="lin" valueType="num">
                                      <p:cBhvr>
                                        <p:cTn id="20" dur="1" fill="hold"/>
                                        <p:tgtEl>
                                          <p:spTgt spid="10243">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to="" calcmode="lin" valueType="num">
                                      <p:cBhvr>
                                        <p:cTn id="25" dur="1" fill="hold"/>
                                        <p:tgtEl>
                                          <p:spTgt spid="10243">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10243">
                                            <p:txEl>
                                              <p:pRg st="4" end="4"/>
                                            </p:txEl>
                                          </p:spTgt>
                                        </p:tgtEl>
                                        <p:attrNameLst>
                                          <p:attrName>style.visibility</p:attrName>
                                        </p:attrNameLst>
                                      </p:cBhvr>
                                      <p:to>
                                        <p:strVal val="visible"/>
                                      </p:to>
                                    </p:set>
                                    <p:anim to="" calcmode="lin" valueType="num">
                                      <p:cBhvr>
                                        <p:cTn id="30" dur="1" fill="hold"/>
                                        <p:tgtEl>
                                          <p:spTgt spid="10243">
                                            <p:txEl>
                                              <p:pRg st="4" end="4"/>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10243">
                                            <p:txEl>
                                              <p:pRg st="5" end="5"/>
                                            </p:txEl>
                                          </p:spTgt>
                                        </p:tgtEl>
                                        <p:attrNameLst>
                                          <p:attrName>style.visibility</p:attrName>
                                        </p:attrNameLst>
                                      </p:cBhvr>
                                      <p:to>
                                        <p:strVal val="visible"/>
                                      </p:to>
                                    </p:set>
                                    <p:anim to="" calcmode="lin" valueType="num">
                                      <p:cBhvr>
                                        <p:cTn id="35" dur="1" fill="hold"/>
                                        <p:tgtEl>
                                          <p:spTgt spid="10243">
                                            <p:txEl>
                                              <p:pRg st="5" end="5"/>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0"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edge">
                                      <p:cBhvr>
                                        <p:cTn id="4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vectoriales</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smtClean="0">
                <a:solidFill>
                  <a:schemeClr val="tx1"/>
                </a:solidFill>
              </a:rPr>
              <a:t>Espacio vectorial</a:t>
            </a:r>
            <a:endParaRPr lang="es-MX" sz="2400" b="1" dirty="0">
              <a:solidFill>
                <a:schemeClr val="tx1"/>
              </a:solidFill>
            </a:endParaRPr>
          </a:p>
          <a:p>
            <a:pPr marL="0" indent="0">
              <a:buNone/>
            </a:pPr>
            <a:r>
              <a:rPr lang="es-MX" sz="2200" dirty="0">
                <a:solidFill>
                  <a:schemeClr val="tx1"/>
                </a:solidFill>
              </a:rPr>
              <a:t>Un espacio vectorial real V es un conjunto de objetos, denominados vectores, junto con dos operaciones binarias llamadas suma y multiplicación por un escalar y que satisfacen diez axiomas enumerados a continuación:</a:t>
            </a:r>
          </a:p>
          <a:p>
            <a:pPr marL="0" indent="0" algn="just">
              <a:buNone/>
            </a:pPr>
            <a:endParaRPr lang="es-MX" sz="2200" dirty="0">
              <a:solidFill>
                <a:schemeClr val="tx1"/>
              </a:solidFill>
            </a:endParaRPr>
          </a:p>
        </p:txBody>
      </p:sp>
    </p:spTree>
    <p:extLst>
      <p:ext uri="{BB962C8B-B14F-4D97-AF65-F5344CB8AC3E}">
        <p14:creationId xmlns:p14="http://schemas.microsoft.com/office/powerpoint/2010/main" val="2790345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vectoriales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smtClean="0"/>
                  <a:t>Ax</a:t>
                </a:r>
                <a:r>
                  <a:rPr lang="es-MX" sz="2400" b="1" dirty="0" smtClean="0">
                    <a:solidFill>
                      <a:schemeClr val="tx1"/>
                    </a:solidFill>
                  </a:rPr>
                  <a:t>iomas de un espacio vectorial </a:t>
                </a:r>
              </a:p>
              <a:p>
                <a:pPr marL="400050" indent="-400050">
                  <a:buFont typeface="+mj-lt"/>
                  <a:buAutoNum type="romanUcPeriod"/>
                </a:pPr>
                <a:r>
                  <a:rPr lang="es-MX" sz="2200" dirty="0" smtClean="0">
                    <a:solidFill>
                      <a:schemeClr val="tx1"/>
                    </a:solidFill>
                  </a:rPr>
                  <a:t>si </a:t>
                </a:r>
                <a:r>
                  <a:rPr lang="es-MX" sz="2200" i="1" dirty="0">
                    <a:solidFill>
                      <a:schemeClr val="tx1"/>
                    </a:solidFill>
                  </a:rPr>
                  <a:t>x </a:t>
                </a:r>
                <a:r>
                  <a:rPr lang="az-Cyrl-AZ" sz="2200" i="1" dirty="0">
                    <a:solidFill>
                      <a:schemeClr val="tx1"/>
                    </a:solidFill>
                  </a:rPr>
                  <a:t>є</a:t>
                </a:r>
                <a:r>
                  <a:rPr lang="es-MX" sz="2200" i="1" dirty="0">
                    <a:solidFill>
                      <a:schemeClr val="tx1"/>
                    </a:solidFill>
                  </a:rPr>
                  <a:t> V </a:t>
                </a:r>
                <a:r>
                  <a:rPr lang="es-MX" sz="2200" dirty="0">
                    <a:solidFill>
                      <a:schemeClr val="tx1"/>
                    </a:solidFill>
                  </a:rPr>
                  <a:t>y </a:t>
                </a:r>
                <a:r>
                  <a:rPr lang="es-MX" sz="2200" i="1" dirty="0" err="1">
                    <a:solidFill>
                      <a:schemeClr val="tx1"/>
                    </a:solidFill>
                  </a:rPr>
                  <a:t>Y</a:t>
                </a:r>
                <a:r>
                  <a:rPr lang="es-MX" sz="2200" i="1" dirty="0">
                    <a:solidFill>
                      <a:schemeClr val="tx1"/>
                    </a:solidFill>
                  </a:rPr>
                  <a:t> </a:t>
                </a:r>
                <a:r>
                  <a:rPr lang="az-Cyrl-AZ" sz="2200" i="1" dirty="0">
                    <a:solidFill>
                      <a:schemeClr val="tx1"/>
                    </a:solidFill>
                  </a:rPr>
                  <a:t>є</a:t>
                </a:r>
                <a:r>
                  <a:rPr lang="es-MX" sz="2200" i="1" dirty="0">
                    <a:solidFill>
                      <a:schemeClr val="tx1"/>
                    </a:solidFill>
                  </a:rPr>
                  <a:t> V</a:t>
                </a:r>
                <a:r>
                  <a:rPr lang="es-MX" sz="2200" dirty="0">
                    <a:solidFill>
                      <a:schemeClr val="tx1"/>
                    </a:solidFill>
                  </a:rPr>
                  <a:t>, entonces </a:t>
                </a:r>
                <a:r>
                  <a:rPr lang="es-MX" sz="2200" i="1" dirty="0">
                    <a:solidFill>
                      <a:schemeClr val="tx1"/>
                    </a:solidFill>
                  </a:rPr>
                  <a:t>x + y </a:t>
                </a:r>
                <a:r>
                  <a:rPr lang="az-Cyrl-AZ" sz="2200" i="1" dirty="0">
                    <a:solidFill>
                      <a:schemeClr val="tx1"/>
                    </a:solidFill>
                  </a:rPr>
                  <a:t>є</a:t>
                </a:r>
                <a:r>
                  <a:rPr lang="es-MX" sz="2200" i="1" dirty="0">
                    <a:solidFill>
                      <a:schemeClr val="tx1"/>
                    </a:solidFill>
                  </a:rPr>
                  <a:t> V</a:t>
                </a:r>
                <a:r>
                  <a:rPr lang="es-MX" sz="2200" dirty="0">
                    <a:solidFill>
                      <a:schemeClr val="tx1"/>
                    </a:solidFill>
                  </a:rPr>
                  <a:t>(cerradura bajo la suma </a:t>
                </a:r>
              </a:p>
              <a:p>
                <a:pPr marL="400050" indent="-400050">
                  <a:buFont typeface="+mj-lt"/>
                  <a:buAutoNum type="romanUcPeriod"/>
                </a:pPr>
                <a:r>
                  <a:rPr lang="es-MX" sz="2200" dirty="0">
                    <a:solidFill>
                      <a:schemeClr val="tx1"/>
                    </a:solidFill>
                  </a:rPr>
                  <a:t>Para todo </a:t>
                </a:r>
                <a:r>
                  <a:rPr lang="es-MX" sz="2200" i="1" dirty="0">
                    <a:solidFill>
                      <a:schemeClr val="tx1"/>
                    </a:solidFill>
                  </a:rPr>
                  <a:t>x, y </a:t>
                </a:r>
                <a:r>
                  <a:rPr lang="es-MX" sz="2200" i="1" dirty="0" err="1">
                    <a:solidFill>
                      <a:schemeClr val="tx1"/>
                    </a:solidFill>
                  </a:rPr>
                  <a:t>y</a:t>
                </a:r>
                <a:r>
                  <a:rPr lang="es-MX" sz="2200" i="1" dirty="0">
                    <a:solidFill>
                      <a:schemeClr val="tx1"/>
                    </a:solidFill>
                  </a:rPr>
                  <a:t> z</a:t>
                </a:r>
                <a:r>
                  <a:rPr lang="es-MX" sz="2200" dirty="0">
                    <a:solidFill>
                      <a:schemeClr val="tx1"/>
                    </a:solidFill>
                  </a:rPr>
                  <a:t> en </a:t>
                </a:r>
                <a:r>
                  <a:rPr lang="es-MX" sz="2200" i="1" dirty="0">
                    <a:solidFill>
                      <a:schemeClr val="tx1"/>
                    </a:solidFill>
                  </a:rPr>
                  <a:t>V</a:t>
                </a:r>
                <a:r>
                  <a:rPr lang="es-MX" sz="2200" dirty="0">
                    <a:solidFill>
                      <a:schemeClr val="tx1"/>
                    </a:solidFill>
                  </a:rPr>
                  <a:t> </a:t>
                </a:r>
                <a:r>
                  <a:rPr lang="es-MX" sz="2200" i="1" dirty="0">
                    <a:solidFill>
                      <a:schemeClr val="tx1"/>
                    </a:solidFill>
                  </a:rPr>
                  <a:t>, (x + y) + z = x + (y + z) </a:t>
                </a:r>
                <a:r>
                  <a:rPr lang="es-MX" sz="2200" dirty="0">
                    <a:solidFill>
                      <a:schemeClr val="tx1"/>
                    </a:solidFill>
                  </a:rPr>
                  <a:t>(ley asociativa de la suma de vectores)</a:t>
                </a:r>
              </a:p>
              <a:p>
                <a:pPr marL="400050" indent="-400050">
                  <a:buFont typeface="+mj-lt"/>
                  <a:buAutoNum type="romanUcPeriod"/>
                </a:pPr>
                <a:r>
                  <a:rPr lang="es-MX" sz="2200" dirty="0">
                    <a:solidFill>
                      <a:schemeClr val="tx1"/>
                    </a:solidFill>
                  </a:rPr>
                  <a:t>existe un vector 0 que  </a:t>
                </a:r>
                <a:r>
                  <a:rPr lang="az-Cyrl-AZ" sz="2200" i="1" dirty="0">
                    <a:solidFill>
                      <a:schemeClr val="tx1"/>
                    </a:solidFill>
                  </a:rPr>
                  <a:t>є</a:t>
                </a:r>
                <a:r>
                  <a:rPr lang="es-MX" sz="2200" i="1" dirty="0">
                    <a:solidFill>
                      <a:schemeClr val="tx1"/>
                    </a:solidFill>
                  </a:rPr>
                  <a:t>  V </a:t>
                </a:r>
                <a:r>
                  <a:rPr lang="es-MX" sz="2200" dirty="0">
                    <a:solidFill>
                      <a:schemeClr val="tx1"/>
                    </a:solidFill>
                  </a:rPr>
                  <a:t>tal que para todo </a:t>
                </a:r>
                <a:r>
                  <a:rPr lang="es-MX" sz="2200" i="1" dirty="0">
                    <a:solidFill>
                      <a:schemeClr val="tx1"/>
                    </a:solidFill>
                  </a:rPr>
                  <a:t>x</a:t>
                </a:r>
                <a:r>
                  <a:rPr lang="es-MX" sz="2200" dirty="0">
                    <a:solidFill>
                      <a:schemeClr val="tx1"/>
                    </a:solidFill>
                  </a:rPr>
                  <a:t> que </a:t>
                </a:r>
                <a:r>
                  <a:rPr lang="es-MX" sz="2200" i="1" dirty="0">
                    <a:solidFill>
                      <a:schemeClr val="tx1"/>
                    </a:solidFill>
                  </a:rPr>
                  <a:t> </a:t>
                </a:r>
                <a:r>
                  <a:rPr lang="az-Cyrl-AZ" sz="2200" i="1" dirty="0">
                    <a:solidFill>
                      <a:schemeClr val="tx1"/>
                    </a:solidFill>
                  </a:rPr>
                  <a:t>є</a:t>
                </a:r>
                <a:r>
                  <a:rPr lang="es-MX" sz="2200" i="1" dirty="0">
                    <a:solidFill>
                      <a:schemeClr val="tx1"/>
                    </a:solidFill>
                  </a:rPr>
                  <a:t>  V, x + 0 = 0 + x = x</a:t>
                </a:r>
                <a:r>
                  <a:rPr lang="es-MX" sz="2200" dirty="0">
                    <a:solidFill>
                      <a:schemeClr val="tx1"/>
                    </a:solidFill>
                  </a:rPr>
                  <a:t> (vector cero o idéntico aditivo)</a:t>
                </a:r>
              </a:p>
              <a:p>
                <a:pPr marL="400050" indent="-400050">
                  <a:buFont typeface="+mj-lt"/>
                  <a:buAutoNum type="romanUcPeriod"/>
                </a:pPr>
                <a:r>
                  <a:rPr lang="es-MX" sz="2200" dirty="0">
                    <a:solidFill>
                      <a:schemeClr val="tx1"/>
                    </a:solidFill>
                  </a:rPr>
                  <a:t>Si </a:t>
                </a:r>
                <a:r>
                  <a:rPr lang="es-MX" sz="2200" i="1" dirty="0">
                    <a:solidFill>
                      <a:schemeClr val="tx1"/>
                    </a:solidFill>
                  </a:rPr>
                  <a:t>x  </a:t>
                </a:r>
                <a:r>
                  <a:rPr lang="az-Cyrl-AZ" sz="2200" i="1" dirty="0">
                    <a:solidFill>
                      <a:schemeClr val="tx1"/>
                    </a:solidFill>
                  </a:rPr>
                  <a:t>є</a:t>
                </a:r>
                <a:r>
                  <a:rPr lang="es-MX" sz="2200" i="1" dirty="0">
                    <a:solidFill>
                      <a:schemeClr val="tx1"/>
                    </a:solidFill>
                  </a:rPr>
                  <a:t>  V </a:t>
                </a:r>
                <a:r>
                  <a:rPr lang="es-MX" sz="2200" dirty="0">
                    <a:solidFill>
                      <a:schemeClr val="tx1"/>
                    </a:solidFill>
                  </a:rPr>
                  <a:t>, existe un vector </a:t>
                </a:r>
                <a:r>
                  <a:rPr lang="es-MX" sz="2200" i="1" dirty="0">
                    <a:solidFill>
                      <a:schemeClr val="tx1"/>
                    </a:solidFill>
                  </a:rPr>
                  <a:t>–x  </a:t>
                </a:r>
                <a:r>
                  <a:rPr lang="az-Cyrl-AZ" sz="2200" i="1" dirty="0">
                    <a:solidFill>
                      <a:schemeClr val="tx1"/>
                    </a:solidFill>
                  </a:rPr>
                  <a:t>є</a:t>
                </a:r>
                <a:r>
                  <a:rPr lang="es-MX" sz="2200" i="1" dirty="0">
                    <a:solidFill>
                      <a:schemeClr val="tx1"/>
                    </a:solidFill>
                  </a:rPr>
                  <a:t>  V  </a:t>
                </a:r>
                <a:r>
                  <a:rPr lang="es-MX" sz="2200" dirty="0">
                    <a:solidFill>
                      <a:schemeClr val="tx1"/>
                    </a:solidFill>
                  </a:rPr>
                  <a:t>tal que </a:t>
                </a:r>
                <a:r>
                  <a:rPr lang="es-MX" sz="2200" i="1" dirty="0">
                    <a:solidFill>
                      <a:schemeClr val="tx1"/>
                    </a:solidFill>
                  </a:rPr>
                  <a:t>x + ( -x) = 0 </a:t>
                </a:r>
                <a:r>
                  <a:rPr lang="es-MX" sz="2200" dirty="0">
                    <a:solidFill>
                      <a:schemeClr val="tx1"/>
                    </a:solidFill>
                  </a:rPr>
                  <a:t>(</a:t>
                </a:r>
                <a:r>
                  <a:rPr lang="es-MX" sz="2200" i="1" dirty="0">
                    <a:solidFill>
                      <a:schemeClr val="tx1"/>
                    </a:solidFill>
                  </a:rPr>
                  <a:t>-x  </a:t>
                </a:r>
                <a:r>
                  <a:rPr lang="es-MX" sz="2200" dirty="0">
                    <a:solidFill>
                      <a:schemeClr val="tx1"/>
                    </a:solidFill>
                  </a:rPr>
                  <a:t>inverso aditivo de</a:t>
                </a:r>
                <a:r>
                  <a:rPr lang="es-MX" sz="2200" i="1" dirty="0">
                    <a:solidFill>
                      <a:schemeClr val="tx1"/>
                    </a:solidFill>
                  </a:rPr>
                  <a:t> x </a:t>
                </a:r>
                <a:r>
                  <a:rPr lang="es-MX" sz="2200" dirty="0">
                    <a:solidFill>
                      <a:schemeClr val="tx1"/>
                    </a:solidFill>
                  </a:rPr>
                  <a:t>)</a:t>
                </a:r>
              </a:p>
              <a:p>
                <a:pPr marL="400050" indent="-400050">
                  <a:buFont typeface="+mj-lt"/>
                  <a:buAutoNum type="romanUcPeriod"/>
                </a:pPr>
                <a:r>
                  <a:rPr lang="es-MX" sz="2200" dirty="0">
                    <a:solidFill>
                      <a:schemeClr val="tx1"/>
                    </a:solidFill>
                  </a:rPr>
                  <a:t>Si </a:t>
                </a:r>
                <a:r>
                  <a:rPr lang="es-MX" sz="2200" i="1" dirty="0">
                    <a:solidFill>
                      <a:schemeClr val="tx1"/>
                    </a:solidFill>
                  </a:rPr>
                  <a:t>x</a:t>
                </a:r>
                <a:r>
                  <a:rPr lang="es-MX" sz="2200" dirty="0">
                    <a:solidFill>
                      <a:schemeClr val="tx1"/>
                    </a:solidFill>
                  </a:rPr>
                  <a:t> y </a:t>
                </a:r>
                <a:r>
                  <a:rPr lang="es-MX" sz="2200" i="1" dirty="0" err="1">
                    <a:solidFill>
                      <a:schemeClr val="tx1"/>
                    </a:solidFill>
                  </a:rPr>
                  <a:t>y</a:t>
                </a:r>
                <a:r>
                  <a:rPr lang="es-MX" sz="2200" i="1" dirty="0">
                    <a:solidFill>
                      <a:schemeClr val="tx1"/>
                    </a:solidFill>
                  </a:rPr>
                  <a:t> </a:t>
                </a:r>
                <a:r>
                  <a:rPr lang="es-MX" sz="2200" dirty="0">
                    <a:solidFill>
                      <a:schemeClr val="tx1"/>
                    </a:solidFill>
                  </a:rPr>
                  <a:t>están en</a:t>
                </a:r>
                <a:r>
                  <a:rPr lang="es-MX" sz="2200" i="1" dirty="0">
                    <a:solidFill>
                      <a:schemeClr val="tx1"/>
                    </a:solidFill>
                  </a:rPr>
                  <a:t> V</a:t>
                </a:r>
                <a:r>
                  <a:rPr lang="es-MX" sz="2200" dirty="0">
                    <a:solidFill>
                      <a:schemeClr val="tx1"/>
                    </a:solidFill>
                  </a:rPr>
                  <a:t>, entonces </a:t>
                </a:r>
                <a:r>
                  <a:rPr lang="es-MX" sz="2200" i="1" dirty="0">
                    <a:solidFill>
                      <a:schemeClr val="tx1"/>
                    </a:solidFill>
                  </a:rPr>
                  <a:t>x + y = y + x </a:t>
                </a:r>
                <a:r>
                  <a:rPr lang="es-MX" sz="2200" dirty="0">
                    <a:solidFill>
                      <a:schemeClr val="tx1"/>
                    </a:solidFill>
                  </a:rPr>
                  <a:t>(ley conmutativa de la  suma de vectores)</a:t>
                </a:r>
              </a:p>
              <a:p>
                <a:pPr marL="400050" indent="-400050">
                  <a:buFont typeface="+mj-lt"/>
                  <a:buAutoNum type="romanUcPeriod"/>
                </a:pPr>
                <a:r>
                  <a:rPr lang="es-MX" sz="2200" dirty="0">
                    <a:solidFill>
                      <a:schemeClr val="tx1"/>
                    </a:solidFill>
                  </a:rPr>
                  <a:t>Si </a:t>
                </a:r>
                <a:r>
                  <a:rPr lang="es-MX" sz="2200" i="1" dirty="0">
                    <a:solidFill>
                      <a:schemeClr val="tx1"/>
                    </a:solidFill>
                  </a:rPr>
                  <a:t>x  </a:t>
                </a:r>
                <a:r>
                  <a:rPr lang="az-Cyrl-AZ" sz="2200" i="1" dirty="0">
                    <a:solidFill>
                      <a:schemeClr val="tx1"/>
                    </a:solidFill>
                  </a:rPr>
                  <a:t>є</a:t>
                </a:r>
                <a:r>
                  <a:rPr lang="es-MX" sz="2200" i="1" dirty="0">
                    <a:solidFill>
                      <a:schemeClr val="tx1"/>
                    </a:solidFill>
                  </a:rPr>
                  <a:t>  V </a:t>
                </a:r>
                <a:r>
                  <a:rPr lang="es-MX" sz="2200" dirty="0">
                    <a:solidFill>
                      <a:schemeClr val="tx1"/>
                    </a:solidFill>
                  </a:rPr>
                  <a:t>y </a:t>
                </a:r>
                <a14:m>
                  <m:oMath xmlns:m="http://schemas.openxmlformats.org/officeDocument/2006/math">
                    <m:r>
                      <a:rPr lang="es-MX" sz="2200" i="1">
                        <a:solidFill>
                          <a:schemeClr val="tx1"/>
                        </a:solidFill>
                        <a:latin typeface="Cambria Math" panose="02040503050406030204" pitchFamily="18" charset="0"/>
                        <a:ea typeface="Cambria Math" panose="02040503050406030204" pitchFamily="18" charset="0"/>
                      </a:rPr>
                      <m:t>∝</m:t>
                    </m:r>
                  </m:oMath>
                </a14:m>
                <a:r>
                  <a:rPr lang="es-MX" sz="2200" dirty="0">
                    <a:solidFill>
                      <a:schemeClr val="tx1"/>
                    </a:solidFill>
                  </a:rPr>
                  <a:t> es un escalar, entonces </a:t>
                </a:r>
                <a14:m>
                  <m:oMath xmlns:m="http://schemas.openxmlformats.org/officeDocument/2006/math">
                    <m:r>
                      <a:rPr lang="es-MX" sz="2200" i="1">
                        <a:solidFill>
                          <a:schemeClr val="tx1"/>
                        </a:solidFill>
                        <a:latin typeface="Cambria Math" panose="02040503050406030204" pitchFamily="18" charset="0"/>
                        <a:ea typeface="Cambria Math" panose="02040503050406030204" pitchFamily="18" charset="0"/>
                      </a:rPr>
                      <m:t>∝</m:t>
                    </m:r>
                    <m:r>
                      <a:rPr lang="es-MX" sz="2200" i="1">
                        <a:solidFill>
                          <a:schemeClr val="tx1"/>
                        </a:solidFill>
                        <a:latin typeface="Cambria Math" panose="02040503050406030204" pitchFamily="18" charset="0"/>
                        <a:ea typeface="Cambria Math" panose="02040503050406030204" pitchFamily="18" charset="0"/>
                      </a:rPr>
                      <m:t>𝑥</m:t>
                    </m:r>
                  </m:oMath>
                </a14:m>
                <a:r>
                  <a:rPr lang="es-MX" sz="2200" i="1" dirty="0">
                    <a:solidFill>
                      <a:schemeClr val="tx1"/>
                    </a:solidFill>
                  </a:rPr>
                  <a:t> </a:t>
                </a:r>
                <a:r>
                  <a:rPr lang="az-Cyrl-AZ" sz="2200" i="1" dirty="0">
                    <a:solidFill>
                      <a:schemeClr val="tx1"/>
                    </a:solidFill>
                  </a:rPr>
                  <a:t>є</a:t>
                </a:r>
                <a:r>
                  <a:rPr lang="es-MX" sz="2200" i="1" dirty="0">
                    <a:solidFill>
                      <a:schemeClr val="tx1"/>
                    </a:solidFill>
                  </a:rPr>
                  <a:t> V </a:t>
                </a:r>
                <a:r>
                  <a:rPr lang="es-MX" sz="2200" dirty="0">
                    <a:solidFill>
                      <a:schemeClr val="tx1"/>
                    </a:solidFill>
                  </a:rPr>
                  <a:t>(cerradura bajo la multiplicación por un escalar)</a:t>
                </a: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534"/>
                </a:stretch>
              </a:blipFill>
            </p:spPr>
            <p:txBody>
              <a:bodyPr/>
              <a:lstStyle/>
              <a:p>
                <a:r>
                  <a:rPr lang="es-MX">
                    <a:noFill/>
                  </a:rPr>
                  <a:t> </a:t>
                </a:r>
              </a:p>
            </p:txBody>
          </p:sp>
        </mc:Fallback>
      </mc:AlternateContent>
    </p:spTree>
    <p:extLst>
      <p:ext uri="{BB962C8B-B14F-4D97-AF65-F5344CB8AC3E}">
        <p14:creationId xmlns:p14="http://schemas.microsoft.com/office/powerpoint/2010/main" val="3538955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vectoriales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smtClean="0">
                    <a:solidFill>
                      <a:schemeClr val="tx1"/>
                    </a:solidFill>
                  </a:rPr>
                  <a:t>Axiomas de un espacio vectorial </a:t>
                </a:r>
              </a:p>
              <a:p>
                <a:pPr marL="514350" indent="-514350">
                  <a:buFont typeface="+mj-lt"/>
                  <a:buAutoNum type="romanUcPeriod" startAt="7"/>
                </a:pPr>
                <a:r>
                  <a:rPr lang="es-MX" sz="2200" dirty="0" smtClean="0"/>
                  <a:t>si </a:t>
                </a:r>
                <a:r>
                  <a:rPr lang="es-MX" sz="2200" i="1" dirty="0"/>
                  <a:t>x</a:t>
                </a:r>
                <a:r>
                  <a:rPr lang="es-MX" sz="2200" dirty="0"/>
                  <a:t> y </a:t>
                </a:r>
                <a:r>
                  <a:rPr lang="es-MX" sz="2200" i="1" dirty="0" err="1"/>
                  <a:t>y</a:t>
                </a:r>
                <a:r>
                  <a:rPr lang="es-MX" sz="2200" dirty="0"/>
                  <a:t> están en </a:t>
                </a:r>
                <a:r>
                  <a:rPr lang="es-MX" sz="2200" i="1" dirty="0"/>
                  <a:t>V </a:t>
                </a:r>
                <a:r>
                  <a:rPr lang="es-MX" sz="2200" dirty="0"/>
                  <a:t>y </a:t>
                </a:r>
                <a14:m>
                  <m:oMath xmlns:m="http://schemas.openxmlformats.org/officeDocument/2006/math">
                    <m:r>
                      <a:rPr lang="es-MX" sz="2200">
                        <a:latin typeface="Cambria Math"/>
                      </a:rPr>
                      <m:t>∝</m:t>
                    </m:r>
                  </m:oMath>
                </a14:m>
                <a:r>
                  <a:rPr lang="es-MX" sz="2200" dirty="0"/>
                  <a:t> es un escalar, entonces </a:t>
                </a:r>
                <a14:m>
                  <m:oMath xmlns:m="http://schemas.openxmlformats.org/officeDocument/2006/math">
                    <m:r>
                      <a:rPr lang="es-MX" sz="2200">
                        <a:latin typeface="Cambria Math"/>
                      </a:rPr>
                      <m:t>∝</m:t>
                    </m:r>
                  </m:oMath>
                </a14:m>
                <a:r>
                  <a:rPr lang="es-MX" sz="2200" dirty="0"/>
                  <a:t> </a:t>
                </a:r>
                <a:r>
                  <a:rPr lang="es-MX" sz="2200" i="1" dirty="0"/>
                  <a:t>( x +y )= </a:t>
                </a:r>
                <a14:m>
                  <m:oMath xmlns:m="http://schemas.openxmlformats.org/officeDocument/2006/math">
                    <m:r>
                      <a:rPr lang="es-MX" sz="2200" i="1">
                        <a:latin typeface="Cambria Math"/>
                      </a:rPr>
                      <m:t>∝</m:t>
                    </m:r>
                    <m:r>
                      <a:rPr lang="es-MX" sz="2200" i="1">
                        <a:latin typeface="Cambria Math"/>
                      </a:rPr>
                      <m:t>𝑥</m:t>
                    </m:r>
                    <m:r>
                      <a:rPr lang="es-MX" sz="2200" i="1">
                        <a:latin typeface="Cambria Math"/>
                      </a:rPr>
                      <m:t>+∝</m:t>
                    </m:r>
                  </m:oMath>
                </a14:m>
                <a:r>
                  <a:rPr lang="es-MX" sz="2200" i="1" dirty="0"/>
                  <a:t>y</a:t>
                </a:r>
                <a:r>
                  <a:rPr lang="es-MX" sz="2200" dirty="0"/>
                  <a:t> ( primera ley distributiva)</a:t>
                </a:r>
              </a:p>
              <a:p>
                <a:pPr marL="400050" indent="-400050">
                  <a:buFont typeface="+mj-lt"/>
                  <a:buAutoNum type="romanUcPeriod" startAt="7"/>
                </a:pPr>
                <a:r>
                  <a:rPr lang="es-MX" sz="2200" dirty="0"/>
                  <a:t> </a:t>
                </a:r>
                <a:r>
                  <a:rPr lang="es-MX" sz="2200" dirty="0" smtClean="0"/>
                  <a:t>si </a:t>
                </a:r>
                <a:r>
                  <a:rPr lang="es-MX" sz="2200" i="1" dirty="0"/>
                  <a:t>x</a:t>
                </a:r>
                <a:r>
                  <a:rPr lang="es-MX" sz="2200" dirty="0"/>
                  <a:t> </a:t>
                </a:r>
                <a:r>
                  <a:rPr lang="az-Cyrl-AZ" sz="2200" i="1" dirty="0"/>
                  <a:t>є</a:t>
                </a:r>
                <a:r>
                  <a:rPr lang="es-MX" sz="2200" i="1" dirty="0"/>
                  <a:t> V </a:t>
                </a:r>
                <a:r>
                  <a:rPr lang="es-MX" sz="2200" dirty="0"/>
                  <a:t>y </a:t>
                </a:r>
                <a14:m>
                  <m:oMath xmlns:m="http://schemas.openxmlformats.org/officeDocument/2006/math">
                    <m:r>
                      <a:rPr lang="es-MX" sz="2200">
                        <a:latin typeface="Cambria Math"/>
                      </a:rPr>
                      <m:t>∝</m:t>
                    </m:r>
                  </m:oMath>
                </a14:m>
                <a:r>
                  <a:rPr lang="es-MX" sz="2200" dirty="0"/>
                  <a:t>  y </a:t>
                </a:r>
                <a:r>
                  <a:rPr lang="el-GR" sz="2200" dirty="0"/>
                  <a:t>β</a:t>
                </a:r>
                <a:r>
                  <a:rPr lang="es-MX" sz="2200" dirty="0"/>
                  <a:t> son escalares, entones (</a:t>
                </a:r>
                <a14:m>
                  <m:oMath xmlns:m="http://schemas.openxmlformats.org/officeDocument/2006/math">
                    <m:r>
                      <a:rPr lang="es-MX" sz="2200">
                        <a:latin typeface="Cambria Math"/>
                      </a:rPr>
                      <m:t>∝</m:t>
                    </m:r>
                  </m:oMath>
                </a14:m>
                <a:r>
                  <a:rPr lang="es-MX" sz="2200" dirty="0"/>
                  <a:t>  + </a:t>
                </a:r>
                <a:r>
                  <a:rPr lang="el-GR" sz="2200" dirty="0"/>
                  <a:t>β</a:t>
                </a:r>
                <a:r>
                  <a:rPr lang="es-MX" sz="2200" dirty="0"/>
                  <a:t> )</a:t>
                </a:r>
                <a:r>
                  <a:rPr lang="es-MX" sz="2200" i="1" dirty="0"/>
                  <a:t>x</a:t>
                </a:r>
                <a:r>
                  <a:rPr lang="es-MX" sz="2200" dirty="0"/>
                  <a:t> = </a:t>
                </a:r>
                <a14:m>
                  <m:oMath xmlns:m="http://schemas.openxmlformats.org/officeDocument/2006/math">
                    <m:r>
                      <a:rPr lang="es-MX" sz="2200">
                        <a:latin typeface="Cambria Math"/>
                      </a:rPr>
                      <m:t>∝</m:t>
                    </m:r>
                  </m:oMath>
                </a14:m>
                <a:r>
                  <a:rPr lang="es-MX" sz="2200" i="1" dirty="0"/>
                  <a:t>x</a:t>
                </a:r>
                <a:r>
                  <a:rPr lang="es-MX" sz="2200" dirty="0"/>
                  <a:t>  + </a:t>
                </a:r>
                <a:r>
                  <a:rPr lang="el-GR" sz="2200" dirty="0"/>
                  <a:t>β</a:t>
                </a:r>
                <a:r>
                  <a:rPr lang="es-MX" sz="2200" i="1" dirty="0"/>
                  <a:t>x</a:t>
                </a:r>
                <a:r>
                  <a:rPr lang="es-MX" sz="2200" dirty="0"/>
                  <a:t> (segunda ley distributiva)</a:t>
                </a:r>
              </a:p>
              <a:p>
                <a:pPr marL="400050" indent="-400050">
                  <a:buFont typeface="+mj-lt"/>
                  <a:buAutoNum type="romanUcPeriod" startAt="7"/>
                </a:pPr>
                <a:r>
                  <a:rPr lang="es-MX" sz="2200" dirty="0" smtClean="0"/>
                  <a:t>si </a:t>
                </a:r>
                <a:r>
                  <a:rPr lang="es-MX" sz="2200" i="1" dirty="0"/>
                  <a:t>x </a:t>
                </a:r>
                <a:r>
                  <a:rPr lang="az-Cyrl-AZ" sz="2200" i="1" dirty="0"/>
                  <a:t>є</a:t>
                </a:r>
                <a:r>
                  <a:rPr lang="es-MX" sz="2200" i="1" dirty="0"/>
                  <a:t> V </a:t>
                </a:r>
                <a:r>
                  <a:rPr lang="es-MX" sz="2200" dirty="0"/>
                  <a:t>y </a:t>
                </a:r>
                <a14:m>
                  <m:oMath xmlns:m="http://schemas.openxmlformats.org/officeDocument/2006/math">
                    <m:r>
                      <a:rPr lang="es-MX" sz="2200">
                        <a:latin typeface="Cambria Math"/>
                      </a:rPr>
                      <m:t>∝</m:t>
                    </m:r>
                  </m:oMath>
                </a14:m>
                <a:r>
                  <a:rPr lang="es-MX" sz="2200" dirty="0"/>
                  <a:t>  y </a:t>
                </a:r>
                <a:r>
                  <a:rPr lang="el-GR" sz="2200" dirty="0"/>
                  <a:t>β</a:t>
                </a:r>
                <a:r>
                  <a:rPr lang="es-MX" sz="2200" dirty="0"/>
                  <a:t>  son escalares, entonces </a:t>
                </a:r>
                <a14:m>
                  <m:oMath xmlns:m="http://schemas.openxmlformats.org/officeDocument/2006/math">
                    <m:r>
                      <a:rPr lang="es-MX" sz="2200">
                        <a:latin typeface="Cambria Math"/>
                      </a:rPr>
                      <m:t>∝</m:t>
                    </m:r>
                  </m:oMath>
                </a14:m>
                <a:r>
                  <a:rPr lang="es-MX" sz="2200" dirty="0"/>
                  <a:t> (</a:t>
                </a:r>
                <a:r>
                  <a:rPr lang="el-GR" sz="2200" dirty="0"/>
                  <a:t>β</a:t>
                </a:r>
                <a:r>
                  <a:rPr lang="es-MX" sz="2200" i="1" dirty="0"/>
                  <a:t>x</a:t>
                </a:r>
                <a:r>
                  <a:rPr lang="es-MX" sz="2200" dirty="0"/>
                  <a:t>) = (</a:t>
                </a:r>
                <a14:m>
                  <m:oMath xmlns:m="http://schemas.openxmlformats.org/officeDocument/2006/math">
                    <m:r>
                      <a:rPr lang="es-MX" sz="2200">
                        <a:latin typeface="Cambria Math"/>
                      </a:rPr>
                      <m:t>∝</m:t>
                    </m:r>
                  </m:oMath>
                </a14:m>
                <a:r>
                  <a:rPr lang="el-GR" sz="2200" dirty="0"/>
                  <a:t>β</a:t>
                </a:r>
                <a:r>
                  <a:rPr lang="es-MX" sz="2200" dirty="0"/>
                  <a:t>)</a:t>
                </a:r>
                <a:r>
                  <a:rPr lang="es-MX" sz="2200" i="1" dirty="0"/>
                  <a:t>x</a:t>
                </a:r>
                <a:r>
                  <a:rPr lang="es-MX" sz="2200" dirty="0"/>
                  <a:t> (ley asociativa de la multiplicación por escalares )</a:t>
                </a:r>
              </a:p>
              <a:p>
                <a:pPr marL="400050" indent="-400050">
                  <a:buFont typeface="+mj-lt"/>
                  <a:buAutoNum type="romanUcPeriod" startAt="7"/>
                </a:pPr>
                <a:r>
                  <a:rPr lang="es-MX" sz="2200" dirty="0" smtClean="0"/>
                  <a:t>para </a:t>
                </a:r>
                <a:r>
                  <a:rPr lang="es-MX" sz="2200" dirty="0"/>
                  <a:t>cada vector </a:t>
                </a:r>
                <a:r>
                  <a:rPr lang="es-MX" sz="2200" i="1" dirty="0"/>
                  <a:t>x </a:t>
                </a:r>
                <a:r>
                  <a:rPr lang="az-Cyrl-AZ" sz="2200" i="1" dirty="0"/>
                  <a:t>є</a:t>
                </a:r>
                <a:r>
                  <a:rPr lang="es-MX" sz="2200" i="1" dirty="0"/>
                  <a:t> V, 1x = x  </a:t>
                </a:r>
              </a:p>
              <a:p>
                <a:pPr marL="400050" indent="-400050">
                  <a:buFont typeface="+mj-lt"/>
                  <a:buAutoNum type="romanUcPeriod" startAt="7"/>
                </a:pPr>
                <a:endParaRPr lang="es-MX" sz="2200" dirty="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3592255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a:t>T</a:t>
                </a:r>
                <a:r>
                  <a:rPr lang="es-MX" sz="2400" b="1" dirty="0" smtClean="0">
                    <a:solidFill>
                      <a:schemeClr val="tx1"/>
                    </a:solidFill>
                  </a:rPr>
                  <a:t>eoremas </a:t>
                </a:r>
                <a:r>
                  <a:rPr lang="es-MX" sz="2400" b="1" dirty="0">
                    <a:solidFill>
                      <a:schemeClr val="tx1"/>
                    </a:solidFill>
                  </a:rPr>
                  <a:t>para un espacio vectorial</a:t>
                </a:r>
              </a:p>
              <a:p>
                <a:pPr marL="400050" indent="-400050">
                  <a:buFont typeface="+mj-lt"/>
                  <a:buAutoNum type="romanUcPeriod"/>
                </a:pPr>
                <a14:m>
                  <m:oMath xmlns:m="http://schemas.openxmlformats.org/officeDocument/2006/math">
                    <m:r>
                      <a:rPr lang="es-MX" sz="2400" i="0">
                        <a:solidFill>
                          <a:schemeClr val="tx1"/>
                        </a:solidFill>
                        <a:latin typeface="Cambria Math" panose="02040503050406030204" pitchFamily="18" charset="0"/>
                        <a:ea typeface="Cambria Math" panose="02040503050406030204" pitchFamily="18" charset="0"/>
                      </a:rPr>
                      <m:t>∝0=0 </m:t>
                    </m:r>
                    <m:r>
                      <m:rPr>
                        <m:sty m:val="p"/>
                      </m:rPr>
                      <a:rPr lang="es-MX" sz="2400" i="0">
                        <a:solidFill>
                          <a:schemeClr val="tx1"/>
                        </a:solidFill>
                        <a:latin typeface="Cambria Math" panose="02040503050406030204" pitchFamily="18" charset="0"/>
                        <a:ea typeface="Cambria Math" panose="02040503050406030204" pitchFamily="18" charset="0"/>
                      </a:rPr>
                      <m:t>para</m:t>
                    </m:r>
                    <m:r>
                      <a:rPr lang="es-MX" sz="2400" i="0">
                        <a:solidFill>
                          <a:schemeClr val="tx1"/>
                        </a:solidFill>
                        <a:latin typeface="Cambria Math" panose="02040503050406030204" pitchFamily="18" charset="0"/>
                        <a:ea typeface="Cambria Math" panose="02040503050406030204" pitchFamily="18" charset="0"/>
                      </a:rPr>
                      <m:t> </m:t>
                    </m:r>
                    <m:r>
                      <m:rPr>
                        <m:sty m:val="p"/>
                      </m:rPr>
                      <a:rPr lang="es-MX" sz="2400" i="0">
                        <a:solidFill>
                          <a:schemeClr val="tx1"/>
                        </a:solidFill>
                        <a:latin typeface="Cambria Math" panose="02040503050406030204" pitchFamily="18" charset="0"/>
                        <a:ea typeface="Cambria Math" panose="02040503050406030204" pitchFamily="18" charset="0"/>
                      </a:rPr>
                      <m:t>todo</m:t>
                    </m:r>
                    <m:r>
                      <a:rPr lang="es-MX" sz="2400" i="0">
                        <a:solidFill>
                          <a:schemeClr val="tx1"/>
                        </a:solidFill>
                        <a:latin typeface="Cambria Math" panose="02040503050406030204" pitchFamily="18" charset="0"/>
                        <a:ea typeface="Cambria Math" panose="02040503050406030204" pitchFamily="18" charset="0"/>
                      </a:rPr>
                      <m:t> </m:t>
                    </m:r>
                    <m:r>
                      <m:rPr>
                        <m:sty m:val="p"/>
                      </m:rPr>
                      <a:rPr lang="es-MX" sz="2400" i="0">
                        <a:solidFill>
                          <a:schemeClr val="tx1"/>
                        </a:solidFill>
                        <a:latin typeface="Cambria Math" panose="02040503050406030204" pitchFamily="18" charset="0"/>
                        <a:ea typeface="Cambria Math" panose="02040503050406030204" pitchFamily="18" charset="0"/>
                      </a:rPr>
                      <m:t>escalar</m:t>
                    </m:r>
                    <m:r>
                      <a:rPr lang="es-MX" sz="2400" i="0">
                        <a:solidFill>
                          <a:schemeClr val="tx1"/>
                        </a:solidFill>
                        <a:latin typeface="Cambria Math" panose="02040503050406030204" pitchFamily="18" charset="0"/>
                        <a:ea typeface="Cambria Math" panose="02040503050406030204" pitchFamily="18" charset="0"/>
                      </a:rPr>
                      <m:t> ∝</m:t>
                    </m:r>
                  </m:oMath>
                </a14:m>
                <a:endParaRPr lang="es-MX" sz="2400" dirty="0">
                  <a:solidFill>
                    <a:schemeClr val="tx1"/>
                  </a:solidFill>
                </a:endParaRPr>
              </a:p>
              <a:p>
                <a:pPr marL="400050" indent="-400050">
                  <a:buFont typeface="+mj-lt"/>
                  <a:buAutoNum type="romanUcPeriod"/>
                </a:pPr>
                <a:r>
                  <a:rPr lang="es-MX" sz="2400" dirty="0">
                    <a:solidFill>
                      <a:schemeClr val="tx1"/>
                    </a:solidFill>
                  </a:rPr>
                  <a:t>0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x = 0 para todo x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V</a:t>
                </a:r>
              </a:p>
              <a:p>
                <a:pPr marL="400050" indent="-400050">
                  <a:buFont typeface="+mj-lt"/>
                  <a:buAutoNum type="romanUcPeriod"/>
                </a:pPr>
                <a:r>
                  <a:rPr lang="es-MX" sz="2400" dirty="0">
                    <a:solidFill>
                      <a:schemeClr val="tx1"/>
                    </a:solidFill>
                  </a:rPr>
                  <a:t>Si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x = 0, entonces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 0 o x = 0</a:t>
                </a:r>
              </a:p>
              <a:p>
                <a:pPr marL="400050" indent="-400050">
                  <a:buFont typeface="+mj-lt"/>
                  <a:buAutoNum type="romanUcPeriod"/>
                </a:pPr>
                <a:r>
                  <a:rPr lang="es-MX" sz="2400" dirty="0">
                    <a:solidFill>
                      <a:schemeClr val="tx1"/>
                    </a:solidFill>
                  </a:rPr>
                  <a:t>(-1)x = -x para todo x </a:t>
                </a:r>
                <a:r>
                  <a:rPr lang="az-Cyrl-AZ" sz="2400" dirty="0">
                    <a:solidFill>
                      <a:schemeClr val="tx1"/>
                    </a:solidFill>
                  </a:rPr>
                  <a:t>є</a:t>
                </a:r>
                <a:r>
                  <a:rPr lang="es-MX" sz="2400" dirty="0">
                    <a:solidFill>
                      <a:schemeClr val="tx1"/>
                    </a:solidFill>
                  </a:rPr>
                  <a:t> V </a:t>
                </a:r>
              </a:p>
              <a:p>
                <a:pPr marL="0" indent="0">
                  <a:buNone/>
                </a:pPr>
                <a:endParaRPr lang="es-MX" sz="2400" dirty="0">
                  <a:solidFill>
                    <a:schemeClr val="tx1"/>
                  </a:solidFill>
                </a:endParaRPr>
              </a:p>
              <a:p>
                <a:endParaRPr lang="es-MX" sz="2400" dirty="0">
                  <a:solidFill>
                    <a:schemeClr val="tx1"/>
                  </a:solidFill>
                </a:endParaRP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749072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err="1"/>
                  <a:t>S</a:t>
                </a:r>
                <a:r>
                  <a:rPr lang="es-MX" sz="2400" b="1" dirty="0" err="1" smtClean="0"/>
                  <a:t>ubespacios</a:t>
                </a:r>
                <a:endParaRPr lang="es-MX" sz="2400" b="1" dirty="0"/>
              </a:p>
              <a:p>
                <a:pPr marL="0" indent="0">
                  <a:buNone/>
                </a:pPr>
                <a:r>
                  <a:rPr lang="es-MX" sz="2400" dirty="0">
                    <a:solidFill>
                      <a:schemeClr val="tx1"/>
                    </a:solidFill>
                  </a:rPr>
                  <a:t>Sea H  un subconjunto no vacío en un espacio vectorial V y suponga que H es en si un espacio vectorial bajo las operaciones de suma y multiplicación por un escalar definidas en V, </a:t>
                </a:r>
                <a:r>
                  <a:rPr lang="es-MX" sz="2400" dirty="0" smtClean="0">
                    <a:solidFill>
                      <a:schemeClr val="tx1"/>
                    </a:solidFill>
                  </a:rPr>
                  <a:t>entonces </a:t>
                </a:r>
                <a:r>
                  <a:rPr lang="es-MX" sz="2400" dirty="0">
                    <a:solidFill>
                      <a:schemeClr val="tx1"/>
                    </a:solidFill>
                  </a:rPr>
                  <a:t>se dice que H es un subespacio de </a:t>
                </a:r>
                <a:r>
                  <a:rPr lang="es-MX" sz="2400" dirty="0" smtClean="0">
                    <a:solidFill>
                      <a:schemeClr val="tx1"/>
                    </a:solidFill>
                  </a:rPr>
                  <a:t>V.</a:t>
                </a:r>
                <a:endParaRPr lang="es-MX" sz="2400" dirty="0">
                  <a:solidFill>
                    <a:schemeClr val="tx1"/>
                  </a:solidFill>
                </a:endParaRPr>
              </a:p>
              <a:p>
                <a:endParaRPr lang="es-MX" sz="2400" dirty="0">
                  <a:solidFill>
                    <a:schemeClr val="tx1"/>
                  </a:solidFill>
                </a:endParaRPr>
              </a:p>
              <a:p>
                <a:pPr marL="0" indent="0">
                  <a:buNone/>
                </a:pPr>
                <a:r>
                  <a:rPr lang="es-MX" sz="2400" b="1" dirty="0" smtClean="0"/>
                  <a:t>Combinación lineal</a:t>
                </a:r>
              </a:p>
              <a:p>
                <a:pPr marL="0" indent="0">
                  <a:buNone/>
                </a:pPr>
                <a:r>
                  <a:rPr lang="es-MX" sz="2400" dirty="0" smtClean="0">
                    <a:solidFill>
                      <a:schemeClr val="tx1"/>
                    </a:solidFill>
                  </a:rPr>
                  <a:t>Sean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1, </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2</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𝑛</m:t>
                        </m:r>
                      </m:sub>
                    </m:sSub>
                  </m:oMath>
                </a14:m>
                <a:r>
                  <a:rPr lang="es-MX" sz="2400" dirty="0">
                    <a:solidFill>
                      <a:schemeClr val="tx1"/>
                    </a:solidFill>
                  </a:rPr>
                  <a:t> vectores en un espacio vectorial V, </a:t>
                </a:r>
                <a:r>
                  <a:rPr lang="es-MX" sz="2400" dirty="0" smtClean="0">
                    <a:solidFill>
                      <a:schemeClr val="tx1"/>
                    </a:solidFill>
                  </a:rPr>
                  <a:t>entonces </a:t>
                </a:r>
                <a:r>
                  <a:rPr lang="es-MX" sz="2400" dirty="0">
                    <a:solidFill>
                      <a:schemeClr val="tx1"/>
                    </a:solidFill>
                  </a:rPr>
                  <a:t>cualquier vector de la forma </a:t>
                </a:r>
              </a:p>
              <a:p>
                <a:pPr marL="0" indent="0" algn="ctr">
                  <a:buNone/>
                </a:pP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𝑣</m:t>
                        </m:r>
                      </m:e>
                      <m:sub>
                        <m:r>
                          <a:rPr lang="es-MX" sz="2400" i="1">
                            <a:solidFill>
                              <a:schemeClr val="tx1"/>
                            </a:solidFill>
                            <a:latin typeface="Cambria Math" panose="02040503050406030204" pitchFamily="18" charset="0"/>
                          </a:rPr>
                          <m:t>1</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𝑣</m:t>
                        </m:r>
                      </m:e>
                      <m:sub>
                        <m:r>
                          <a:rPr lang="es-MX" sz="2400" i="1">
                            <a:solidFill>
                              <a:schemeClr val="tx1"/>
                            </a:solidFill>
                            <a:latin typeface="Cambria Math" panose="02040503050406030204" pitchFamily="18" charset="0"/>
                          </a:rPr>
                          <m:t>2</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𝑛</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𝑣</m:t>
                        </m:r>
                      </m:e>
                      <m:sub>
                        <m:r>
                          <a:rPr lang="es-MX" sz="2400" i="1">
                            <a:solidFill>
                              <a:schemeClr val="tx1"/>
                            </a:solidFill>
                            <a:latin typeface="Cambria Math" panose="02040503050406030204" pitchFamily="18" charset="0"/>
                          </a:rPr>
                          <m:t>𝑛</m:t>
                        </m:r>
                      </m:sub>
                    </m:sSub>
                  </m:oMath>
                </a14:m>
                <a:r>
                  <a:rPr lang="es-MX" sz="2400" dirty="0">
                    <a:solidFill>
                      <a:schemeClr val="tx1"/>
                    </a:solidFill>
                  </a:rPr>
                  <a:t> </a:t>
                </a:r>
              </a:p>
              <a:p>
                <a:pPr marL="0" indent="0">
                  <a:buNone/>
                </a:pPr>
                <a:r>
                  <a:rPr lang="es-MX" sz="2400" dirty="0">
                    <a:solidFill>
                      <a:schemeClr val="tx1"/>
                    </a:solidFill>
                  </a:rPr>
                  <a:t>Donde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1, </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𝑛</m:t>
                        </m:r>
                      </m:sub>
                    </m:sSub>
                  </m:oMath>
                </a14:m>
                <a:r>
                  <a:rPr lang="es-MX" sz="2400" dirty="0">
                    <a:solidFill>
                      <a:schemeClr val="tx1"/>
                    </a:solidFill>
                  </a:rPr>
                  <a:t> son escalares se denomina una combinación lineal de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1, </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2</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𝑉</m:t>
                        </m:r>
                      </m:e>
                      <m:sub>
                        <m:r>
                          <a:rPr lang="es-MX" sz="2400" i="1">
                            <a:solidFill>
                              <a:schemeClr val="tx1"/>
                            </a:solidFill>
                            <a:latin typeface="Cambria Math" panose="02040503050406030204" pitchFamily="18" charset="0"/>
                          </a:rPr>
                          <m:t>𝑛</m:t>
                        </m:r>
                      </m:sub>
                    </m:sSub>
                  </m:oMath>
                </a14:m>
                <a:r>
                  <a:rPr lang="es-MX" sz="2400" dirty="0">
                    <a:solidFill>
                      <a:schemeClr val="tx1"/>
                    </a:solidFill>
                  </a:rPr>
                  <a:t>.</a:t>
                </a:r>
              </a:p>
              <a:p>
                <a:pPr marL="400050" indent="-400050">
                  <a:buFont typeface="+mj-lt"/>
                  <a:buAutoNum type="romanUcPeriod"/>
                </a:pPr>
                <a:endParaRPr lang="es-MX" sz="2400" dirty="0">
                  <a:solidFill>
                    <a:schemeClr val="tx1"/>
                  </a:solidFill>
                </a:endParaRPr>
              </a:p>
              <a:p>
                <a:endParaRPr lang="es-MX" sz="2400" dirty="0">
                  <a:solidFill>
                    <a:schemeClr val="tx1"/>
                  </a:solidFill>
                </a:endParaRP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320806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a:t>E</a:t>
                </a:r>
                <a:r>
                  <a:rPr lang="es-MX" sz="2400" b="1" dirty="0" smtClean="0"/>
                  <a:t>spacio generado por un conjunto de vectores</a:t>
                </a:r>
              </a:p>
              <a:p>
                <a:pPr marL="0" indent="0">
                  <a:buNone/>
                </a:pPr>
                <a:r>
                  <a:rPr lang="es-MX" sz="2200" dirty="0" smtClean="0">
                    <a:solidFill>
                      <a:schemeClr val="tx1"/>
                    </a:solidFill>
                  </a:rPr>
                  <a:t>Sean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𝐾</m:t>
                        </m:r>
                      </m:sub>
                    </m:sSub>
                    <m:r>
                      <a:rPr lang="es-MX" sz="2200" i="1">
                        <a:solidFill>
                          <a:schemeClr val="tx1"/>
                        </a:solidFill>
                        <a:latin typeface="Cambria Math" panose="02040503050406030204" pitchFamily="18" charset="0"/>
                      </a:rPr>
                      <m:t>, </m:t>
                    </m:r>
                    <m:r>
                      <a:rPr lang="es-MX" sz="2200" i="1">
                        <a:solidFill>
                          <a:schemeClr val="tx1"/>
                        </a:solidFill>
                        <a:latin typeface="Cambria Math" panose="02040503050406030204" pitchFamily="18" charset="0"/>
                      </a:rPr>
                      <m:t>𝐾</m:t>
                    </m:r>
                    <m:r>
                      <a:rPr lang="es-MX" sz="2200" i="1">
                        <a:solidFill>
                          <a:schemeClr val="tx1"/>
                        </a:solidFill>
                        <a:latin typeface="Cambria Math" panose="02040503050406030204" pitchFamily="18" charset="0"/>
                      </a:rPr>
                      <m:t> </m:t>
                    </m:r>
                  </m:oMath>
                </a14:m>
                <a:r>
                  <a:rPr lang="es-MX" sz="2200" dirty="0">
                    <a:solidFill>
                      <a:schemeClr val="tx1"/>
                    </a:solidFill>
                  </a:rPr>
                  <a:t>vectores de  un espacio vectorial V, el espacio generado por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𝑘</m:t>
                        </m:r>
                      </m:sub>
                    </m:sSub>
                  </m:oMath>
                </a14:m>
                <a:r>
                  <a:rPr lang="es-MX" sz="2200" dirty="0">
                    <a:solidFill>
                      <a:schemeClr val="tx1"/>
                    </a:solidFill>
                  </a:rPr>
                  <a:t> es el conjunto de combinaciones lineales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𝑘</m:t>
                        </m:r>
                      </m:sub>
                    </m:sSub>
                  </m:oMath>
                </a14:m>
                <a:r>
                  <a:rPr lang="es-MX" sz="2200" dirty="0">
                    <a:solidFill>
                      <a:schemeClr val="tx1"/>
                    </a:solidFill>
                  </a:rPr>
                  <a:t> es decir:</a:t>
                </a:r>
              </a:p>
              <a:p>
                <a:pPr marL="0" indent="0">
                  <a:buNone/>
                </a:pPr>
                <a:r>
                  <a:rPr lang="es-MX" sz="2200" dirty="0">
                    <a:solidFill>
                      <a:schemeClr val="tx1"/>
                    </a:solidFill>
                  </a:rPr>
                  <a:t> gen </a:t>
                </a:r>
                <a14:m>
                  <m:oMath xmlns:m="http://schemas.openxmlformats.org/officeDocument/2006/math">
                    <m:d>
                      <m:dPr>
                        <m:begChr m:val="{"/>
                        <m:endChr m:val="}"/>
                        <m:ctrlPr>
                          <a:rPr lang="es-MX" sz="2200" i="1">
                            <a:solidFill>
                              <a:schemeClr val="tx1"/>
                            </a:solidFill>
                            <a:latin typeface="Cambria Math"/>
                          </a:rPr>
                        </m:ctrlPr>
                      </m:dPr>
                      <m:e>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1</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𝑘</m:t>
                            </m:r>
                          </m:sub>
                        </m:sSub>
                      </m:e>
                    </m:d>
                  </m:oMath>
                </a14:m>
                <a:r>
                  <a:rPr lang="es-MX" sz="2200" dirty="0">
                    <a:solidFill>
                      <a:schemeClr val="tx1"/>
                    </a:solidFill>
                  </a:rPr>
                  <a:t> = </a:t>
                </a:r>
                <a14:m>
                  <m:oMath xmlns:m="http://schemas.openxmlformats.org/officeDocument/2006/math">
                    <m:d>
                      <m:dPr>
                        <m:begChr m:val="{"/>
                        <m:endChr m:val="}"/>
                        <m:ctrlPr>
                          <a:rPr lang="es-MX" sz="2200" i="1">
                            <a:solidFill>
                              <a:schemeClr val="tx1"/>
                            </a:solidFill>
                            <a:latin typeface="Cambria Math"/>
                          </a:rPr>
                        </m:ctrlPr>
                      </m:dPr>
                      <m:e>
                        <m:r>
                          <a:rPr lang="es-MX" sz="2200" i="1">
                            <a:solidFill>
                              <a:schemeClr val="tx1"/>
                            </a:solidFill>
                            <a:latin typeface="Cambria Math" panose="02040503050406030204" pitchFamily="18" charset="0"/>
                          </a:rPr>
                          <m:t> </m:t>
                        </m:r>
                        <m:r>
                          <a:rPr lang="es-MX" sz="2200" i="1">
                            <a:solidFill>
                              <a:schemeClr val="tx1"/>
                            </a:solidFill>
                            <a:latin typeface="Cambria Math" panose="02040503050406030204" pitchFamily="18" charset="0"/>
                          </a:rPr>
                          <m:t>𝑣</m:t>
                        </m:r>
                        <m:r>
                          <a:rPr lang="es-MX" sz="2200" i="1">
                            <a:solidFill>
                              <a:schemeClr val="tx1"/>
                            </a:solidFill>
                            <a:latin typeface="Cambria Math" panose="02040503050406030204" pitchFamily="18" charset="0"/>
                          </a:rPr>
                          <m:t>:</m:t>
                        </m:r>
                        <m:r>
                          <a:rPr lang="es-MX" sz="2200" i="1">
                            <a:solidFill>
                              <a:schemeClr val="tx1"/>
                            </a:solidFill>
                            <a:latin typeface="Cambria Math" panose="02040503050406030204" pitchFamily="18" charset="0"/>
                          </a:rPr>
                          <m:t>𝑣</m:t>
                        </m:r>
                        <m:r>
                          <a:rPr lang="es-MX" sz="2200" i="1">
                            <a:solidFill>
                              <a:schemeClr val="tx1"/>
                            </a:solidFill>
                            <a:latin typeface="Cambria Math" panose="02040503050406030204" pitchFamily="18" charset="0"/>
                          </a:rPr>
                          <m:t>= </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1</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1</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2</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𝑘</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𝑘</m:t>
                            </m:r>
                          </m:sub>
                        </m:sSub>
                      </m:e>
                    </m:d>
                  </m:oMath>
                </a14:m>
                <a:r>
                  <a:rPr lang="es-MX" sz="2200" dirty="0">
                    <a:solidFill>
                      <a:schemeClr val="tx1"/>
                    </a:solidFill>
                  </a:rPr>
                  <a:t> </a:t>
                </a:r>
              </a:p>
              <a:p>
                <a:pPr marL="0" indent="0">
                  <a:buNone/>
                </a:pPr>
                <a:r>
                  <a:rPr lang="es-MX" sz="2200" dirty="0">
                    <a:solidFill>
                      <a:schemeClr val="tx1"/>
                    </a:solidFill>
                  </a:rPr>
                  <a:t>Donde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𝑘</m:t>
                        </m:r>
                      </m:sub>
                    </m:sSub>
                  </m:oMath>
                </a14:m>
                <a:r>
                  <a:rPr lang="es-MX" sz="2200" dirty="0">
                    <a:solidFill>
                      <a:schemeClr val="tx1"/>
                    </a:solidFill>
                  </a:rPr>
                  <a:t> son escalares arbitrarios</a:t>
                </a:r>
                <a:r>
                  <a:rPr lang="es-MX" sz="2200" dirty="0" smtClean="0">
                    <a:solidFill>
                      <a:schemeClr val="tx1"/>
                    </a:solidFill>
                  </a:rPr>
                  <a:t>.</a:t>
                </a: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395387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a:t>D</a:t>
                </a:r>
                <a:r>
                  <a:rPr lang="es-MX" sz="2400" b="1" dirty="0" smtClean="0"/>
                  <a:t>ependencia e independencia lineal </a:t>
                </a:r>
              </a:p>
              <a:p>
                <a:pPr marL="0" indent="0">
                  <a:buNone/>
                </a:pPr>
                <a:r>
                  <a:rPr lang="es-MX" sz="2200" dirty="0" smtClean="0">
                    <a:solidFill>
                      <a:schemeClr val="tx1"/>
                    </a:solidFill>
                  </a:rPr>
                  <a:t>Sean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𝑉</m:t>
                        </m:r>
                      </m:e>
                      <m:sub>
                        <m:r>
                          <a:rPr lang="es-MX" sz="2200" i="1">
                            <a:solidFill>
                              <a:schemeClr val="tx1"/>
                            </a:solidFill>
                            <a:latin typeface="Cambria Math" panose="02040503050406030204" pitchFamily="18" charset="0"/>
                          </a:rPr>
                          <m:t>𝑛</m:t>
                        </m:r>
                      </m:sub>
                    </m:sSub>
                  </m:oMath>
                </a14:m>
                <a:r>
                  <a:rPr lang="es-MX" sz="2200" dirty="0">
                    <a:solidFill>
                      <a:schemeClr val="tx1"/>
                    </a:solidFill>
                  </a:rPr>
                  <a:t> n vectores en un espacio vectorial V , entonces se dice que los vectores son linealmente dependientes  si existen n escalares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1, </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𝑛</m:t>
                        </m:r>
                      </m:sub>
                    </m:sSub>
                  </m:oMath>
                </a14:m>
                <a:r>
                  <a:rPr lang="es-MX" sz="2200" dirty="0">
                    <a:solidFill>
                      <a:schemeClr val="tx1"/>
                    </a:solidFill>
                  </a:rPr>
                  <a:t> no todos cero tale que :</a:t>
                </a:r>
              </a:p>
              <a:p>
                <a:pPr algn="ctr"/>
                <a:endParaRPr lang="es-MX" sz="2200" i="1" dirty="0">
                  <a:solidFill>
                    <a:schemeClr val="tx1"/>
                  </a:solidFill>
                  <a:latin typeface="Cambria Math" panose="02040503050406030204" pitchFamily="18" charset="0"/>
                </a:endParaRPr>
              </a:p>
              <a:p>
                <a:pPr marL="0" indent="0" algn="ctr">
                  <a:buNone/>
                </a:pP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1</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1</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2</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2</m:t>
                        </m:r>
                      </m:sub>
                    </m:sSub>
                    <m:r>
                      <a:rPr lang="es-MX" sz="2200" i="1">
                        <a:solidFill>
                          <a:schemeClr val="tx1"/>
                        </a:solidFill>
                        <a:latin typeface="Cambria Math" panose="02040503050406030204" pitchFamily="18" charset="0"/>
                      </a:rPr>
                      <m:t>+…+</m:t>
                    </m:r>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𝑐</m:t>
                        </m:r>
                      </m:e>
                      <m:sub>
                        <m:r>
                          <a:rPr lang="es-MX" sz="2200" i="1">
                            <a:solidFill>
                              <a:schemeClr val="tx1"/>
                            </a:solidFill>
                            <a:latin typeface="Cambria Math" panose="02040503050406030204" pitchFamily="18" charset="0"/>
                          </a:rPr>
                          <m:t>𝑛</m:t>
                        </m:r>
                      </m:sub>
                    </m:sSub>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𝑣</m:t>
                        </m:r>
                      </m:e>
                      <m:sub>
                        <m:r>
                          <a:rPr lang="es-MX" sz="2200" i="1">
                            <a:solidFill>
                              <a:schemeClr val="tx1"/>
                            </a:solidFill>
                            <a:latin typeface="Cambria Math" panose="02040503050406030204" pitchFamily="18" charset="0"/>
                          </a:rPr>
                          <m:t>𝑛</m:t>
                        </m:r>
                      </m:sub>
                    </m:sSub>
                  </m:oMath>
                </a14:m>
                <a:r>
                  <a:rPr lang="es-MX" sz="2200" dirty="0">
                    <a:solidFill>
                      <a:schemeClr val="tx1"/>
                    </a:solidFill>
                  </a:rPr>
                  <a:t>= 0</a:t>
                </a:r>
              </a:p>
              <a:p>
                <a:pPr marL="0" indent="0">
                  <a:buNone/>
                </a:pPr>
                <a:r>
                  <a:rPr lang="es-MX" sz="2200" dirty="0">
                    <a:solidFill>
                      <a:schemeClr val="tx1"/>
                    </a:solidFill>
                  </a:rPr>
                  <a:t>Si los vectores no son linealmente dependientes, se dice que son linealmente independientes.</a:t>
                </a: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661448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smtClean="0"/>
              <a:t>Espacios </a:t>
            </a:r>
            <a:r>
              <a:rPr lang="es-MX" sz="3600" dirty="0"/>
              <a:t>vectoriales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solidFill>
                      <a:schemeClr val="tx1"/>
                    </a:solidFill>
                  </a:rPr>
                  <a:t>Base</a:t>
                </a:r>
              </a:p>
              <a:p>
                <a:pPr marL="0" indent="0">
                  <a:buNone/>
                </a:pPr>
                <a:r>
                  <a:rPr lang="es-MX" sz="2400" dirty="0" smtClean="0">
                    <a:solidFill>
                      <a:schemeClr val="tx1"/>
                    </a:solidFill>
                  </a:rPr>
                  <a:t>es </a:t>
                </a:r>
                <a:r>
                  <a:rPr lang="es-MX" sz="2400" dirty="0">
                    <a:solidFill>
                      <a:schemeClr val="tx1"/>
                    </a:solidFill>
                  </a:rPr>
                  <a:t>un conjunto finito de vectores </a:t>
                </a:r>
                <a14:m>
                  <m:oMath xmlns:m="http://schemas.openxmlformats.org/officeDocument/2006/math">
                    <m:d>
                      <m:dPr>
                        <m:begChr m:val="{"/>
                        <m:endChr m:val="}"/>
                        <m:ctrlPr>
                          <a:rPr lang="es-MX" sz="2400" i="1">
                            <a:solidFill>
                              <a:schemeClr val="tx1"/>
                            </a:solidFill>
                            <a:latin typeface="Cambria Math"/>
                          </a:rPr>
                        </m:ctrlPr>
                      </m:dPr>
                      <m:e>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1</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2</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m:rPr>
                                <m:sty m:val="p"/>
                              </m:rPr>
                              <a:rPr lang="es-MX" sz="2400" i="0">
                                <a:solidFill>
                                  <a:schemeClr val="tx1"/>
                                </a:solidFill>
                                <a:latin typeface="Cambria Math" panose="02040503050406030204" pitchFamily="18" charset="0"/>
                              </a:rPr>
                              <m:t>n</m:t>
                            </m:r>
                          </m:sub>
                        </m:sSub>
                      </m:e>
                    </m:d>
                  </m:oMath>
                </a14:m>
                <a:r>
                  <a:rPr lang="es-MX" sz="2400" dirty="0">
                    <a:solidFill>
                      <a:schemeClr val="tx1"/>
                    </a:solidFill>
                  </a:rPr>
                  <a:t> es una base para un espacio vectorial V </a:t>
                </a:r>
                <a:r>
                  <a:rPr lang="es-MX" sz="2400" dirty="0" smtClean="0">
                    <a:solidFill>
                      <a:schemeClr val="tx1"/>
                    </a:solidFill>
                  </a:rPr>
                  <a:t>si: </a:t>
                </a:r>
                <a:endParaRPr lang="es-MX" sz="2400" dirty="0">
                  <a:solidFill>
                    <a:schemeClr val="tx1"/>
                  </a:solidFill>
                </a:endParaRPr>
              </a:p>
              <a:p>
                <a:pPr>
                  <a:buFont typeface="+mj-lt"/>
                  <a:buAutoNum type="arabicPeriod"/>
                </a:pPr>
                <a14:m>
                  <m:oMath xmlns:m="http://schemas.openxmlformats.org/officeDocument/2006/math">
                    <m:d>
                      <m:dPr>
                        <m:begChr m:val="{"/>
                        <m:endChr m:val="}"/>
                        <m:ctrlPr>
                          <a:rPr lang="es-MX" sz="2400" i="1">
                            <a:solidFill>
                              <a:schemeClr val="tx1"/>
                            </a:solidFill>
                            <a:latin typeface="Cambria Math"/>
                          </a:rPr>
                        </m:ctrlPr>
                      </m:dPr>
                      <m:e>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1</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2</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m:rPr>
                                <m:sty m:val="p"/>
                              </m:rPr>
                              <a:rPr lang="es-MX" sz="2400" i="0">
                                <a:solidFill>
                                  <a:schemeClr val="tx1"/>
                                </a:solidFill>
                                <a:latin typeface="Cambria Math" panose="02040503050406030204" pitchFamily="18" charset="0"/>
                              </a:rPr>
                              <m:t>n</m:t>
                            </m:r>
                          </m:sub>
                        </m:sSub>
                      </m:e>
                    </m:d>
                  </m:oMath>
                </a14:m>
                <a:r>
                  <a:rPr lang="es-MX" sz="2400" dirty="0">
                    <a:solidFill>
                      <a:schemeClr val="tx1"/>
                    </a:solidFill>
                  </a:rPr>
                  <a:t> es linealmente independiente</a:t>
                </a:r>
              </a:p>
              <a:p>
                <a:pPr>
                  <a:buFont typeface="+mj-lt"/>
                  <a:buAutoNum type="arabicPeriod"/>
                </a:pPr>
                <a14:m>
                  <m:oMath xmlns:m="http://schemas.openxmlformats.org/officeDocument/2006/math">
                    <m:d>
                      <m:dPr>
                        <m:begChr m:val="{"/>
                        <m:endChr m:val="}"/>
                        <m:ctrlPr>
                          <a:rPr lang="es-MX" sz="2400" i="1">
                            <a:solidFill>
                              <a:schemeClr val="tx1"/>
                            </a:solidFill>
                            <a:latin typeface="Cambria Math"/>
                          </a:rPr>
                        </m:ctrlPr>
                      </m:dPr>
                      <m:e>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1</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a:rPr lang="es-MX" sz="2400" i="0">
                                <a:solidFill>
                                  <a:schemeClr val="tx1"/>
                                </a:solidFill>
                                <a:latin typeface="Cambria Math" panose="02040503050406030204" pitchFamily="18" charset="0"/>
                              </a:rPr>
                              <m:t>2</m:t>
                            </m:r>
                          </m:sub>
                        </m:sSub>
                        <m:r>
                          <a:rPr lang="es-MX" sz="2400" i="0">
                            <a:solidFill>
                              <a:schemeClr val="tx1"/>
                            </a:solidFill>
                            <a:latin typeface="Cambria Math" panose="02040503050406030204" pitchFamily="18" charset="0"/>
                          </a:rPr>
                          <m:t>,…,</m:t>
                        </m:r>
                        <m:sSub>
                          <m:sSubPr>
                            <m:ctrlPr>
                              <a:rPr lang="es-MX" sz="2400" i="1">
                                <a:solidFill>
                                  <a:schemeClr val="tx1"/>
                                </a:solidFill>
                                <a:latin typeface="Cambria Math"/>
                              </a:rPr>
                            </m:ctrlPr>
                          </m:sSubPr>
                          <m:e>
                            <m:r>
                              <m:rPr>
                                <m:sty m:val="p"/>
                              </m:rPr>
                              <a:rPr lang="es-MX" sz="2400" i="0">
                                <a:solidFill>
                                  <a:schemeClr val="tx1"/>
                                </a:solidFill>
                                <a:latin typeface="Cambria Math" panose="02040503050406030204" pitchFamily="18" charset="0"/>
                              </a:rPr>
                              <m:t>v</m:t>
                            </m:r>
                          </m:e>
                          <m:sub>
                            <m:r>
                              <m:rPr>
                                <m:sty m:val="p"/>
                              </m:rPr>
                              <a:rPr lang="es-MX" sz="2400" i="0">
                                <a:solidFill>
                                  <a:schemeClr val="tx1"/>
                                </a:solidFill>
                                <a:latin typeface="Cambria Math" panose="02040503050406030204" pitchFamily="18" charset="0"/>
                              </a:rPr>
                              <m:t>n</m:t>
                            </m:r>
                          </m:sub>
                        </m:sSub>
                      </m:e>
                    </m:d>
                  </m:oMath>
                </a14:m>
                <a:r>
                  <a:rPr lang="es-MX" sz="2400" dirty="0">
                    <a:solidFill>
                      <a:schemeClr val="tx1"/>
                    </a:solidFill>
                  </a:rPr>
                  <a:t> genera a V</a:t>
                </a: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235157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75536" y="1988840"/>
            <a:ext cx="7650850" cy="630070"/>
          </a:xfrm>
          <a:prstGeom prst="rect">
            <a:avLst/>
          </a:prstGeom>
          <a:ln>
            <a:solidFill>
              <a:schemeClr val="tx1"/>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idx="1"/>
          </p:nvPr>
        </p:nvSpPr>
        <p:spPr>
          <a:xfrm>
            <a:off x="900113" y="2069145"/>
            <a:ext cx="7137272" cy="2980035"/>
          </a:xfrm>
        </p:spPr>
        <p:txBody>
          <a:bodyPr>
            <a:normAutofit lnSpcReduction="10000"/>
          </a:bodyPr>
          <a:lstStyle/>
          <a:p>
            <a:pPr marL="609600" indent="-609600" eaLnBrk="1" hangingPunct="1">
              <a:buFont typeface="Wingdings" pitchFamily="2" charset="2"/>
              <a:buAutoNum type="arabicPeriod"/>
            </a:pPr>
            <a:r>
              <a:rPr lang="es-MX" sz="2800" dirty="0" smtClean="0"/>
              <a:t>Teoría de conjuntos</a:t>
            </a:r>
          </a:p>
          <a:p>
            <a:pPr marL="609600" indent="-609600" eaLnBrk="1" hangingPunct="1">
              <a:buFont typeface="Wingdings" pitchFamily="2" charset="2"/>
              <a:buAutoNum type="arabicPeriod"/>
            </a:pPr>
            <a:r>
              <a:rPr lang="es-MX" sz="2800" dirty="0" smtClean="0"/>
              <a:t>Números reales y complejos</a:t>
            </a:r>
          </a:p>
          <a:p>
            <a:pPr marL="609600" indent="-609600" eaLnBrk="1" hangingPunct="1">
              <a:buFont typeface="Wingdings" pitchFamily="2" charset="2"/>
              <a:buAutoNum type="arabicPeriod"/>
            </a:pPr>
            <a:r>
              <a:rPr lang="es-MX" sz="2800" dirty="0" smtClean="0"/>
              <a:t>Análisis combinatorio</a:t>
            </a:r>
          </a:p>
          <a:p>
            <a:pPr marL="609600" indent="-609600" eaLnBrk="1" hangingPunct="1">
              <a:buFont typeface="Wingdings" pitchFamily="2" charset="2"/>
              <a:buAutoNum type="arabicPeriod"/>
            </a:pPr>
            <a:r>
              <a:rPr lang="es-MX" sz="2800" dirty="0" smtClean="0"/>
              <a:t>Espacios vectoriales</a:t>
            </a:r>
          </a:p>
          <a:p>
            <a:pPr marL="609600" indent="-609600" eaLnBrk="1" hangingPunct="1">
              <a:buFont typeface="Wingdings" pitchFamily="2" charset="2"/>
              <a:buAutoNum type="arabicPeriod"/>
            </a:pPr>
            <a:r>
              <a:rPr lang="es-MX" sz="2800" dirty="0" smtClean="0"/>
              <a:t>Matrices y determinantes</a:t>
            </a:r>
          </a:p>
          <a:p>
            <a:pPr marL="609600" indent="-609600" eaLnBrk="1" hangingPunct="1">
              <a:buFont typeface="Wingdings" pitchFamily="2" charset="2"/>
              <a:buAutoNum type="arabicPeriod"/>
            </a:pPr>
            <a:r>
              <a:rPr lang="es-MX" sz="2800" dirty="0" smtClean="0"/>
              <a:t>Sistemas de ecuaciones lineales</a:t>
            </a:r>
            <a:endParaRPr lang="es-ES" sz="2800" dirty="0" smtClean="0"/>
          </a:p>
        </p:txBody>
      </p:sp>
    </p:spTree>
    <p:extLst>
      <p:ext uri="{BB962C8B-B14F-4D97-AF65-F5344CB8AC3E}">
        <p14:creationId xmlns:p14="http://schemas.microsoft.com/office/powerpoint/2010/main" val="397281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anim to="" calcmode="lin" valueType="num">
                                      <p:cBhvr>
                                        <p:cTn id="15" dur="1" fill="hold"/>
                                        <p:tgtEl>
                                          <p:spTgt spid="10243">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0243">
                                            <p:txEl>
                                              <p:pRg st="2" end="2"/>
                                            </p:txEl>
                                          </p:spTgt>
                                        </p:tgtEl>
                                        <p:attrNameLst>
                                          <p:attrName>style.visibility</p:attrName>
                                        </p:attrNameLst>
                                      </p:cBhvr>
                                      <p:to>
                                        <p:strVal val="visible"/>
                                      </p:to>
                                    </p:set>
                                    <p:anim to="" calcmode="lin" valueType="num">
                                      <p:cBhvr>
                                        <p:cTn id="20" dur="1" fill="hold"/>
                                        <p:tgtEl>
                                          <p:spTgt spid="10243">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to="" calcmode="lin" valueType="num">
                                      <p:cBhvr>
                                        <p:cTn id="25" dur="1" fill="hold"/>
                                        <p:tgtEl>
                                          <p:spTgt spid="10243">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10243">
                                            <p:txEl>
                                              <p:pRg st="4" end="4"/>
                                            </p:txEl>
                                          </p:spTgt>
                                        </p:tgtEl>
                                        <p:attrNameLst>
                                          <p:attrName>style.visibility</p:attrName>
                                        </p:attrNameLst>
                                      </p:cBhvr>
                                      <p:to>
                                        <p:strVal val="visible"/>
                                      </p:to>
                                    </p:set>
                                    <p:anim to="" calcmode="lin" valueType="num">
                                      <p:cBhvr>
                                        <p:cTn id="30" dur="1" fill="hold"/>
                                        <p:tgtEl>
                                          <p:spTgt spid="10243">
                                            <p:txEl>
                                              <p:pRg st="4" end="4"/>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10243">
                                            <p:txEl>
                                              <p:pRg st="5" end="5"/>
                                            </p:txEl>
                                          </p:spTgt>
                                        </p:tgtEl>
                                        <p:attrNameLst>
                                          <p:attrName>style.visibility</p:attrName>
                                        </p:attrNameLst>
                                      </p:cBhvr>
                                      <p:to>
                                        <p:strVal val="visible"/>
                                      </p:to>
                                    </p:set>
                                    <p:anim to="" calcmode="lin" valueType="num">
                                      <p:cBhvr>
                                        <p:cTn id="35" dur="1" fill="hold"/>
                                        <p:tgtEl>
                                          <p:spTgt spid="10243">
                                            <p:txEl>
                                              <p:pRg st="5" end="5"/>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0"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edge">
                                      <p:cBhvr>
                                        <p:cTn id="4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a:r>
              <a:rPr lang="es-MX" sz="3600" dirty="0"/>
              <a:t>Espacios vectoriales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solidFill>
                      <a:schemeClr val="tx1"/>
                    </a:solidFill>
                  </a:rPr>
                  <a:t>Dimensión</a:t>
                </a:r>
              </a:p>
              <a:p>
                <a:pPr marL="0" indent="0">
                  <a:buNone/>
                </a:pPr>
                <a:r>
                  <a:rPr lang="es-MX" sz="2400" dirty="0" smtClean="0">
                    <a:solidFill>
                      <a:schemeClr val="tx1"/>
                    </a:solidFill>
                  </a:rPr>
                  <a:t>Si el espacio vectorial V tienen una base con un numero finito de elementos, entonces la dimensión de V es el numero de vectores en todas la bases y V se denomina espacio vectorial de dimensión finita . De otra manera, V se denomina espacio vectorial de dimensión infinita. Si V = </a:t>
                </a:r>
                <a14:m>
                  <m:oMath xmlns:m="http://schemas.openxmlformats.org/officeDocument/2006/math">
                    <m:d>
                      <m:dPr>
                        <m:begChr m:val="{"/>
                        <m:endChr m:val="}"/>
                        <m:ctrlPr>
                          <a:rPr lang="es-MX" sz="2400" i="1">
                            <a:solidFill>
                              <a:schemeClr val="tx1"/>
                            </a:solidFill>
                            <a:latin typeface="Cambria Math"/>
                          </a:rPr>
                        </m:ctrlPr>
                      </m:dPr>
                      <m:e>
                        <m:r>
                          <a:rPr lang="es-MX" sz="2400" i="1">
                            <a:solidFill>
                              <a:schemeClr val="tx1"/>
                            </a:solidFill>
                            <a:latin typeface="Cambria Math" panose="02040503050406030204" pitchFamily="18" charset="0"/>
                          </a:rPr>
                          <m:t>0</m:t>
                        </m:r>
                      </m:e>
                    </m:d>
                  </m:oMath>
                </a14:m>
                <a:r>
                  <a:rPr lang="es-MX" sz="2400" dirty="0">
                    <a:solidFill>
                      <a:schemeClr val="tx1"/>
                    </a:solidFill>
                  </a:rPr>
                  <a:t>, entonces se dice que V tiene dimensión cero.</a:t>
                </a:r>
              </a:p>
              <a:p>
                <a:endParaRPr lang="es-MX" sz="2400" dirty="0">
                  <a:solidFill>
                    <a:schemeClr val="tx1"/>
                  </a:solidFill>
                </a:endParaRPr>
              </a:p>
              <a:p>
                <a:pPr marL="0" indent="0" algn="just">
                  <a:buNone/>
                </a:pPr>
                <a:endParaRPr lang="es-MX" sz="22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372"/>
                </a:stretch>
              </a:blipFill>
            </p:spPr>
            <p:txBody>
              <a:bodyPr/>
              <a:lstStyle/>
              <a:p>
                <a:r>
                  <a:rPr lang="es-MX">
                    <a:noFill/>
                  </a:rPr>
                  <a:t> </a:t>
                </a:r>
              </a:p>
            </p:txBody>
          </p:sp>
        </mc:Fallback>
      </mc:AlternateContent>
    </p:spTree>
    <p:extLst>
      <p:ext uri="{BB962C8B-B14F-4D97-AF65-F5344CB8AC3E}">
        <p14:creationId xmlns:p14="http://schemas.microsoft.com/office/powerpoint/2010/main" val="2940569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75536" y="4095074"/>
            <a:ext cx="7650850" cy="630070"/>
          </a:xfrm>
          <a:prstGeom prst="rect">
            <a:avLst/>
          </a:prstGeom>
          <a:ln>
            <a:solidFill>
              <a:schemeClr val="tx1"/>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idx="1"/>
          </p:nvPr>
        </p:nvSpPr>
        <p:spPr>
          <a:xfrm>
            <a:off x="900113" y="2069145"/>
            <a:ext cx="7137272" cy="2980035"/>
          </a:xfrm>
        </p:spPr>
        <p:txBody>
          <a:bodyPr>
            <a:normAutofit lnSpcReduction="10000"/>
          </a:bodyPr>
          <a:lstStyle/>
          <a:p>
            <a:pPr marL="609600" indent="-609600" eaLnBrk="1" hangingPunct="1">
              <a:buFont typeface="Wingdings" pitchFamily="2" charset="2"/>
              <a:buAutoNum type="arabicPeriod"/>
            </a:pPr>
            <a:r>
              <a:rPr lang="es-MX" sz="2800" dirty="0" smtClean="0"/>
              <a:t>Teoría de conjuntos</a:t>
            </a:r>
          </a:p>
          <a:p>
            <a:pPr marL="609600" indent="-609600" eaLnBrk="1" hangingPunct="1">
              <a:buFont typeface="Wingdings" pitchFamily="2" charset="2"/>
              <a:buAutoNum type="arabicPeriod"/>
            </a:pPr>
            <a:r>
              <a:rPr lang="es-MX" sz="2800" dirty="0" smtClean="0"/>
              <a:t>Números reales y complejos</a:t>
            </a:r>
          </a:p>
          <a:p>
            <a:pPr marL="609600" indent="-609600" eaLnBrk="1" hangingPunct="1">
              <a:buFont typeface="Wingdings" pitchFamily="2" charset="2"/>
              <a:buAutoNum type="arabicPeriod"/>
            </a:pPr>
            <a:r>
              <a:rPr lang="es-MX" sz="2800" dirty="0" smtClean="0"/>
              <a:t>Análisis combinatorio</a:t>
            </a:r>
          </a:p>
          <a:p>
            <a:pPr marL="609600" indent="-609600" eaLnBrk="1" hangingPunct="1">
              <a:buFont typeface="Wingdings" pitchFamily="2" charset="2"/>
              <a:buAutoNum type="arabicPeriod"/>
            </a:pPr>
            <a:r>
              <a:rPr lang="es-MX" sz="2800" dirty="0" smtClean="0"/>
              <a:t>Espacios vectoriales</a:t>
            </a:r>
          </a:p>
          <a:p>
            <a:pPr marL="609600" indent="-609600" eaLnBrk="1" hangingPunct="1">
              <a:buFont typeface="Wingdings" pitchFamily="2" charset="2"/>
              <a:buAutoNum type="arabicPeriod"/>
            </a:pPr>
            <a:r>
              <a:rPr lang="es-MX" sz="2800" dirty="0" smtClean="0"/>
              <a:t>Matrices y determinantes</a:t>
            </a:r>
          </a:p>
          <a:p>
            <a:pPr marL="609600" indent="-609600" eaLnBrk="1" hangingPunct="1">
              <a:buFont typeface="Wingdings" pitchFamily="2" charset="2"/>
              <a:buAutoNum type="arabicPeriod"/>
            </a:pPr>
            <a:r>
              <a:rPr lang="es-MX" sz="2800" dirty="0" smtClean="0"/>
              <a:t>Sistemas de ecuaciones lineales</a:t>
            </a:r>
            <a:endParaRPr lang="es-ES" sz="2800" dirty="0" smtClean="0"/>
          </a:p>
        </p:txBody>
      </p:sp>
    </p:spTree>
    <p:extLst>
      <p:ext uri="{BB962C8B-B14F-4D97-AF65-F5344CB8AC3E}">
        <p14:creationId xmlns:p14="http://schemas.microsoft.com/office/powerpoint/2010/main" val="1844731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anim to="" calcmode="lin" valueType="num">
                                      <p:cBhvr>
                                        <p:cTn id="15" dur="1" fill="hold"/>
                                        <p:tgtEl>
                                          <p:spTgt spid="10243">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0243">
                                            <p:txEl>
                                              <p:pRg st="2" end="2"/>
                                            </p:txEl>
                                          </p:spTgt>
                                        </p:tgtEl>
                                        <p:attrNameLst>
                                          <p:attrName>style.visibility</p:attrName>
                                        </p:attrNameLst>
                                      </p:cBhvr>
                                      <p:to>
                                        <p:strVal val="visible"/>
                                      </p:to>
                                    </p:set>
                                    <p:anim to="" calcmode="lin" valueType="num">
                                      <p:cBhvr>
                                        <p:cTn id="20" dur="1" fill="hold"/>
                                        <p:tgtEl>
                                          <p:spTgt spid="10243">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to="" calcmode="lin" valueType="num">
                                      <p:cBhvr>
                                        <p:cTn id="25" dur="1" fill="hold"/>
                                        <p:tgtEl>
                                          <p:spTgt spid="10243">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10243">
                                            <p:txEl>
                                              <p:pRg st="4" end="4"/>
                                            </p:txEl>
                                          </p:spTgt>
                                        </p:tgtEl>
                                        <p:attrNameLst>
                                          <p:attrName>style.visibility</p:attrName>
                                        </p:attrNameLst>
                                      </p:cBhvr>
                                      <p:to>
                                        <p:strVal val="visible"/>
                                      </p:to>
                                    </p:set>
                                    <p:anim to="" calcmode="lin" valueType="num">
                                      <p:cBhvr>
                                        <p:cTn id="30" dur="1" fill="hold"/>
                                        <p:tgtEl>
                                          <p:spTgt spid="10243">
                                            <p:txEl>
                                              <p:pRg st="4" end="4"/>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10243">
                                            <p:txEl>
                                              <p:pRg st="5" end="5"/>
                                            </p:txEl>
                                          </p:spTgt>
                                        </p:tgtEl>
                                        <p:attrNameLst>
                                          <p:attrName>style.visibility</p:attrName>
                                        </p:attrNameLst>
                                      </p:cBhvr>
                                      <p:to>
                                        <p:strVal val="visible"/>
                                      </p:to>
                                    </p:set>
                                    <p:anim to="" calcmode="lin" valueType="num">
                                      <p:cBhvr>
                                        <p:cTn id="35" dur="1" fill="hold"/>
                                        <p:tgtEl>
                                          <p:spTgt spid="10243">
                                            <p:txEl>
                                              <p:pRg st="5" end="5"/>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0"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edge">
                                      <p:cBhvr>
                                        <p:cTn id="4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smtClean="0"/>
                  <a:t>V</a:t>
                </a:r>
                <a:r>
                  <a:rPr lang="es-MX" sz="2400" b="1" dirty="0" smtClean="0">
                    <a:solidFill>
                      <a:schemeClr val="tx1"/>
                    </a:solidFill>
                  </a:rPr>
                  <a:t>ector renglón </a:t>
                </a:r>
              </a:p>
              <a:p>
                <a:pPr marL="0" indent="0">
                  <a:buNone/>
                </a:pPr>
                <a:r>
                  <a:rPr lang="es-MX" sz="2400" dirty="0" smtClean="0">
                    <a:solidFill>
                      <a:schemeClr val="tx1"/>
                    </a:solidFill>
                  </a:rPr>
                  <a:t>Un </a:t>
                </a:r>
                <a:r>
                  <a:rPr lang="es-MX" sz="2400" dirty="0">
                    <a:solidFill>
                      <a:schemeClr val="tx1"/>
                    </a:solidFill>
                  </a:rPr>
                  <a:t>vector de n componentes se define como un conjunto de ordenados d n números escritos </a:t>
                </a:r>
                <a:r>
                  <a:rPr lang="es-MX" sz="2400" dirty="0" smtClean="0">
                    <a:solidFill>
                      <a:schemeClr val="tx1"/>
                    </a:solidFill>
                  </a:rPr>
                  <a:t>de </a:t>
                </a:r>
                <a:r>
                  <a:rPr lang="es-MX" sz="2400" dirty="0">
                    <a:solidFill>
                      <a:schemeClr val="tx1"/>
                    </a:solidFill>
                  </a:rPr>
                  <a:t>la siguiente manera:</a:t>
                </a:r>
              </a:p>
              <a:p>
                <a:pPr marL="0" indent="0">
                  <a:buNone/>
                </a:pPr>
                <a14:m>
                  <m:oMathPara xmlns:m="http://schemas.openxmlformats.org/officeDocument/2006/math">
                    <m:oMathParaPr>
                      <m:jc m:val="centerGroup"/>
                    </m:oMathParaPr>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1</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2</m:t>
                              </m:r>
                            </m:sub>
                          </m:sSub>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𝑛</m:t>
                              </m:r>
                            </m:sub>
                          </m:sSub>
                        </m:e>
                      </m:d>
                    </m:oMath>
                  </m:oMathPara>
                </a14:m>
                <a:endParaRPr lang="es-MX" sz="2400" dirty="0">
                  <a:solidFill>
                    <a:schemeClr val="tx1"/>
                  </a:solidFill>
                </a:endParaRPr>
              </a:p>
              <a:p>
                <a:pPr marL="0" indent="0">
                  <a:buNone/>
                </a:pPr>
                <a:endParaRPr lang="es-MX" sz="2200" dirty="0" smtClean="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2384181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a:t>V</a:t>
                </a:r>
                <a:r>
                  <a:rPr lang="es-MX" sz="2400" b="1" dirty="0" smtClean="0">
                    <a:solidFill>
                      <a:schemeClr val="tx1"/>
                    </a:solidFill>
                  </a:rPr>
                  <a:t>ector columna</a:t>
                </a:r>
              </a:p>
              <a:p>
                <a:pPr marL="0" indent="0">
                  <a:buNone/>
                </a:pPr>
                <a:r>
                  <a:rPr lang="es-MX" sz="2400" dirty="0" smtClean="0">
                    <a:solidFill>
                      <a:schemeClr val="tx1"/>
                    </a:solidFill>
                  </a:rPr>
                  <a:t>un </a:t>
                </a:r>
                <a:r>
                  <a:rPr lang="es-MX" sz="2400" dirty="0">
                    <a:solidFill>
                      <a:schemeClr val="tx1"/>
                    </a:solidFill>
                  </a:rPr>
                  <a:t>vector de n componentes es un conjunto ordenado de n números escritos de la siguiente manera:</a:t>
                </a:r>
              </a:p>
              <a:p>
                <a:pPr marL="0" indent="0">
                  <a:buNone/>
                </a:pPr>
                <a14:m>
                  <m:oMathPara xmlns:m="http://schemas.openxmlformats.org/officeDocument/2006/math">
                    <m:oMathParaPr>
                      <m:jc m:val="centerGroup"/>
                    </m:oMathParaPr>
                    <m:oMath xmlns:m="http://schemas.openxmlformats.org/officeDocument/2006/math">
                      <m:d>
                        <m:dPr>
                          <m:ctrlPr>
                            <a:rPr lang="es-MX" sz="2400" i="1">
                              <a:solidFill>
                                <a:schemeClr val="tx1"/>
                              </a:solidFill>
                              <a:latin typeface="Cambria Math"/>
                            </a:rPr>
                          </m:ctrlPr>
                        </m:dPr>
                        <m:e>
                          <m:m>
                            <m:mPr>
                              <m:mcs>
                                <m:mc>
                                  <m:mcPr>
                                    <m:count m:val="1"/>
                                    <m:mcJc m:val="center"/>
                                  </m:mcPr>
                                </m:mc>
                              </m:mcs>
                              <m:ctrlPr>
                                <a:rPr lang="es-MX" sz="2400" i="1">
                                  <a:solidFill>
                                    <a:schemeClr val="tx1"/>
                                  </a:solidFill>
                                  <a:latin typeface="Cambria Math"/>
                                </a:rPr>
                              </m:ctrlPr>
                            </m:mPr>
                            <m:mr>
                              <m:e>
                                <m:eqArr>
                                  <m:eqArrPr>
                                    <m:ctrlPr>
                                      <a:rPr lang="es-MX" sz="2400" i="1">
                                        <a:solidFill>
                                          <a:schemeClr val="tx1"/>
                                        </a:solidFill>
                                        <a:latin typeface="Cambria Math"/>
                                      </a:rPr>
                                    </m:ctrlPr>
                                  </m:eqArr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2</m:t>
                                        </m:r>
                                      </m:sub>
                                    </m:sSub>
                                  </m:e>
                                </m:eqArr>
                              </m:e>
                            </m:mr>
                            <m:mr>
                              <m:e>
                                <m:r>
                                  <a:rPr lang="es-MX" sz="2400" i="1">
                                    <a:solidFill>
                                      <a:schemeClr val="tx1"/>
                                    </a:solidFill>
                                    <a:latin typeface="Cambria Math" panose="02040503050406030204" pitchFamily="18" charset="0"/>
                                  </a:rPr>
                                  <m:t>⋮</m:t>
                                </m:r>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𝑛</m:t>
                                    </m:r>
                                  </m:sub>
                                </m:sSub>
                              </m:e>
                            </m:mr>
                          </m:m>
                        </m:e>
                      </m:d>
                    </m:oMath>
                  </m:oMathPara>
                </a14:m>
                <a:endParaRPr lang="es-MX" sz="2400" dirty="0">
                  <a:solidFill>
                    <a:schemeClr val="tx1"/>
                  </a:solidFill>
                </a:endParaRPr>
              </a:p>
              <a:p>
                <a:pPr marL="0" indent="0">
                  <a:buNone/>
                </a:pPr>
                <a:r>
                  <a:rPr lang="es-MX" sz="2400" dirty="0">
                    <a:solidFill>
                      <a:schemeClr val="tx1"/>
                    </a:solidFill>
                  </a:rPr>
                  <a:t>se le denomina a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1</m:t>
                        </m:r>
                      </m:sub>
                    </m:sSub>
                  </m:oMath>
                </a14:m>
                <a:r>
                  <a:rPr lang="es-MX" sz="2400" dirty="0">
                    <a:solidFill>
                      <a:schemeClr val="tx1"/>
                    </a:solidFill>
                  </a:rPr>
                  <a:t> primera componente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𝑥</m:t>
                        </m:r>
                      </m:e>
                      <m:sub>
                        <m:r>
                          <a:rPr lang="es-MX" sz="2400" i="1">
                            <a:solidFill>
                              <a:schemeClr val="tx1"/>
                            </a:solidFill>
                            <a:latin typeface="Cambria Math" panose="02040503050406030204" pitchFamily="18" charset="0"/>
                          </a:rPr>
                          <m:t>2</m:t>
                        </m:r>
                      </m:sub>
                    </m:sSub>
                  </m:oMath>
                </a14:m>
                <a:r>
                  <a:rPr lang="es-MX" sz="2400" dirty="0">
                    <a:solidFill>
                      <a:schemeClr val="tx1"/>
                    </a:solidFill>
                  </a:rPr>
                  <a:t> segunda componente y </a:t>
                </a:r>
                <a:r>
                  <a:rPr lang="es-MX" sz="2400" dirty="0" smtClean="0">
                    <a:solidFill>
                      <a:schemeClr val="tx1"/>
                    </a:solidFill>
                  </a:rPr>
                  <a:t>así </a:t>
                </a:r>
                <a:r>
                  <a:rPr lang="es-MX" sz="2400" dirty="0">
                    <a:solidFill>
                      <a:schemeClr val="tx1"/>
                    </a:solidFill>
                  </a:rPr>
                  <a:t>sucesivamente en términos generales.</a:t>
                </a:r>
              </a:p>
              <a:p>
                <a:pPr marL="0" indent="0">
                  <a:buNone/>
                </a:pPr>
                <a:endParaRPr lang="es-MX" sz="2200" dirty="0" smtClean="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891138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smtClean="0"/>
                  <a:t>MATRIZ</a:t>
                </a:r>
                <a:endParaRPr lang="es-MX" sz="2400" b="1" dirty="0"/>
              </a:p>
              <a:p>
                <a:pPr marL="0" indent="0">
                  <a:buNone/>
                </a:pPr>
                <a:r>
                  <a:rPr lang="es-MX" sz="2400" dirty="0"/>
                  <a:t>Una matriz </a:t>
                </a:r>
                <a:r>
                  <a:rPr lang="es-MX" sz="2400" i="1" dirty="0"/>
                  <a:t>A</a:t>
                </a:r>
                <a:r>
                  <a:rPr lang="es-MX" sz="2400" dirty="0"/>
                  <a:t> de </a:t>
                </a:r>
                <a:r>
                  <a:rPr lang="es-MX" sz="2400" i="1" dirty="0" err="1" smtClean="0"/>
                  <a:t>mxn</a:t>
                </a:r>
                <a:r>
                  <a:rPr lang="es-MX" sz="2400" i="1" dirty="0" smtClean="0"/>
                  <a:t> </a:t>
                </a:r>
                <a:r>
                  <a:rPr lang="es-MX" sz="2400" dirty="0"/>
                  <a:t>es un arreglo rectangular de </a:t>
                </a:r>
                <a:r>
                  <a:rPr lang="es-MX" sz="2400" i="1" dirty="0" err="1" smtClean="0"/>
                  <a:t>mxn</a:t>
                </a:r>
                <a:r>
                  <a:rPr lang="es-MX" sz="2400" dirty="0" smtClean="0"/>
                  <a:t> </a:t>
                </a:r>
                <a:r>
                  <a:rPr lang="es-MX" sz="2400" dirty="0"/>
                  <a:t>números dispuestos en </a:t>
                </a:r>
                <a:r>
                  <a:rPr lang="es-MX" sz="2400" i="1" dirty="0"/>
                  <a:t>m</a:t>
                </a:r>
                <a:r>
                  <a:rPr lang="es-MX" sz="2400" dirty="0"/>
                  <a:t> renglones y </a:t>
                </a:r>
                <a:r>
                  <a:rPr lang="es-MX" sz="2400" i="1" dirty="0"/>
                  <a:t>n</a:t>
                </a:r>
                <a:r>
                  <a:rPr lang="es-MX" sz="2400" dirty="0"/>
                  <a:t> columnas</a:t>
                </a:r>
                <a:r>
                  <a:rPr lang="es-MX" sz="2400" dirty="0" smtClean="0"/>
                  <a:t>.</a:t>
                </a:r>
              </a:p>
              <a:p>
                <a:pPr marL="0" indent="0">
                  <a:buNone/>
                </a:pPr>
                <a:endParaRPr lang="es-MX" sz="2400" dirty="0"/>
              </a:p>
              <a:p>
                <a:pPr marL="0" indent="0">
                  <a:buNone/>
                </a:pPr>
                <a14:m>
                  <m:oMathPara xmlns:m="http://schemas.openxmlformats.org/officeDocument/2006/math">
                    <m:oMathParaPr>
                      <m:jc m:val="centerGroup"/>
                    </m:oMathParaPr>
                    <m:oMath xmlns:m="http://schemas.openxmlformats.org/officeDocument/2006/math">
                      <m:r>
                        <a:rPr lang="es-MX" sz="2800" i="1" smtClean="0">
                          <a:solidFill>
                            <a:schemeClr val="tx1"/>
                          </a:solidFill>
                          <a:latin typeface="Cambria Math" panose="02040503050406030204" pitchFamily="18" charset="0"/>
                        </a:rPr>
                        <m:t>𝐴</m:t>
                      </m:r>
                      <m:r>
                        <a:rPr lang="es-MX" sz="2800" i="1" smtClean="0">
                          <a:solidFill>
                            <a:schemeClr val="tx1"/>
                          </a:solidFill>
                          <a:latin typeface="Cambria Math" panose="02040503050406030204" pitchFamily="18" charset="0"/>
                        </a:rPr>
                        <m:t>= </m:t>
                      </m:r>
                      <m:d>
                        <m:dPr>
                          <m:begChr m:val="["/>
                          <m:endChr m:val="]"/>
                          <m:ctrlPr>
                            <a:rPr lang="es-MX" sz="2800" i="1">
                              <a:solidFill>
                                <a:schemeClr val="tx1"/>
                              </a:solidFill>
                              <a:latin typeface="Cambria Math"/>
                            </a:rPr>
                          </m:ctrlPr>
                        </m:dPr>
                        <m:e>
                          <m:m>
                            <m:mPr>
                              <m:mcs>
                                <m:mc>
                                  <m:mcPr>
                                    <m:count m:val="3"/>
                                    <m:mcJc m:val="center"/>
                                  </m:mcPr>
                                </m:mc>
                              </m:mcs>
                              <m:ctrlPr>
                                <a:rPr lang="es-MX" sz="2800" i="1" smtClean="0">
                                  <a:solidFill>
                                    <a:schemeClr val="tx1"/>
                                  </a:solidFill>
                                  <a:latin typeface="Cambria Math"/>
                                </a:rPr>
                              </m:ctrlPr>
                            </m:mPr>
                            <m:mr>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11</m:t>
                                    </m:r>
                                  </m:sub>
                                </m:sSub>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12</m:t>
                                    </m:r>
                                  </m:sub>
                                </m:sSub>
                              </m:e>
                              <m:e>
                                <m:r>
                                  <a:rPr lang="es-MX" sz="2800" i="1">
                                    <a:solidFill>
                                      <a:schemeClr val="tx1"/>
                                    </a:solidFill>
                                    <a:latin typeface="Cambria Math" panose="02040503050406030204" pitchFamily="18" charset="0"/>
                                  </a:rPr>
                                  <m:t>…</m:t>
                                </m:r>
                              </m:e>
                            </m:mr>
                            <m:mr>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21</m:t>
                                    </m:r>
                                  </m:sub>
                                </m:sSub>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22</m:t>
                                    </m:r>
                                  </m:sub>
                                </m:sSub>
                              </m:e>
                              <m:e>
                                <m:r>
                                  <a:rPr lang="es-MX" sz="2800" i="1">
                                    <a:solidFill>
                                      <a:schemeClr val="tx1"/>
                                    </a:solidFill>
                                    <a:latin typeface="Cambria Math" panose="02040503050406030204" pitchFamily="18" charset="0"/>
                                  </a:rPr>
                                  <m:t>…</m:t>
                                </m:r>
                              </m:e>
                            </m:mr>
                            <m:mr>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𝑖</m:t>
                                        </m:r>
                                        <m:r>
                                          <a:rPr lang="es-MX" sz="2800" i="1">
                                            <a:solidFill>
                                              <a:schemeClr val="tx1"/>
                                            </a:solidFill>
                                            <a:latin typeface="Cambria Math" panose="02040503050406030204" pitchFamily="18" charset="0"/>
                                          </a:rPr>
                                          <m:t>1</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𝑚</m:t>
                                        </m:r>
                                        <m:r>
                                          <a:rPr lang="es-MX" sz="2800" i="1">
                                            <a:solidFill>
                                              <a:schemeClr val="tx1"/>
                                            </a:solidFill>
                                            <a:latin typeface="Cambria Math" panose="02040503050406030204" pitchFamily="18" charset="0"/>
                                          </a:rPr>
                                          <m:t>1</m:t>
                                        </m:r>
                                      </m:sub>
                                    </m:sSub>
                                  </m:e>
                                </m:eqArr>
                              </m:e>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𝑖</m:t>
                                        </m:r>
                                        <m:r>
                                          <a:rPr lang="es-MX" sz="2800" i="1">
                                            <a:solidFill>
                                              <a:schemeClr val="tx1"/>
                                            </a:solidFill>
                                            <a:latin typeface="Cambria Math" panose="02040503050406030204" pitchFamily="18" charset="0"/>
                                          </a:rPr>
                                          <m:t>2</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𝑚</m:t>
                                        </m:r>
                                        <m:r>
                                          <a:rPr lang="es-MX" sz="2800" i="1">
                                            <a:solidFill>
                                              <a:schemeClr val="tx1"/>
                                            </a:solidFill>
                                            <a:latin typeface="Cambria Math" panose="02040503050406030204" pitchFamily="18" charset="0"/>
                                          </a:rPr>
                                          <m:t>2</m:t>
                                        </m:r>
                                      </m:sub>
                                    </m:sSub>
                                  </m:e>
                                </m:eqArr>
                              </m:e>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qArr>
                              </m:e>
                            </m:mr>
                          </m:m>
                          <m:r>
                            <a:rPr lang="es-MX" sz="2800" i="1">
                              <a:solidFill>
                                <a:schemeClr val="tx1"/>
                              </a:solidFill>
                              <a:latin typeface="Cambria Math" panose="02040503050406030204" pitchFamily="18" charset="0"/>
                            </a:rPr>
                            <m:t>     </m:t>
                          </m:r>
                          <m:m>
                            <m:mPr>
                              <m:mcs>
                                <m:mc>
                                  <m:mcPr>
                                    <m:count m:val="3"/>
                                    <m:mcJc m:val="center"/>
                                  </m:mcPr>
                                </m:mc>
                              </m:mcs>
                              <m:ctrlPr>
                                <a:rPr lang="es-MX" sz="2800" i="1">
                                  <a:solidFill>
                                    <a:schemeClr val="tx1"/>
                                  </a:solidFill>
                                  <a:latin typeface="Cambria Math"/>
                                </a:rPr>
                              </m:ctrlPr>
                            </m:mPr>
                            <m:mr>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12</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1</m:t>
                                    </m:r>
                                    <m:r>
                                      <a:rPr lang="es-MX" sz="2800" i="1">
                                        <a:solidFill>
                                          <a:schemeClr val="tx1"/>
                                        </a:solidFill>
                                        <a:latin typeface="Cambria Math" panose="02040503050406030204" pitchFamily="18" charset="0"/>
                                      </a:rPr>
                                      <m:t>𝑛</m:t>
                                    </m:r>
                                  </m:sub>
                                </m:sSub>
                              </m:e>
                            </m:mr>
                            <m:mr>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2</m:t>
                                    </m:r>
                                    <m:r>
                                      <a:rPr lang="es-MX" sz="2800" i="1">
                                        <a:solidFill>
                                          <a:schemeClr val="tx1"/>
                                        </a:solidFill>
                                        <a:latin typeface="Cambria Math" panose="02040503050406030204" pitchFamily="18" charset="0"/>
                                      </a:rPr>
                                      <m:t>𝑗</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2</m:t>
                                    </m:r>
                                    <m:r>
                                      <a:rPr lang="es-MX" sz="2800" i="1">
                                        <a:solidFill>
                                          <a:schemeClr val="tx1"/>
                                        </a:solidFill>
                                        <a:latin typeface="Cambria Math" panose="02040503050406030204" pitchFamily="18" charset="0"/>
                                      </a:rPr>
                                      <m:t>𝑛</m:t>
                                    </m:r>
                                  </m:sub>
                                </m:sSub>
                              </m:e>
                            </m:mr>
                            <m:mr>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𝑖𝑗</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𝑚𝑗</m:t>
                                        </m:r>
                                      </m:sub>
                                    </m:sSub>
                                  </m:e>
                                </m:eqArr>
                              </m:e>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
                                    <m:r>
                                      <a:rPr lang="es-MX" sz="2800" i="1">
                                        <a:solidFill>
                                          <a:schemeClr val="tx1"/>
                                        </a:solidFill>
                                        <a:latin typeface="Cambria Math" panose="02040503050406030204" pitchFamily="18" charset="0"/>
                                      </a:rPr>
                                      <m:t>…</m:t>
                                    </m:r>
                                  </m:e>
                                </m:eqArr>
                              </m:e>
                              <m:e>
                                <m:eqArr>
                                  <m:eqArrPr>
                                    <m:ctrlPr>
                                      <a:rPr lang="es-MX" sz="2800" i="1">
                                        <a:solidFill>
                                          <a:schemeClr val="tx1"/>
                                        </a:solidFill>
                                        <a:latin typeface="Cambria Math"/>
                                      </a:rPr>
                                    </m:ctrlPr>
                                  </m:eqArrPr>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𝑖𝑛</m:t>
                                        </m:r>
                                      </m:sub>
                                    </m:sSub>
                                  </m:e>
                                  <m:e>
                                    <m:r>
                                      <a:rPr lang="es-MX" sz="2800" i="1">
                                        <a:solidFill>
                                          <a:schemeClr val="tx1"/>
                                        </a:solidFill>
                                        <a:latin typeface="Cambria Math" panose="02040503050406030204" pitchFamily="18" charset="0"/>
                                      </a:rPr>
                                      <m:t>…</m:t>
                                    </m:r>
                                  </m:e>
                                  <m:e>
                                    <m:sSub>
                                      <m:sSubPr>
                                        <m:ctrlPr>
                                          <a:rPr lang="es-MX" sz="2800" i="1">
                                            <a:solidFill>
                                              <a:schemeClr val="tx1"/>
                                            </a:solidFill>
                                            <a:latin typeface="Cambria Math"/>
                                          </a:rPr>
                                        </m:ctrlPr>
                                      </m:sSubPr>
                                      <m:e>
                                        <m:r>
                                          <a:rPr lang="es-MX" sz="2800" i="1">
                                            <a:solidFill>
                                              <a:schemeClr val="tx1"/>
                                            </a:solidFill>
                                            <a:latin typeface="Cambria Math" panose="02040503050406030204" pitchFamily="18" charset="0"/>
                                          </a:rPr>
                                          <m:t>𝑎</m:t>
                                        </m:r>
                                      </m:e>
                                      <m:sub>
                                        <m:r>
                                          <a:rPr lang="es-MX" sz="2800" i="1">
                                            <a:solidFill>
                                              <a:schemeClr val="tx1"/>
                                            </a:solidFill>
                                            <a:latin typeface="Cambria Math" panose="02040503050406030204" pitchFamily="18" charset="0"/>
                                          </a:rPr>
                                          <m:t>𝑚𝑛</m:t>
                                        </m:r>
                                      </m:sub>
                                    </m:sSub>
                                  </m:e>
                                </m:eqArr>
                              </m:e>
                            </m:mr>
                          </m:m>
                        </m:e>
                      </m:d>
                    </m:oMath>
                  </m:oMathPara>
                </a14:m>
                <a:endParaRPr lang="es-MX" sz="2800" dirty="0" smtClean="0"/>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3706341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a:t>M</a:t>
                </a:r>
                <a:r>
                  <a:rPr lang="es-MX" sz="2400" b="1" dirty="0" smtClean="0">
                    <a:solidFill>
                      <a:schemeClr val="tx1"/>
                    </a:solidFill>
                  </a:rPr>
                  <a:t>atriz cuadrada:</a:t>
                </a:r>
              </a:p>
              <a:p>
                <a:pPr marL="0" indent="0">
                  <a:buNone/>
                </a:pPr>
                <a:r>
                  <a:rPr lang="es-MX" sz="2400" dirty="0" smtClean="0">
                    <a:solidFill>
                      <a:schemeClr val="tx1"/>
                    </a:solidFill>
                  </a:rPr>
                  <a:t>si </a:t>
                </a:r>
                <a:r>
                  <a:rPr lang="es-MX" sz="2400" i="1" dirty="0">
                    <a:solidFill>
                      <a:schemeClr val="tx1"/>
                    </a:solidFill>
                  </a:rPr>
                  <a:t>A</a:t>
                </a:r>
                <a:r>
                  <a:rPr lang="es-MX" sz="2400" dirty="0">
                    <a:solidFill>
                      <a:schemeClr val="tx1"/>
                    </a:solidFill>
                  </a:rPr>
                  <a:t> es una matriz </a:t>
                </a:r>
                <a:r>
                  <a:rPr lang="es-MX" sz="2400" i="1" dirty="0">
                    <a:solidFill>
                      <a:schemeClr val="tx1"/>
                    </a:solidFill>
                  </a:rPr>
                  <a:t>m × n </a:t>
                </a:r>
                <a:r>
                  <a:rPr lang="es-MX" sz="2400" dirty="0">
                    <a:solidFill>
                      <a:schemeClr val="tx1"/>
                    </a:solidFill>
                  </a:rPr>
                  <a:t>con </a:t>
                </a:r>
                <a:r>
                  <a:rPr lang="es-MX" sz="2400" i="1" dirty="0">
                    <a:solidFill>
                      <a:schemeClr val="tx1"/>
                    </a:solidFill>
                  </a:rPr>
                  <a:t>m = n                </a:t>
                </a:r>
                <a14:m>
                  <m:oMath xmlns:m="http://schemas.openxmlformats.org/officeDocument/2006/math">
                    <m:d>
                      <m:dPr>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r>
                                <m:rPr>
                                  <m:brk m:alnAt="7"/>
                                </m:rPr>
                                <a:rPr lang="es-MX" sz="2400" i="1">
                                  <a:solidFill>
                                    <a:schemeClr val="tx1"/>
                                  </a:solidFill>
                                  <a:latin typeface="Cambria Math"/>
                                </a:rPr>
                                <m:t>1</m:t>
                              </m:r>
                            </m:e>
                            <m:e>
                              <m:r>
                                <a:rPr lang="es-MX" sz="2400" i="1">
                                  <a:solidFill>
                                    <a:schemeClr val="tx1"/>
                                  </a:solidFill>
                                  <a:latin typeface="Cambria Math"/>
                                </a:rPr>
                                <m:t>3</m:t>
                              </m:r>
                            </m:e>
                          </m:mr>
                          <m:mr>
                            <m:e>
                              <m:r>
                                <a:rPr lang="es-MX" sz="2400" i="1">
                                  <a:solidFill>
                                    <a:schemeClr val="tx1"/>
                                  </a:solidFill>
                                  <a:latin typeface="Cambria Math"/>
                                </a:rPr>
                                <m:t>4</m:t>
                              </m:r>
                            </m:e>
                            <m:e>
                              <m:r>
                                <a:rPr lang="es-MX" sz="2400" i="1">
                                  <a:solidFill>
                                    <a:schemeClr val="tx1"/>
                                  </a:solidFill>
                                  <a:latin typeface="Cambria Math"/>
                                </a:rPr>
                                <m:t>2</m:t>
                              </m:r>
                            </m:e>
                          </m:mr>
                        </m:m>
                      </m:e>
                    </m:d>
                  </m:oMath>
                </a14:m>
                <a:endParaRPr lang="es-MX" sz="2400" dirty="0">
                  <a:solidFill>
                    <a:schemeClr val="tx1"/>
                  </a:solidFill>
                </a:endParaRPr>
              </a:p>
              <a:p>
                <a:pPr marL="0" indent="0">
                  <a:buNone/>
                </a:pPr>
                <a:r>
                  <a:rPr lang="es-MX" sz="2400" b="1" dirty="0" smtClean="0"/>
                  <a:t>Matriz cero</a:t>
                </a:r>
                <a:endParaRPr lang="es-MX" sz="2400" b="1" dirty="0">
                  <a:solidFill>
                    <a:schemeClr val="tx1"/>
                  </a:solidFill>
                </a:endParaRPr>
              </a:p>
              <a:p>
                <a:pPr marL="0" indent="0">
                  <a:buNone/>
                </a:pPr>
                <a:r>
                  <a:rPr lang="es-MX" sz="2400" dirty="0">
                    <a:solidFill>
                      <a:schemeClr val="tx1"/>
                    </a:solidFill>
                  </a:rPr>
                  <a:t>Matriz </a:t>
                </a:r>
                <a:r>
                  <a:rPr lang="es-MX" sz="2400" i="1" dirty="0">
                    <a:solidFill>
                      <a:schemeClr val="tx1"/>
                    </a:solidFill>
                  </a:rPr>
                  <a:t>m × n </a:t>
                </a:r>
                <a:r>
                  <a:rPr lang="es-MX" sz="2400" dirty="0">
                    <a:solidFill>
                      <a:schemeClr val="tx1"/>
                    </a:solidFill>
                  </a:rPr>
                  <a:t>con todos los elementos iguales a cero   </a:t>
                </a:r>
                <a14:m>
                  <m:oMath xmlns:m="http://schemas.openxmlformats.org/officeDocument/2006/math">
                    <m:d>
                      <m:dPr>
                        <m:ctrlPr>
                          <a:rPr lang="es-MX" sz="2400" i="1">
                            <a:solidFill>
                              <a:schemeClr val="tx1"/>
                            </a:solidFill>
                            <a:latin typeface="Cambria Math"/>
                          </a:rPr>
                        </m:ctrlPr>
                      </m:dPr>
                      <m:e>
                        <m:m>
                          <m:mPr>
                            <m:plcHide m:val="on"/>
                            <m:mcs>
                              <m:mc>
                                <m:mcPr>
                                  <m:count m:val="2"/>
                                  <m:mcJc m:val="center"/>
                                </m:mcPr>
                              </m:mc>
                            </m:mcs>
                            <m:ctrlPr>
                              <a:rPr lang="es-MX" sz="2400" i="1">
                                <a:solidFill>
                                  <a:schemeClr val="tx1"/>
                                </a:solidFill>
                                <a:latin typeface="Cambria Math"/>
                              </a:rPr>
                            </m:ctrlPr>
                          </m:mPr>
                          <m:mr>
                            <m:e>
                              <m:r>
                                <a:rPr lang="es-MX" sz="2400" i="1">
                                  <a:solidFill>
                                    <a:schemeClr val="tx1"/>
                                  </a:solidFill>
                                  <a:latin typeface="Cambria Math"/>
                                </a:rPr>
                                <m:t>0</m:t>
                              </m:r>
                            </m:e>
                            <m:e>
                              <m:r>
                                <a:rPr lang="es-MX" sz="2400" i="1">
                                  <a:solidFill>
                                    <a:schemeClr val="tx1"/>
                                  </a:solidFill>
                                  <a:latin typeface="Cambria Math"/>
                                </a:rPr>
                                <m:t>0</m:t>
                              </m:r>
                            </m:e>
                          </m:mr>
                          <m:mr>
                            <m:e>
                              <m:r>
                                <a:rPr lang="es-MX" sz="2400" i="1">
                                  <a:solidFill>
                                    <a:schemeClr val="tx1"/>
                                  </a:solidFill>
                                  <a:latin typeface="Cambria Math"/>
                                </a:rPr>
                                <m:t>0</m:t>
                              </m:r>
                            </m:e>
                            <m:e>
                              <m:r>
                                <a:rPr lang="es-MX" sz="2400" i="1">
                                  <a:solidFill>
                                    <a:schemeClr val="tx1"/>
                                  </a:solidFill>
                                  <a:latin typeface="Cambria Math"/>
                                </a:rPr>
                                <m:t>0</m:t>
                              </m:r>
                            </m:e>
                          </m:mr>
                        </m:m>
                        <m:r>
                          <a:rPr lang="es-MX" sz="2400" i="1">
                            <a:solidFill>
                              <a:schemeClr val="tx1"/>
                            </a:solidFill>
                            <a:latin typeface="Cambria Math"/>
                          </a:rPr>
                          <m:t>   </m:t>
                        </m:r>
                        <m:m>
                          <m:mPr>
                            <m:plcHide m:val="on"/>
                            <m:mcs>
                              <m:mc>
                                <m:mcPr>
                                  <m:count m:val="2"/>
                                  <m:mcJc m:val="center"/>
                                </m:mcPr>
                              </m:mc>
                            </m:mcs>
                            <m:ctrlPr>
                              <a:rPr lang="es-MX" sz="2400" i="1">
                                <a:solidFill>
                                  <a:schemeClr val="tx1"/>
                                </a:solidFill>
                                <a:latin typeface="Cambria Math"/>
                              </a:rPr>
                            </m:ctrlPr>
                          </m:mPr>
                          <m:mr>
                            <m:e>
                              <m:r>
                                <a:rPr lang="es-MX" sz="2400" i="1">
                                  <a:solidFill>
                                    <a:schemeClr val="tx1"/>
                                  </a:solidFill>
                                  <a:latin typeface="Cambria Math"/>
                                </a:rPr>
                                <m:t>0</m:t>
                              </m:r>
                            </m:e>
                            <m:e>
                              <m:r>
                                <a:rPr lang="es-MX" sz="2400" i="1">
                                  <a:solidFill>
                                    <a:schemeClr val="tx1"/>
                                  </a:solidFill>
                                  <a:latin typeface="Cambria Math"/>
                                </a:rPr>
                                <m:t>0</m:t>
                              </m:r>
                            </m:e>
                          </m:mr>
                          <m:mr>
                            <m:e>
                              <m:r>
                                <a:rPr lang="es-MX" sz="2400" i="1">
                                  <a:solidFill>
                                    <a:schemeClr val="tx1"/>
                                  </a:solidFill>
                                  <a:latin typeface="Cambria Math"/>
                                </a:rPr>
                                <m:t>0</m:t>
                              </m:r>
                            </m:e>
                            <m:e>
                              <m:r>
                                <a:rPr lang="es-MX" sz="2400" i="1">
                                  <a:solidFill>
                                    <a:schemeClr val="tx1"/>
                                  </a:solidFill>
                                  <a:latin typeface="Cambria Math"/>
                                </a:rPr>
                                <m:t>0</m:t>
                              </m:r>
                            </m:e>
                          </m:mr>
                        </m:m>
                      </m:e>
                    </m:d>
                  </m:oMath>
                </a14:m>
                <a:r>
                  <a:rPr lang="es-MX" sz="2400" dirty="0">
                    <a:solidFill>
                      <a:schemeClr val="tx1"/>
                    </a:solidFill>
                  </a:rPr>
                  <a:t> (matriz cero de </a:t>
                </a:r>
                <a:r>
                  <a:rPr lang="es-MX" sz="2400" dirty="0" smtClean="0">
                    <a:solidFill>
                      <a:schemeClr val="tx1"/>
                    </a:solidFill>
                  </a:rPr>
                  <a:t>2x4)</a:t>
                </a:r>
              </a:p>
              <a:p>
                <a:endParaRPr lang="es-MX" sz="2400" b="1" dirty="0"/>
              </a:p>
              <a:p>
                <a:pPr marL="0" indent="0">
                  <a:buNone/>
                </a:pPr>
                <a:r>
                  <a:rPr lang="es-MX" sz="2400" b="1" dirty="0" smtClean="0">
                    <a:solidFill>
                      <a:schemeClr val="tx1"/>
                    </a:solidFill>
                  </a:rPr>
                  <a:t>Matriz de </a:t>
                </a:r>
                <a:r>
                  <a:rPr lang="es-MX" sz="2400" b="1" dirty="0">
                    <a:solidFill>
                      <a:schemeClr val="tx1"/>
                    </a:solidFill>
                  </a:rPr>
                  <a:t>3X2                                                          </a:t>
                </a:r>
              </a:p>
              <a:p>
                <a:pPr marL="0" indent="0">
                  <a:buNone/>
                </a:pPr>
                <a14:m>
                  <m:oMathPara xmlns:m="http://schemas.openxmlformats.org/officeDocument/2006/math">
                    <m:oMathParaPr>
                      <m:jc m:val="left"/>
                    </m:oMathParaPr>
                    <m:oMath xmlns:m="http://schemas.openxmlformats.org/officeDocument/2006/math">
                      <m:d>
                        <m:dPr>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r>
                                  <m:rPr>
                                    <m:brk m:alnAt="7"/>
                                  </m:rPr>
                                  <a:rPr lang="es-MX" sz="2400" i="1">
                                    <a:solidFill>
                                      <a:schemeClr val="tx1"/>
                                    </a:solidFill>
                                    <a:latin typeface="Cambria Math"/>
                                  </a:rPr>
                                  <m:t>−</m:t>
                                </m:r>
                                <m:r>
                                  <a:rPr lang="es-MX" sz="2400" i="1">
                                    <a:solidFill>
                                      <a:schemeClr val="tx1"/>
                                    </a:solidFill>
                                    <a:latin typeface="Cambria Math"/>
                                  </a:rPr>
                                  <m:t>1</m:t>
                                </m:r>
                              </m:e>
                              <m:e>
                                <m:r>
                                  <a:rPr lang="es-MX" sz="2400" i="1">
                                    <a:solidFill>
                                      <a:schemeClr val="tx1"/>
                                    </a:solidFill>
                                    <a:latin typeface="Cambria Math"/>
                                  </a:rPr>
                                  <m:t>3</m:t>
                                </m:r>
                              </m:e>
                            </m:mr>
                            <m:mr>
                              <m:e>
                                <m:r>
                                  <a:rPr lang="es-MX" sz="2400" i="1">
                                    <a:solidFill>
                                      <a:schemeClr val="tx1"/>
                                    </a:solidFill>
                                    <a:latin typeface="Cambria Math"/>
                                  </a:rPr>
                                  <m:t>4</m:t>
                                </m:r>
                              </m:e>
                              <m:e>
                                <m:r>
                                  <a:rPr lang="es-MX" sz="2400" i="1">
                                    <a:solidFill>
                                      <a:schemeClr val="tx1"/>
                                    </a:solidFill>
                                    <a:latin typeface="Cambria Math"/>
                                  </a:rPr>
                                  <m:t>0</m:t>
                                </m:r>
                              </m:e>
                            </m:mr>
                            <m:mr>
                              <m:e>
                                <m:r>
                                  <a:rPr lang="es-MX" sz="2400" i="1">
                                    <a:solidFill>
                                      <a:schemeClr val="tx1"/>
                                    </a:solidFill>
                                    <a:latin typeface="Cambria Math"/>
                                  </a:rPr>
                                  <m:t>1</m:t>
                                </m:r>
                              </m:e>
                              <m:e>
                                <m:r>
                                  <a:rPr lang="es-MX" sz="2400" i="1">
                                    <a:solidFill>
                                      <a:schemeClr val="tx1"/>
                                    </a:solidFill>
                                    <a:latin typeface="Cambria Math"/>
                                  </a:rPr>
                                  <m:t>−2</m:t>
                                </m:r>
                              </m:e>
                            </m:mr>
                          </m:m>
                        </m:e>
                      </m:d>
                      <m:r>
                        <a:rPr lang="es-MX" sz="2400">
                          <a:solidFill>
                            <a:schemeClr val="tx1"/>
                          </a:solidFill>
                          <a:latin typeface="Cambria Math"/>
                        </a:rPr>
                        <m:t> </m:t>
                      </m:r>
                    </m:oMath>
                  </m:oMathPara>
                </a14:m>
                <a:endParaRPr lang="es-MX" sz="2400" dirty="0">
                  <a:solidFill>
                    <a:schemeClr val="tx1"/>
                  </a:solidFill>
                </a:endParaRPr>
              </a:p>
              <a:p>
                <a:pPr marL="0" indent="0">
                  <a:buNone/>
                </a:pPr>
                <a:r>
                  <a:rPr lang="es-MX" sz="2400" dirty="0">
                    <a:solidFill>
                      <a:schemeClr val="tx1"/>
                    </a:solidFill>
                  </a:rPr>
                  <a:t>                             </a:t>
                </a: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106584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7" end="7"/>
                                            </p:txEl>
                                          </p:spTgt>
                                        </p:tgtEl>
                                        <p:attrNameLst>
                                          <p:attrName>style.visibility</p:attrName>
                                        </p:attrNameLst>
                                      </p:cBhvr>
                                      <p:to>
                                        <p:strVal val="visible"/>
                                      </p:to>
                                    </p:set>
                                    <p:anim to="" calcmode="lin" valueType="num">
                                      <p:cBhvr>
                                        <p:cTn id="42"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fontScale="92500" lnSpcReduction="10000"/>
              </a:bodyPr>
              <a:lstStyle/>
              <a:p>
                <a:pPr marL="0" indent="0">
                  <a:buNone/>
                </a:pPr>
                <a:r>
                  <a:rPr lang="es-MX" sz="2400" b="1" dirty="0"/>
                  <a:t>I</a:t>
                </a:r>
                <a:r>
                  <a:rPr lang="es-MX" sz="2400" b="1" dirty="0" smtClean="0">
                    <a:solidFill>
                      <a:schemeClr val="tx1"/>
                    </a:solidFill>
                  </a:rPr>
                  <a:t>gualdad de matrices</a:t>
                </a:r>
              </a:p>
              <a:p>
                <a:pPr marL="0" indent="0">
                  <a:buNone/>
                </a:pPr>
                <a:r>
                  <a:rPr lang="es-MX" sz="2400" dirty="0" smtClean="0">
                    <a:solidFill>
                      <a:schemeClr val="tx1"/>
                    </a:solidFill>
                  </a:rPr>
                  <a:t>dos </a:t>
                </a:r>
                <a:r>
                  <a:rPr lang="es-MX" sz="2400" dirty="0">
                    <a:solidFill>
                      <a:schemeClr val="tx1"/>
                    </a:solidFill>
                  </a:rPr>
                  <a:t>matrices A=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𝑖𝑗</m:t>
                            </m:r>
                          </m:sub>
                        </m:sSub>
                      </m:e>
                    </m:d>
                  </m:oMath>
                </a14:m>
                <a:r>
                  <a:rPr lang="es-MX" sz="2400" dirty="0">
                    <a:solidFill>
                      <a:schemeClr val="tx1"/>
                    </a:solidFill>
                  </a:rPr>
                  <a:t> y  b=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b="0" i="1">
                                <a:solidFill>
                                  <a:schemeClr val="tx1"/>
                                </a:solidFill>
                                <a:latin typeface="Cambria Math"/>
                              </a:rPr>
                              <m:t>𝑏</m:t>
                            </m:r>
                          </m:e>
                          <m:sub>
                            <m:r>
                              <a:rPr lang="es-MX" sz="2400" b="0" i="1">
                                <a:solidFill>
                                  <a:schemeClr val="tx1"/>
                                </a:solidFill>
                                <a:latin typeface="Cambria Math"/>
                              </a:rPr>
                              <m:t>𝑖𝑗</m:t>
                            </m:r>
                          </m:sub>
                        </m:sSub>
                      </m:e>
                    </m:d>
                  </m:oMath>
                </a14:m>
                <a:r>
                  <a:rPr lang="es-MX" sz="2400" dirty="0">
                    <a:solidFill>
                      <a:schemeClr val="tx1"/>
                    </a:solidFill>
                  </a:rPr>
                  <a:t> son ihuales si (1) son del mismo tamaño y (2) las componentes correspondientes son iguales</a:t>
                </a:r>
                <a:r>
                  <a:rPr lang="es-MX" sz="2400" dirty="0" smtClean="0">
                    <a:solidFill>
                      <a:schemeClr val="tx1"/>
                    </a:solidFill>
                  </a:rPr>
                  <a:t>.</a:t>
                </a:r>
              </a:p>
              <a:p>
                <a:pPr marL="0" indent="0">
                  <a:buNone/>
                </a:pPr>
                <a:r>
                  <a:rPr lang="es-MX" sz="2400" dirty="0" smtClean="0">
                    <a:solidFill>
                      <a:schemeClr val="tx1"/>
                    </a:solidFill>
                  </a:rPr>
                  <a:t>                                                </a:t>
                </a:r>
                <a14:m>
                  <m:oMath xmlns:m="http://schemas.openxmlformats.org/officeDocument/2006/math">
                    <m:d>
                      <m:dPr>
                        <m:ctrlPr>
                          <a:rPr lang="es-MX" sz="2400" i="1">
                            <a:solidFill>
                              <a:schemeClr val="tx1"/>
                            </a:solidFill>
                            <a:latin typeface="Cambria Math"/>
                          </a:rPr>
                        </m:ctrlPr>
                      </m:dPr>
                      <m:e>
                        <m:m>
                          <m:mPr>
                            <m:plcHide m:val="on"/>
                            <m:mcs>
                              <m:mc>
                                <m:mcPr>
                                  <m:count m:val="2"/>
                                  <m:mcJc m:val="center"/>
                                </m:mcPr>
                              </m:mc>
                            </m:mcs>
                            <m:ctrlPr>
                              <a:rPr lang="es-MX" sz="2400" i="1">
                                <a:solidFill>
                                  <a:schemeClr val="tx1"/>
                                </a:solidFill>
                                <a:latin typeface="Cambria Math"/>
                              </a:rPr>
                            </m:ctrlPr>
                          </m:mPr>
                          <m:mr>
                            <m:e>
                              <m:r>
                                <a:rPr lang="es-MX" sz="2400" b="0" i="1">
                                  <a:solidFill>
                                    <a:schemeClr val="tx1"/>
                                  </a:solidFill>
                                  <a:latin typeface="Cambria Math"/>
                                </a:rPr>
                                <m:t>1</m:t>
                              </m:r>
                            </m:e>
                            <m:e>
                              <m:r>
                                <a:rPr lang="es-MX" sz="2400" b="0" i="1">
                                  <a:solidFill>
                                    <a:schemeClr val="tx1"/>
                                  </a:solidFill>
                                  <a:latin typeface="Cambria Math"/>
                                </a:rPr>
                                <m:t>0</m:t>
                              </m:r>
                            </m:e>
                          </m:mr>
                          <m:mr>
                            <m:e>
                              <m:r>
                                <a:rPr lang="es-MX" sz="2400" b="0" i="1">
                                  <a:solidFill>
                                    <a:schemeClr val="tx1"/>
                                  </a:solidFill>
                                  <a:latin typeface="Cambria Math"/>
                                </a:rPr>
                                <m:t>0</m:t>
                              </m:r>
                            </m:e>
                            <m:e>
                              <m:r>
                                <a:rPr lang="es-MX" sz="2400" b="0" i="1">
                                  <a:solidFill>
                                    <a:schemeClr val="tx1"/>
                                  </a:solidFill>
                                  <a:latin typeface="Cambria Math"/>
                                </a:rPr>
                                <m:t>1</m:t>
                              </m:r>
                            </m:e>
                          </m:mr>
                        </m:m>
                      </m:e>
                    </m:d>
                  </m:oMath>
                </a14:m>
                <a:r>
                  <a:rPr lang="es-MX" sz="2400" dirty="0">
                    <a:solidFill>
                      <a:schemeClr val="tx1"/>
                    </a:solidFill>
                  </a:rPr>
                  <a:t> Y </a:t>
                </a:r>
                <a14:m>
                  <m:oMath xmlns:m="http://schemas.openxmlformats.org/officeDocument/2006/math">
                    <m:d>
                      <m:dPr>
                        <m:ctrlPr>
                          <a:rPr lang="es-MX" sz="2400" i="1">
                            <a:solidFill>
                              <a:schemeClr val="tx1"/>
                            </a:solidFill>
                            <a:latin typeface="Cambria Math"/>
                          </a:rPr>
                        </m:ctrlPr>
                      </m:dPr>
                      <m:e>
                        <m:m>
                          <m:mPr>
                            <m:mcs>
                              <m:mc>
                                <m:mcPr>
                                  <m:count m:val="3"/>
                                  <m:mcJc m:val="center"/>
                                </m:mcPr>
                              </m:mc>
                            </m:mcs>
                            <m:ctrlPr>
                              <a:rPr lang="es-MX" sz="2400" i="1">
                                <a:solidFill>
                                  <a:schemeClr val="tx1"/>
                                </a:solidFill>
                                <a:latin typeface="Cambria Math"/>
                              </a:rPr>
                            </m:ctrlPr>
                          </m:mPr>
                          <m:mr>
                            <m:e>
                              <m:r>
                                <m:rPr>
                                  <m:brk m:alnAt="7"/>
                                </m:rPr>
                                <a:rPr lang="es-MX" sz="2400" b="0" i="1">
                                  <a:solidFill>
                                    <a:schemeClr val="tx1"/>
                                  </a:solidFill>
                                  <a:latin typeface="Cambria Math"/>
                                </a:rPr>
                                <m:t>1</m:t>
                              </m:r>
                            </m:e>
                            <m:e>
                              <m:r>
                                <a:rPr lang="es-MX" sz="2400" b="0" i="1">
                                  <a:solidFill>
                                    <a:schemeClr val="tx1"/>
                                  </a:solidFill>
                                  <a:latin typeface="Cambria Math"/>
                                </a:rPr>
                                <m:t>0</m:t>
                              </m:r>
                            </m:e>
                            <m:e>
                              <m:r>
                                <a:rPr lang="es-MX" sz="2400" b="0" i="1">
                                  <a:solidFill>
                                    <a:schemeClr val="tx1"/>
                                  </a:solidFill>
                                  <a:latin typeface="Cambria Math"/>
                                </a:rPr>
                                <m:t>0</m:t>
                              </m:r>
                            </m:e>
                          </m:mr>
                          <m:mr>
                            <m:e>
                              <m:r>
                                <a:rPr lang="es-MX" sz="2400" b="0" i="1">
                                  <a:solidFill>
                                    <a:schemeClr val="tx1"/>
                                  </a:solidFill>
                                  <a:latin typeface="Cambria Math"/>
                                </a:rPr>
                                <m:t>0</m:t>
                              </m:r>
                            </m:e>
                            <m:e>
                              <m:r>
                                <a:rPr lang="es-MX" sz="2400" b="0" i="1">
                                  <a:solidFill>
                                    <a:schemeClr val="tx1"/>
                                  </a:solidFill>
                                  <a:latin typeface="Cambria Math"/>
                                </a:rPr>
                                <m:t>1</m:t>
                              </m:r>
                            </m:e>
                            <m:e>
                              <m:r>
                                <a:rPr lang="es-MX" sz="2400" b="0" i="1">
                                  <a:solidFill>
                                    <a:schemeClr val="tx1"/>
                                  </a:solidFill>
                                  <a:latin typeface="Cambria Math"/>
                                </a:rPr>
                                <m:t>0</m:t>
                              </m:r>
                            </m:e>
                          </m:mr>
                        </m:m>
                      </m:e>
                    </m:d>
                  </m:oMath>
                </a14:m>
                <a:endParaRPr lang="es-MX" sz="2400" dirty="0">
                  <a:solidFill>
                    <a:schemeClr val="tx1"/>
                  </a:solidFill>
                </a:endParaRPr>
              </a:p>
              <a:p>
                <a:pPr marL="0" indent="0">
                  <a:buNone/>
                </a:pPr>
                <a:r>
                  <a:rPr lang="es-MX" sz="2400" b="1" dirty="0"/>
                  <a:t>L</a:t>
                </a:r>
                <a:r>
                  <a:rPr lang="es-MX" sz="2400" b="1" dirty="0" smtClean="0">
                    <a:solidFill>
                      <a:schemeClr val="tx1"/>
                    </a:solidFill>
                  </a:rPr>
                  <a:t>os vectores matrices de un renglón o columna</a:t>
                </a:r>
              </a:p>
              <a:p>
                <a:pPr marL="0" indent="0">
                  <a:buNone/>
                </a:pPr>
                <a:r>
                  <a:rPr lang="es-MX" sz="2400" dirty="0" smtClean="0">
                    <a:solidFill>
                      <a:schemeClr val="tx1"/>
                    </a:solidFill>
                  </a:rPr>
                  <a:t>cada </a:t>
                </a:r>
                <a:r>
                  <a:rPr lang="es-MX" sz="2400" dirty="0">
                    <a:solidFill>
                      <a:schemeClr val="tx1"/>
                    </a:solidFill>
                  </a:rPr>
                  <a:t>vector es un tipo especial de matriz. el vector de  </a:t>
                </a:r>
                <a:r>
                  <a:rPr lang="es-MX" sz="2400" i="1" dirty="0">
                    <a:solidFill>
                      <a:schemeClr val="tx1"/>
                    </a:solidFill>
                  </a:rPr>
                  <a:t>n </a:t>
                </a:r>
                <a:r>
                  <a:rPr lang="es-MX" sz="2400" dirty="0">
                    <a:solidFill>
                      <a:schemeClr val="tx1"/>
                    </a:solidFill>
                  </a:rPr>
                  <a:t>componentes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1</m:t>
                            </m:r>
                          </m:sub>
                        </m:sSub>
                        <m:r>
                          <a:rPr lang="es-MX" sz="2400" b="0" i="1">
                            <a:solidFill>
                              <a:schemeClr val="tx1"/>
                            </a:solidFill>
                            <a:latin typeface="Cambria Math"/>
                          </a:rPr>
                          <m:t>,</m:t>
                        </m:r>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2</m:t>
                            </m:r>
                          </m:sub>
                        </m:sSub>
                        <m:r>
                          <a:rPr lang="es-MX" sz="2400" b="0" i="1">
                            <a:solidFill>
                              <a:schemeClr val="tx1"/>
                            </a:solidFill>
                            <a:latin typeface="Cambria Math"/>
                          </a:rPr>
                          <m:t>,…</m:t>
                        </m:r>
                        <m:sSub>
                          <m:sSubPr>
                            <m:ctrlPr>
                              <a:rPr lang="es-MX" sz="2400" i="1">
                                <a:solidFill>
                                  <a:schemeClr val="tx1"/>
                                </a:solidFill>
                                <a:latin typeface="Cambria Math"/>
                              </a:rPr>
                            </m:ctrlPr>
                          </m:sSubPr>
                          <m:e>
                            <m:r>
                              <a:rPr lang="es-MX" sz="2400" b="0" i="1">
                                <a:solidFill>
                                  <a:schemeClr val="tx1"/>
                                </a:solidFill>
                                <a:latin typeface="Cambria Math"/>
                              </a:rPr>
                              <m:t>𝑐</m:t>
                            </m:r>
                          </m:e>
                          <m:sub>
                            <m:r>
                              <a:rPr lang="es-MX" sz="2400" b="0" i="1">
                                <a:solidFill>
                                  <a:schemeClr val="tx1"/>
                                </a:solidFill>
                                <a:latin typeface="Cambria Math"/>
                              </a:rPr>
                              <m:t>𝑛</m:t>
                            </m:r>
                          </m:sub>
                        </m:sSub>
                      </m:e>
                    </m:d>
                  </m:oMath>
                </a14:m>
                <a:r>
                  <a:rPr lang="es-MX" sz="2400" dirty="0">
                    <a:solidFill>
                      <a:schemeClr val="tx1"/>
                    </a:solidFill>
                  </a:rPr>
                  <a:t> es una matriz de </a:t>
                </a:r>
                <a:r>
                  <a:rPr lang="es-MX" sz="2400" i="1" dirty="0">
                    <a:solidFill>
                      <a:schemeClr val="tx1"/>
                    </a:solidFill>
                  </a:rPr>
                  <a:t>1 x n</a:t>
                </a:r>
                <a:r>
                  <a:rPr lang="es-MX" sz="2400" dirty="0">
                    <a:solidFill>
                      <a:schemeClr val="tx1"/>
                    </a:solidFill>
                  </a:rPr>
                  <a:t>, mientras que el vector columna de n componentes :</a:t>
                </a:r>
                <a:endParaRPr lang="es-MX" sz="2400" dirty="0" smtClean="0">
                  <a:solidFill>
                    <a:schemeClr val="tx1"/>
                  </a:solidFill>
                </a:endParaRPr>
              </a:p>
              <a:p>
                <a:pPr marL="0" indent="0">
                  <a:buNone/>
                </a:pPr>
                <a14:m>
                  <m:oMath xmlns:m="http://schemas.openxmlformats.org/officeDocument/2006/math">
                    <m:d>
                      <m:dPr>
                        <m:ctrlPr>
                          <a:rPr lang="es-MX" sz="2400" i="1">
                            <a:solidFill>
                              <a:schemeClr val="tx1"/>
                            </a:solidFill>
                            <a:latin typeface="Cambria Math"/>
                          </a:rPr>
                        </m:ctrlPr>
                      </m:dPr>
                      <m:e>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1</m:t>
                                  </m:r>
                                </m:sub>
                              </m:sSub>
                            </m:e>
                          </m:mr>
                          <m:mr>
                            <m:e>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2</m:t>
                                  </m:r>
                                </m:sub>
                              </m:sSub>
                            </m:e>
                          </m:mr>
                          <m:mr>
                            <m:e>
                              <m:eqArr>
                                <m:eqArrPr>
                                  <m:ctrlPr>
                                    <a:rPr lang="es-MX" sz="2400" i="1">
                                      <a:solidFill>
                                        <a:schemeClr val="tx1"/>
                                      </a:solidFill>
                                      <a:latin typeface="Cambria Math"/>
                                    </a:rPr>
                                  </m:ctrlPr>
                                </m:eqArrPr>
                                <m:e>
                                  <m:r>
                                    <a:rPr lang="es-MX" sz="2400" b="0" i="1">
                                      <a:solidFill>
                                        <a:schemeClr val="tx1"/>
                                      </a:solidFill>
                                      <a:latin typeface="Cambria Math"/>
                                    </a:rPr>
                                    <m:t>⋮</m:t>
                                  </m:r>
                                </m:e>
                                <m:e>
                                  <m:sSub>
                                    <m:sSubPr>
                                      <m:ctrlPr>
                                        <a:rPr lang="es-MX" sz="2400" i="1">
                                          <a:solidFill>
                                            <a:schemeClr val="tx1"/>
                                          </a:solidFill>
                                          <a:latin typeface="Cambria Math"/>
                                        </a:rPr>
                                      </m:ctrlPr>
                                    </m:sSubPr>
                                    <m:e>
                                      <m:r>
                                        <a:rPr lang="es-MX" sz="2400" b="0" i="1">
                                          <a:solidFill>
                                            <a:schemeClr val="tx1"/>
                                          </a:solidFill>
                                          <a:latin typeface="Cambria Math"/>
                                        </a:rPr>
                                        <m:t>𝑎</m:t>
                                      </m:r>
                                    </m:e>
                                    <m:sub>
                                      <m:r>
                                        <a:rPr lang="es-MX" sz="2400" b="0" i="1">
                                          <a:solidFill>
                                            <a:schemeClr val="tx1"/>
                                          </a:solidFill>
                                          <a:latin typeface="Cambria Math"/>
                                        </a:rPr>
                                        <m:t>𝑛</m:t>
                                      </m:r>
                                    </m:sub>
                                  </m:sSub>
                                </m:e>
                              </m:eqArr>
                            </m:e>
                          </m:mr>
                        </m:m>
                      </m:e>
                    </m:d>
                  </m:oMath>
                </a14:m>
                <a:r>
                  <a:rPr lang="es-MX" sz="2400" dirty="0">
                    <a:solidFill>
                      <a:schemeClr val="tx1"/>
                    </a:solidFill>
                  </a:rPr>
                  <a:t> es una matriz de </a:t>
                </a:r>
                <a:r>
                  <a:rPr lang="es-MX" sz="2400" i="1" dirty="0">
                    <a:solidFill>
                      <a:schemeClr val="tx1"/>
                    </a:solidFill>
                  </a:rPr>
                  <a:t>n x 1 </a:t>
                </a:r>
                <a:r>
                  <a:rPr lang="es-MX" sz="2400" dirty="0">
                    <a:solidFill>
                      <a:schemeClr val="tx1"/>
                    </a:solidFill>
                  </a:rPr>
                  <a:t>.</a:t>
                </a:r>
              </a:p>
              <a:p>
                <a:pPr marL="0" indent="0">
                  <a:buNone/>
                </a:pPr>
                <a:r>
                  <a:rPr lang="es-MX" sz="2400" b="1" dirty="0" smtClean="0">
                    <a:solidFill>
                      <a:schemeClr val="tx1"/>
                    </a:solidFill>
                  </a:rPr>
                  <a:t>                   </a:t>
                </a:r>
                <a:endParaRPr lang="es-MX" sz="2400" b="1"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b="-4757"/>
                </a:stretch>
              </a:blipFill>
            </p:spPr>
            <p:txBody>
              <a:bodyPr/>
              <a:lstStyle/>
              <a:p>
                <a:r>
                  <a:rPr lang="es-MX">
                    <a:noFill/>
                  </a:rPr>
                  <a:t> </a:t>
                </a:r>
              </a:p>
            </p:txBody>
          </p:sp>
        </mc:Fallback>
      </mc:AlternateContent>
    </p:spTree>
    <p:extLst>
      <p:ext uri="{BB962C8B-B14F-4D97-AF65-F5344CB8AC3E}">
        <p14:creationId xmlns:p14="http://schemas.microsoft.com/office/powerpoint/2010/main" val="2908091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fontScale="92500" lnSpcReduction="10000"/>
              </a:bodyPr>
              <a:lstStyle/>
              <a:p>
                <a:pPr marL="0" indent="0">
                  <a:buNone/>
                </a:pPr>
                <a:r>
                  <a:rPr lang="es-MX" sz="2400" b="1" dirty="0" smtClean="0">
                    <a:solidFill>
                      <a:schemeClr val="tx1"/>
                    </a:solidFill>
                  </a:rPr>
                  <a:t>Suma </a:t>
                </a:r>
                <a:r>
                  <a:rPr lang="es-MX" sz="2400" b="1" dirty="0">
                    <a:solidFill>
                      <a:schemeClr val="tx1"/>
                    </a:solidFill>
                  </a:rPr>
                  <a:t>de matrices</a:t>
                </a:r>
              </a:p>
              <a:p>
                <a:pPr marL="0" indent="0">
                  <a:buNone/>
                </a:pPr>
                <a:r>
                  <a:rPr lang="es-MX" sz="2400" dirty="0">
                    <a:solidFill>
                      <a:schemeClr val="tx1"/>
                    </a:solidFill>
                  </a:rPr>
                  <a:t>Sean a=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𝑖𝑗</m:t>
                            </m:r>
                          </m:sub>
                        </m:sSub>
                      </m:e>
                    </m:d>
                  </m:oMath>
                </a14:m>
                <a:r>
                  <a:rPr lang="es-MX" sz="2400" dirty="0">
                    <a:solidFill>
                      <a:schemeClr val="tx1"/>
                    </a:solidFill>
                  </a:rPr>
                  <a:t> y b=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𝑖𝑗</m:t>
                            </m:r>
                          </m:sub>
                        </m:sSub>
                      </m:e>
                    </m:d>
                  </m:oMath>
                </a14:m>
                <a:r>
                  <a:rPr lang="es-MX" sz="2400" dirty="0">
                    <a:solidFill>
                      <a:schemeClr val="tx1"/>
                    </a:solidFill>
                  </a:rPr>
                  <a:t> dos matrices de </a:t>
                </a:r>
                <a:r>
                  <a:rPr lang="es-MX" sz="2400" i="1" dirty="0">
                    <a:solidFill>
                      <a:schemeClr val="tx1"/>
                    </a:solidFill>
                  </a:rPr>
                  <a:t>m x n</a:t>
                </a:r>
                <a:r>
                  <a:rPr lang="es-MX" sz="2400" dirty="0">
                    <a:solidFill>
                      <a:schemeClr val="tx1"/>
                    </a:solidFill>
                  </a:rPr>
                  <a:t>. por lo tanto la </a:t>
                </a:r>
                <a:r>
                  <a:rPr lang="es-MX" sz="2400" dirty="0" smtClean="0">
                    <a:solidFill>
                      <a:schemeClr val="tx1"/>
                    </a:solidFill>
                  </a:rPr>
                  <a:t>suma de A y B es la matriz m x n, A + B dada  por</a:t>
                </a:r>
              </a:p>
              <a:p>
                <a:pPr marL="0" indent="0">
                  <a:buNone/>
                </a:pPr>
                <a:endParaRPr lang="es-MX" sz="2400" i="1" dirty="0" smtClean="0">
                  <a:solidFill>
                    <a:schemeClr val="tx1"/>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s-MX" sz="2400" i="1">
                          <a:solidFill>
                            <a:schemeClr val="tx1"/>
                          </a:solidFill>
                          <a:latin typeface="Cambria Math" panose="02040503050406030204" pitchFamily="18" charset="0"/>
                        </a:rPr>
                        <m:t>𝐴</m:t>
                      </m:r>
                      <m:r>
                        <a:rPr lang="es-MX" sz="2400" i="1">
                          <a:solidFill>
                            <a:schemeClr val="tx1"/>
                          </a:solidFill>
                          <a:latin typeface="Cambria Math" panose="02040503050406030204" pitchFamily="18" charset="0"/>
                        </a:rPr>
                        <m:t>+</m:t>
                      </m:r>
                      <m:r>
                        <a:rPr lang="es-MX" sz="2400" i="1">
                          <a:solidFill>
                            <a:schemeClr val="tx1"/>
                          </a:solidFill>
                          <a:latin typeface="Cambria Math" panose="02040503050406030204" pitchFamily="18" charset="0"/>
                        </a:rPr>
                        <m:t>𝐵</m:t>
                      </m:r>
                      <m:r>
                        <a:rPr lang="es-MX" sz="2400" i="1">
                          <a:solidFill>
                            <a:schemeClr val="tx1"/>
                          </a:solidFill>
                          <a:latin typeface="Cambria Math" panose="02040503050406030204" pitchFamily="18" charset="0"/>
                        </a:rPr>
                        <m:t>=</m:t>
                      </m:r>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𝑖𝑗</m:t>
                              </m:r>
                            </m:sub>
                          </m:sSub>
                          <m:r>
                            <a:rPr lang="es-MX" sz="2400" i="1">
                              <a:solidFill>
                                <a:schemeClr val="tx1"/>
                              </a:solidFill>
                              <a:latin typeface="Cambria Math" panose="02040503050406030204" pitchFamily="18" charset="0"/>
                            </a:rPr>
                            <m:t> </m:t>
                          </m:r>
                        </m:e>
                      </m:d>
                      <m:r>
                        <a:rPr lang="es-MX" sz="2400" b="0" i="1" smtClean="0">
                          <a:solidFill>
                            <a:schemeClr val="tx1"/>
                          </a:solidFill>
                          <a:latin typeface="Cambria Math"/>
                        </a:rPr>
                        <m:t>=</m:t>
                      </m:r>
                      <m:r>
                        <a:rPr lang="es-MX" sz="2400" i="1">
                          <a:solidFill>
                            <a:schemeClr val="tx1"/>
                          </a:solidFill>
                          <a:latin typeface="Cambria Math" panose="02040503050406030204" pitchFamily="18" charset="0"/>
                        </a:rPr>
                        <m:t>= </m:t>
                      </m:r>
                      <m:d>
                        <m:dPr>
                          <m:begChr m:val="["/>
                          <m:endChr m:val="]"/>
                          <m:ctrlPr>
                            <a:rPr lang="es-MX" sz="2400" i="1">
                              <a:solidFill>
                                <a:schemeClr val="tx1"/>
                              </a:solidFill>
                              <a:latin typeface="Cambria Math"/>
                            </a:rPr>
                          </m:ctrlPr>
                        </m:dPr>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e>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11</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21</m:t>
                                    </m:r>
                                  </m:sub>
                                </m:sSub>
                              </m:e>
                            </m:mr>
                            <m:mr>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𝑚𝑙</m:t>
                                        </m:r>
                                      </m:sub>
                                    </m:sSub>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𝑚𝑙</m:t>
                                        </m:r>
                                      </m:sub>
                                    </m:sSub>
                                  </m:e>
                                </m:eqArr>
                              </m:e>
                            </m:mr>
                          </m:m>
                          <m:r>
                            <a:rPr lang="es-MX" sz="2400" i="1">
                              <a:solidFill>
                                <a:schemeClr val="tx1"/>
                              </a:solidFill>
                              <a:latin typeface="Cambria Math" panose="02040503050406030204" pitchFamily="18" charset="0"/>
                            </a:rPr>
                            <m:t>     </m:t>
                          </m:r>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e>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12</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e>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22</m:t>
                                    </m:r>
                                  </m:sub>
                                </m:sSub>
                              </m:e>
                            </m:mr>
                            <m:mr>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𝑚</m:t>
                                        </m:r>
                                        <m:r>
                                          <a:rPr lang="es-MX" sz="2400" i="1">
                                            <a:solidFill>
                                              <a:schemeClr val="tx1"/>
                                            </a:solidFill>
                                            <a:latin typeface="Cambria Math" panose="02040503050406030204" pitchFamily="18" charset="0"/>
                                          </a:rPr>
                                          <m:t>2</m:t>
                                        </m:r>
                                      </m:sub>
                                    </m:sSub>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𝑚</m:t>
                                        </m:r>
                                        <m:r>
                                          <a:rPr lang="es-MX" sz="2400" i="1">
                                            <a:solidFill>
                                              <a:schemeClr val="tx1"/>
                                            </a:solidFill>
                                            <a:latin typeface="Cambria Math" panose="02040503050406030204" pitchFamily="18" charset="0"/>
                                          </a:rPr>
                                          <m:t>2</m:t>
                                        </m:r>
                                      </m:sub>
                                    </m:sSub>
                                  </m:e>
                                </m:eqArr>
                              </m:e>
                            </m:mr>
                          </m:m>
                          <m:r>
                            <a:rPr lang="es-MX" sz="2400" i="1">
                              <a:solidFill>
                                <a:schemeClr val="tx1"/>
                              </a:solidFill>
                              <a:latin typeface="Cambria Math" panose="02040503050406030204" pitchFamily="18" charset="0"/>
                            </a:rPr>
                            <m:t>     </m:t>
                          </m:r>
                          <m:m>
                            <m:mPr>
                              <m:mcs>
                                <m:mc>
                                  <m:mcPr>
                                    <m:count m:val="3"/>
                                    <m:mcJc m:val="center"/>
                                  </m:mcPr>
                                </m:mc>
                              </m:mcs>
                              <m:ctrlPr>
                                <a:rPr lang="es-MX" sz="2400" i="1">
                                  <a:solidFill>
                                    <a:schemeClr val="tx1"/>
                                  </a:solidFill>
                                  <a:latin typeface="Cambria Math"/>
                                </a:rPr>
                              </m:ctrlPr>
                            </m:mPr>
                            <m:mr>
                              <m:e>
                                <m:r>
                                  <m:rPr>
                                    <m:brk m:alnAt="7"/>
                                  </m:rP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m:t>
                                    </m:r>
                                    <m:r>
                                      <a:rPr lang="es-MX" sz="2400" i="1">
                                        <a:solidFill>
                                          <a:schemeClr val="tx1"/>
                                        </a:solidFill>
                                        <a:latin typeface="Cambria Math" panose="02040503050406030204" pitchFamily="18" charset="0"/>
                                      </a:rPr>
                                      <m:t>𝑛</m:t>
                                    </m:r>
                                  </m:sub>
                                </m:sSub>
                              </m:e>
                              <m:e>
                                <m:r>
                                  <a:rPr lang="es-MX" sz="2400" i="1">
                                    <a:solidFill>
                                      <a:schemeClr val="tx1"/>
                                    </a:solidFill>
                                    <a:latin typeface="Cambria Math" panose="02040503050406030204" pitchFamily="18" charset="0"/>
                                  </a:rPr>
                                  <m:t>+</m:t>
                                </m:r>
                              </m:e>
                            </m:mr>
                            <m:m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m:t>
                                    </m:r>
                                    <m:r>
                                      <a:rPr lang="es-MX" sz="2400" i="1">
                                        <a:solidFill>
                                          <a:schemeClr val="tx1"/>
                                        </a:solidFill>
                                        <a:latin typeface="Cambria Math" panose="02040503050406030204" pitchFamily="18" charset="0"/>
                                      </a:rPr>
                                      <m:t>𝑛</m:t>
                                    </m:r>
                                  </m:sub>
                                </m:sSub>
                              </m:e>
                              <m:e>
                                <m:r>
                                  <a:rPr lang="es-MX" sz="2400" i="1">
                                    <a:solidFill>
                                      <a:schemeClr val="tx1"/>
                                    </a:solidFill>
                                    <a:latin typeface="Cambria Math" panose="02040503050406030204" pitchFamily="18" charset="0"/>
                                  </a:rPr>
                                  <m:t>+</m:t>
                                </m:r>
                              </m:e>
                            </m:mr>
                            <m:mr>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𝑚𝑛</m:t>
                                        </m:r>
                                      </m:sub>
                                    </m:sSub>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qArr>
                              </m:e>
                            </m:mr>
                          </m:m>
                          <m:r>
                            <a:rPr lang="es-MX" sz="2400" i="1">
                              <a:solidFill>
                                <a:schemeClr val="tx1"/>
                              </a:solidFill>
                              <a:latin typeface="Cambria Math" panose="02040503050406030204" pitchFamily="18" charset="0"/>
                            </a:rPr>
                            <m:t>  </m:t>
                          </m:r>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1</m:t>
                                    </m:r>
                                    <m:r>
                                      <a:rPr lang="es-MX" sz="2400" i="1">
                                        <a:solidFill>
                                          <a:schemeClr val="tx1"/>
                                        </a:solidFill>
                                        <a:latin typeface="Cambria Math" panose="02040503050406030204" pitchFamily="18" charset="0"/>
                                      </a:rPr>
                                      <m:t>𝑛</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2</m:t>
                                    </m:r>
                                    <m:r>
                                      <a:rPr lang="es-MX" sz="2400" i="1">
                                        <a:solidFill>
                                          <a:schemeClr val="tx1"/>
                                        </a:solidFill>
                                        <a:latin typeface="Cambria Math" panose="02040503050406030204" pitchFamily="18" charset="0"/>
                                      </a:rPr>
                                      <m:t>𝑛</m:t>
                                    </m:r>
                                  </m:sub>
                                </m:sSub>
                              </m:e>
                            </m:mr>
                            <m:mr>
                              <m:e>
                                <m:r>
                                  <a:rPr lang="es-MX" sz="2400" i="1">
                                    <a:solidFill>
                                      <a:schemeClr val="tx1"/>
                                    </a:solidFill>
                                    <a:latin typeface="Cambria Math" panose="02040503050406030204" pitchFamily="18" charset="0"/>
                                  </a:rPr>
                                  <m:t>  </m:t>
                                </m:r>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𝑚𝑛</m:t>
                                        </m:r>
                                      </m:sub>
                                    </m:sSub>
                                  </m:e>
                                </m:eqArr>
                              </m:e>
                            </m:mr>
                          </m:m>
                        </m:e>
                      </m:d>
                    </m:oMath>
                  </m:oMathPara>
                </a14:m>
                <a:endParaRPr lang="es-MX" sz="2400" dirty="0">
                  <a:solidFill>
                    <a:schemeClr val="tx1"/>
                  </a:solidFill>
                </a:endParaRPr>
              </a:p>
              <a:p>
                <a:pPr marL="0" indent="0">
                  <a:buNone/>
                </a:pPr>
                <a:r>
                  <a:rPr lang="es-MX" sz="2400" dirty="0" smtClean="0">
                    <a:solidFill>
                      <a:schemeClr val="tx1"/>
                    </a:solidFill>
                  </a:rPr>
                  <a:t>Es </a:t>
                </a:r>
                <a:r>
                  <a:rPr lang="es-MX" sz="2400" dirty="0">
                    <a:solidFill>
                      <a:schemeClr val="tx1"/>
                    </a:solidFill>
                  </a:rPr>
                  <a:t>decir, A+ B es la matriz m x n que se obtiene al sumar las componentes  correspondientes de A y B.</a:t>
                </a:r>
              </a:p>
              <a:p>
                <a:pPr marL="0" indent="0">
                  <a:buNone/>
                </a:pPr>
                <a:r>
                  <a:rPr lang="es-MX" sz="2400" dirty="0" smtClean="0">
                    <a:solidFill>
                      <a:schemeClr val="tx1"/>
                    </a:solidFill>
                  </a:rPr>
                  <a:t>Se </a:t>
                </a:r>
                <a:r>
                  <a:rPr lang="es-MX" sz="2400" dirty="0">
                    <a:solidFill>
                      <a:schemeClr val="tx1"/>
                    </a:solidFill>
                  </a:rPr>
                  <a:t>define únicamente cuando las matrices son del mismo tamaño  por ejemplo de 2 x 2, 3 x 3, etc. </a:t>
                </a:r>
              </a:p>
              <a:p>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467431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fontScale="92500" lnSpcReduction="10000"/>
              </a:bodyPr>
              <a:lstStyle/>
              <a:p>
                <a:pPr marL="0" indent="0">
                  <a:buNone/>
                </a:pPr>
                <a:r>
                  <a:rPr lang="es-MX" sz="2400" b="1" dirty="0" smtClean="0">
                    <a:solidFill>
                      <a:schemeClr val="tx1"/>
                    </a:solidFill>
                  </a:rPr>
                  <a:t>Multiplicación </a:t>
                </a:r>
                <a:r>
                  <a:rPr lang="es-MX" sz="2400" b="1" dirty="0">
                    <a:solidFill>
                      <a:schemeClr val="tx1"/>
                    </a:solidFill>
                  </a:rPr>
                  <a:t>de una matriz por un escalar </a:t>
                </a:r>
              </a:p>
              <a:p>
                <a:pPr marL="0" indent="0">
                  <a:buNone/>
                </a:pPr>
                <a:r>
                  <a:rPr lang="es-MX" sz="2400" dirty="0" smtClean="0">
                    <a:solidFill>
                      <a:schemeClr val="tx1"/>
                    </a:solidFill>
                  </a:rPr>
                  <a:t>Si A </a:t>
                </a:r>
                <a:r>
                  <a:rPr lang="es-MX" sz="2400" dirty="0">
                    <a:solidFill>
                      <a:schemeClr val="tx1"/>
                    </a:solidFill>
                  </a:rPr>
                  <a:t>=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𝑖𝑗</m:t>
                            </m:r>
                          </m:sub>
                        </m:sSub>
                      </m:e>
                    </m:d>
                  </m:oMath>
                </a14:m>
                <a:r>
                  <a:rPr lang="es-MX" sz="2400" dirty="0">
                    <a:solidFill>
                      <a:schemeClr val="tx1"/>
                    </a:solidFill>
                  </a:rPr>
                  <a:t> es una matriz de m x n y si </a:t>
                </a:r>
                <a14:m>
                  <m:oMath xmlns:m="http://schemas.openxmlformats.org/officeDocument/2006/math">
                    <m:r>
                      <a:rPr lang="es-MX" sz="2400" i="1">
                        <a:solidFill>
                          <a:schemeClr val="tx1"/>
                        </a:solidFill>
                        <a:latin typeface="Cambria Math"/>
                        <a:ea typeface="Cambria Math"/>
                      </a:rPr>
                      <m:t>𝛼</m:t>
                    </m:r>
                  </m:oMath>
                </a14:m>
                <a:r>
                  <a:rPr lang="es-MX" sz="2400" dirty="0">
                    <a:solidFill>
                      <a:schemeClr val="tx1"/>
                    </a:solidFill>
                  </a:rPr>
                  <a:t> es un escalar, entonces la matriz m x n, </a:t>
                </a:r>
                <a14:m>
                  <m:oMath xmlns:m="http://schemas.openxmlformats.org/officeDocument/2006/math">
                    <m:r>
                      <a:rPr lang="es-MX" sz="2400" i="1">
                        <a:solidFill>
                          <a:schemeClr val="tx1"/>
                        </a:solidFill>
                        <a:latin typeface="Cambria Math"/>
                        <a:ea typeface="Cambria Math"/>
                      </a:rPr>
                      <m:t>𝛼</m:t>
                    </m:r>
                  </m:oMath>
                </a14:m>
                <a:r>
                  <a:rPr lang="es-MX" sz="2400" dirty="0">
                    <a:solidFill>
                      <a:schemeClr val="tx1"/>
                    </a:solidFill>
                  </a:rPr>
                  <a:t>A , esta dada por:</a:t>
                </a:r>
              </a:p>
              <a:p>
                <a:pPr marL="0" indent="0">
                  <a:buNone/>
                </a:pPr>
                <a:r>
                  <a:rPr lang="es-ES" sz="2400" dirty="0">
                    <a:solidFill>
                      <a:schemeClr val="tx1"/>
                    </a:solidFill>
                  </a:rPr>
                  <a:t>( a  b  c ) </a:t>
                </a:r>
                <a14:m>
                  <m:oMath xmlns:m="http://schemas.openxmlformats.org/officeDocument/2006/math">
                    <m:d>
                      <m:dPr>
                        <m:ctrlPr>
                          <a:rPr lang="es-ES" sz="2400" i="1">
                            <a:solidFill>
                              <a:schemeClr val="tx1"/>
                            </a:solidFill>
                            <a:latin typeface="Cambria Math"/>
                          </a:rPr>
                        </m:ctrlPr>
                      </m:dPr>
                      <m:e>
                        <m:eqArr>
                          <m:eqArrPr>
                            <m:ctrlPr>
                              <a:rPr lang="es-MX" sz="2400" i="1">
                                <a:solidFill>
                                  <a:schemeClr val="tx1"/>
                                </a:solidFill>
                                <a:latin typeface="Cambria Math"/>
                              </a:rPr>
                            </m:ctrlPr>
                          </m:eqArrPr>
                          <m:e>
                            <m:r>
                              <a:rPr lang="es-MX" sz="2400" b="0" i="1" smtClean="0">
                                <a:solidFill>
                                  <a:schemeClr val="tx1"/>
                                </a:solidFill>
                                <a:latin typeface="Cambria Math"/>
                              </a:rPr>
                              <m:t>𝑑</m:t>
                            </m:r>
                          </m:e>
                          <m:e>
                            <m:r>
                              <a:rPr lang="es-MX" sz="2400" b="0" i="1" smtClean="0">
                                <a:solidFill>
                                  <a:schemeClr val="tx1"/>
                                </a:solidFill>
                                <a:latin typeface="Cambria Math"/>
                              </a:rPr>
                              <m:t>𝑒</m:t>
                            </m:r>
                          </m:e>
                          <m:e>
                            <m:r>
                              <a:rPr lang="es-MX" sz="2400" b="0" i="1" smtClean="0">
                                <a:solidFill>
                                  <a:schemeClr val="tx1"/>
                                </a:solidFill>
                                <a:latin typeface="Cambria Math"/>
                              </a:rPr>
                              <m:t>𝑓</m:t>
                            </m:r>
                          </m:e>
                        </m:eqArr>
                      </m:e>
                    </m:d>
                  </m:oMath>
                </a14:m>
                <a:r>
                  <a:rPr lang="es-ES" sz="2400" dirty="0">
                    <a:solidFill>
                      <a:schemeClr val="tx1"/>
                    </a:solidFill>
                  </a:rPr>
                  <a:t>  = </a:t>
                </a:r>
                <a:r>
                  <a:rPr lang="es-ES" sz="2400" dirty="0" err="1">
                    <a:solidFill>
                      <a:schemeClr val="tx1"/>
                    </a:solidFill>
                  </a:rPr>
                  <a:t>a.d</a:t>
                </a:r>
                <a:r>
                  <a:rPr lang="es-ES" sz="2400" dirty="0">
                    <a:solidFill>
                      <a:schemeClr val="tx1"/>
                    </a:solidFill>
                  </a:rPr>
                  <a:t> + </a:t>
                </a:r>
                <a:r>
                  <a:rPr lang="es-ES" sz="2400" dirty="0" err="1">
                    <a:solidFill>
                      <a:schemeClr val="tx1"/>
                    </a:solidFill>
                  </a:rPr>
                  <a:t>b.e</a:t>
                </a:r>
                <a:r>
                  <a:rPr lang="es-ES" sz="2400" dirty="0">
                    <a:solidFill>
                      <a:schemeClr val="tx1"/>
                    </a:solidFill>
                  </a:rPr>
                  <a:t> + </a:t>
                </a:r>
                <a:r>
                  <a:rPr lang="es-ES" sz="2400" dirty="0" err="1">
                    <a:solidFill>
                      <a:schemeClr val="tx1"/>
                    </a:solidFill>
                  </a:rPr>
                  <a:t>c.f</a:t>
                </a:r>
                <a:r>
                  <a:rPr lang="es-ES" sz="2400" dirty="0">
                    <a:solidFill>
                      <a:schemeClr val="tx1"/>
                    </a:solidFill>
                  </a:rPr>
                  <a:t> </a:t>
                </a:r>
              </a:p>
              <a:p>
                <a:pPr marL="0" indent="0" algn="ctr">
                  <a:buNone/>
                </a:pPr>
                <a:r>
                  <a:rPr lang="es-MX" sz="2400" dirty="0">
                    <a:solidFill>
                      <a:schemeClr val="tx1"/>
                    </a:solidFill>
                  </a:rPr>
                  <a:t> </a:t>
                </a:r>
                <a14:m>
                  <m:oMath xmlns:m="http://schemas.openxmlformats.org/officeDocument/2006/math">
                    <m:r>
                      <a:rPr lang="es-MX" sz="2400" i="1">
                        <a:solidFill>
                          <a:schemeClr val="tx1"/>
                        </a:solidFill>
                        <a:latin typeface="Cambria Math" panose="02040503050406030204" pitchFamily="18" charset="0"/>
                      </a:rPr>
                      <m:t>𝑎𝐴</m:t>
                    </m:r>
                    <m:r>
                      <a:rPr lang="es-MX" sz="2400" i="1">
                        <a:solidFill>
                          <a:schemeClr val="tx1"/>
                        </a:solidFill>
                        <a:latin typeface="Cambria Math" panose="02040503050406030204" pitchFamily="18" charset="0"/>
                      </a:rPr>
                      <m:t>=</m:t>
                    </m:r>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𝑖𝑗</m:t>
                            </m:r>
                          </m:sub>
                        </m:sSub>
                      </m:e>
                    </m:d>
                    <m:r>
                      <a:rPr lang="es-MX" sz="2400" i="1">
                        <a:solidFill>
                          <a:schemeClr val="tx1"/>
                        </a:solidFill>
                        <a:latin typeface="Cambria Math" panose="02040503050406030204" pitchFamily="18" charset="0"/>
                      </a:rPr>
                      <m:t>= </m:t>
                    </m:r>
                    <m:d>
                      <m:dPr>
                        <m:begChr m:val="["/>
                        <m:endChr m:val="]"/>
                        <m:ctrlPr>
                          <a:rPr lang="es-MX" sz="2400" i="1">
                            <a:solidFill>
                              <a:schemeClr val="tx1"/>
                            </a:solidFill>
                            <a:latin typeface="Cambria Math"/>
                          </a:rPr>
                        </m:ctrlPr>
                      </m:dPr>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11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12</m:t>
                                  </m:r>
                                </m:sub>
                              </m:sSub>
                            </m:e>
                            <m:e>
                              <m:r>
                                <a:rPr lang="es-MX" sz="2400" i="1">
                                  <a:solidFill>
                                    <a:schemeClr val="tx1"/>
                                  </a:solidFill>
                                  <a:latin typeface="Cambria Math" panose="02040503050406030204" pitchFamily="18" charset="0"/>
                                </a:rPr>
                                <m:t>…</m:t>
                              </m:r>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21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22</m:t>
                                  </m:r>
                                </m:sub>
                              </m:sSub>
                            </m:e>
                            <m:e>
                              <m:r>
                                <a:rPr lang="es-MX" sz="2400" i="1">
                                  <a:solidFill>
                                    <a:schemeClr val="tx1"/>
                                  </a:solidFill>
                                  <a:latin typeface="Cambria Math" panose="02040503050406030204" pitchFamily="18" charset="0"/>
                                </a:rPr>
                                <m:t>…</m:t>
                              </m:r>
                            </m:e>
                          </m:mr>
                          <m:mr>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𝑥𝑡</m:t>
                                      </m:r>
                                    </m:sub>
                                  </m:sSub>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𝑥</m:t>
                                      </m:r>
                                      <m:r>
                                        <a:rPr lang="es-MX" sz="2400" i="1">
                                          <a:solidFill>
                                            <a:schemeClr val="tx1"/>
                                          </a:solidFill>
                                          <a:latin typeface="Cambria Math" panose="02040503050406030204" pitchFamily="18" charset="0"/>
                                        </a:rPr>
                                        <m:t>2</m:t>
                                      </m:r>
                                    </m:sub>
                                  </m:sSub>
                                </m:e>
                              </m:eqArr>
                            </m:e>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qArr>
                            </m:e>
                          </m:mr>
                        </m:m>
                        <m:r>
                          <a:rPr lang="es-MX" sz="2400" i="1">
                            <a:solidFill>
                              <a:schemeClr val="tx1"/>
                            </a:solidFill>
                            <a:latin typeface="Cambria Math" panose="02040503050406030204" pitchFamily="18" charset="0"/>
                          </a:rPr>
                          <m:t>     </m:t>
                        </m:r>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1</m:t>
                                  </m:r>
                                  <m:r>
                                    <a:rPr lang="es-MX" sz="2400" i="1">
                                      <a:solidFill>
                                        <a:schemeClr val="tx1"/>
                                      </a:solidFill>
                                      <a:latin typeface="Cambria Math" panose="02040503050406030204" pitchFamily="18" charset="0"/>
                                    </a:rPr>
                                    <m:t>𝑥</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2</m:t>
                                  </m:r>
                                  <m:r>
                                    <a:rPr lang="es-MX" sz="2400" i="1">
                                      <a:solidFill>
                                        <a:schemeClr val="tx1"/>
                                      </a:solidFill>
                                      <a:latin typeface="Cambria Math" panose="02040503050406030204" pitchFamily="18" charset="0"/>
                                    </a:rPr>
                                    <m:t>𝑛</m:t>
                                  </m:r>
                                </m:sub>
                              </m:sSub>
                            </m:e>
                          </m:mr>
                          <m:mr>
                            <m:e>
                              <m:eqArr>
                                <m:eqArrPr>
                                  <m:ctrlPr>
                                    <a:rPr lang="es-MX" sz="2400" i="1">
                                      <a:solidFill>
                                        <a:schemeClr val="tx1"/>
                                      </a:solidFill>
                                      <a:latin typeface="Cambria Math"/>
                                    </a:rPr>
                                  </m:ctrlPr>
                                </m:eqArrPr>
                                <m:e>
                                  <m:r>
                                    <a:rPr lang="es-MX" sz="2400" i="1">
                                      <a:solidFill>
                                        <a:schemeClr val="tx1"/>
                                      </a:solidFill>
                                      <a:latin typeface="Cambria Math" panose="02040503050406030204" pitchFamily="18" charset="0"/>
                                    </a:rPr>
                                    <m:t>⋮</m:t>
                                  </m:r>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𝑎𝑎</m:t>
                                      </m:r>
                                    </m:e>
                                    <m:sub>
                                      <m:r>
                                        <a:rPr lang="es-MX" sz="2400" i="1">
                                          <a:solidFill>
                                            <a:schemeClr val="tx1"/>
                                          </a:solidFill>
                                          <a:latin typeface="Cambria Math" panose="02040503050406030204" pitchFamily="18" charset="0"/>
                                        </a:rPr>
                                        <m:t>𝑥𝑛</m:t>
                                      </m:r>
                                    </m:sub>
                                  </m:sSub>
                                </m:e>
                              </m:eqArr>
                            </m:e>
                          </m:mr>
                        </m:m>
                      </m:e>
                    </m:d>
                  </m:oMath>
                </a14:m>
                <a:endParaRPr lang="es-MX" sz="2400" dirty="0">
                  <a:solidFill>
                    <a:schemeClr val="tx1"/>
                  </a:solidFill>
                </a:endParaRPr>
              </a:p>
              <a:p>
                <a:endParaRPr lang="es-MX" sz="2400" dirty="0">
                  <a:solidFill>
                    <a:schemeClr val="tx1"/>
                  </a:solidFill>
                </a:endParaRPr>
              </a:p>
              <a:p>
                <a:pPr marL="0" indent="0">
                  <a:buNone/>
                </a:pPr>
                <a:r>
                  <a:rPr lang="es-MX" sz="2400" dirty="0">
                    <a:solidFill>
                      <a:schemeClr val="tx1"/>
                    </a:solidFill>
                  </a:rPr>
                  <a:t>Esto es </a:t>
                </a:r>
                <a14:m>
                  <m:oMath xmlns:m="http://schemas.openxmlformats.org/officeDocument/2006/math">
                    <m:r>
                      <a:rPr lang="es-MX" sz="2400" i="1">
                        <a:solidFill>
                          <a:schemeClr val="tx1"/>
                        </a:solidFill>
                        <a:latin typeface="Cambria Math"/>
                        <a:ea typeface="Cambria Math"/>
                      </a:rPr>
                      <m:t>𝛼</m:t>
                    </m:r>
                    <m:r>
                      <m:rPr>
                        <m:sty m:val="p"/>
                      </m:rPr>
                      <a:rPr lang="es-MX" sz="2400">
                        <a:solidFill>
                          <a:schemeClr val="tx1"/>
                        </a:solidFill>
                        <a:latin typeface="Cambria Math"/>
                        <a:ea typeface="Cambria Math"/>
                      </a:rPr>
                      <m:t>A</m:t>
                    </m:r>
                  </m:oMath>
                </a14:m>
                <a:r>
                  <a:rPr lang="es-MX" sz="2400" dirty="0">
                    <a:solidFill>
                      <a:schemeClr val="tx1"/>
                    </a:solidFill>
                  </a:rPr>
                  <a:t>= (</a:t>
                </a:r>
                <a14:m>
                  <m:oMath xmlns:m="http://schemas.openxmlformats.org/officeDocument/2006/math">
                    <m:r>
                      <a:rPr lang="es-MX" sz="2400" i="1">
                        <a:solidFill>
                          <a:schemeClr val="tx1"/>
                        </a:solidFill>
                        <a:latin typeface="Cambria Math"/>
                        <a:ea typeface="Cambria Math"/>
                      </a:rPr>
                      <m:t>𝛼</m:t>
                    </m:r>
                    <m:sSub>
                      <m:sSubPr>
                        <m:ctrlPr>
                          <a:rPr lang="es-MX" sz="2400" i="1">
                            <a:solidFill>
                              <a:schemeClr val="tx1"/>
                            </a:solidFill>
                            <a:latin typeface="Cambria Math"/>
                            <a:ea typeface="Cambria Math"/>
                          </a:rPr>
                        </m:ctrlPr>
                      </m:sSubPr>
                      <m:e>
                        <m:r>
                          <a:rPr lang="es-MX" sz="2400" i="1">
                            <a:solidFill>
                              <a:schemeClr val="tx1"/>
                            </a:solidFill>
                            <a:latin typeface="Cambria Math"/>
                            <a:ea typeface="Cambria Math"/>
                          </a:rPr>
                          <m:t>𝑎</m:t>
                        </m:r>
                      </m:e>
                      <m:sub>
                        <m:r>
                          <a:rPr lang="es-MX" sz="2400" i="1">
                            <a:solidFill>
                              <a:schemeClr val="tx1"/>
                            </a:solidFill>
                            <a:latin typeface="Cambria Math"/>
                            <a:ea typeface="Cambria Math"/>
                          </a:rPr>
                          <m:t>𝑖𝑗</m:t>
                        </m:r>
                      </m:sub>
                    </m:sSub>
                    <m:r>
                      <a:rPr lang="es-MX" sz="2400" i="1">
                        <a:solidFill>
                          <a:schemeClr val="tx1"/>
                        </a:solidFill>
                        <a:latin typeface="Cambria Math"/>
                        <a:ea typeface="Cambria Math"/>
                      </a:rPr>
                      <m:t>)</m:t>
                    </m:r>
                  </m:oMath>
                </a14:m>
                <a:r>
                  <a:rPr lang="es-MX" sz="2400" dirty="0">
                    <a:solidFill>
                      <a:schemeClr val="tx1"/>
                    </a:solidFill>
                  </a:rPr>
                  <a:t> es la matriz obtenida al multiplicar cada componente de A por </a:t>
                </a:r>
                <a14:m>
                  <m:oMath xmlns:m="http://schemas.openxmlformats.org/officeDocument/2006/math">
                    <m:r>
                      <a:rPr lang="es-MX" sz="2400" i="1">
                        <a:solidFill>
                          <a:schemeClr val="tx1"/>
                        </a:solidFill>
                        <a:latin typeface="Cambria Math"/>
                        <a:ea typeface="Cambria Math"/>
                      </a:rPr>
                      <m:t>𝛼</m:t>
                    </m:r>
                    <m:r>
                      <a:rPr lang="es-MX" sz="2400">
                        <a:solidFill>
                          <a:schemeClr val="tx1"/>
                        </a:solidFill>
                        <a:latin typeface="Cambria Math"/>
                        <a:ea typeface="Cambria Math"/>
                      </a:rPr>
                      <m:t>, </m:t>
                    </m:r>
                    <m:r>
                      <m:rPr>
                        <m:sty m:val="p"/>
                      </m:rPr>
                      <a:rPr lang="es-MX" sz="2400">
                        <a:solidFill>
                          <a:schemeClr val="tx1"/>
                        </a:solidFill>
                        <a:latin typeface="Cambria Math"/>
                        <a:ea typeface="Cambria Math"/>
                      </a:rPr>
                      <m:t>si</m:t>
                    </m:r>
                  </m:oMath>
                </a14:m>
                <a:r>
                  <a:rPr lang="es-MX" sz="2400" dirty="0">
                    <a:solidFill>
                      <a:schemeClr val="tx1"/>
                    </a:solidFill>
                  </a:rPr>
                  <a:t> </a:t>
                </a:r>
                <a14:m>
                  <m:oMath xmlns:m="http://schemas.openxmlformats.org/officeDocument/2006/math">
                    <m:r>
                      <a:rPr lang="es-MX" sz="2400" i="1">
                        <a:solidFill>
                          <a:schemeClr val="tx1"/>
                        </a:solidFill>
                        <a:latin typeface="Cambria Math"/>
                        <a:ea typeface="Cambria Math"/>
                      </a:rPr>
                      <m:t>𝛼</m:t>
                    </m:r>
                    <m:r>
                      <m:rPr>
                        <m:sty m:val="p"/>
                      </m:rPr>
                      <a:rPr lang="es-MX" sz="2400">
                        <a:solidFill>
                          <a:schemeClr val="tx1"/>
                        </a:solidFill>
                        <a:latin typeface="Cambria Math" panose="02040503050406030204" pitchFamily="18" charset="0"/>
                        <a:ea typeface="Cambria Math"/>
                      </a:rPr>
                      <m:t>A</m:t>
                    </m:r>
                    <m:r>
                      <a:rPr lang="es-MX" sz="2400">
                        <a:solidFill>
                          <a:schemeClr val="tx1"/>
                        </a:solidFill>
                        <a:latin typeface="Cambria Math"/>
                        <a:ea typeface="Cambria Math"/>
                      </a:rPr>
                      <m:t>=</m:t>
                    </m:r>
                    <m:r>
                      <m:rPr>
                        <m:sty m:val="p"/>
                      </m:rPr>
                      <a:rPr lang="es-MX" sz="2400">
                        <a:solidFill>
                          <a:schemeClr val="tx1"/>
                        </a:solidFill>
                        <a:latin typeface="Cambria Math"/>
                        <a:ea typeface="Cambria Math"/>
                      </a:rPr>
                      <m:t>B</m:t>
                    </m:r>
                    <m:r>
                      <a:rPr lang="es-MX" sz="2400">
                        <a:solidFill>
                          <a:schemeClr val="tx1"/>
                        </a:solidFill>
                        <a:latin typeface="Cambria Math"/>
                        <a:ea typeface="Cambria Math"/>
                      </a:rPr>
                      <m:t> </m:t>
                    </m:r>
                  </m:oMath>
                </a14:m>
                <a:r>
                  <a:rPr lang="es-MX" sz="2400" dirty="0">
                    <a:solidFill>
                      <a:schemeClr val="tx1"/>
                    </a:solidFill>
                  </a:rPr>
                  <a:t>(</a:t>
                </a:r>
                <a14:m>
                  <m:oMath xmlns:m="http://schemas.openxmlformats.org/officeDocument/2006/math">
                    <m:sSub>
                      <m:sSubPr>
                        <m:ctrlPr>
                          <a:rPr lang="es-MX" sz="2400" i="1">
                            <a:solidFill>
                              <a:schemeClr val="tx1"/>
                            </a:solidFill>
                            <a:latin typeface="Cambria Math"/>
                            <a:ea typeface="Cambria Math"/>
                          </a:rPr>
                        </m:ctrlPr>
                      </m:sSubPr>
                      <m:e>
                        <m:r>
                          <a:rPr lang="es-MX" sz="2400" i="1">
                            <a:solidFill>
                              <a:schemeClr val="tx1"/>
                            </a:solidFill>
                            <a:latin typeface="Cambria Math"/>
                            <a:ea typeface="Cambria Math"/>
                          </a:rPr>
                          <m:t>𝑏</m:t>
                        </m:r>
                      </m:e>
                      <m:sub>
                        <m:r>
                          <a:rPr lang="es-MX" sz="2400" i="1">
                            <a:solidFill>
                              <a:schemeClr val="tx1"/>
                            </a:solidFill>
                            <a:latin typeface="Cambria Math"/>
                            <a:ea typeface="Cambria Math"/>
                          </a:rPr>
                          <m:t>𝑖𝑗</m:t>
                        </m:r>
                      </m:sub>
                    </m:sSub>
                    <m:r>
                      <a:rPr lang="es-MX" sz="2400" i="1">
                        <a:solidFill>
                          <a:schemeClr val="tx1"/>
                        </a:solidFill>
                        <a:latin typeface="Cambria Math"/>
                        <a:ea typeface="Cambria Math"/>
                      </a:rPr>
                      <m:t>)</m:t>
                    </m:r>
                  </m:oMath>
                </a14:m>
                <a:r>
                  <a:rPr lang="es-MX" sz="2400" dirty="0">
                    <a:solidFill>
                      <a:schemeClr val="tx1"/>
                    </a:solidFill>
                  </a:rPr>
                  <a:t>, entonces </a:t>
                </a:r>
                <a14:m>
                  <m:oMath xmlns:m="http://schemas.openxmlformats.org/officeDocument/2006/math">
                    <m:sSub>
                      <m:sSubPr>
                        <m:ctrlPr>
                          <a:rPr lang="es-MX" sz="2400" i="1">
                            <a:solidFill>
                              <a:schemeClr val="tx1"/>
                            </a:solidFill>
                            <a:latin typeface="Cambria Math"/>
                            <a:ea typeface="Cambria Math"/>
                          </a:rPr>
                        </m:ctrlPr>
                      </m:sSubPr>
                      <m:e>
                        <m:r>
                          <a:rPr lang="es-MX" sz="2400" i="1">
                            <a:solidFill>
                              <a:schemeClr val="tx1"/>
                            </a:solidFill>
                            <a:latin typeface="Cambria Math"/>
                            <a:ea typeface="Cambria Math"/>
                          </a:rPr>
                          <m:t>𝑏</m:t>
                        </m:r>
                      </m:e>
                      <m:sub>
                        <m:r>
                          <a:rPr lang="es-MX" sz="2400" i="1">
                            <a:solidFill>
                              <a:schemeClr val="tx1"/>
                            </a:solidFill>
                            <a:latin typeface="Cambria Math"/>
                            <a:ea typeface="Cambria Math"/>
                          </a:rPr>
                          <m:t>𝑖𝑗</m:t>
                        </m:r>
                      </m:sub>
                    </m:sSub>
                  </m:oMath>
                </a14:m>
                <a:r>
                  <a:rPr lang="es-MX" sz="2400" dirty="0">
                    <a:solidFill>
                      <a:schemeClr val="tx1"/>
                    </a:solidFill>
                  </a:rPr>
                  <a:t>= </a:t>
                </a:r>
                <a14:m>
                  <m:oMath xmlns:m="http://schemas.openxmlformats.org/officeDocument/2006/math">
                    <m:r>
                      <a:rPr lang="es-MX" sz="2400" i="1">
                        <a:solidFill>
                          <a:schemeClr val="tx1"/>
                        </a:solidFill>
                        <a:latin typeface="Cambria Math"/>
                        <a:ea typeface="Cambria Math"/>
                      </a:rPr>
                      <m:t>𝛼</m:t>
                    </m:r>
                    <m:sSub>
                      <m:sSubPr>
                        <m:ctrlPr>
                          <a:rPr lang="es-MX" sz="2400" i="1">
                            <a:solidFill>
                              <a:schemeClr val="tx1"/>
                            </a:solidFill>
                            <a:latin typeface="Cambria Math"/>
                            <a:ea typeface="Cambria Math"/>
                          </a:rPr>
                        </m:ctrlPr>
                      </m:sSubPr>
                      <m:e>
                        <m:r>
                          <a:rPr lang="es-MX" sz="2400" i="1">
                            <a:solidFill>
                              <a:schemeClr val="tx1"/>
                            </a:solidFill>
                            <a:latin typeface="Cambria Math"/>
                            <a:ea typeface="Cambria Math"/>
                          </a:rPr>
                          <m:t>𝑎</m:t>
                        </m:r>
                      </m:e>
                      <m:sub>
                        <m:r>
                          <a:rPr lang="es-MX" sz="2400" i="1">
                            <a:solidFill>
                              <a:schemeClr val="tx1"/>
                            </a:solidFill>
                            <a:latin typeface="Cambria Math"/>
                            <a:ea typeface="Cambria Math"/>
                          </a:rPr>
                          <m:t>𝑖𝑗</m:t>
                        </m:r>
                      </m:sub>
                    </m:sSub>
                  </m:oMath>
                </a14:m>
                <a:r>
                  <a:rPr lang="es-MX" sz="2400" dirty="0">
                    <a:solidFill>
                      <a:schemeClr val="tx1"/>
                    </a:solidFill>
                  </a:rPr>
                  <a:t> para i = 1,2, …, m y j = 1,2,…,n.</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b="-11552"/>
                </a:stretch>
              </a:blipFill>
            </p:spPr>
            <p:txBody>
              <a:bodyPr/>
              <a:lstStyle/>
              <a:p>
                <a:r>
                  <a:rPr lang="es-MX">
                    <a:noFill/>
                  </a:rPr>
                  <a:t> </a:t>
                </a:r>
              </a:p>
            </p:txBody>
          </p:sp>
        </mc:Fallback>
      </mc:AlternateContent>
    </p:spTree>
    <p:extLst>
      <p:ext uri="{BB962C8B-B14F-4D97-AF65-F5344CB8AC3E}">
        <p14:creationId xmlns:p14="http://schemas.microsoft.com/office/powerpoint/2010/main" val="2218303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dirty="0" smtClean="0">
                    <a:solidFill>
                      <a:schemeClr val="tx1"/>
                    </a:solidFill>
                  </a:rPr>
                  <a:t>Sean </a:t>
                </a:r>
                <a:r>
                  <a:rPr lang="es-MX" sz="2400" dirty="0">
                    <a:solidFill>
                      <a:schemeClr val="tx1"/>
                    </a:solidFill>
                  </a:rPr>
                  <a:t>A, b y C tres matrices  de m x n y sean </a:t>
                </a:r>
                <a14:m>
                  <m:oMath xmlns:m="http://schemas.openxmlformats.org/officeDocument/2006/math">
                    <m:r>
                      <a:rPr lang="es-MX" sz="2400" i="1">
                        <a:solidFill>
                          <a:schemeClr val="tx1"/>
                        </a:solidFill>
                        <a:latin typeface="Cambria Math"/>
                        <a:ea typeface="Cambria Math"/>
                      </a:rPr>
                      <m:t>𝛼</m:t>
                    </m:r>
                  </m:oMath>
                </a14:m>
                <a:r>
                  <a:rPr lang="es-MX" sz="2400" dirty="0">
                    <a:solidFill>
                      <a:schemeClr val="tx1"/>
                    </a:solidFill>
                  </a:rPr>
                  <a:t> y </a:t>
                </a:r>
                <a14:m>
                  <m:oMath xmlns:m="http://schemas.openxmlformats.org/officeDocument/2006/math">
                    <m:r>
                      <a:rPr lang="es-MX" sz="2400" i="1">
                        <a:solidFill>
                          <a:schemeClr val="tx1"/>
                        </a:solidFill>
                        <a:latin typeface="Cambria Math"/>
                        <a:ea typeface="Cambria Math"/>
                      </a:rPr>
                      <m:t>𝛽</m:t>
                    </m:r>
                  </m:oMath>
                </a14:m>
                <a:r>
                  <a:rPr lang="es-MX" sz="2400" dirty="0">
                    <a:solidFill>
                      <a:schemeClr val="tx1"/>
                    </a:solidFill>
                  </a:rPr>
                  <a:t> dos escalares entonces :</a:t>
                </a:r>
              </a:p>
              <a:p>
                <a:pPr>
                  <a:buFont typeface="Wingdings" panose="05000000000000000000" pitchFamily="2" charset="2"/>
                  <a:buChar char="§"/>
                </a:pPr>
                <a:r>
                  <a:rPr lang="es-MX" sz="2400" i="1" dirty="0">
                    <a:solidFill>
                      <a:schemeClr val="tx1"/>
                    </a:solidFill>
                  </a:rPr>
                  <a:t>A </a:t>
                </a:r>
                <a:r>
                  <a:rPr lang="es-MX" sz="2400" i="1" dirty="0" smtClean="0">
                    <a:solidFill>
                      <a:schemeClr val="tx1"/>
                    </a:solidFill>
                  </a:rPr>
                  <a:t>+ 0 </a:t>
                </a:r>
                <a:r>
                  <a:rPr lang="es-MX" sz="2400" i="1" dirty="0">
                    <a:solidFill>
                      <a:schemeClr val="tx1"/>
                    </a:solidFill>
                  </a:rPr>
                  <a:t>= A</a:t>
                </a:r>
              </a:p>
              <a:p>
                <a:pPr>
                  <a:buFont typeface="Wingdings" panose="05000000000000000000" pitchFamily="2" charset="2"/>
                  <a:buChar char="§"/>
                </a:pPr>
                <a:r>
                  <a:rPr lang="es-MX" sz="2400" i="1" dirty="0">
                    <a:solidFill>
                      <a:schemeClr val="tx1"/>
                    </a:solidFill>
                  </a:rPr>
                  <a:t>A0 = 0</a:t>
                </a:r>
              </a:p>
              <a:p>
                <a:pPr>
                  <a:buFont typeface="Wingdings" panose="05000000000000000000" pitchFamily="2" charset="2"/>
                  <a:buChar char="§"/>
                </a:pPr>
                <a:r>
                  <a:rPr lang="es-MX" sz="2400" i="1" dirty="0">
                    <a:solidFill>
                      <a:schemeClr val="tx1"/>
                    </a:solidFill>
                  </a:rPr>
                  <a:t>A+B = B +A                          </a:t>
                </a:r>
              </a:p>
              <a:p>
                <a:pPr>
                  <a:buFont typeface="Wingdings" panose="05000000000000000000" pitchFamily="2" charset="2"/>
                  <a:buChar char="§"/>
                </a:pPr>
                <a:r>
                  <a:rPr lang="es-MX" sz="2400" i="1" dirty="0">
                    <a:solidFill>
                      <a:schemeClr val="tx1"/>
                    </a:solidFill>
                  </a:rPr>
                  <a:t>(A + B) + C = A +(B + C) </a:t>
                </a:r>
              </a:p>
              <a:p>
                <a:pPr>
                  <a:buFont typeface="Wingdings" panose="05000000000000000000" pitchFamily="2" charset="2"/>
                  <a:buChar char="§"/>
                </a:pPr>
                <a14:m>
                  <m:oMath xmlns:m="http://schemas.openxmlformats.org/officeDocument/2006/math">
                    <m:r>
                      <a:rPr lang="es-MX" sz="2400" i="1">
                        <a:solidFill>
                          <a:schemeClr val="tx1"/>
                        </a:solidFill>
                        <a:latin typeface="Cambria Math"/>
                        <a:ea typeface="Cambria Math"/>
                      </a:rPr>
                      <m:t>𝛼</m:t>
                    </m:r>
                  </m:oMath>
                </a14:m>
                <a:r>
                  <a:rPr lang="es-MX" sz="2400" i="1" dirty="0">
                    <a:solidFill>
                      <a:schemeClr val="tx1"/>
                    </a:solidFill>
                  </a:rPr>
                  <a:t> (A + B ) = </a:t>
                </a:r>
                <a14:m>
                  <m:oMath xmlns:m="http://schemas.openxmlformats.org/officeDocument/2006/math">
                    <m:r>
                      <a:rPr lang="es-MX" sz="2400" i="1">
                        <a:solidFill>
                          <a:schemeClr val="tx1"/>
                        </a:solidFill>
                        <a:latin typeface="Cambria Math"/>
                        <a:ea typeface="Cambria Math"/>
                      </a:rPr>
                      <m:t>𝛼</m:t>
                    </m:r>
                  </m:oMath>
                </a14:m>
                <a:r>
                  <a:rPr lang="es-MX" sz="2400" i="1" dirty="0">
                    <a:solidFill>
                      <a:schemeClr val="tx1"/>
                    </a:solidFill>
                  </a:rPr>
                  <a:t>A + </a:t>
                </a:r>
                <a14:m>
                  <m:oMath xmlns:m="http://schemas.openxmlformats.org/officeDocument/2006/math">
                    <m:r>
                      <a:rPr lang="es-MX" sz="2400" i="1">
                        <a:solidFill>
                          <a:schemeClr val="tx1"/>
                        </a:solidFill>
                        <a:latin typeface="Cambria Math"/>
                        <a:ea typeface="Cambria Math"/>
                      </a:rPr>
                      <m:t>𝛼</m:t>
                    </m:r>
                    <m:r>
                      <a:rPr lang="es-MX" sz="2400" i="1">
                        <a:solidFill>
                          <a:schemeClr val="tx1"/>
                        </a:solidFill>
                        <a:latin typeface="Cambria Math"/>
                        <a:ea typeface="Cambria Math"/>
                      </a:rPr>
                      <m:t>𝐵</m:t>
                    </m:r>
                  </m:oMath>
                </a14:m>
                <a:endParaRPr lang="es-MX" sz="2400" i="1" dirty="0">
                  <a:solidFill>
                    <a:schemeClr val="tx1"/>
                  </a:solidFill>
                </a:endParaRPr>
              </a:p>
              <a:p>
                <a:pPr>
                  <a:buFont typeface="Wingdings" panose="05000000000000000000" pitchFamily="2" charset="2"/>
                  <a:buChar char="§"/>
                </a:pPr>
                <a:r>
                  <a:rPr lang="es-MX" sz="2400" i="1" dirty="0">
                    <a:solidFill>
                      <a:schemeClr val="tx1"/>
                    </a:solidFill>
                  </a:rPr>
                  <a:t>1A =A </a:t>
                </a:r>
              </a:p>
              <a:p>
                <a:pPr>
                  <a:buFont typeface="Wingdings" panose="05000000000000000000" pitchFamily="2" charset="2"/>
                  <a:buChar char="§"/>
                </a:pPr>
                <a:r>
                  <a:rPr lang="es-MX" sz="2400" i="1" dirty="0">
                    <a:solidFill>
                      <a:schemeClr val="tx1"/>
                    </a:solidFill>
                  </a:rPr>
                  <a:t>(</a:t>
                </a:r>
                <a14:m>
                  <m:oMath xmlns:m="http://schemas.openxmlformats.org/officeDocument/2006/math">
                    <m:r>
                      <a:rPr lang="es-MX" sz="2400" i="1">
                        <a:solidFill>
                          <a:schemeClr val="tx1"/>
                        </a:solidFill>
                        <a:latin typeface="Cambria Math"/>
                        <a:ea typeface="Cambria Math"/>
                      </a:rPr>
                      <m:t>𝛼</m:t>
                    </m:r>
                    <m:r>
                      <a:rPr lang="es-MX" sz="2400" i="1">
                        <a:solidFill>
                          <a:schemeClr val="tx1"/>
                        </a:solidFill>
                        <a:latin typeface="Cambria Math"/>
                        <a:ea typeface="Cambria Math"/>
                      </a:rPr>
                      <m:t>+ </m:t>
                    </m:r>
                    <m:r>
                      <a:rPr lang="es-MX" sz="2400" i="1">
                        <a:solidFill>
                          <a:schemeClr val="tx1"/>
                        </a:solidFill>
                        <a:latin typeface="Cambria Math"/>
                        <a:ea typeface="Cambria Math"/>
                      </a:rPr>
                      <m:t>𝛽</m:t>
                    </m:r>
                  </m:oMath>
                </a14:m>
                <a:r>
                  <a:rPr lang="es-MX" sz="2400" i="1" dirty="0">
                    <a:solidFill>
                      <a:schemeClr val="tx1"/>
                    </a:solidFill>
                  </a:rPr>
                  <a:t> )A = </a:t>
                </a:r>
                <a14:m>
                  <m:oMath xmlns:m="http://schemas.openxmlformats.org/officeDocument/2006/math">
                    <m:r>
                      <a:rPr lang="es-MX" sz="2400" i="1">
                        <a:solidFill>
                          <a:schemeClr val="tx1"/>
                        </a:solidFill>
                        <a:latin typeface="Cambria Math"/>
                        <a:ea typeface="Cambria Math"/>
                      </a:rPr>
                      <m:t>𝛼</m:t>
                    </m:r>
                  </m:oMath>
                </a14:m>
                <a:r>
                  <a:rPr lang="es-MX" sz="2400" i="1" dirty="0">
                    <a:solidFill>
                      <a:schemeClr val="tx1"/>
                    </a:solidFill>
                  </a:rPr>
                  <a:t>A + </a:t>
                </a:r>
                <a14:m>
                  <m:oMath xmlns:m="http://schemas.openxmlformats.org/officeDocument/2006/math">
                    <m:r>
                      <a:rPr lang="es-MX" sz="2400" i="1">
                        <a:solidFill>
                          <a:schemeClr val="tx1"/>
                        </a:solidFill>
                        <a:latin typeface="Cambria Math"/>
                        <a:ea typeface="Cambria Math"/>
                      </a:rPr>
                      <m:t>𝛽</m:t>
                    </m:r>
                    <m:r>
                      <a:rPr lang="es-MX" sz="2400" i="1">
                        <a:solidFill>
                          <a:schemeClr val="tx1"/>
                        </a:solidFill>
                        <a:latin typeface="Cambria Math"/>
                        <a:ea typeface="Cambria Math"/>
                      </a:rPr>
                      <m:t>𝐴</m:t>
                    </m:r>
                  </m:oMath>
                </a14:m>
                <a:endParaRPr lang="es-MX" sz="2400" i="1"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067"/>
                </a:stretch>
              </a:blipFill>
            </p:spPr>
            <p:txBody>
              <a:bodyPr/>
              <a:lstStyle/>
              <a:p>
                <a:r>
                  <a:rPr lang="es-MX">
                    <a:noFill/>
                  </a:rPr>
                  <a:t> </a:t>
                </a:r>
              </a:p>
            </p:txBody>
          </p:sp>
        </mc:Fallback>
      </mc:AlternateContent>
    </p:spTree>
    <p:extLst>
      <p:ext uri="{BB962C8B-B14F-4D97-AF65-F5344CB8AC3E}">
        <p14:creationId xmlns:p14="http://schemas.microsoft.com/office/powerpoint/2010/main" val="746216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7" end="7"/>
                                            </p:txEl>
                                          </p:spTgt>
                                        </p:tgtEl>
                                        <p:attrNameLst>
                                          <p:attrName>style.visibility</p:attrName>
                                        </p:attrNameLst>
                                      </p:cBhvr>
                                      <p:to>
                                        <p:strVal val="visible"/>
                                      </p:to>
                                    </p:set>
                                    <p:anim to="" calcmode="lin" valueType="num">
                                      <p:cBhvr>
                                        <p:cTn id="47" dur="1" fill="hold"/>
                                        <p:tgtEl>
                                          <p:spTgt spid="195587">
                                            <p:txEl>
                                              <p:pRg st="7" end="7"/>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195587">
                                            <p:txEl>
                                              <p:pRg st="8" end="8"/>
                                            </p:txEl>
                                          </p:spTgt>
                                        </p:tgtEl>
                                        <p:attrNameLst>
                                          <p:attrName>style.visibility</p:attrName>
                                        </p:attrNameLst>
                                      </p:cBhvr>
                                      <p:to>
                                        <p:strVal val="visible"/>
                                      </p:to>
                                    </p:set>
                                    <p:anim to="" calcmode="lin" valueType="num">
                                      <p:cBhvr>
                                        <p:cTn id="52" dur="1" fill="hold"/>
                                        <p:tgtEl>
                                          <p:spTgt spid="19558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lstStyle/>
          <a:p>
            <a:pPr marL="0" indent="0" eaLnBrk="1" hangingPunct="1">
              <a:buFont typeface="Wingdings" pitchFamily="2" charset="2"/>
              <a:buNone/>
            </a:pPr>
            <a:r>
              <a:rPr lang="es-MX" sz="2400" b="1" dirty="0" smtClean="0"/>
              <a:t>Teoría de conjuntos.</a:t>
            </a:r>
          </a:p>
          <a:p>
            <a:pPr marL="0" indent="0" algn="just" eaLnBrk="1" hangingPunct="1">
              <a:buFont typeface="Wingdings" pitchFamily="2" charset="2"/>
              <a:buNone/>
            </a:pPr>
            <a:r>
              <a:rPr lang="es-MX" sz="2200" dirty="0" smtClean="0"/>
              <a:t>Es la rama de las matemáticas que estudia las propiedades de los conjuntos: colecciones abstractas de objetos, considerados como objetos en </a:t>
            </a:r>
            <a:r>
              <a:rPr lang="es-MX" sz="2200" smtClean="0"/>
              <a:t>sí mimos</a:t>
            </a:r>
            <a:r>
              <a:rPr lang="es-MX" sz="2200" dirty="0" smtClean="0"/>
              <a:t>.</a:t>
            </a:r>
          </a:p>
        </p:txBody>
      </p:sp>
    </p:spTree>
    <p:extLst>
      <p:ext uri="{BB962C8B-B14F-4D97-AF65-F5344CB8AC3E}">
        <p14:creationId xmlns:p14="http://schemas.microsoft.com/office/powerpoint/2010/main" val="2140418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fontScale="92500"/>
              </a:bodyPr>
              <a:lstStyle/>
              <a:p>
                <a:pPr marL="0" indent="0">
                  <a:buNone/>
                </a:pPr>
                <a:r>
                  <a:rPr lang="es-MX" sz="2400" b="1" dirty="0"/>
                  <a:t>P</a:t>
                </a:r>
                <a:r>
                  <a:rPr lang="es-MX" sz="2400" b="1" dirty="0" smtClean="0">
                    <a:solidFill>
                      <a:schemeClr val="tx1"/>
                    </a:solidFill>
                  </a:rPr>
                  <a:t>roducto escalar</a:t>
                </a:r>
              </a:p>
              <a:p>
                <a:pPr marL="0" indent="0">
                  <a:buNone/>
                </a:pPr>
                <a:r>
                  <a:rPr lang="es-MX" sz="2400" dirty="0" smtClean="0">
                    <a:solidFill>
                      <a:schemeClr val="tx1"/>
                    </a:solidFill>
                  </a:rPr>
                  <a:t>Sean </a:t>
                </a:r>
                <a:r>
                  <a:rPr lang="es-MX" sz="2400" dirty="0">
                    <a:solidFill>
                      <a:schemeClr val="tx1"/>
                    </a:solidFill>
                  </a:rPr>
                  <a:t>a= </a:t>
                </a:r>
                <a14:m>
                  <m:oMath xmlns:m="http://schemas.openxmlformats.org/officeDocument/2006/math">
                    <m:d>
                      <m:dPr>
                        <m:ctrlPr>
                          <a:rPr lang="es-MX" sz="2400" i="1">
                            <a:solidFill>
                              <a:schemeClr val="tx1"/>
                            </a:solidFill>
                            <a:latin typeface="Cambria Math"/>
                          </a:rPr>
                        </m:ctrlPr>
                      </m:dPr>
                      <m:e>
                        <m:eqArr>
                          <m:eqArrPr>
                            <m:ctrlPr>
                              <a:rPr lang="es-MX" sz="2400" i="1">
                                <a:solidFill>
                                  <a:schemeClr val="tx1"/>
                                </a:solidFill>
                                <a:latin typeface="Cambria Math"/>
                              </a:rPr>
                            </m:ctrlPr>
                          </m:eqArrPr>
                          <m:e>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1</m:t>
                                      </m:r>
                                    </m:sub>
                                  </m:sSub>
                                </m:e>
                              </m:mr>
                              <m:mr>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2</m:t>
                                      </m:r>
                                    </m:sub>
                                  </m:sSub>
                                </m:e>
                              </m:mr>
                              <m:mr>
                                <m:e>
                                  <m:r>
                                    <a:rPr lang="es-MX" sz="2400" i="1">
                                      <a:solidFill>
                                        <a:schemeClr val="tx1"/>
                                      </a:solidFill>
                                      <a:latin typeface="Cambria Math"/>
                                    </a:rPr>
                                    <m:t>⋮</m:t>
                                  </m:r>
                                </m:e>
                              </m:mr>
                            </m:m>
                          </m:e>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𝑛</m:t>
                                </m:r>
                              </m:sub>
                            </m:sSub>
                          </m:e>
                        </m:eqArr>
                      </m:e>
                    </m:d>
                  </m:oMath>
                </a14:m>
                <a:r>
                  <a:rPr lang="es-MX" sz="2400" dirty="0">
                    <a:solidFill>
                      <a:schemeClr val="tx1"/>
                    </a:solidFill>
                  </a:rPr>
                  <a:t> y b= </a:t>
                </a:r>
                <a14:m>
                  <m:oMath xmlns:m="http://schemas.openxmlformats.org/officeDocument/2006/math">
                    <m:d>
                      <m:dPr>
                        <m:ctrlPr>
                          <a:rPr lang="es-MX" sz="2400" i="1">
                            <a:solidFill>
                              <a:schemeClr val="tx1"/>
                            </a:solidFill>
                            <a:latin typeface="Cambria Math"/>
                          </a:rPr>
                        </m:ctrlPr>
                      </m:dPr>
                      <m:e>
                        <m:eqArr>
                          <m:eqArrPr>
                            <m:ctrlPr>
                              <a:rPr lang="es-MX" sz="2400" i="1">
                                <a:solidFill>
                                  <a:schemeClr val="tx1"/>
                                </a:solidFill>
                                <a:latin typeface="Cambria Math"/>
                              </a:rPr>
                            </m:ctrlPr>
                          </m:eqArrPr>
                          <m:e>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1</m:t>
                                      </m:r>
                                    </m:sub>
                                  </m:sSub>
                                </m:e>
                              </m:mr>
                              <m:mr>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2</m:t>
                                      </m:r>
                                    </m:sub>
                                  </m:sSub>
                                </m:e>
                              </m:mr>
                              <m:mr>
                                <m:e>
                                  <m:r>
                                    <a:rPr lang="es-MX" sz="2400" i="1">
                                      <a:solidFill>
                                        <a:schemeClr val="tx1"/>
                                      </a:solidFill>
                                      <a:latin typeface="Cambria Math"/>
                                    </a:rPr>
                                    <m:t>⋮</m:t>
                                  </m:r>
                                </m:e>
                              </m:mr>
                            </m:m>
                          </m:e>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𝑛</m:t>
                                </m:r>
                              </m:sub>
                            </m:sSub>
                          </m:e>
                        </m:eqArr>
                      </m:e>
                    </m:d>
                  </m:oMath>
                </a14:m>
                <a:r>
                  <a:rPr lang="es-MX" sz="2400" dirty="0">
                    <a:solidFill>
                      <a:schemeClr val="tx1"/>
                    </a:solidFill>
                  </a:rPr>
                  <a:t> dos vectores. Entonces el producto escalar de a y b denotado a por b, esta dado por:    </a:t>
                </a:r>
                <a:endParaRPr lang="es-MX" sz="2400" dirty="0" smtClean="0">
                  <a:solidFill>
                    <a:schemeClr val="tx1"/>
                  </a:solidFill>
                </a:endParaRPr>
              </a:p>
              <a:p>
                <a:pPr marL="0" indent="0">
                  <a:buNone/>
                </a:pPr>
                <a:r>
                  <a:rPr lang="es-MX" sz="2400" dirty="0"/>
                  <a:t> </a:t>
                </a:r>
                <a:r>
                  <a:rPr lang="es-MX" sz="2400" dirty="0" smtClean="0"/>
                  <a:t>               </a:t>
                </a:r>
                <a:r>
                  <a:rPr lang="es-MX" sz="2400" dirty="0" smtClean="0">
                    <a:solidFill>
                      <a:schemeClr val="tx1"/>
                    </a:solidFill>
                  </a:rPr>
                  <a:t>   </a:t>
                </a:r>
                <a:r>
                  <a:rPr lang="es-MX" sz="2400" dirty="0">
                    <a:solidFill>
                      <a:schemeClr val="tx1"/>
                    </a:solidFill>
                  </a:rPr>
                  <a:t>a </a:t>
                </a:r>
                <a14:m>
                  <m:oMath xmlns:m="http://schemas.openxmlformats.org/officeDocument/2006/math">
                    <m:r>
                      <a:rPr lang="es-MX" sz="2400" i="1">
                        <a:solidFill>
                          <a:schemeClr val="tx1"/>
                        </a:solidFill>
                        <a:latin typeface="Cambria Math"/>
                        <a:ea typeface="Cambria Math"/>
                      </a:rPr>
                      <m:t>∙</m:t>
                    </m:r>
                  </m:oMath>
                </a14:m>
                <a:r>
                  <a:rPr lang="es-MX" sz="2400" dirty="0">
                    <a:solidFill>
                      <a:schemeClr val="tx1"/>
                    </a:solidFill>
                  </a:rPr>
                  <a:t> b =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1</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1</m:t>
                        </m:r>
                      </m:sub>
                    </m:sSub>
                    <m:r>
                      <a:rPr lang="es-MX" sz="2400" i="1">
                        <a:solidFill>
                          <a:schemeClr val="tx1"/>
                        </a:solidFill>
                        <a:latin typeface="Cambria Math"/>
                      </a:rPr>
                      <m:t>+</m:t>
                    </m:r>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2</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2</m:t>
                        </m:r>
                      </m:sub>
                    </m:sSub>
                    <m:r>
                      <a:rPr lang="es-MX" sz="2400" i="1">
                        <a:solidFill>
                          <a:schemeClr val="tx1"/>
                        </a:solidFill>
                        <a:latin typeface="Cambria Math"/>
                      </a:rPr>
                      <m:t>+,…, </m:t>
                    </m:r>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𝑛</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𝑛</m:t>
                        </m:r>
                      </m:sub>
                    </m:sSub>
                  </m:oMath>
                </a14:m>
                <a:r>
                  <a:rPr lang="es-MX" sz="2400" dirty="0">
                    <a:solidFill>
                      <a:schemeClr val="tx1"/>
                    </a:solidFill>
                  </a:rPr>
                  <a:t> </a:t>
                </a:r>
              </a:p>
              <a:p>
                <a:pPr marL="0" indent="0">
                  <a:buNone/>
                </a:pPr>
                <a:r>
                  <a:rPr lang="es-MX" sz="2400" dirty="0">
                    <a:solidFill>
                      <a:schemeClr val="tx1"/>
                    </a:solidFill>
                  </a:rPr>
                  <a:t>A este producto escalar se le llama producto punto o producto interno de los vectores </a:t>
                </a:r>
                <a:r>
                  <a:rPr lang="es-MX" sz="2400" dirty="0" smtClean="0">
                    <a:solidFill>
                      <a:schemeClr val="tx1"/>
                    </a:solidFill>
                  </a:rPr>
                  <a:t>                                                  </a:t>
                </a:r>
                <a14:m>
                  <m:oMath xmlns:m="http://schemas.openxmlformats.org/officeDocument/2006/math">
                    <m:d>
                      <m:dPr>
                        <m:ctrlPr>
                          <a:rPr lang="es-MX" sz="2400" i="1">
                            <a:solidFill>
                              <a:schemeClr val="tx1"/>
                            </a:solidFill>
                            <a:latin typeface="Cambria Math"/>
                          </a:rPr>
                        </m:ctrlPr>
                      </m:dPr>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1</m:t>
                                  </m:r>
                                </m:sub>
                              </m:sSub>
                            </m:e>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2</m:t>
                                  </m:r>
                                </m:sub>
                              </m:sSub>
                              <m:r>
                                <a:rPr lang="es-MX" sz="2400" i="1">
                                  <a:solidFill>
                                    <a:schemeClr val="tx1"/>
                                  </a:solidFill>
                                  <a:latin typeface="Cambria Math"/>
                                </a:rPr>
                                <m:t> …</m:t>
                              </m:r>
                            </m:e>
                            <m:e>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𝑛</m:t>
                                  </m:r>
                                </m:sub>
                              </m:sSub>
                            </m:e>
                          </m:mr>
                        </m:m>
                      </m:e>
                    </m:d>
                  </m:oMath>
                </a14:m>
                <a:r>
                  <a:rPr lang="es-MX" sz="2400" dirty="0">
                    <a:solidFill>
                      <a:schemeClr val="tx1"/>
                    </a:solidFill>
                  </a:rPr>
                  <a:t> </a:t>
                </a:r>
                <a14:m>
                  <m:oMath xmlns:m="http://schemas.openxmlformats.org/officeDocument/2006/math">
                    <m:d>
                      <m:dPr>
                        <m:ctrlPr>
                          <a:rPr lang="es-MX" sz="2400" i="1">
                            <a:solidFill>
                              <a:schemeClr val="tx1"/>
                            </a:solidFill>
                            <a:latin typeface="Cambria Math"/>
                          </a:rPr>
                        </m:ctrlPr>
                      </m:dPr>
                      <m:e>
                        <m:eqArr>
                          <m:eqArrPr>
                            <m:ctrlPr>
                              <a:rPr lang="es-MX" sz="2400" i="1">
                                <a:solidFill>
                                  <a:schemeClr val="tx1"/>
                                </a:solidFill>
                                <a:latin typeface="Cambria Math"/>
                              </a:rPr>
                            </m:ctrlPr>
                          </m:eqArrPr>
                          <m:e>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1</m:t>
                                      </m:r>
                                    </m:sub>
                                  </m:sSub>
                                </m:e>
                              </m:mr>
                              <m:mr>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2</m:t>
                                      </m:r>
                                    </m:sub>
                                  </m:sSub>
                                </m:e>
                              </m:mr>
                              <m:mr>
                                <m:e>
                                  <m:r>
                                    <a:rPr lang="es-MX" sz="2400" i="1">
                                      <a:solidFill>
                                        <a:schemeClr val="tx1"/>
                                      </a:solidFill>
                                      <a:latin typeface="Cambria Math"/>
                                    </a:rPr>
                                    <m:t>⋮</m:t>
                                  </m:r>
                                </m:e>
                              </m:mr>
                            </m:m>
                          </m:e>
                          <m:e>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𝑛</m:t>
                                </m:r>
                              </m:sub>
                            </m:sSub>
                          </m:e>
                        </m:eqArr>
                      </m:e>
                    </m:d>
                  </m:oMath>
                </a14:m>
                <a:r>
                  <a:rPr lang="es-MX" sz="2400" dirty="0">
                    <a:solidFill>
                      <a:schemeClr val="tx1"/>
                    </a:solidFill>
                  </a:rPr>
                  <a:t> =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1</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1</m:t>
                        </m:r>
                      </m:sub>
                    </m:sSub>
                    <m:r>
                      <a:rPr lang="es-MX" sz="2400" i="1">
                        <a:solidFill>
                          <a:schemeClr val="tx1"/>
                        </a:solidFill>
                        <a:latin typeface="Cambria Math"/>
                      </a:rPr>
                      <m:t>+</m:t>
                    </m:r>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2</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2</m:t>
                        </m:r>
                      </m:sub>
                    </m:sSub>
                    <m:r>
                      <a:rPr lang="es-MX" sz="2400" i="1">
                        <a:solidFill>
                          <a:schemeClr val="tx1"/>
                        </a:solidFill>
                        <a:latin typeface="Cambria Math"/>
                      </a:rPr>
                      <m:t>+,…, </m:t>
                    </m:r>
                    <m:sSub>
                      <m:sSubPr>
                        <m:ctrlPr>
                          <a:rPr lang="es-MX" sz="2400" i="1">
                            <a:solidFill>
                              <a:schemeClr val="tx1"/>
                            </a:solidFill>
                            <a:latin typeface="Cambria Math"/>
                          </a:rPr>
                        </m:ctrlPr>
                      </m:sSubPr>
                      <m:e>
                        <m:r>
                          <a:rPr lang="es-MX" sz="2400" i="1">
                            <a:solidFill>
                              <a:schemeClr val="tx1"/>
                            </a:solidFill>
                            <a:latin typeface="Cambria Math"/>
                          </a:rPr>
                          <m:t>𝑎</m:t>
                        </m:r>
                      </m:e>
                      <m:sub>
                        <m:r>
                          <a:rPr lang="es-MX" sz="2400" i="1">
                            <a:solidFill>
                              <a:schemeClr val="tx1"/>
                            </a:solidFill>
                            <a:latin typeface="Cambria Math"/>
                          </a:rPr>
                          <m:t>𝑛</m:t>
                        </m:r>
                      </m:sub>
                    </m:sSub>
                    <m:sSub>
                      <m:sSubPr>
                        <m:ctrlPr>
                          <a:rPr lang="es-MX" sz="2400" i="1">
                            <a:solidFill>
                              <a:schemeClr val="tx1"/>
                            </a:solidFill>
                            <a:latin typeface="Cambria Math"/>
                          </a:rPr>
                        </m:ctrlPr>
                      </m:sSubPr>
                      <m:e>
                        <m:r>
                          <a:rPr lang="es-MX" sz="2400" i="1">
                            <a:solidFill>
                              <a:schemeClr val="tx1"/>
                            </a:solidFill>
                            <a:latin typeface="Cambria Math"/>
                          </a:rPr>
                          <m:t>𝑏</m:t>
                        </m:r>
                      </m:e>
                      <m:sub>
                        <m:r>
                          <a:rPr lang="es-MX" sz="2400" i="1">
                            <a:solidFill>
                              <a:schemeClr val="tx1"/>
                            </a:solidFill>
                            <a:latin typeface="Cambria Math"/>
                          </a:rPr>
                          <m:t>𝑛</m:t>
                        </m:r>
                      </m:sub>
                    </m:sSub>
                  </m:oMath>
                </a14:m>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534"/>
                </a:stretch>
              </a:blipFill>
            </p:spPr>
            <p:txBody>
              <a:bodyPr/>
              <a:lstStyle/>
              <a:p>
                <a:r>
                  <a:rPr lang="es-MX">
                    <a:noFill/>
                  </a:rPr>
                  <a:t> </a:t>
                </a:r>
              </a:p>
            </p:txBody>
          </p:sp>
        </mc:Fallback>
      </mc:AlternateContent>
    </p:spTree>
    <p:extLst>
      <p:ext uri="{BB962C8B-B14F-4D97-AF65-F5344CB8AC3E}">
        <p14:creationId xmlns:p14="http://schemas.microsoft.com/office/powerpoint/2010/main" val="2357138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fontScale="92500" lnSpcReduction="10000"/>
              </a:bodyPr>
              <a:lstStyle/>
              <a:p>
                <a:pPr marL="0" indent="0">
                  <a:buNone/>
                </a:pPr>
                <a:r>
                  <a:rPr lang="es-MX" sz="2400" b="1" dirty="0"/>
                  <a:t>P</a:t>
                </a:r>
                <a:r>
                  <a:rPr lang="es-MX" sz="2400" b="1" dirty="0" smtClean="0">
                    <a:solidFill>
                      <a:schemeClr val="tx1"/>
                    </a:solidFill>
                  </a:rPr>
                  <a:t>roducto de dos matrices </a:t>
                </a:r>
              </a:p>
              <a:p>
                <a:pPr marL="0" indent="0">
                  <a:buNone/>
                </a:pPr>
                <a:r>
                  <a:rPr lang="es-MX" sz="2400" dirty="0" smtClean="0">
                    <a:solidFill>
                      <a:schemeClr val="tx1"/>
                    </a:solidFill>
                  </a:rPr>
                  <a:t>Sea </a:t>
                </a:r>
                <a:r>
                  <a:rPr lang="es-MX" sz="2400" dirty="0">
                    <a:solidFill>
                      <a:schemeClr val="tx1"/>
                    </a:solidFill>
                  </a:rPr>
                  <a:t>A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una matriz de m X n y sea B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una matriz de n X p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el producto de A y B es una matriz de m X p, C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𝑐</m:t>
                            </m:r>
                          </m:e>
                          <m:sub>
                            <m:r>
                              <a:rPr lang="es-MX" sz="2400" i="1">
                                <a:solidFill>
                                  <a:schemeClr val="tx1"/>
                                </a:solidFill>
                                <a:latin typeface="Cambria Math" panose="02040503050406030204" pitchFamily="18" charset="0"/>
                              </a:rPr>
                              <m:t>𝑖𝑗</m:t>
                            </m:r>
                          </m:sub>
                        </m:sSub>
                      </m:e>
                    </m:d>
                  </m:oMath>
                </a14:m>
                <a:endParaRPr lang="es-MX" sz="2400" dirty="0">
                  <a:solidFill>
                    <a:schemeClr val="tx1"/>
                  </a:solidFill>
                </a:endParaRPr>
              </a:p>
              <a:p>
                <a:pPr marL="0" indent="0" algn="ctr">
                  <a:buNone/>
                </a:pPr>
                <a:r>
                  <a:rPr lang="es-MX" sz="2400" dirty="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𝑐</m:t>
                        </m:r>
                      </m:e>
                      <m:sub>
                        <m:r>
                          <a:rPr lang="es-MX" sz="2400" i="1">
                            <a:solidFill>
                              <a:schemeClr val="tx1"/>
                            </a:solidFill>
                            <a:latin typeface="Cambria Math" panose="02040503050406030204" pitchFamily="18" charset="0"/>
                          </a:rPr>
                          <m:t>𝑖𝑗</m:t>
                        </m:r>
                      </m:sub>
                    </m:sSub>
                  </m:oMath>
                </a14:m>
                <a:r>
                  <a:rPr lang="es-MX" sz="2400" dirty="0">
                    <a:solidFill>
                      <a:schemeClr val="tx1"/>
                    </a:solidFill>
                  </a:rPr>
                  <a:t> = </a:t>
                </a:r>
                <a14:m>
                  <m:oMath xmlns:m="http://schemas.openxmlformats.org/officeDocument/2006/math">
                    <m:d>
                      <m:dPr>
                        <m:ctrlPr>
                          <a:rPr lang="es-MX" sz="2400" i="1">
                            <a:solidFill>
                              <a:schemeClr val="tx1"/>
                            </a:solidFill>
                            <a:latin typeface="Cambria Math"/>
                          </a:rPr>
                        </m:ctrlPr>
                      </m:dPr>
                      <m:e>
                        <m:r>
                          <a:rPr lang="es-MX" sz="2400" i="1">
                            <a:solidFill>
                              <a:schemeClr val="tx1"/>
                            </a:solidFill>
                            <a:latin typeface="Cambria Math" panose="02040503050406030204" pitchFamily="18" charset="0"/>
                          </a:rPr>
                          <m:t>𝑟𝑒𝑛𝑔𝑙𝑜𝑛</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𝑖</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𝑑𝑒</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𝐴</m:t>
                        </m:r>
                      </m:e>
                    </m:d>
                    <m:r>
                      <a:rPr lang="es-MX" sz="2400" i="1">
                        <a:solidFill>
                          <a:schemeClr val="tx1"/>
                        </a:solidFill>
                        <a:latin typeface="Cambria Math" panose="02040503050406030204" pitchFamily="18" charset="0"/>
                        <a:ea typeface="Cambria Math" panose="02040503050406030204" pitchFamily="18" charset="0"/>
                      </a:rPr>
                      <m:t>∙ </m:t>
                    </m:r>
                    <m:d>
                      <m:dPr>
                        <m:ctrlPr>
                          <a:rPr lang="es-MX" sz="2400" i="1">
                            <a:solidFill>
                              <a:schemeClr val="tx1"/>
                            </a:solidFill>
                            <a:latin typeface="Cambria Math"/>
                          </a:rPr>
                        </m:ctrlPr>
                      </m:dPr>
                      <m:e>
                        <m:r>
                          <a:rPr lang="es-MX" sz="2400" i="1">
                            <a:solidFill>
                              <a:schemeClr val="tx1"/>
                            </a:solidFill>
                            <a:latin typeface="Cambria Math" panose="02040503050406030204" pitchFamily="18" charset="0"/>
                          </a:rPr>
                          <m:t>𝑟𝑒𝑛𝑔𝑙𝑜𝑛</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𝑗</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𝑑𝑒</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𝐵</m:t>
                        </m:r>
                      </m:e>
                    </m:d>
                  </m:oMath>
                </a14:m>
                <a:endParaRPr lang="es-MX" sz="2400" dirty="0">
                  <a:solidFill>
                    <a:schemeClr val="tx1"/>
                  </a:solidFill>
                </a:endParaRPr>
              </a:p>
              <a:p>
                <a:pPr marL="0" indent="0">
                  <a:buNone/>
                </a:pPr>
                <a:endParaRPr lang="es-MX" sz="2400" dirty="0" smtClean="0">
                  <a:solidFill>
                    <a:schemeClr val="tx1"/>
                  </a:solidFill>
                </a:endParaRPr>
              </a:p>
              <a:p>
                <a:pPr marL="0" indent="0">
                  <a:buNone/>
                </a:pPr>
                <a:r>
                  <a:rPr lang="es-MX" sz="2400" dirty="0" smtClean="0">
                    <a:solidFill>
                      <a:schemeClr val="tx1"/>
                    </a:solidFill>
                  </a:rPr>
                  <a:t>el </a:t>
                </a:r>
                <a:r>
                  <a:rPr lang="es-MX" sz="2400" dirty="0">
                    <a:solidFill>
                      <a:schemeClr val="tx1"/>
                    </a:solidFill>
                  </a:rPr>
                  <a:t>elemento </a:t>
                </a:r>
                <a14:m>
                  <m:oMath xmlns:m="http://schemas.openxmlformats.org/officeDocument/2006/math">
                    <m:r>
                      <a:rPr lang="es-MX" sz="2400" i="1">
                        <a:solidFill>
                          <a:schemeClr val="tx1"/>
                        </a:solidFill>
                        <a:latin typeface="Cambria Math" panose="02040503050406030204" pitchFamily="18" charset="0"/>
                      </a:rPr>
                      <m:t>𝑖𝑗</m:t>
                    </m:r>
                  </m:oMath>
                </a14:m>
                <a:r>
                  <a:rPr lang="es-MX" sz="2400" dirty="0">
                    <a:solidFill>
                      <a:schemeClr val="tx1"/>
                    </a:solidFill>
                  </a:rPr>
                  <a:t> de A y B es el producto punto del renglón i de A y la columna j de B y se obtiene:</a:t>
                </a:r>
              </a:p>
              <a:p>
                <a:pPr marL="0" indent="0" algn="ctr">
                  <a:buNone/>
                </a:pPr>
                <a:r>
                  <a:rPr lang="es-MX" sz="2400" dirty="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𝑐</m:t>
                        </m:r>
                      </m:e>
                      <m:sub>
                        <m:r>
                          <a:rPr lang="es-MX" sz="2400" i="1">
                            <a:solidFill>
                              <a:schemeClr val="tx1"/>
                            </a:solidFill>
                            <a:latin typeface="Cambria Math" panose="02040503050406030204" pitchFamily="18" charset="0"/>
                          </a:rPr>
                          <m:t>𝑖𝑗</m:t>
                        </m:r>
                      </m:sub>
                    </m:sSub>
                  </m:oMath>
                </a14:m>
                <a:r>
                  <a:rPr lang="es-MX" sz="2400" dirty="0">
                    <a:solidFill>
                      <a:schemeClr val="tx1"/>
                    </a:solidFill>
                  </a:rPr>
                  <a:t> =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m:t>
                        </m:r>
                        <m:r>
                          <a:rPr lang="es-MX" sz="2400" i="1">
                            <a:solidFill>
                              <a:schemeClr val="tx1"/>
                            </a:solidFill>
                            <a:latin typeface="Cambria Math" panose="02040503050406030204" pitchFamily="18" charset="0"/>
                          </a:rPr>
                          <m:t>1</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1</m:t>
                        </m:r>
                        <m:r>
                          <a:rPr lang="es-MX" sz="2400" i="1">
                            <a:solidFill>
                              <a:schemeClr val="tx1"/>
                            </a:solidFill>
                            <a:latin typeface="Cambria Math" panose="02040503050406030204" pitchFamily="18" charset="0"/>
                          </a:rPr>
                          <m:t>𝑗</m:t>
                        </m:r>
                      </m:sub>
                    </m:sSub>
                  </m:oMath>
                </a14:m>
                <a:r>
                  <a:rPr lang="es-MX" sz="2400" dirty="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m:t>
                        </m:r>
                        <m:r>
                          <a:rPr lang="es-MX" sz="2400" i="1">
                            <a:solidFill>
                              <a:schemeClr val="tx1"/>
                            </a:solidFill>
                            <a:latin typeface="Cambria Math" panose="02040503050406030204" pitchFamily="18" charset="0"/>
                          </a:rPr>
                          <m:t>2</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2</m:t>
                        </m:r>
                        <m:r>
                          <a:rPr lang="es-MX" sz="2400" i="1">
                            <a:solidFill>
                              <a:schemeClr val="tx1"/>
                            </a:solidFill>
                            <a:latin typeface="Cambria Math" panose="02040503050406030204" pitchFamily="18" charset="0"/>
                          </a:rPr>
                          <m:t>𝑗</m:t>
                        </m:r>
                      </m:sub>
                    </m:sSub>
                  </m:oMath>
                </a14:m>
                <a:r>
                  <a:rPr lang="es-MX" sz="2400" dirty="0">
                    <a:solidFill>
                      <a:schemeClr val="tx1"/>
                    </a:solidFill>
                  </a:rPr>
                  <a:t>+ …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𝑖𝑛</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𝑛𝑗</m:t>
                        </m:r>
                      </m:sub>
                    </m:sSub>
                  </m:oMath>
                </a14:m>
                <a:endParaRPr lang="es-MX" sz="2400" dirty="0">
                  <a:solidFill>
                    <a:schemeClr val="tx1"/>
                  </a:solidFill>
                </a:endParaRPr>
              </a:p>
              <a:p>
                <a:pPr marL="0" indent="0" algn="just">
                  <a:buNone/>
                </a:pPr>
                <a:endParaRPr lang="es-MX" sz="2400" dirty="0" smtClean="0">
                  <a:solidFill>
                    <a:schemeClr val="tx1"/>
                  </a:solidFill>
                </a:endParaRPr>
              </a:p>
              <a:p>
                <a:pPr marL="0" indent="0" algn="just">
                  <a:buNone/>
                </a:pPr>
                <a:r>
                  <a:rPr lang="es-MX" sz="2400" dirty="0" smtClean="0">
                    <a:solidFill>
                      <a:schemeClr val="tx1"/>
                    </a:solidFill>
                  </a:rPr>
                  <a:t>Las </a:t>
                </a:r>
                <a:r>
                  <a:rPr lang="es-MX" sz="2400" dirty="0">
                    <a:solidFill>
                      <a:schemeClr val="tx1"/>
                    </a:solidFill>
                  </a:rPr>
                  <a:t>matrices se pueden multiplicar solamente si el numero de columnas de la matriz uno es igual al numero de renglones de la matriz dos. </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448"/>
                </a:stretch>
              </a:blipFill>
            </p:spPr>
            <p:txBody>
              <a:bodyPr/>
              <a:lstStyle/>
              <a:p>
                <a:r>
                  <a:rPr lang="es-MX">
                    <a:noFill/>
                  </a:rPr>
                  <a:t> </a:t>
                </a:r>
              </a:p>
            </p:txBody>
          </p:sp>
        </mc:Fallback>
      </mc:AlternateContent>
    </p:spTree>
    <p:extLst>
      <p:ext uri="{BB962C8B-B14F-4D97-AF65-F5344CB8AC3E}">
        <p14:creationId xmlns:p14="http://schemas.microsoft.com/office/powerpoint/2010/main" val="1159812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8" end="8"/>
                                            </p:txEl>
                                          </p:spTgt>
                                        </p:tgtEl>
                                        <p:attrNameLst>
                                          <p:attrName>style.visibility</p:attrName>
                                        </p:attrNameLst>
                                      </p:cBhvr>
                                      <p:to>
                                        <p:strVal val="visible"/>
                                      </p:to>
                                    </p:set>
                                    <p:anim to="" calcmode="lin" valueType="num">
                                      <p:cBhvr>
                                        <p:cTn id="42" dur="1" fill="hold"/>
                                        <p:tgtEl>
                                          <p:spTgt spid="19558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lnSpcReduction="10000"/>
              </a:bodyPr>
              <a:lstStyle/>
              <a:p>
                <a:pPr marL="0" indent="0">
                  <a:buNone/>
                </a:pPr>
                <a:r>
                  <a:rPr lang="es-MX" sz="2400" dirty="0" smtClean="0">
                    <a:solidFill>
                      <a:schemeClr val="tx1"/>
                    </a:solidFill>
                  </a:rPr>
                  <a:t> </a:t>
                </a:r>
                <a:r>
                  <a:rPr lang="es-MX" sz="2400" b="1" dirty="0"/>
                  <a:t>L</a:t>
                </a:r>
                <a:r>
                  <a:rPr lang="es-MX" sz="2400" b="1" dirty="0" smtClean="0">
                    <a:solidFill>
                      <a:schemeClr val="tx1"/>
                    </a:solidFill>
                  </a:rPr>
                  <a:t>ey asociativa para la multiplicación de matrices </a:t>
                </a:r>
              </a:p>
              <a:p>
                <a:pPr marL="0" indent="0">
                  <a:buNone/>
                </a:pPr>
                <a:r>
                  <a:rPr lang="es-MX" sz="2400" dirty="0" smtClean="0">
                    <a:solidFill>
                      <a:schemeClr val="tx1"/>
                    </a:solidFill>
                  </a:rPr>
                  <a:t>Sea </a:t>
                </a:r>
                <a:r>
                  <a:rPr lang="es-MX" sz="2400" dirty="0">
                    <a:solidFill>
                      <a:schemeClr val="tx1"/>
                    </a:solidFill>
                  </a:rPr>
                  <a:t>A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una matriz de n x m, B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una matriz de m x p y C=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𝑐</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una matriz de p x q.</a:t>
                </a:r>
              </a:p>
              <a:p>
                <a:pPr marL="0" indent="0" algn="ctr">
                  <a:buNone/>
                </a:pPr>
                <a:r>
                  <a:rPr lang="es-MX" sz="2400" dirty="0">
                    <a:solidFill>
                      <a:schemeClr val="tx1"/>
                    </a:solidFill>
                  </a:rPr>
                  <a:t>A(BC)= (AB)C</a:t>
                </a:r>
              </a:p>
              <a:p>
                <a:pPr marL="0" indent="0">
                  <a:buNone/>
                </a:pPr>
                <a:r>
                  <a:rPr lang="es-MX" sz="2400" dirty="0">
                    <a:solidFill>
                      <a:schemeClr val="tx1"/>
                    </a:solidFill>
                  </a:rPr>
                  <a:t>ABC definida por cualquiera de los lados de la ecuación, es una matriz de n x q </a:t>
                </a:r>
              </a:p>
              <a:p>
                <a:endParaRPr lang="es-MX" sz="2400" b="1" dirty="0">
                  <a:solidFill>
                    <a:schemeClr val="tx1"/>
                  </a:solidFill>
                </a:endParaRPr>
              </a:p>
              <a:p>
                <a:pPr marL="0" indent="0">
                  <a:buNone/>
                </a:pPr>
                <a:r>
                  <a:rPr lang="es-MX" sz="2400" b="1" dirty="0"/>
                  <a:t>L</a:t>
                </a:r>
                <a:r>
                  <a:rPr lang="es-MX" sz="2400" b="1" dirty="0" smtClean="0">
                    <a:solidFill>
                      <a:schemeClr val="tx1"/>
                    </a:solidFill>
                  </a:rPr>
                  <a:t>eyes distributivas para la multiplicación de matrices </a:t>
                </a:r>
              </a:p>
              <a:p>
                <a:endParaRPr lang="es-MX" sz="2400" b="1" dirty="0">
                  <a:solidFill>
                    <a:schemeClr val="tx1"/>
                  </a:solidFill>
                </a:endParaRPr>
              </a:p>
              <a:p>
                <a:pPr marL="0" indent="0" algn="ctr">
                  <a:buNone/>
                </a:pPr>
                <a:r>
                  <a:rPr lang="es-MX" sz="2400" dirty="0">
                    <a:solidFill>
                      <a:schemeClr val="tx1"/>
                    </a:solidFill>
                  </a:rPr>
                  <a:t>A (B + C) = </a:t>
                </a:r>
                <a:r>
                  <a:rPr lang="es-MX" sz="2400" b="1" dirty="0">
                    <a:solidFill>
                      <a:schemeClr val="tx1"/>
                    </a:solidFill>
                  </a:rPr>
                  <a:t> </a:t>
                </a:r>
                <a:r>
                  <a:rPr lang="es-MX" sz="2400" dirty="0">
                    <a:solidFill>
                      <a:schemeClr val="tx1"/>
                    </a:solidFill>
                  </a:rPr>
                  <a:t>A B + AC </a:t>
                </a:r>
              </a:p>
              <a:p>
                <a:pPr marL="0" indent="0" algn="ctr">
                  <a:buNone/>
                </a:pPr>
                <a:r>
                  <a:rPr lang="es-MX" sz="2400" dirty="0">
                    <a:solidFill>
                      <a:schemeClr val="tx1"/>
                    </a:solidFill>
                  </a:rPr>
                  <a:t>(A + B) C = AC + BC</a:t>
                </a:r>
              </a:p>
              <a:p>
                <a:endParaRPr lang="es-MX" sz="2400" b="1"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220"/>
                </a:stretch>
              </a:blipFill>
            </p:spPr>
            <p:txBody>
              <a:bodyPr/>
              <a:lstStyle/>
              <a:p>
                <a:r>
                  <a:rPr lang="es-MX">
                    <a:noFill/>
                  </a:rPr>
                  <a:t> </a:t>
                </a:r>
              </a:p>
            </p:txBody>
          </p:sp>
        </mc:Fallback>
      </mc:AlternateContent>
    </p:spTree>
    <p:extLst>
      <p:ext uri="{BB962C8B-B14F-4D97-AF65-F5344CB8AC3E}">
        <p14:creationId xmlns:p14="http://schemas.microsoft.com/office/powerpoint/2010/main" val="2121399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grpId="0" nodeType="clickEffect">
                                  <p:stCondLst>
                                    <p:cond delay="0"/>
                                  </p:stCondLst>
                                  <p:childTnLst>
                                    <p:set>
                                      <p:cBhvr>
                                        <p:cTn id="35" dur="1" fill="hold">
                                          <p:stCondLst>
                                            <p:cond delay="0"/>
                                          </p:stCondLst>
                                        </p:cTn>
                                        <p:tgtEl>
                                          <p:spTgt spid="195587">
                                            <p:txEl>
                                              <p:pRg st="7" end="7"/>
                                            </p:txEl>
                                          </p:spTgt>
                                        </p:tgtEl>
                                        <p:attrNameLst>
                                          <p:attrName>style.visibility</p:attrName>
                                        </p:attrNameLst>
                                      </p:cBhvr>
                                      <p:to>
                                        <p:strVal val="visible"/>
                                      </p:to>
                                    </p:set>
                                    <p:anim to="" calcmode="lin" valueType="num">
                                      <p:cBhvr>
                                        <p:cTn id="36" dur="1" fill="hold"/>
                                        <p:tgtEl>
                                          <p:spTgt spid="195587">
                                            <p:txEl>
                                              <p:pRg st="7" end="7"/>
                                            </p:txEl>
                                          </p:spTgt>
                                        </p:tgtEl>
                                        <p:attrNameLst>
                                          <p:attrName/>
                                        </p:attrNameLst>
                                      </p:cBhvr>
                                    </p:anim>
                                  </p:childTnLst>
                                </p:cTn>
                              </p:par>
                            </p:childTnLst>
                          </p:cTn>
                        </p:par>
                      </p:childTnLst>
                    </p:cTn>
                  </p:par>
                  <p:par>
                    <p:cTn id="37" fill="hold">
                      <p:stCondLst>
                        <p:cond delay="indefinite"/>
                      </p:stCondLst>
                      <p:childTnLst>
                        <p:par>
                          <p:cTn id="38" fill="hold">
                            <p:stCondLst>
                              <p:cond delay="0"/>
                            </p:stCondLst>
                            <p:childTnLst>
                              <p:par>
                                <p:cTn id="39" presetID="24" presetClass="entr" presetSubtype="0" fill="hold" grpId="0" nodeType="clickEffect">
                                  <p:stCondLst>
                                    <p:cond delay="0"/>
                                  </p:stCondLst>
                                  <p:childTnLst>
                                    <p:set>
                                      <p:cBhvr>
                                        <p:cTn id="40" dur="1" fill="hold">
                                          <p:stCondLst>
                                            <p:cond delay="0"/>
                                          </p:stCondLst>
                                        </p:cTn>
                                        <p:tgtEl>
                                          <p:spTgt spid="195587">
                                            <p:txEl>
                                              <p:pRg st="8" end="8"/>
                                            </p:txEl>
                                          </p:spTgt>
                                        </p:tgtEl>
                                        <p:attrNameLst>
                                          <p:attrName>style.visibility</p:attrName>
                                        </p:attrNameLst>
                                      </p:cBhvr>
                                      <p:to>
                                        <p:strVal val="visible"/>
                                      </p:to>
                                    </p:set>
                                    <p:anim to="" calcmode="lin" valueType="num">
                                      <p:cBhvr>
                                        <p:cTn id="41" dur="1" fill="hold"/>
                                        <p:tgtEl>
                                          <p:spTgt spid="195587">
                                            <p:txEl>
                                              <p:pRg st="8" end="8"/>
                                            </p:txEl>
                                          </p:spTgt>
                                        </p:tgtEl>
                                        <p:attrNameLst>
                                          <p:attrName/>
                                        </p:attrNameLst>
                                      </p:cBhvr>
                                    </p:anim>
                                  </p:childTnLst>
                                </p:cTn>
                              </p:par>
                            </p:childTnLst>
                          </p:cTn>
                        </p:par>
                      </p:childTnLst>
                    </p:cTn>
                  </p:par>
                  <p:par>
                    <p:cTn id="42" fill="hold">
                      <p:stCondLst>
                        <p:cond delay="indefinite"/>
                      </p:stCondLst>
                      <p:childTnLst>
                        <p:par>
                          <p:cTn id="43" fill="hold">
                            <p:stCondLst>
                              <p:cond delay="0"/>
                            </p:stCondLst>
                            <p:childTnLst>
                              <p:par>
                                <p:cTn id="44" presetID="24" presetClass="entr" presetSubtype="0" fill="hold" grpId="0" nodeType="clickEffect">
                                  <p:stCondLst>
                                    <p:cond delay="0"/>
                                  </p:stCondLst>
                                  <p:childTnLst>
                                    <p:set>
                                      <p:cBhvr>
                                        <p:cTn id="45" dur="1" fill="hold">
                                          <p:stCondLst>
                                            <p:cond delay="0"/>
                                          </p:stCondLst>
                                        </p:cTn>
                                        <p:tgtEl>
                                          <p:spTgt spid="195587">
                                            <p:txEl>
                                              <p:pRg st="10" end="10"/>
                                            </p:txEl>
                                          </p:spTgt>
                                        </p:tgtEl>
                                        <p:attrNameLst>
                                          <p:attrName>style.visibility</p:attrName>
                                        </p:attrNameLst>
                                      </p:cBhvr>
                                      <p:to>
                                        <p:strVal val="visible"/>
                                      </p:to>
                                    </p:set>
                                    <p:anim to="" calcmode="lin" valueType="num">
                                      <p:cBhvr>
                                        <p:cTn id="46" dur="1" fill="hold"/>
                                        <p:tgtEl>
                                          <p:spTgt spid="195587">
                                            <p:txEl>
                                              <p:pRg st="10" end="1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smtClean="0"/>
                  <a:t>M</a:t>
                </a:r>
                <a:r>
                  <a:rPr lang="es-MX" sz="2400" b="1" dirty="0" smtClean="0">
                    <a:solidFill>
                      <a:schemeClr val="tx1"/>
                    </a:solidFill>
                  </a:rPr>
                  <a:t>atriz identidad </a:t>
                </a:r>
              </a:p>
              <a:p>
                <a:pPr marL="0" indent="0">
                  <a:buNone/>
                </a:pPr>
                <a:r>
                  <a:rPr lang="es-MX" sz="2400" dirty="0" smtClean="0">
                    <a:solidFill>
                      <a:schemeClr val="tx1"/>
                    </a:solidFill>
                  </a:rPr>
                  <a:t>La </a:t>
                </a:r>
                <a:r>
                  <a:rPr lang="es-MX" sz="2400" dirty="0">
                    <a:solidFill>
                      <a:schemeClr val="tx1"/>
                    </a:solidFill>
                  </a:rPr>
                  <a:t>matriz identidad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𝐼</m:t>
                        </m:r>
                      </m:e>
                      <m:sub>
                        <m:r>
                          <a:rPr lang="es-MX" sz="2400" i="1">
                            <a:solidFill>
                              <a:schemeClr val="tx1"/>
                            </a:solidFill>
                            <a:latin typeface="Cambria Math" panose="02040503050406030204" pitchFamily="18" charset="0"/>
                          </a:rPr>
                          <m:t>𝑛</m:t>
                        </m:r>
                      </m:sub>
                    </m:sSub>
                  </m:oMath>
                </a14:m>
                <a:r>
                  <a:rPr lang="es-MX" sz="2400" dirty="0">
                    <a:solidFill>
                      <a:schemeClr val="tx1"/>
                    </a:solidFill>
                  </a:rPr>
                  <a:t> de n x n es una matriz de n x n y cuyos elementos de la diagonal principal son iguales a 1 y todos los demás son 0, esto es:</a:t>
                </a:r>
              </a:p>
              <a:p>
                <a:pPr marL="0" indent="0">
                  <a:buNone/>
                </a:pP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𝐼</m:t>
                        </m:r>
                      </m:e>
                      <m:sub>
                        <m:r>
                          <a:rPr lang="es-MX" sz="2400" i="1">
                            <a:solidFill>
                              <a:schemeClr val="tx1"/>
                            </a:solidFill>
                            <a:latin typeface="Cambria Math" panose="02040503050406030204" pitchFamily="18" charset="0"/>
                          </a:rPr>
                          <m:t>𝑛</m:t>
                        </m:r>
                      </m:sub>
                    </m:sSub>
                  </m:oMath>
                </a14:m>
                <a:r>
                  <a:rPr lang="es-MX" sz="2400" dirty="0">
                    <a:solidFill>
                      <a:schemeClr val="tx1"/>
                    </a:solidFill>
                  </a:rPr>
                  <a:t> = </a:t>
                </a:r>
                <a14:m>
                  <m:oMath xmlns:m="http://schemas.openxmlformats.org/officeDocument/2006/math">
                    <m:r>
                      <a:rPr lang="es-MX" sz="2400">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𝑖𝑗</m:t>
                        </m:r>
                      </m:sub>
                    </m:sSub>
                    <m:r>
                      <a:rPr lang="es-MX" sz="2400" i="1">
                        <a:solidFill>
                          <a:schemeClr val="tx1"/>
                        </a:solidFill>
                        <a:latin typeface="Cambria Math" panose="02040503050406030204" pitchFamily="18" charset="0"/>
                      </a:rPr>
                      <m:t>)</m:t>
                    </m:r>
                  </m:oMath>
                </a14:m>
                <a:r>
                  <a:rPr lang="es-MX" sz="2400" dirty="0">
                    <a:solidFill>
                      <a:schemeClr val="tx1"/>
                    </a:solidFill>
                  </a:rPr>
                  <a:t> donde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𝑏</m:t>
                        </m:r>
                      </m:e>
                      <m:sub>
                        <m:r>
                          <a:rPr lang="es-MX" sz="2400" i="1">
                            <a:solidFill>
                              <a:schemeClr val="tx1"/>
                            </a:solidFill>
                            <a:latin typeface="Cambria Math" panose="02040503050406030204" pitchFamily="18" charset="0"/>
                          </a:rPr>
                          <m:t>𝑖𝑗</m:t>
                        </m:r>
                      </m:sub>
                    </m:sSub>
                  </m:oMath>
                </a14:m>
                <a:r>
                  <a:rPr lang="es-MX" sz="2400" dirty="0">
                    <a:solidFill>
                      <a:schemeClr val="tx1"/>
                    </a:solidFill>
                  </a:rPr>
                  <a:t> = </a:t>
                </a:r>
                <a14:m>
                  <m:oMath xmlns:m="http://schemas.openxmlformats.org/officeDocument/2006/math">
                    <m:d>
                      <m:dPr>
                        <m:begChr m:val="{"/>
                        <m:endChr m:val=""/>
                        <m:ctrlPr>
                          <a:rPr lang="es-MX" sz="2400" i="1">
                            <a:solidFill>
                              <a:schemeClr val="tx1"/>
                            </a:solidFill>
                            <a:latin typeface="Cambria Math"/>
                          </a:rPr>
                        </m:ctrlPr>
                      </m:dPr>
                      <m:e>
                        <m:m>
                          <m:mPr>
                            <m:mcs>
                              <m:mc>
                                <m:mcPr>
                                  <m:count m:val="1"/>
                                  <m:mcJc m:val="center"/>
                                </m:mcPr>
                              </m:mc>
                            </m:mcs>
                            <m:ctrlPr>
                              <a:rPr lang="es-MX" sz="2400" i="1">
                                <a:solidFill>
                                  <a:schemeClr val="tx1"/>
                                </a:solidFill>
                                <a:latin typeface="Cambria Math"/>
                              </a:rPr>
                            </m:ctrlPr>
                          </m:mPr>
                          <m:mr>
                            <m:e>
                              <m:r>
                                <m:rPr>
                                  <m:brk m:alnAt="7"/>
                                </m:rPr>
                                <a:rPr lang="es-MX" sz="2400" i="1">
                                  <a:solidFill>
                                    <a:schemeClr val="tx1"/>
                                  </a:solidFill>
                                  <a:latin typeface="Cambria Math" panose="02040503050406030204" pitchFamily="18" charset="0"/>
                                </a:rPr>
                                <m:t>1</m:t>
                              </m:r>
                            </m:e>
                          </m:mr>
                          <m:mr>
                            <m:e>
                              <m:r>
                                <a:rPr lang="es-MX" sz="2400" i="1">
                                  <a:solidFill>
                                    <a:schemeClr val="tx1"/>
                                  </a:solidFill>
                                  <a:latin typeface="Cambria Math" panose="02040503050406030204" pitchFamily="18" charset="0"/>
                                </a:rPr>
                                <m:t>0</m:t>
                              </m:r>
                            </m:e>
                          </m:mr>
                        </m:m>
                      </m:e>
                    </m:d>
                  </m:oMath>
                </a14:m>
                <a:r>
                  <a:rPr lang="es-MX" sz="2400" dirty="0">
                    <a:solidFill>
                      <a:schemeClr val="tx1"/>
                    </a:solidFill>
                  </a:rPr>
                  <a:t>   </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 name="CuadroTexto 5"/>
              <p:cNvSpPr txBox="1"/>
              <p:nvPr/>
            </p:nvSpPr>
            <p:spPr>
              <a:xfrm>
                <a:off x="4127011" y="3203684"/>
                <a:ext cx="805029" cy="369332"/>
              </a:xfrm>
              <a:prstGeom prst="rect">
                <a:avLst/>
              </a:prstGeom>
              <a:noFill/>
            </p:spPr>
            <p:txBody>
              <a:bodyPr wrap="none" rtlCol="0">
                <a:spAutoFit/>
              </a:bodyPr>
              <a:lstStyle/>
              <a:p>
                <a:r>
                  <a:rPr lang="es-MX" dirty="0" smtClean="0">
                    <a:solidFill>
                      <a:schemeClr val="tx1"/>
                    </a:solidFill>
                  </a:rPr>
                  <a:t>Si i </a:t>
                </a:r>
                <a14:m>
                  <m:oMath xmlns:m="http://schemas.openxmlformats.org/officeDocument/2006/math">
                    <m:r>
                      <a:rPr lang="es-MX" i="1" smtClean="0">
                        <a:solidFill>
                          <a:schemeClr val="tx1"/>
                        </a:solidFill>
                        <a:latin typeface="Cambria Math" panose="02040503050406030204" pitchFamily="18" charset="0"/>
                        <a:ea typeface="Cambria Math" panose="02040503050406030204" pitchFamily="18" charset="0"/>
                      </a:rPr>
                      <m:t>≠</m:t>
                    </m:r>
                  </m:oMath>
                </a14:m>
                <a:r>
                  <a:rPr lang="es-MX" dirty="0" smtClean="0">
                    <a:solidFill>
                      <a:schemeClr val="tx1"/>
                    </a:solidFill>
                  </a:rPr>
                  <a:t> j</a:t>
                </a:r>
                <a:endParaRPr lang="es-MX" dirty="0">
                  <a:solidFill>
                    <a:schemeClr val="tx1"/>
                  </a:solidFill>
                </a:endParaRPr>
              </a:p>
            </p:txBody>
          </p:sp>
        </mc:Choice>
        <mc:Fallback xmlns="">
          <p:sp>
            <p:nvSpPr>
              <p:cNvPr id="4" name="CuadroTexto 5"/>
              <p:cNvSpPr txBox="1">
                <a:spLocks noRot="1" noChangeAspect="1" noMove="1" noResize="1" noEditPoints="1" noAdjustHandles="1" noChangeArrowheads="1" noChangeShapeType="1" noTextEdit="1"/>
              </p:cNvSpPr>
              <p:nvPr/>
            </p:nvSpPr>
            <p:spPr>
              <a:xfrm>
                <a:off x="4127011" y="3203684"/>
                <a:ext cx="805029" cy="369332"/>
              </a:xfrm>
              <a:prstGeom prst="rect">
                <a:avLst/>
              </a:prstGeom>
              <a:blipFill rotWithShape="1">
                <a:blip r:embed="rId4"/>
                <a:stretch>
                  <a:fillRect l="-6061" t="-8333" r="-3030" b="-26667"/>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CuadroTexto 1"/>
              <p:cNvSpPr txBox="1"/>
              <p:nvPr/>
            </p:nvSpPr>
            <p:spPr>
              <a:xfrm>
                <a:off x="4090736" y="2843644"/>
                <a:ext cx="805029" cy="369332"/>
              </a:xfrm>
              <a:prstGeom prst="rect">
                <a:avLst/>
              </a:prstGeom>
              <a:noFill/>
            </p:spPr>
            <p:txBody>
              <a:bodyPr wrap="none" rtlCol="0">
                <a:spAutoFit/>
              </a:bodyPr>
              <a:lstStyle/>
              <a:p>
                <a:r>
                  <a:rPr lang="es-MX" dirty="0" smtClean="0">
                    <a:solidFill>
                      <a:schemeClr val="tx1"/>
                    </a:solidFill>
                  </a:rPr>
                  <a:t>Si i </a:t>
                </a:r>
                <a14:m>
                  <m:oMath xmlns:m="http://schemas.openxmlformats.org/officeDocument/2006/math">
                    <m:r>
                      <a:rPr lang="es-MX" i="1" smtClean="0">
                        <a:solidFill>
                          <a:schemeClr val="tx1"/>
                        </a:solidFill>
                        <a:latin typeface="Cambria Math" panose="02040503050406030204" pitchFamily="18" charset="0"/>
                        <a:ea typeface="Cambria Math" panose="02040503050406030204" pitchFamily="18" charset="0"/>
                      </a:rPr>
                      <m:t>=</m:t>
                    </m:r>
                  </m:oMath>
                </a14:m>
                <a:r>
                  <a:rPr lang="es-MX" dirty="0" smtClean="0">
                    <a:solidFill>
                      <a:schemeClr val="tx1"/>
                    </a:solidFill>
                  </a:rPr>
                  <a:t> j</a:t>
                </a:r>
                <a:endParaRPr lang="es-MX" dirty="0">
                  <a:solidFill>
                    <a:schemeClr val="tx1"/>
                  </a:solidFill>
                </a:endParaRPr>
              </a:p>
            </p:txBody>
          </p:sp>
        </mc:Choice>
        <mc:Fallback xmlns="">
          <p:sp>
            <p:nvSpPr>
              <p:cNvPr id="6" name="CuadroTexto 1"/>
              <p:cNvSpPr txBox="1">
                <a:spLocks noRot="1" noChangeAspect="1" noMove="1" noResize="1" noEditPoints="1" noAdjustHandles="1" noChangeArrowheads="1" noChangeShapeType="1" noTextEdit="1"/>
              </p:cNvSpPr>
              <p:nvPr/>
            </p:nvSpPr>
            <p:spPr>
              <a:xfrm>
                <a:off x="4090736" y="2843644"/>
                <a:ext cx="805029" cy="369332"/>
              </a:xfrm>
              <a:prstGeom prst="rect">
                <a:avLst/>
              </a:prstGeom>
              <a:blipFill rotWithShape="1">
                <a:blip r:embed="rId5"/>
                <a:stretch>
                  <a:fillRect l="-6061" t="-8197" r="-3030" b="-24590"/>
                </a:stretch>
              </a:blipFill>
            </p:spPr>
            <p:txBody>
              <a:bodyPr/>
              <a:lstStyle/>
              <a:p>
                <a:r>
                  <a:rPr lang="es-MX">
                    <a:noFill/>
                  </a:rPr>
                  <a:t> </a:t>
                </a:r>
              </a:p>
            </p:txBody>
          </p:sp>
        </mc:Fallback>
      </mc:AlternateContent>
    </p:spTree>
    <p:extLst>
      <p:ext uri="{BB962C8B-B14F-4D97-AF65-F5344CB8AC3E}">
        <p14:creationId xmlns:p14="http://schemas.microsoft.com/office/powerpoint/2010/main" val="250276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a:t>I</a:t>
                </a:r>
                <a:r>
                  <a:rPr lang="es-MX" sz="2400" b="1" dirty="0" smtClean="0">
                    <a:solidFill>
                      <a:schemeClr val="tx1"/>
                    </a:solidFill>
                  </a:rPr>
                  <a:t>nversa de la  matriz </a:t>
                </a:r>
              </a:p>
              <a:p>
                <a:pPr marL="0" indent="0">
                  <a:buNone/>
                </a:pPr>
                <a:r>
                  <a:rPr lang="es-MX" sz="2400" dirty="0" smtClean="0">
                    <a:solidFill>
                      <a:schemeClr val="tx1"/>
                    </a:solidFill>
                  </a:rPr>
                  <a:t>sean </a:t>
                </a:r>
                <a:r>
                  <a:rPr lang="es-MX" sz="2400" dirty="0">
                    <a:solidFill>
                      <a:schemeClr val="tx1"/>
                    </a:solidFill>
                  </a:rPr>
                  <a:t>A y B dos matrices de n x n se dice que :</a:t>
                </a:r>
              </a:p>
              <a:p>
                <a:pPr marL="0" indent="0" algn="ctr">
                  <a:buNone/>
                </a:pPr>
                <a:r>
                  <a:rPr lang="es-MX" sz="2400" dirty="0">
                    <a:solidFill>
                      <a:schemeClr val="tx1"/>
                    </a:solidFill>
                  </a:rPr>
                  <a:t>AB = BA = I</a:t>
                </a:r>
              </a:p>
              <a:p>
                <a:pPr marL="0" indent="0">
                  <a:buNone/>
                </a:pPr>
                <a:r>
                  <a:rPr lang="es-MX" sz="2400" dirty="0">
                    <a:solidFill>
                      <a:schemeClr val="tx1"/>
                    </a:solidFill>
                  </a:rPr>
                  <a:t>entonces B  se le llama la inversa de A  y se denota por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oMath>
                </a14:m>
                <a:r>
                  <a:rPr lang="es-MX" sz="2400" dirty="0">
                    <a:solidFill>
                      <a:schemeClr val="tx1"/>
                    </a:solidFill>
                  </a:rPr>
                  <a:t> por lo tanto tenemos:</a:t>
                </a:r>
              </a:p>
              <a:p>
                <a:pPr marL="0" indent="0" algn="ctr">
                  <a:buNone/>
                </a:pPr>
                <a:r>
                  <a:rPr lang="es-MX" sz="2400" dirty="0">
                    <a:solidFill>
                      <a:schemeClr val="tx1"/>
                    </a:solidFill>
                  </a:rPr>
                  <a:t>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𝐴𝐴</m:t>
                        </m:r>
                      </m:e>
                      <m:sup>
                        <m:r>
                          <a:rPr lang="es-MX" sz="2400" i="1">
                            <a:solidFill>
                              <a:schemeClr val="tx1"/>
                            </a:solidFill>
                            <a:latin typeface="Cambria Math" panose="02040503050406030204" pitchFamily="18" charset="0"/>
                          </a:rPr>
                          <m:t>−1</m:t>
                        </m:r>
                      </m:sup>
                    </m:sSup>
                    <m:r>
                      <a:rPr lang="es-MX" sz="2400" b="1" i="1">
                        <a:solidFill>
                          <a:schemeClr val="tx1"/>
                        </a:solidFill>
                        <a:latin typeface="Cambria Math" panose="02040503050406030204" pitchFamily="18" charset="0"/>
                      </a:rPr>
                      <m:t>=</m:t>
                    </m:r>
                    <m:r>
                      <a:rPr lang="es-MX" sz="2400" i="1">
                        <a:solidFill>
                          <a:schemeClr val="tx1"/>
                        </a:solidFill>
                        <a:latin typeface="Cambria Math" panose="02040503050406030204" pitchFamily="18" charset="0"/>
                      </a:rPr>
                      <m:t> </m:t>
                    </m:r>
                  </m:oMath>
                </a14:m>
                <a:r>
                  <a:rPr lang="es-MX" sz="2400" dirty="0">
                    <a:solidFill>
                      <a:schemeClr val="tx1"/>
                    </a:solidFill>
                  </a:rPr>
                  <a:t>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r>
                      <a:rPr lang="es-MX" sz="2400" i="1">
                        <a:solidFill>
                          <a:schemeClr val="tx1"/>
                        </a:solidFill>
                        <a:latin typeface="Cambria Math" panose="02040503050406030204" pitchFamily="18" charset="0"/>
                      </a:rPr>
                      <m:t>𝐴</m:t>
                    </m:r>
                    <m:r>
                      <a:rPr lang="es-MX" sz="2400" i="1">
                        <a:solidFill>
                          <a:schemeClr val="tx1"/>
                        </a:solidFill>
                        <a:latin typeface="Cambria Math" panose="02040503050406030204" pitchFamily="18" charset="0"/>
                      </a:rPr>
                      <m:t>=</m:t>
                    </m:r>
                    <m:r>
                      <a:rPr lang="es-MX" sz="2400" i="1">
                        <a:solidFill>
                          <a:schemeClr val="tx1"/>
                        </a:solidFill>
                        <a:latin typeface="Cambria Math" panose="02040503050406030204" pitchFamily="18" charset="0"/>
                      </a:rPr>
                      <m:t>𝐼</m:t>
                    </m:r>
                  </m:oMath>
                </a14:m>
                <a:endParaRPr lang="es-MX" sz="2400" dirty="0">
                  <a:solidFill>
                    <a:schemeClr val="tx1"/>
                  </a:solidFill>
                </a:endParaRPr>
              </a:p>
              <a:p>
                <a:pPr marL="0" indent="0">
                  <a:buNone/>
                </a:pPr>
                <a:r>
                  <a:rPr lang="es-MX" sz="2400" dirty="0" smtClean="0">
                    <a:solidFill>
                      <a:schemeClr val="tx1"/>
                    </a:solidFill>
                  </a:rPr>
                  <a:t>si </a:t>
                </a:r>
                <a:r>
                  <a:rPr lang="es-MX" sz="2400" dirty="0">
                    <a:solidFill>
                      <a:schemeClr val="tx1"/>
                    </a:solidFill>
                  </a:rPr>
                  <a:t>A tiene inversa se dice que  A es invertible.</a:t>
                </a:r>
              </a:p>
              <a:p>
                <a:pPr marL="0" indent="0">
                  <a:buNone/>
                </a:pPr>
                <a:r>
                  <a:rPr lang="es-MX" sz="2400" dirty="0">
                    <a:solidFill>
                      <a:schemeClr val="tx1"/>
                    </a:solidFill>
                  </a:rPr>
                  <a:t>Si A es invertible se dice que su inversa en única.</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448"/>
                </a:stretch>
              </a:blipFill>
            </p:spPr>
            <p:txBody>
              <a:bodyPr/>
              <a:lstStyle/>
              <a:p>
                <a:r>
                  <a:rPr lang="es-MX">
                    <a:noFill/>
                  </a:rPr>
                  <a:t> </a:t>
                </a:r>
              </a:p>
            </p:txBody>
          </p:sp>
        </mc:Fallback>
      </mc:AlternateContent>
    </p:spTree>
    <p:extLst>
      <p:ext uri="{BB962C8B-B14F-4D97-AF65-F5344CB8AC3E}">
        <p14:creationId xmlns:p14="http://schemas.microsoft.com/office/powerpoint/2010/main" val="1177726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7" end="7"/>
                                            </p:txEl>
                                          </p:spTgt>
                                        </p:tgtEl>
                                        <p:attrNameLst>
                                          <p:attrName>style.visibility</p:attrName>
                                        </p:attrNameLst>
                                      </p:cBhvr>
                                      <p:to>
                                        <p:strVal val="visible"/>
                                      </p:to>
                                    </p:set>
                                    <p:anim to="" calcmode="lin" valueType="num">
                                      <p:cBhvr>
                                        <p:cTn id="4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dirty="0" smtClean="0">
                    <a:solidFill>
                      <a:schemeClr val="tx1"/>
                    </a:solidFill>
                  </a:rPr>
                  <a:t>Sean </a:t>
                </a:r>
                <a:r>
                  <a:rPr lang="es-MX" sz="2400" i="1" dirty="0">
                    <a:solidFill>
                      <a:schemeClr val="tx1"/>
                    </a:solidFill>
                  </a:rPr>
                  <a:t>A</a:t>
                </a:r>
                <a:r>
                  <a:rPr lang="es-MX" sz="2400" dirty="0">
                    <a:solidFill>
                      <a:schemeClr val="tx1"/>
                    </a:solidFill>
                  </a:rPr>
                  <a:t> y </a:t>
                </a:r>
                <a:r>
                  <a:rPr lang="es-MX" sz="2400" i="1" dirty="0">
                    <a:solidFill>
                      <a:schemeClr val="tx1"/>
                    </a:solidFill>
                  </a:rPr>
                  <a:t>B</a:t>
                </a:r>
                <a:r>
                  <a:rPr lang="es-MX" sz="2400" dirty="0">
                    <a:solidFill>
                      <a:schemeClr val="tx1"/>
                    </a:solidFill>
                  </a:rPr>
                  <a:t> dos matrices invertibles de </a:t>
                </a:r>
                <a:r>
                  <a:rPr lang="es-MX" sz="2400" i="1" dirty="0">
                    <a:solidFill>
                      <a:schemeClr val="tx1"/>
                    </a:solidFill>
                  </a:rPr>
                  <a:t>n x n</a:t>
                </a:r>
                <a:r>
                  <a:rPr lang="es-MX" sz="2400" dirty="0">
                    <a:solidFill>
                      <a:schemeClr val="tx1"/>
                    </a:solidFill>
                  </a:rPr>
                  <a:t>. entonces AB es invertible </a:t>
                </a:r>
              </a:p>
              <a:p>
                <a:pPr marL="0" indent="0" algn="ctr">
                  <a:buNone/>
                </a:pPr>
                <a14:m>
                  <m:oMath xmlns:m="http://schemas.openxmlformats.org/officeDocument/2006/math">
                    <m:sSup>
                      <m:sSupPr>
                        <m:ctrlPr>
                          <a:rPr lang="es-MX" sz="2400" i="1">
                            <a:solidFill>
                              <a:schemeClr val="tx1"/>
                            </a:solidFill>
                            <a:latin typeface="Cambria Math"/>
                          </a:rPr>
                        </m:ctrlPr>
                      </m:sSupPr>
                      <m:e>
                        <m:d>
                          <m:dPr>
                            <m:ctrlPr>
                              <a:rPr lang="es-MX" sz="2400" i="1">
                                <a:solidFill>
                                  <a:schemeClr val="tx1"/>
                                </a:solidFill>
                                <a:latin typeface="Cambria Math"/>
                              </a:rPr>
                            </m:ctrlPr>
                          </m:dPr>
                          <m:e>
                            <m:r>
                              <a:rPr lang="es-MX" sz="2400" b="0" i="1">
                                <a:solidFill>
                                  <a:schemeClr val="tx1"/>
                                </a:solidFill>
                                <a:latin typeface="Cambria Math" panose="02040503050406030204" pitchFamily="18" charset="0"/>
                              </a:rPr>
                              <m:t>𝐴𝐵</m:t>
                            </m:r>
                          </m:e>
                        </m:d>
                      </m:e>
                      <m:sup>
                        <m:r>
                          <a:rPr lang="es-MX" sz="2400" b="0" i="1">
                            <a:solidFill>
                              <a:schemeClr val="tx1"/>
                            </a:solidFill>
                            <a:latin typeface="Cambria Math" panose="02040503050406030204" pitchFamily="18" charset="0"/>
                          </a:rPr>
                          <m:t>−1</m:t>
                        </m:r>
                      </m:sup>
                    </m:sSup>
                    <m:r>
                      <a:rPr lang="es-MX" sz="2400" b="0" i="1">
                        <a:solidFill>
                          <a:schemeClr val="tx1"/>
                        </a:solidFill>
                        <a:latin typeface="Cambria Math" panose="02040503050406030204" pitchFamily="18" charset="0"/>
                      </a:rPr>
                      <m:t>=</m:t>
                    </m:r>
                    <m:sSup>
                      <m:sSupPr>
                        <m:ctrlPr>
                          <a:rPr lang="es-MX" sz="2400" i="1">
                            <a:solidFill>
                              <a:schemeClr val="tx1"/>
                            </a:solidFill>
                            <a:latin typeface="Cambria Math"/>
                          </a:rPr>
                        </m:ctrlPr>
                      </m:sSupPr>
                      <m:e>
                        <m:r>
                          <a:rPr lang="es-MX" sz="2400" b="0" i="1">
                            <a:solidFill>
                              <a:schemeClr val="tx1"/>
                            </a:solidFill>
                            <a:latin typeface="Cambria Math" panose="02040503050406030204" pitchFamily="18" charset="0"/>
                          </a:rPr>
                          <m:t>𝐵</m:t>
                        </m:r>
                      </m:e>
                      <m:sup>
                        <m:r>
                          <a:rPr lang="es-MX" sz="2400" b="0" i="1">
                            <a:solidFill>
                              <a:schemeClr val="tx1"/>
                            </a:solidFill>
                            <a:latin typeface="Cambria Math" panose="02040503050406030204" pitchFamily="18" charset="0"/>
                          </a:rPr>
                          <m:t>−1</m:t>
                        </m:r>
                      </m:sup>
                    </m:sSup>
                  </m:oMath>
                </a14:m>
                <a:r>
                  <a:rPr lang="es-MX" sz="2400" dirty="0">
                    <a:solidFill>
                      <a:schemeClr val="tx1"/>
                    </a:solidFill>
                  </a:rPr>
                  <a:t> </a:t>
                </a:r>
                <a14:m>
                  <m:oMath xmlns:m="http://schemas.openxmlformats.org/officeDocument/2006/math">
                    <m:sSup>
                      <m:sSupPr>
                        <m:ctrlPr>
                          <a:rPr lang="es-MX" sz="2400" i="1">
                            <a:solidFill>
                              <a:schemeClr val="tx1"/>
                            </a:solidFill>
                            <a:latin typeface="Cambria Math"/>
                          </a:rPr>
                        </m:ctrlPr>
                      </m:sSupPr>
                      <m:e>
                        <m:r>
                          <a:rPr lang="es-MX" sz="2400" b="0" i="1">
                            <a:solidFill>
                              <a:schemeClr val="tx1"/>
                            </a:solidFill>
                            <a:latin typeface="Cambria Math" panose="02040503050406030204" pitchFamily="18" charset="0"/>
                          </a:rPr>
                          <m:t> </m:t>
                        </m:r>
                        <m:r>
                          <a:rPr lang="es-MX" sz="2400" b="0" i="1">
                            <a:solidFill>
                              <a:schemeClr val="tx1"/>
                            </a:solidFill>
                            <a:latin typeface="Cambria Math" panose="02040503050406030204" pitchFamily="18" charset="0"/>
                          </a:rPr>
                          <m:t>𝐴</m:t>
                        </m:r>
                      </m:e>
                      <m:sup>
                        <m:r>
                          <a:rPr lang="es-MX" sz="2400" b="0" i="1">
                            <a:solidFill>
                              <a:schemeClr val="tx1"/>
                            </a:solidFill>
                            <a:latin typeface="Cambria Math" panose="02040503050406030204" pitchFamily="18" charset="0"/>
                          </a:rPr>
                          <m:t>−1</m:t>
                        </m:r>
                      </m:sup>
                    </m:sSup>
                  </m:oMath>
                </a14:m>
                <a:endParaRPr lang="es-MX" sz="2400" dirty="0">
                  <a:solidFill>
                    <a:schemeClr val="tx1"/>
                  </a:solidFill>
                </a:endParaRPr>
              </a:p>
              <a:p>
                <a:pPr marL="0" indent="0" algn="ctr">
                  <a:buNone/>
                </a:pPr>
                <a:r>
                  <a:rPr lang="es-MX" sz="2400" dirty="0">
                    <a:solidFill>
                      <a:schemeClr val="tx1"/>
                    </a:solidFill>
                  </a:rPr>
                  <a:t>Si A es invertible, el sistema Ax = b </a:t>
                </a:r>
              </a:p>
              <a:p>
                <a:pPr marL="0" indent="0" algn="ctr">
                  <a:buNone/>
                </a:pPr>
                <a:r>
                  <a:rPr lang="es-MX" sz="2400" dirty="0">
                    <a:solidFill>
                      <a:schemeClr val="tx1"/>
                    </a:solidFill>
                  </a:rPr>
                  <a:t>Tiene una solución única x =  </a:t>
                </a:r>
                <a14:m>
                  <m:oMath xmlns:m="http://schemas.openxmlformats.org/officeDocument/2006/math">
                    <m:sSup>
                      <m:sSupPr>
                        <m:ctrlPr>
                          <a:rPr lang="es-MX" sz="2400" i="1">
                            <a:solidFill>
                              <a:schemeClr val="tx1"/>
                            </a:solidFill>
                            <a:latin typeface="Cambria Math"/>
                          </a:rPr>
                        </m:ctrlPr>
                      </m:sSupPr>
                      <m:e>
                        <m:r>
                          <a:rPr lang="es-MX" sz="2400" b="0" i="1">
                            <a:solidFill>
                              <a:schemeClr val="tx1"/>
                            </a:solidFill>
                            <a:latin typeface="Cambria Math" panose="02040503050406030204" pitchFamily="18" charset="0"/>
                          </a:rPr>
                          <m:t> </m:t>
                        </m:r>
                        <m:r>
                          <a:rPr lang="es-MX" sz="2400" b="0" i="1">
                            <a:solidFill>
                              <a:schemeClr val="tx1"/>
                            </a:solidFill>
                            <a:latin typeface="Cambria Math" panose="02040503050406030204" pitchFamily="18" charset="0"/>
                          </a:rPr>
                          <m:t>𝐴</m:t>
                        </m:r>
                      </m:e>
                      <m:sup>
                        <m:r>
                          <a:rPr lang="es-MX" sz="2400" b="0" i="1">
                            <a:solidFill>
                              <a:schemeClr val="tx1"/>
                            </a:solidFill>
                            <a:latin typeface="Cambria Math" panose="02040503050406030204" pitchFamily="18" charset="0"/>
                          </a:rPr>
                          <m:t>−1</m:t>
                        </m:r>
                      </m:sup>
                    </m:sSup>
                    <m:r>
                      <a:rPr lang="es-MX" sz="2400" b="0" i="1">
                        <a:solidFill>
                          <a:schemeClr val="tx1"/>
                        </a:solidFill>
                        <a:latin typeface="Cambria Math" panose="02040503050406030204" pitchFamily="18" charset="0"/>
                      </a:rPr>
                      <m:t>𝑏</m:t>
                    </m:r>
                  </m:oMath>
                </a14:m>
                <a:endParaRPr lang="es-MX" sz="2400" dirty="0">
                  <a:solidFill>
                    <a:schemeClr val="tx1"/>
                  </a:solidFill>
                </a:endParaRPr>
              </a:p>
              <a:p>
                <a:pPr algn="just"/>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1457211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mc:Choice xmlns:a14="http://schemas.microsoft.com/office/drawing/2010/main" Requires="a14">
          <p:sp>
            <p:nvSpPr>
              <p:cNvPr id="195587" name="Rectangle 3"/>
              <p:cNvSpPr>
                <a:spLocks noGrp="1" noChangeArrowheads="1"/>
              </p:cNvSpPr>
              <p:nvPr>
                <p:ph idx="1"/>
              </p:nvPr>
            </p:nvSpPr>
            <p:spPr>
              <a:xfrm>
                <a:off x="857224" y="1142984"/>
                <a:ext cx="8001056" cy="5382360"/>
              </a:xfrm>
            </p:spPr>
            <p:txBody>
              <a:bodyPr>
                <a:normAutofit fontScale="92500"/>
              </a:bodyPr>
              <a:lstStyle/>
              <a:p>
                <a:pPr marL="0" indent="0">
                  <a:buNone/>
                </a:pPr>
                <a:r>
                  <a:rPr lang="es-MX" sz="2400" b="1" dirty="0" smtClean="0">
                    <a:solidFill>
                      <a:schemeClr val="tx1"/>
                    </a:solidFill>
                  </a:rPr>
                  <a:t>Procedimiento </a:t>
                </a:r>
                <a:r>
                  <a:rPr lang="es-MX" sz="2400" b="1" dirty="0">
                    <a:solidFill>
                      <a:schemeClr val="tx1"/>
                    </a:solidFill>
                  </a:rPr>
                  <a:t>para encontrar la inversa de una matriz A</a:t>
                </a:r>
              </a:p>
              <a:p>
                <a:pPr marL="457200" indent="-457200">
                  <a:buFont typeface="+mj-lt"/>
                  <a:buAutoNum type="arabicPeriod"/>
                </a:pPr>
                <a:r>
                  <a:rPr lang="es-MX" sz="2400" dirty="0">
                    <a:solidFill>
                      <a:schemeClr val="tx1"/>
                    </a:solidFill>
                  </a:rPr>
                  <a:t>Se escribe la matriz aumentada (matriz identidad).</a:t>
                </a:r>
              </a:p>
              <a:p>
                <a:pPr marL="457200" indent="-457200">
                  <a:buFont typeface="+mj-lt"/>
                  <a:buAutoNum type="arabicPeriod"/>
                </a:pPr>
                <a:r>
                  <a:rPr lang="es-MX" sz="2400" dirty="0">
                    <a:solidFill>
                      <a:schemeClr val="tx1"/>
                    </a:solidFill>
                  </a:rPr>
                  <a:t>Se utilizan la reducción por renglones para poner la matriz de </a:t>
                </a:r>
                <a:r>
                  <a:rPr lang="es-MX" sz="2400" i="1" dirty="0">
                    <a:solidFill>
                      <a:schemeClr val="tx1"/>
                    </a:solidFill>
                  </a:rPr>
                  <a:t>A</a:t>
                </a:r>
                <a:r>
                  <a:rPr lang="es-MX" sz="2400" dirty="0">
                    <a:solidFill>
                      <a:schemeClr val="tx1"/>
                    </a:solidFill>
                  </a:rPr>
                  <a:t> </a:t>
                </a:r>
                <a:r>
                  <a:rPr lang="es-MX" sz="2400" dirty="0" smtClean="0">
                    <a:solidFill>
                      <a:schemeClr val="tx1"/>
                    </a:solidFill>
                  </a:rPr>
                  <a:t>su </a:t>
                </a:r>
                <a:r>
                  <a:rPr lang="es-MX" sz="2400" dirty="0">
                    <a:solidFill>
                      <a:schemeClr val="tx1"/>
                    </a:solidFill>
                  </a:rPr>
                  <a:t>forma escalonada reducida por renglones.</a:t>
                </a:r>
              </a:p>
              <a:p>
                <a:pPr marL="457200" indent="-457200">
                  <a:buFont typeface="+mj-lt"/>
                  <a:buAutoNum type="arabicPeriod"/>
                </a:pPr>
                <a:r>
                  <a:rPr lang="es-MX" sz="2400" dirty="0">
                    <a:solidFill>
                      <a:schemeClr val="tx1"/>
                    </a:solidFill>
                  </a:rPr>
                  <a:t>Se decide si </a:t>
                </a:r>
                <a:r>
                  <a:rPr lang="es-MX" sz="2400" i="1" dirty="0">
                    <a:solidFill>
                      <a:schemeClr val="tx1"/>
                    </a:solidFill>
                  </a:rPr>
                  <a:t>A</a:t>
                </a:r>
                <a:r>
                  <a:rPr lang="es-MX" sz="2400" dirty="0">
                    <a:solidFill>
                      <a:schemeClr val="tx1"/>
                    </a:solidFill>
                  </a:rPr>
                  <a:t> es invertible.</a:t>
                </a:r>
              </a:p>
              <a:p>
                <a:pPr marL="857250" lvl="1" indent="-457200">
                  <a:buFont typeface="+mj-lt"/>
                  <a:buAutoNum type="alphaLcParenR"/>
                </a:pPr>
                <a:r>
                  <a:rPr lang="es-MX" sz="2000" dirty="0">
                    <a:solidFill>
                      <a:schemeClr val="tx1"/>
                    </a:solidFill>
                  </a:rPr>
                  <a:t>Si la forma escalonada reducida por renglones de A es la matriz identidad  I, entonces </a:t>
                </a:r>
                <a14:m>
                  <m:oMath xmlns:m="http://schemas.openxmlformats.org/officeDocument/2006/math">
                    <m:sSup>
                      <m:sSupPr>
                        <m:ctrlPr>
                          <a:rPr lang="es-MX" sz="2000" i="1">
                            <a:solidFill>
                              <a:schemeClr val="tx1"/>
                            </a:solidFill>
                            <a:latin typeface="Cambria Math"/>
                          </a:rPr>
                        </m:ctrlPr>
                      </m:sSupPr>
                      <m:e>
                        <m:r>
                          <a:rPr lang="es-MX" sz="2000" i="1">
                            <a:solidFill>
                              <a:schemeClr val="tx1"/>
                            </a:solidFill>
                            <a:latin typeface="Cambria Math" panose="02040503050406030204" pitchFamily="18" charset="0"/>
                          </a:rPr>
                          <m:t>𝐴</m:t>
                        </m:r>
                      </m:e>
                      <m:sup>
                        <m:r>
                          <a:rPr lang="es-MX" sz="2000" i="1">
                            <a:solidFill>
                              <a:schemeClr val="tx1"/>
                            </a:solidFill>
                            <a:latin typeface="Cambria Math" panose="02040503050406030204" pitchFamily="18" charset="0"/>
                          </a:rPr>
                          <m:t>−1</m:t>
                        </m:r>
                      </m:sup>
                    </m:sSup>
                  </m:oMath>
                </a14:m>
                <a:r>
                  <a:rPr lang="es-MX" sz="2000" dirty="0">
                    <a:solidFill>
                      <a:schemeClr val="tx1"/>
                    </a:solidFill>
                  </a:rPr>
                  <a:t> es la matriz que se tiene a la derecha de la barra vertical.</a:t>
                </a:r>
              </a:p>
              <a:p>
                <a:pPr marL="857250" lvl="1" indent="-457200">
                  <a:buFont typeface="+mj-lt"/>
                  <a:buAutoNum type="alphaLcParenR"/>
                </a:pPr>
                <a:r>
                  <a:rPr lang="es-MX" sz="2000" dirty="0">
                    <a:solidFill>
                      <a:schemeClr val="tx1"/>
                    </a:solidFill>
                  </a:rPr>
                  <a:t>Si la reducción de A conduce a un renglón de ceros a la izquierda de la barra vertical , entonces A no es invertible.</a:t>
                </a:r>
              </a:p>
              <a:p>
                <a:pPr marL="457200" indent="-457200">
                  <a:buFont typeface="+mj-lt"/>
                  <a:buAutoNum type="arabicPeriod"/>
                </a:pPr>
                <a:r>
                  <a:rPr lang="es-MX" sz="2400" dirty="0">
                    <a:solidFill>
                      <a:schemeClr val="tx1"/>
                    </a:solidFill>
                  </a:rPr>
                  <a:t>Una matriz </a:t>
                </a:r>
                <a:r>
                  <a:rPr lang="es-MX" sz="2400" i="1" dirty="0">
                    <a:solidFill>
                      <a:schemeClr val="tx1"/>
                    </a:solidFill>
                  </a:rPr>
                  <a:t>A</a:t>
                </a:r>
                <a:r>
                  <a:rPr lang="es-MX" sz="2400" dirty="0">
                    <a:solidFill>
                      <a:schemeClr val="tx1"/>
                    </a:solidFill>
                  </a:rPr>
                  <a:t> de </a:t>
                </a:r>
                <a:r>
                  <a:rPr lang="es-MX" sz="2400" i="1" dirty="0">
                    <a:solidFill>
                      <a:schemeClr val="tx1"/>
                    </a:solidFill>
                  </a:rPr>
                  <a:t>n x n </a:t>
                </a:r>
                <a:r>
                  <a:rPr lang="es-MX" sz="2400" dirty="0">
                    <a:solidFill>
                      <a:schemeClr val="tx1"/>
                    </a:solidFill>
                  </a:rPr>
                  <a:t>es invertible si y </a:t>
                </a:r>
                <a:r>
                  <a:rPr lang="es-MX" sz="2400" dirty="0" smtClean="0">
                    <a:solidFill>
                      <a:schemeClr val="tx1"/>
                    </a:solidFill>
                  </a:rPr>
                  <a:t>sólo </a:t>
                </a:r>
                <a:r>
                  <a:rPr lang="es-MX" sz="2400" dirty="0">
                    <a:solidFill>
                      <a:schemeClr val="tx1"/>
                    </a:solidFill>
                  </a:rPr>
                  <a:t>si su forma escalonada reducida </a:t>
                </a:r>
                <a:r>
                  <a:rPr lang="es-MX" sz="2400" dirty="0" smtClean="0">
                    <a:solidFill>
                      <a:schemeClr val="tx1"/>
                    </a:solidFill>
                  </a:rPr>
                  <a:t>por </a:t>
                </a:r>
                <a:r>
                  <a:rPr lang="es-MX" sz="2400" dirty="0">
                    <a:solidFill>
                      <a:schemeClr val="tx1"/>
                    </a:solidFill>
                  </a:rPr>
                  <a:t>renglones de la matriz identidad; es decir, si su forma escalonada reducida por renglones tiene n pivotes.</a:t>
                </a:r>
                <a:r>
                  <a:rPr lang="es-MX" sz="2400" dirty="0" smtClean="0">
                    <a:solidFill>
                      <a:schemeClr val="tx1"/>
                    </a:solidFill>
                  </a:rPr>
                  <a:t>                </a:t>
                </a:r>
                <a:endParaRPr lang="es-MX" sz="2400" dirty="0">
                  <a:solidFill>
                    <a:schemeClr val="tx1"/>
                  </a:solidFill>
                </a:endParaRPr>
              </a:p>
            </p:txBody>
          </p:sp>
        </mc:Choice>
        <mc:Fallback>
          <p:sp>
            <p:nvSpPr>
              <p:cNvPr id="195587" name="Rectangle 3"/>
              <p:cNvSpPr>
                <a:spLocks noGrp="1" noRot="1" noChangeAspect="1" noMove="1" noResize="1" noEditPoints="1" noAdjustHandles="1" noChangeArrowheads="1" noChangeShapeType="1" noTextEdit="1"/>
              </p:cNvSpPr>
              <p:nvPr>
                <p:ph idx="1"/>
              </p:nvPr>
            </p:nvSpPr>
            <p:spPr>
              <a:xfrm>
                <a:off x="857224" y="1142984"/>
                <a:ext cx="8001056" cy="5382360"/>
              </a:xfrm>
              <a:blipFill rotWithShape="1">
                <a:blip r:embed="rId3"/>
                <a:stretch>
                  <a:fillRect l="-991" t="-566" r="-381"/>
                </a:stretch>
              </a:blipFill>
            </p:spPr>
            <p:txBody>
              <a:bodyPr/>
              <a:lstStyle/>
              <a:p>
                <a:r>
                  <a:rPr lang="es-MX">
                    <a:noFill/>
                  </a:rPr>
                  <a:t> </a:t>
                </a:r>
              </a:p>
            </p:txBody>
          </p:sp>
        </mc:Fallback>
      </mc:AlternateContent>
    </p:spTree>
    <p:extLst>
      <p:ext uri="{BB962C8B-B14F-4D97-AF65-F5344CB8AC3E}">
        <p14:creationId xmlns:p14="http://schemas.microsoft.com/office/powerpoint/2010/main" val="4011828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par>
                                <p:cTn id="28" presetID="24" presetClass="entr" presetSubtype="0" fill="hold" grpId="0" nodeType="withEffect">
                                  <p:stCondLst>
                                    <p:cond delay="0"/>
                                  </p:stCondLst>
                                  <p:childTnLst>
                                    <p:set>
                                      <p:cBhvr>
                                        <p:cTn id="29" dur="1" fill="hold">
                                          <p:stCondLst>
                                            <p:cond delay="0"/>
                                          </p:stCondLst>
                                        </p:cTn>
                                        <p:tgtEl>
                                          <p:spTgt spid="195587">
                                            <p:txEl>
                                              <p:pRg st="4" end="4"/>
                                            </p:txEl>
                                          </p:spTgt>
                                        </p:tgtEl>
                                        <p:attrNameLst>
                                          <p:attrName>style.visibility</p:attrName>
                                        </p:attrNameLst>
                                      </p:cBhvr>
                                      <p:to>
                                        <p:strVal val="visible"/>
                                      </p:to>
                                    </p:set>
                                    <p:anim to="" calcmode="lin" valueType="num">
                                      <p:cBhvr>
                                        <p:cTn id="30" dur="1" fill="hold"/>
                                        <p:tgtEl>
                                          <p:spTgt spid="195587">
                                            <p:txEl>
                                              <p:pRg st="4" end="4"/>
                                            </p:txEl>
                                          </p:spTgt>
                                        </p:tgtEl>
                                        <p:attrNameLst>
                                          <p:attrName/>
                                        </p:attrNameLst>
                                      </p:cBhvr>
                                    </p:anim>
                                  </p:childTnLst>
                                </p:cTn>
                              </p:par>
                              <p:par>
                                <p:cTn id="31" presetID="24" presetClass="entr" presetSubtype="0" fill="hold" grpId="0" nodeType="withEffect">
                                  <p:stCondLst>
                                    <p:cond delay="0"/>
                                  </p:stCondLst>
                                  <p:childTnLst>
                                    <p:set>
                                      <p:cBhvr>
                                        <p:cTn id="32" dur="1" fill="hold">
                                          <p:stCondLst>
                                            <p:cond delay="0"/>
                                          </p:stCondLst>
                                        </p:cTn>
                                        <p:tgtEl>
                                          <p:spTgt spid="195587">
                                            <p:txEl>
                                              <p:pRg st="5" end="5"/>
                                            </p:txEl>
                                          </p:spTgt>
                                        </p:tgtEl>
                                        <p:attrNameLst>
                                          <p:attrName>style.visibility</p:attrName>
                                        </p:attrNameLst>
                                      </p:cBhvr>
                                      <p:to>
                                        <p:strVal val="visible"/>
                                      </p:to>
                                    </p:set>
                                    <p:anim to="" calcmode="lin" valueType="num">
                                      <p:cBhvr>
                                        <p:cTn id="33" dur="1" fill="hold"/>
                                        <p:tgtEl>
                                          <p:spTgt spid="195587">
                                            <p:txEl>
                                              <p:pRg st="5" end="5"/>
                                            </p:txEl>
                                          </p:spTgt>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24" presetClass="entr" presetSubtype="0" fill="hold" grpId="0" nodeType="clickEffect">
                                  <p:stCondLst>
                                    <p:cond delay="0"/>
                                  </p:stCondLst>
                                  <p:childTnLst>
                                    <p:set>
                                      <p:cBhvr>
                                        <p:cTn id="37" dur="1" fill="hold">
                                          <p:stCondLst>
                                            <p:cond delay="0"/>
                                          </p:stCondLst>
                                        </p:cTn>
                                        <p:tgtEl>
                                          <p:spTgt spid="195587">
                                            <p:txEl>
                                              <p:pRg st="6" end="6"/>
                                            </p:txEl>
                                          </p:spTgt>
                                        </p:tgtEl>
                                        <p:attrNameLst>
                                          <p:attrName>style.visibility</p:attrName>
                                        </p:attrNameLst>
                                      </p:cBhvr>
                                      <p:to>
                                        <p:strVal val="visible"/>
                                      </p:to>
                                    </p:set>
                                    <p:anim to="" calcmode="lin" valueType="num">
                                      <p:cBhvr>
                                        <p:cTn id="38"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lnSpcReduction="10000"/>
              </a:bodyPr>
              <a:lstStyle/>
              <a:p>
                <a:pPr marL="0" indent="0">
                  <a:buNone/>
                </a:pPr>
                <a:r>
                  <a:rPr lang="es-MX" sz="2400" b="1" dirty="0"/>
                  <a:t>T</a:t>
                </a:r>
                <a:r>
                  <a:rPr lang="es-MX" sz="2400" b="1" dirty="0" smtClean="0">
                    <a:solidFill>
                      <a:schemeClr val="tx1"/>
                    </a:solidFill>
                  </a:rPr>
                  <a:t>ranspuesta de una matriz</a:t>
                </a:r>
              </a:p>
              <a:p>
                <a:pPr marL="0" indent="0">
                  <a:buNone/>
                </a:pPr>
                <a:r>
                  <a:rPr lang="es-MX" sz="2400" dirty="0" smtClean="0">
                    <a:solidFill>
                      <a:schemeClr val="tx1"/>
                    </a:solidFill>
                  </a:rPr>
                  <a:t>Sea </a:t>
                </a:r>
                <a:r>
                  <a:rPr lang="es-MX" sz="2400" dirty="0">
                    <a:solidFill>
                      <a:schemeClr val="tx1"/>
                    </a:solidFill>
                  </a:rPr>
                  <a:t>A =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una matriz de m x n , entonces  la transpuesta de A , que se describe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𝑡</m:t>
                        </m:r>
                      </m:sup>
                    </m:sSup>
                    <m:r>
                      <a:rPr lang="es-MX" sz="2400">
                        <a:solidFill>
                          <a:schemeClr val="tx1"/>
                        </a:solidFill>
                        <a:latin typeface="Cambria Math" panose="02040503050406030204" pitchFamily="18" charset="0"/>
                      </a:rPr>
                      <m:t>, </m:t>
                    </m:r>
                  </m:oMath>
                </a14:m>
                <a:r>
                  <a:rPr lang="es-MX" sz="2400" dirty="0">
                    <a:solidFill>
                      <a:schemeClr val="tx1"/>
                    </a:solidFill>
                  </a:rPr>
                  <a:t>es la matriz de </a:t>
                </a:r>
                <a:r>
                  <a:rPr lang="es-MX" sz="2400" i="1" dirty="0">
                    <a:solidFill>
                      <a:schemeClr val="tx1"/>
                    </a:solidFill>
                  </a:rPr>
                  <a:t>m x n </a:t>
                </a:r>
                <a:r>
                  <a:rPr lang="es-MX" sz="2400" dirty="0">
                    <a:solidFill>
                      <a:schemeClr val="tx1"/>
                    </a:solidFill>
                  </a:rPr>
                  <a:t>que se obtiene al intercambiar los renglones por las columnas de </a:t>
                </a:r>
                <a:r>
                  <a:rPr lang="es-MX" sz="2400" i="1" dirty="0">
                    <a:solidFill>
                      <a:schemeClr val="tx1"/>
                    </a:solidFill>
                  </a:rPr>
                  <a:t>A</a:t>
                </a:r>
                <a:r>
                  <a:rPr lang="es-MX" sz="2400" dirty="0">
                    <a:solidFill>
                      <a:schemeClr val="tx1"/>
                    </a:solidFill>
                  </a:rPr>
                  <a:t>. se puede escribir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𝑡</m:t>
                        </m:r>
                      </m:sup>
                    </m:sSup>
                    <m:r>
                      <a:rPr lang="es-MX" sz="2400" i="1">
                        <a:solidFill>
                          <a:schemeClr val="tx1"/>
                        </a:solidFill>
                        <a:latin typeface="Cambria Math" panose="02040503050406030204" pitchFamily="18" charset="0"/>
                      </a:rPr>
                      <m:t>=</m:t>
                    </m:r>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a:t>
                </a:r>
              </a:p>
              <a:p>
                <a:endParaRPr lang="es-MX" sz="2400" dirty="0">
                  <a:solidFill>
                    <a:schemeClr val="tx1"/>
                  </a:solidFill>
                </a:endParaRPr>
              </a:p>
              <a:p>
                <a:endParaRPr lang="es-MX" sz="2400" dirty="0">
                  <a:solidFill>
                    <a:schemeClr val="tx1"/>
                  </a:solidFill>
                </a:endParaRPr>
              </a:p>
              <a:p>
                <a:endParaRPr lang="es-MX" sz="2400" dirty="0">
                  <a:solidFill>
                    <a:schemeClr val="tx1"/>
                  </a:solidFill>
                </a:endParaRPr>
              </a:p>
              <a:p>
                <a:pPr marL="0" indent="0">
                  <a:buNone/>
                </a:pPr>
                <a:endParaRPr lang="es-MX" sz="2400" dirty="0">
                  <a:solidFill>
                    <a:schemeClr val="tx1"/>
                  </a:solidFill>
                </a:endParaRPr>
              </a:p>
              <a:p>
                <a:endParaRPr lang="es-MX" sz="2400" dirty="0">
                  <a:solidFill>
                    <a:schemeClr val="tx1"/>
                  </a:solidFill>
                </a:endParaRPr>
              </a:p>
              <a:p>
                <a:pPr marL="0" indent="0">
                  <a:buNone/>
                </a:pPr>
                <a:r>
                  <a:rPr lang="es-MX" sz="2400" dirty="0">
                    <a:solidFill>
                      <a:schemeClr val="tx1"/>
                    </a:solidFill>
                  </a:rPr>
                  <a:t>Se coloca el renglón i de A como la columna i de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𝑡</m:t>
                        </m:r>
                      </m:sup>
                    </m:sSup>
                  </m:oMath>
                </a14:m>
                <a:r>
                  <a:rPr lang="es-MX" sz="2400" dirty="0">
                    <a:solidFill>
                      <a:schemeClr val="tx1"/>
                    </a:solidFill>
                  </a:rPr>
                  <a:t> y la columna j de A como el renglón j de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𝑡</m:t>
                        </m:r>
                      </m:sup>
                    </m:sSup>
                  </m:oMath>
                </a14:m>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76"/>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 name="CuadroTexto 10"/>
              <p:cNvSpPr txBox="1"/>
              <p:nvPr/>
            </p:nvSpPr>
            <p:spPr>
              <a:xfrm>
                <a:off x="1475656" y="3576286"/>
                <a:ext cx="2843920" cy="13606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s-MX" sz="2400" i="1" smtClean="0">
                              <a:solidFill>
                                <a:schemeClr val="tx1"/>
                              </a:solidFill>
                              <a:latin typeface="Cambria Math"/>
                            </a:rPr>
                          </m:ctrlPr>
                        </m:dPr>
                        <m:e>
                          <m:m>
                            <m:mPr>
                              <m:mcs>
                                <m:mc>
                                  <m:mcPr>
                                    <m:count m:val="3"/>
                                    <m:mcJc m:val="center"/>
                                  </m:mcPr>
                                </m:mc>
                              </m:mcs>
                              <m:ctrlPr>
                                <a:rPr lang="es-MX" sz="2400" i="1" smtClean="0">
                                  <a:solidFill>
                                    <a:schemeClr val="tx1"/>
                                  </a:solidFill>
                                  <a:latin typeface="Cambria Math"/>
                                </a:rPr>
                              </m:ctrlPr>
                            </m:mP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11</m:t>
                                    </m:r>
                                  </m:sub>
                                </m:sSub>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12</m:t>
                                    </m:r>
                                  </m:sub>
                                </m:sSub>
                              </m:e>
                              <m:e>
                                <m:r>
                                  <a:rPr lang="es-MX" sz="2400" i="1" smtClean="0">
                                    <a:solidFill>
                                      <a:schemeClr val="tx1"/>
                                    </a:solidFill>
                                    <a:latin typeface="Cambria Math" panose="02040503050406030204" pitchFamily="18" charset="0"/>
                                  </a:rPr>
                                  <m:t>…</m:t>
                                </m:r>
                              </m:e>
                            </m:m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21</m:t>
                                    </m:r>
                                  </m:sub>
                                </m:sSub>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22</m:t>
                                    </m:r>
                                  </m:sub>
                                </m:sSub>
                              </m:e>
                              <m:e>
                                <m:r>
                                  <a:rPr lang="es-MX" sz="2400" i="1" smtClean="0">
                                    <a:solidFill>
                                      <a:schemeClr val="tx1"/>
                                    </a:solidFill>
                                    <a:latin typeface="Cambria Math" panose="02040503050406030204" pitchFamily="18" charset="0"/>
                                  </a:rPr>
                                  <m:t>…</m:t>
                                </m:r>
                              </m:e>
                            </m:mr>
                            <m:mr>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m:t>
                                        </m:r>
                                        <m:r>
                                          <a:rPr lang="es-MX" sz="2400" b="0" i="1" smtClean="0">
                                            <a:solidFill>
                                              <a:schemeClr val="tx1"/>
                                            </a:solidFill>
                                            <a:latin typeface="Cambria Math" panose="02040503050406030204" pitchFamily="18" charset="0"/>
                                          </a:rPr>
                                          <m:t>1</m:t>
                                        </m:r>
                                      </m:sub>
                                    </m:sSub>
                                  </m:e>
                                </m:eqArr>
                              </m:e>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m:t>
                                        </m:r>
                                        <m:r>
                                          <a:rPr lang="es-MX" sz="2400" b="0" i="1" smtClean="0">
                                            <a:solidFill>
                                              <a:schemeClr val="tx1"/>
                                            </a:solidFill>
                                            <a:latin typeface="Cambria Math" panose="02040503050406030204" pitchFamily="18" charset="0"/>
                                          </a:rPr>
                                          <m:t>2</m:t>
                                        </m:r>
                                      </m:sub>
                                    </m:sSub>
                                  </m:e>
                                </m:eqArr>
                              </m:e>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r>
                                      <a:rPr lang="es-MX" sz="2400" i="1" smtClean="0">
                                        <a:solidFill>
                                          <a:schemeClr val="tx1"/>
                                        </a:solidFill>
                                        <a:latin typeface="Cambria Math" panose="02040503050406030204" pitchFamily="18" charset="0"/>
                                      </a:rPr>
                                      <m:t>…</m:t>
                                    </m:r>
                                  </m:e>
                                </m:eqArr>
                              </m:e>
                            </m:mr>
                          </m:m>
                          <m:r>
                            <a:rPr lang="es-MX" sz="2400" b="0" i="1" smtClean="0">
                              <a:solidFill>
                                <a:schemeClr val="tx1"/>
                              </a:solidFill>
                              <a:latin typeface="Cambria Math" panose="02040503050406030204" pitchFamily="18" charset="0"/>
                            </a:rPr>
                            <m:t>    </m:t>
                          </m:r>
                          <m:m>
                            <m:mPr>
                              <m:mcs>
                                <m:mc>
                                  <m:mcPr>
                                    <m:count m:val="1"/>
                                    <m:mcJc m:val="center"/>
                                  </m:mcPr>
                                </m:mc>
                              </m:mcs>
                              <m:ctrlPr>
                                <a:rPr lang="es-MX" sz="2400" i="1" smtClean="0">
                                  <a:solidFill>
                                    <a:schemeClr val="tx1"/>
                                  </a:solidFill>
                                  <a:latin typeface="Cambria Math"/>
                                </a:rPr>
                              </m:ctrlPr>
                            </m:mP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m:t>
                                    </m:r>
                                    <m:r>
                                      <a:rPr lang="es-MX" sz="2400" b="0" i="1" smtClean="0">
                                        <a:solidFill>
                                          <a:schemeClr val="tx1"/>
                                        </a:solidFill>
                                        <a:latin typeface="Cambria Math" panose="02040503050406030204" pitchFamily="18" charset="0"/>
                                      </a:rPr>
                                      <m:t>𝑛</m:t>
                                    </m:r>
                                  </m:sub>
                                </m:sSub>
                              </m:e>
                            </m:m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m:t>
                                    </m:r>
                                    <m:r>
                                      <a:rPr lang="es-MX" sz="2400" b="0" i="1" smtClean="0">
                                        <a:solidFill>
                                          <a:schemeClr val="tx1"/>
                                        </a:solidFill>
                                        <a:latin typeface="Cambria Math" panose="02040503050406030204" pitchFamily="18" charset="0"/>
                                      </a:rPr>
                                      <m:t>𝑛</m:t>
                                    </m:r>
                                  </m:sub>
                                </m:sSub>
                              </m:e>
                            </m:mr>
                            <m:mr>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𝑛𝑛</m:t>
                                        </m:r>
                                      </m:sub>
                                    </m:sSub>
                                  </m:e>
                                </m:eqArr>
                              </m:e>
                            </m:mr>
                          </m:m>
                        </m:e>
                      </m:d>
                    </m:oMath>
                  </m:oMathPara>
                </a14:m>
                <a:endParaRPr lang="es-MX" sz="2400" dirty="0">
                  <a:solidFill>
                    <a:schemeClr val="tx1"/>
                  </a:solidFill>
                </a:endParaRPr>
              </a:p>
            </p:txBody>
          </p:sp>
        </mc:Choice>
        <mc:Fallback xmlns="">
          <p:sp>
            <p:nvSpPr>
              <p:cNvPr id="4" name="CuadroTexto 10"/>
              <p:cNvSpPr txBox="1">
                <a:spLocks noRot="1" noChangeAspect="1" noMove="1" noResize="1" noEditPoints="1" noAdjustHandles="1" noChangeArrowheads="1" noChangeShapeType="1" noTextEdit="1"/>
              </p:cNvSpPr>
              <p:nvPr/>
            </p:nvSpPr>
            <p:spPr>
              <a:xfrm>
                <a:off x="1475656" y="3576286"/>
                <a:ext cx="2843920" cy="1360629"/>
              </a:xfrm>
              <a:prstGeom prst="rect">
                <a:avLst/>
              </a:prstGeom>
              <a:blipFill rotWithShape="1">
                <a:blip r:embed="rId4"/>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CuadroTexto 7"/>
              <p:cNvSpPr txBox="1"/>
              <p:nvPr/>
            </p:nvSpPr>
            <p:spPr>
              <a:xfrm>
                <a:off x="5868144" y="3576285"/>
                <a:ext cx="2844497" cy="13606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s-MX" sz="2400" i="1" smtClean="0">
                              <a:solidFill>
                                <a:schemeClr val="tx1"/>
                              </a:solidFill>
                              <a:latin typeface="Cambria Math"/>
                            </a:rPr>
                          </m:ctrlPr>
                        </m:dPr>
                        <m:e>
                          <m:m>
                            <m:mPr>
                              <m:mcs>
                                <m:mc>
                                  <m:mcPr>
                                    <m:count m:val="3"/>
                                    <m:mcJc m:val="center"/>
                                  </m:mcPr>
                                </m:mc>
                              </m:mcs>
                              <m:ctrlPr>
                                <a:rPr lang="es-MX" sz="2400" i="1" smtClean="0">
                                  <a:solidFill>
                                    <a:schemeClr val="tx1"/>
                                  </a:solidFill>
                                  <a:latin typeface="Cambria Math"/>
                                </a:rPr>
                              </m:ctrlPr>
                            </m:mP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11</m:t>
                                    </m:r>
                                  </m:sub>
                                </m:sSub>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21</m:t>
                                    </m:r>
                                  </m:sub>
                                </m:sSub>
                              </m:e>
                              <m:e>
                                <m:r>
                                  <a:rPr lang="es-MX" sz="2400" i="1" smtClean="0">
                                    <a:solidFill>
                                      <a:schemeClr val="tx1"/>
                                    </a:solidFill>
                                    <a:latin typeface="Cambria Math" panose="02040503050406030204" pitchFamily="18" charset="0"/>
                                  </a:rPr>
                                  <m:t>…</m:t>
                                </m:r>
                              </m:e>
                            </m:m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12</m:t>
                                    </m:r>
                                  </m:sub>
                                </m:sSub>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22</m:t>
                                    </m:r>
                                  </m:sub>
                                </m:sSub>
                              </m:e>
                              <m:e>
                                <m:r>
                                  <a:rPr lang="es-MX" sz="2400" i="1" smtClean="0">
                                    <a:solidFill>
                                      <a:schemeClr val="tx1"/>
                                    </a:solidFill>
                                    <a:latin typeface="Cambria Math" panose="02040503050406030204" pitchFamily="18" charset="0"/>
                                  </a:rPr>
                                  <m:t>…</m:t>
                                </m:r>
                              </m:e>
                            </m:mr>
                            <m:mr>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1</m:t>
                                        </m:r>
                                        <m:r>
                                          <a:rPr lang="es-MX" sz="2400" b="0" i="1" smtClean="0">
                                            <a:solidFill>
                                              <a:schemeClr val="tx1"/>
                                            </a:solidFill>
                                            <a:latin typeface="Cambria Math" panose="02040503050406030204" pitchFamily="18" charset="0"/>
                                          </a:rPr>
                                          <m:t>𝑛</m:t>
                                        </m:r>
                                      </m:sub>
                                    </m:sSub>
                                  </m:e>
                                </m:eqArr>
                              </m:e>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2</m:t>
                                        </m:r>
                                        <m:r>
                                          <a:rPr lang="es-MX" sz="2400" b="0" i="1" smtClean="0">
                                            <a:solidFill>
                                              <a:schemeClr val="tx1"/>
                                            </a:solidFill>
                                            <a:latin typeface="Cambria Math" panose="02040503050406030204" pitchFamily="18" charset="0"/>
                                          </a:rPr>
                                          <m:t>𝑛</m:t>
                                        </m:r>
                                      </m:sub>
                                    </m:sSub>
                                  </m:e>
                                </m:eqArr>
                              </m:e>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r>
                                      <a:rPr lang="es-MX" sz="2400" i="1" smtClean="0">
                                        <a:solidFill>
                                          <a:schemeClr val="tx1"/>
                                        </a:solidFill>
                                        <a:latin typeface="Cambria Math" panose="02040503050406030204" pitchFamily="18" charset="0"/>
                                      </a:rPr>
                                      <m:t>…</m:t>
                                    </m:r>
                                  </m:e>
                                </m:eqArr>
                              </m:e>
                            </m:mr>
                          </m:m>
                          <m:r>
                            <a:rPr lang="es-MX" sz="2400" b="0" i="1" smtClean="0">
                              <a:solidFill>
                                <a:schemeClr val="tx1"/>
                              </a:solidFill>
                              <a:latin typeface="Cambria Math" panose="02040503050406030204" pitchFamily="18" charset="0"/>
                            </a:rPr>
                            <m:t>    </m:t>
                          </m:r>
                          <m:m>
                            <m:mPr>
                              <m:mcs>
                                <m:mc>
                                  <m:mcPr>
                                    <m:count m:val="1"/>
                                    <m:mcJc m:val="center"/>
                                  </m:mcPr>
                                </m:mc>
                              </m:mcs>
                              <m:ctrlPr>
                                <a:rPr lang="es-MX" sz="2400" i="1" smtClean="0">
                                  <a:solidFill>
                                    <a:schemeClr val="tx1"/>
                                  </a:solidFill>
                                  <a:latin typeface="Cambria Math"/>
                                </a:rPr>
                              </m:ctrlPr>
                            </m:mP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m:t>
                                    </m:r>
                                    <m:r>
                                      <a:rPr lang="es-MX" sz="2400" b="0" i="1" smtClean="0">
                                        <a:solidFill>
                                          <a:schemeClr val="tx1"/>
                                        </a:solidFill>
                                        <a:latin typeface="Cambria Math" panose="02040503050406030204" pitchFamily="18" charset="0"/>
                                      </a:rPr>
                                      <m:t>1</m:t>
                                    </m:r>
                                  </m:sub>
                                </m:sSub>
                              </m:e>
                            </m:mr>
                            <m:mr>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m:t>
                                    </m:r>
                                    <m:r>
                                      <a:rPr lang="es-MX" sz="2400" b="0" i="1" smtClean="0">
                                        <a:solidFill>
                                          <a:schemeClr val="tx1"/>
                                        </a:solidFill>
                                        <a:latin typeface="Cambria Math" panose="02040503050406030204" pitchFamily="18" charset="0"/>
                                      </a:rPr>
                                      <m:t>2</m:t>
                                    </m:r>
                                  </m:sub>
                                </m:sSub>
                              </m:e>
                            </m:mr>
                            <m:mr>
                              <m:e>
                                <m:eqArr>
                                  <m:eqArrPr>
                                    <m:ctrlPr>
                                      <a:rPr lang="es-MX" sz="2400" i="1" smtClean="0">
                                        <a:solidFill>
                                          <a:schemeClr val="tx1"/>
                                        </a:solidFill>
                                        <a:latin typeface="Cambria Math"/>
                                      </a:rPr>
                                    </m:ctrlPr>
                                  </m:eqArrPr>
                                  <m:e>
                                    <m:r>
                                      <a:rPr lang="es-MX" sz="2400" i="1" smtClean="0">
                                        <a:solidFill>
                                          <a:schemeClr val="tx1"/>
                                        </a:solidFill>
                                        <a:latin typeface="Cambria Math" panose="02040503050406030204" pitchFamily="18" charset="0"/>
                                      </a:rPr>
                                      <m:t>⋮</m:t>
                                    </m:r>
                                  </m:e>
                                  <m:e>
                                    <m:sSub>
                                      <m:sSubPr>
                                        <m:ctrlPr>
                                          <a:rPr lang="es-MX" sz="2400" i="1" smtClean="0">
                                            <a:solidFill>
                                              <a:schemeClr val="tx1"/>
                                            </a:solidFill>
                                            <a:latin typeface="Cambria Math"/>
                                          </a:rPr>
                                        </m:ctrlPr>
                                      </m:sSubPr>
                                      <m:e>
                                        <m:r>
                                          <a:rPr lang="es-MX" sz="2400" b="0" i="1" smtClean="0">
                                            <a:solidFill>
                                              <a:schemeClr val="tx1"/>
                                            </a:solidFill>
                                            <a:latin typeface="Cambria Math" panose="02040503050406030204" pitchFamily="18" charset="0"/>
                                          </a:rPr>
                                          <m:t>𝑎</m:t>
                                        </m:r>
                                      </m:e>
                                      <m:sub>
                                        <m:r>
                                          <a:rPr lang="es-MX" sz="2400" b="0" i="1" smtClean="0">
                                            <a:solidFill>
                                              <a:schemeClr val="tx1"/>
                                            </a:solidFill>
                                            <a:latin typeface="Cambria Math" panose="02040503050406030204" pitchFamily="18" charset="0"/>
                                          </a:rPr>
                                          <m:t>𝑛𝑛</m:t>
                                        </m:r>
                                      </m:sub>
                                    </m:sSub>
                                  </m:e>
                                </m:eqArr>
                              </m:e>
                            </m:mr>
                          </m:m>
                        </m:e>
                      </m:d>
                    </m:oMath>
                  </m:oMathPara>
                </a14:m>
                <a:endParaRPr lang="es-MX" sz="2400" dirty="0">
                  <a:solidFill>
                    <a:schemeClr val="tx1"/>
                  </a:solidFill>
                </a:endParaRPr>
              </a:p>
            </p:txBody>
          </p:sp>
        </mc:Choice>
        <mc:Fallback xmlns="">
          <p:sp>
            <p:nvSpPr>
              <p:cNvPr id="6" name="CuadroTexto 7"/>
              <p:cNvSpPr txBox="1">
                <a:spLocks noRot="1" noChangeAspect="1" noMove="1" noResize="1" noEditPoints="1" noAdjustHandles="1" noChangeArrowheads="1" noChangeShapeType="1" noTextEdit="1"/>
              </p:cNvSpPr>
              <p:nvPr/>
            </p:nvSpPr>
            <p:spPr>
              <a:xfrm>
                <a:off x="5868144" y="3576285"/>
                <a:ext cx="2844497" cy="1360629"/>
              </a:xfrm>
              <a:prstGeom prst="rect">
                <a:avLst/>
              </a:prstGeom>
              <a:blipFill rotWithShape="1">
                <a:blip r:embed="rId5"/>
                <a:stretch>
                  <a:fillRect/>
                </a:stretch>
              </a:blipFill>
            </p:spPr>
            <p:txBody>
              <a:bodyPr/>
              <a:lstStyle/>
              <a:p>
                <a:r>
                  <a:rPr lang="es-MX">
                    <a:noFill/>
                  </a:rPr>
                  <a:t> </a:t>
                </a:r>
              </a:p>
            </p:txBody>
          </p:sp>
        </mc:Fallback>
      </mc:AlternateContent>
      <p:sp>
        <p:nvSpPr>
          <p:cNvPr id="7" name="CuadroTexto 5"/>
          <p:cNvSpPr txBox="1"/>
          <p:nvPr/>
        </p:nvSpPr>
        <p:spPr>
          <a:xfrm>
            <a:off x="467544" y="4071933"/>
            <a:ext cx="865943" cy="461665"/>
          </a:xfrm>
          <a:prstGeom prst="rect">
            <a:avLst/>
          </a:prstGeom>
          <a:noFill/>
        </p:spPr>
        <p:txBody>
          <a:bodyPr wrap="none" rtlCol="0">
            <a:spAutoFit/>
          </a:bodyPr>
          <a:lstStyle/>
          <a:p>
            <a:r>
              <a:rPr lang="es-MX" sz="2400" dirty="0" smtClean="0"/>
              <a:t>Si A =</a:t>
            </a:r>
            <a:endParaRPr lang="es-MX" sz="2400" dirty="0"/>
          </a:p>
        </p:txBody>
      </p:sp>
      <mc:AlternateContent xmlns:mc="http://schemas.openxmlformats.org/markup-compatibility/2006" xmlns:a14="http://schemas.microsoft.com/office/drawing/2010/main">
        <mc:Choice Requires="a14">
          <p:sp>
            <p:nvSpPr>
              <p:cNvPr id="8" name="CuadroTexto 9"/>
              <p:cNvSpPr txBox="1"/>
              <p:nvPr/>
            </p:nvSpPr>
            <p:spPr>
              <a:xfrm>
                <a:off x="4468792" y="4071933"/>
                <a:ext cx="1490536" cy="369332"/>
              </a:xfrm>
              <a:prstGeom prst="rect">
                <a:avLst/>
              </a:prstGeom>
              <a:noFill/>
            </p:spPr>
            <p:txBody>
              <a:bodyPr wrap="none" rtlCol="0">
                <a:spAutoFit/>
              </a:bodyPr>
              <a:lstStyle/>
              <a:p>
                <a:r>
                  <a:rPr lang="es-MX" dirty="0" smtClean="0">
                    <a:solidFill>
                      <a:schemeClr val="tx1"/>
                    </a:solidFill>
                  </a:rPr>
                  <a:t>Entonces </a:t>
                </a:r>
                <a14:m>
                  <m:oMath xmlns:m="http://schemas.openxmlformats.org/officeDocument/2006/math">
                    <m:sSup>
                      <m:sSupPr>
                        <m:ctrlPr>
                          <a:rPr lang="es-MX" i="1" smtClean="0">
                            <a:solidFill>
                              <a:schemeClr val="tx1"/>
                            </a:solidFill>
                            <a:latin typeface="Cambria Math"/>
                          </a:rPr>
                        </m:ctrlPr>
                      </m:sSupPr>
                      <m:e>
                        <m:r>
                          <a:rPr lang="es-MX" b="0" i="1" smtClean="0">
                            <a:solidFill>
                              <a:schemeClr val="tx1"/>
                            </a:solidFill>
                            <a:latin typeface="Cambria Math" panose="02040503050406030204" pitchFamily="18" charset="0"/>
                          </a:rPr>
                          <m:t>𝐴</m:t>
                        </m:r>
                      </m:e>
                      <m:sup>
                        <m:r>
                          <a:rPr lang="es-MX" b="0" i="1" smtClean="0">
                            <a:solidFill>
                              <a:schemeClr val="tx1"/>
                            </a:solidFill>
                            <a:latin typeface="Cambria Math" panose="02040503050406030204" pitchFamily="18" charset="0"/>
                          </a:rPr>
                          <m:t>𝑡</m:t>
                        </m:r>
                      </m:sup>
                    </m:sSup>
                  </m:oMath>
                </a14:m>
                <a:r>
                  <a:rPr lang="es-MX" dirty="0" smtClean="0">
                    <a:solidFill>
                      <a:schemeClr val="tx1"/>
                    </a:solidFill>
                  </a:rPr>
                  <a:t> =</a:t>
                </a:r>
                <a:endParaRPr lang="es-MX" dirty="0">
                  <a:solidFill>
                    <a:schemeClr val="tx1"/>
                  </a:solidFill>
                </a:endParaRPr>
              </a:p>
            </p:txBody>
          </p:sp>
        </mc:Choice>
        <mc:Fallback xmlns="">
          <p:sp>
            <p:nvSpPr>
              <p:cNvPr id="8" name="CuadroTexto 9"/>
              <p:cNvSpPr txBox="1">
                <a:spLocks noRot="1" noChangeAspect="1" noMove="1" noResize="1" noEditPoints="1" noAdjustHandles="1" noChangeArrowheads="1" noChangeShapeType="1" noTextEdit="1"/>
              </p:cNvSpPr>
              <p:nvPr/>
            </p:nvSpPr>
            <p:spPr>
              <a:xfrm>
                <a:off x="4468792" y="4071933"/>
                <a:ext cx="1490536" cy="369332"/>
              </a:xfrm>
              <a:prstGeom prst="rect">
                <a:avLst/>
              </a:prstGeom>
              <a:blipFill rotWithShape="1">
                <a:blip r:embed="rId6"/>
                <a:stretch>
                  <a:fillRect l="-3265" t="-8197" r="-2857" b="-24590"/>
                </a:stretch>
              </a:blipFill>
            </p:spPr>
            <p:txBody>
              <a:bodyPr/>
              <a:lstStyle/>
              <a:p>
                <a:r>
                  <a:rPr lang="es-MX">
                    <a:noFill/>
                  </a:rPr>
                  <a:t> </a:t>
                </a:r>
              </a:p>
            </p:txBody>
          </p:sp>
        </mc:Fallback>
      </mc:AlternateContent>
    </p:spTree>
    <p:extLst>
      <p:ext uri="{BB962C8B-B14F-4D97-AF65-F5344CB8AC3E}">
        <p14:creationId xmlns:p14="http://schemas.microsoft.com/office/powerpoint/2010/main" val="3218230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7" end="7"/>
                                            </p:txEl>
                                          </p:spTgt>
                                        </p:tgtEl>
                                        <p:attrNameLst>
                                          <p:attrName>style.visibility</p:attrName>
                                        </p:attrNameLst>
                                      </p:cBhvr>
                                      <p:to>
                                        <p:strVal val="visible"/>
                                      </p:to>
                                    </p:set>
                                    <p:anim to="" calcmode="lin" valueType="num">
                                      <p:cBhvr>
                                        <p:cTn id="22" dur="1" fill="hold"/>
                                        <p:tgtEl>
                                          <p:spTgt spid="195587">
                                            <p:txEl>
                                              <p:pRg st="7" end="7"/>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8" end="8"/>
                                            </p:txEl>
                                          </p:spTgt>
                                        </p:tgtEl>
                                        <p:attrNameLst>
                                          <p:attrName>style.visibility</p:attrName>
                                        </p:attrNameLst>
                                      </p:cBhvr>
                                      <p:to>
                                        <p:strVal val="visible"/>
                                      </p:to>
                                    </p:set>
                                    <p:anim to="" calcmode="lin" valueType="num">
                                      <p:cBhvr>
                                        <p:cTn id="27" dur="1" fill="hold"/>
                                        <p:tgtEl>
                                          <p:spTgt spid="19558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smtClean="0"/>
                  <a:t>D</a:t>
                </a:r>
                <a:r>
                  <a:rPr lang="es-MX" sz="2400" b="1" dirty="0" smtClean="0">
                    <a:solidFill>
                      <a:schemeClr val="tx1"/>
                    </a:solidFill>
                  </a:rPr>
                  <a:t>eterminantes</a:t>
                </a:r>
                <a:endParaRPr lang="es-MX" sz="2400" b="1" dirty="0">
                  <a:solidFill>
                    <a:schemeClr val="tx1"/>
                  </a:solidFill>
                </a:endParaRPr>
              </a:p>
              <a:p>
                <a:pPr marL="0" indent="0">
                  <a:buNone/>
                </a:pPr>
                <a:r>
                  <a:rPr lang="es-MX" sz="2400" b="1" dirty="0">
                    <a:solidFill>
                      <a:schemeClr val="tx1"/>
                    </a:solidFill>
                  </a:rPr>
                  <a:t> </a:t>
                </a:r>
                <a:r>
                  <a:rPr lang="es-MX" sz="2400" dirty="0">
                    <a:solidFill>
                      <a:schemeClr val="tx1"/>
                    </a:solidFill>
                  </a:rPr>
                  <a:t>sea A : </a:t>
                </a:r>
                <a14:m>
                  <m:oMath xmlns:m="http://schemas.openxmlformats.org/officeDocument/2006/math">
                    <m:d>
                      <m:dPr>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e>
                          </m:mr>
                        </m:m>
                      </m:e>
                    </m:d>
                  </m:oMath>
                </a14:m>
                <a:r>
                  <a:rPr lang="es-MX" sz="2400" dirty="0">
                    <a:solidFill>
                      <a:schemeClr val="tx1"/>
                    </a:solidFill>
                  </a:rPr>
                  <a:t> una matriz de 2 x 2  se define el determinante de la matriz </a:t>
                </a:r>
                <a:r>
                  <a:rPr lang="es-MX" sz="2400" i="1" dirty="0" smtClean="0">
                    <a:solidFill>
                      <a:schemeClr val="tx1"/>
                    </a:solidFill>
                  </a:rPr>
                  <a:t>A</a:t>
                </a:r>
                <a:r>
                  <a:rPr lang="es-MX" sz="2400" dirty="0" smtClean="0">
                    <a:solidFill>
                      <a:schemeClr val="tx1"/>
                    </a:solidFill>
                  </a:rPr>
                  <a:t> y </a:t>
                </a:r>
                <a:r>
                  <a:rPr lang="es-MX" sz="2400" dirty="0">
                    <a:solidFill>
                      <a:schemeClr val="tx1"/>
                    </a:solidFill>
                  </a:rPr>
                  <a:t>se expresa como det</a:t>
                </a:r>
                <a14:m>
                  <m:oMath xmlns:m="http://schemas.openxmlformats.org/officeDocument/2006/math">
                    <m:d>
                      <m:dPr>
                        <m:begChr m:val="["/>
                        <m:endChr m:val="]"/>
                        <m:ctrlPr>
                          <a:rPr lang="es-MX" sz="2400" i="1">
                            <a:solidFill>
                              <a:schemeClr val="tx1"/>
                            </a:solidFill>
                            <a:latin typeface="Cambria Math"/>
                          </a:rPr>
                        </m:ctrlPr>
                      </m:dPr>
                      <m:e>
                        <m:r>
                          <a:rPr lang="es-MX" sz="2400" i="1">
                            <a:solidFill>
                              <a:schemeClr val="tx1"/>
                            </a:solidFill>
                            <a:latin typeface="Cambria Math" panose="02040503050406030204" pitchFamily="18" charset="0"/>
                          </a:rPr>
                          <m:t>𝐴</m:t>
                        </m:r>
                      </m:e>
                    </m:d>
                  </m:oMath>
                </a14:m>
                <a:r>
                  <a:rPr lang="es-MX" sz="2400" dirty="0">
                    <a:solidFill>
                      <a:schemeClr val="tx1"/>
                    </a:solidFill>
                  </a:rPr>
                  <a:t> </a:t>
                </a:r>
              </a:p>
              <a:p>
                <a:pPr marL="0" indent="0" algn="ctr">
                  <a:buNone/>
                </a:pPr>
                <a:endParaRPr lang="es-MX" sz="2400" i="1" dirty="0" smtClean="0">
                  <a:solidFill>
                    <a:schemeClr val="tx1"/>
                  </a:solidFill>
                  <a:latin typeface="Cambria Math"/>
                </a:endParaRPr>
              </a:p>
              <a:p>
                <a:pPr marL="0" indent="0" algn="ctr">
                  <a:buNone/>
                </a:pPr>
                <a14:m>
                  <m:oMath xmlns:m="http://schemas.openxmlformats.org/officeDocument/2006/math">
                    <m:func>
                      <m:funcPr>
                        <m:ctrlPr>
                          <a:rPr lang="es-MX" sz="2400" i="1">
                            <a:solidFill>
                              <a:schemeClr val="tx1"/>
                            </a:solidFill>
                            <a:latin typeface="Cambria Math"/>
                          </a:rPr>
                        </m:ctrlPr>
                      </m:funcPr>
                      <m:fName>
                        <m:r>
                          <m:rPr>
                            <m:sty m:val="p"/>
                          </m:rPr>
                          <a:rPr lang="es-MX" sz="2400">
                            <a:solidFill>
                              <a:schemeClr val="tx1"/>
                            </a:solidFill>
                            <a:latin typeface="Cambria Math" panose="02040503050406030204" pitchFamily="18" charset="0"/>
                          </a:rPr>
                          <m:t>det</m:t>
                        </m:r>
                      </m:fName>
                      <m:e>
                        <m:r>
                          <a:rPr lang="es-MX" sz="2400" i="1">
                            <a:solidFill>
                              <a:schemeClr val="tx1"/>
                            </a:solidFill>
                            <a:latin typeface="Cambria Math" panose="02040503050406030204" pitchFamily="18" charset="0"/>
                          </a:rPr>
                          <m:t>𝐴</m:t>
                        </m:r>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r>
                          <a:rPr lang="es-MX" sz="2400" i="1">
                            <a:solidFill>
                              <a:schemeClr val="tx1"/>
                            </a:solidFill>
                            <a:latin typeface="Cambria Math" panose="02040503050406030204" pitchFamily="18" charset="0"/>
                          </a:rPr>
                          <m:t> −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func>
                  </m:oMath>
                </a14:m>
                <a:r>
                  <a:rPr lang="es-MX" sz="2400" dirty="0">
                    <a:solidFill>
                      <a:schemeClr val="tx1"/>
                    </a:solidFill>
                  </a:rPr>
                  <a:t> </a:t>
                </a:r>
              </a:p>
              <a:p>
                <a:pPr algn="ctr"/>
                <a:endParaRPr lang="es-MX" sz="2400" dirty="0">
                  <a:solidFill>
                    <a:schemeClr val="tx1"/>
                  </a:solidFill>
                </a:endParaRPr>
              </a:p>
              <a:p>
                <a:pPr marL="0" indent="0" algn="ctr">
                  <a:buNone/>
                </a:pPr>
                <a14:m>
                  <m:oMath xmlns:m="http://schemas.openxmlformats.org/officeDocument/2006/math">
                    <m:d>
                      <m:dPr>
                        <m:begChr m:val="["/>
                        <m:endChr m:val="]"/>
                        <m:ctrlPr>
                          <a:rPr lang="es-MX" sz="2400" i="1">
                            <a:solidFill>
                              <a:schemeClr val="tx1"/>
                            </a:solidFill>
                            <a:latin typeface="Cambria Math"/>
                          </a:rPr>
                        </m:ctrlPr>
                      </m:dPr>
                      <m:e>
                        <m:r>
                          <a:rPr lang="es-MX" sz="2400" i="1">
                            <a:solidFill>
                              <a:schemeClr val="tx1"/>
                            </a:solidFill>
                            <a:latin typeface="Cambria Math" panose="02040503050406030204" pitchFamily="18" charset="0"/>
                          </a:rPr>
                          <m:t>𝐴</m:t>
                        </m:r>
                      </m:e>
                    </m:d>
                  </m:oMath>
                </a14:m>
                <a:r>
                  <a:rPr lang="es-MX" sz="2400" dirty="0" smtClean="0">
                    <a:solidFill>
                      <a:schemeClr val="tx1"/>
                    </a:solidFill>
                  </a:rPr>
                  <a:t>= </a:t>
                </a:r>
                <a14:m>
                  <m:oMath xmlns:m="http://schemas.openxmlformats.org/officeDocument/2006/math">
                    <m:d>
                      <m:dPr>
                        <m:begChr m:val="|"/>
                        <m:endChr m:val="|"/>
                        <m:ctrlPr>
                          <a:rPr lang="es-MX" sz="2400" i="1" dirty="0" smtClean="0">
                            <a:solidFill>
                              <a:schemeClr val="tx1"/>
                            </a:solidFill>
                            <a:latin typeface="Cambria Math"/>
                          </a:rPr>
                        </m:ctrlPr>
                      </m:dPr>
                      <m:e>
                        <m:r>
                          <a:rPr lang="es-MX" sz="2400" b="0" i="1" dirty="0" smtClean="0">
                            <a:solidFill>
                              <a:schemeClr val="tx1"/>
                            </a:solidFill>
                            <a:latin typeface="Cambria Math"/>
                          </a:rPr>
                          <m:t>𝐴</m:t>
                        </m:r>
                      </m:e>
                    </m:d>
                  </m:oMath>
                </a14:m>
                <a:r>
                  <a:rPr lang="es-MX" sz="2400" dirty="0" smtClean="0">
                    <a:solidFill>
                      <a:schemeClr val="tx1"/>
                    </a:solidFill>
                  </a:rPr>
                  <a:t> </a:t>
                </a:r>
                <a:r>
                  <a:rPr lang="es-MX" sz="2400" dirty="0">
                    <a:solidFill>
                      <a:schemeClr val="tx1"/>
                    </a:solidFill>
                  </a:rPr>
                  <a:t>= </a:t>
                </a:r>
                <a14:m>
                  <m:oMath xmlns:m="http://schemas.openxmlformats.org/officeDocument/2006/math">
                    <m:d>
                      <m:dPr>
                        <m:begChr m:val="⌊"/>
                        <m:endChr m:val="⌋"/>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e>
                          </m:mr>
                        </m:m>
                      </m:e>
                    </m:d>
                  </m:oMath>
                </a14:m>
                <a:endParaRPr lang="es-MX" sz="2400" dirty="0">
                  <a:solidFill>
                    <a:schemeClr val="tx1"/>
                  </a:solidFill>
                </a:endParaRPr>
              </a:p>
              <a:p>
                <a:pPr marL="0" indent="0" algn="just">
                  <a:buNone/>
                </a:pPr>
                <a:endParaRPr lang="es-MX" sz="2400" dirty="0" smtClean="0">
                  <a:solidFill>
                    <a:schemeClr val="tx1"/>
                  </a:solidFill>
                </a:endParaRPr>
              </a:p>
              <a:p>
                <a:pPr marL="0" indent="0" algn="just">
                  <a:buNone/>
                </a:pPr>
                <a:r>
                  <a:rPr lang="es-MX" sz="2400" dirty="0" smtClean="0">
                    <a:solidFill>
                      <a:schemeClr val="tx1"/>
                    </a:solidFill>
                  </a:rPr>
                  <a:t>Se </a:t>
                </a:r>
                <a:r>
                  <a:rPr lang="es-MX" sz="2400" dirty="0">
                    <a:solidFill>
                      <a:schemeClr val="tx1"/>
                    </a:solidFill>
                  </a:rPr>
                  <a:t>demostró que A es invertible si y solo si </a:t>
                </a:r>
                <a:r>
                  <a:rPr lang="es-MX" sz="2400" i="1" dirty="0" err="1" smtClean="0">
                    <a:solidFill>
                      <a:schemeClr val="tx1"/>
                    </a:solidFill>
                  </a:rPr>
                  <a:t>det</a:t>
                </a:r>
                <a:r>
                  <a:rPr lang="es-MX" sz="2400" i="1" dirty="0" smtClean="0">
                    <a:solidFill>
                      <a:schemeClr val="tx1"/>
                    </a:solidFill>
                  </a:rPr>
                  <a:t> A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r>
                  <a:rPr lang="es-MX" sz="2400" i="1" dirty="0">
                    <a:solidFill>
                      <a:schemeClr val="tx1"/>
                    </a:solidFill>
                  </a:rPr>
                  <a:t> 0 </a:t>
                </a:r>
                <a:r>
                  <a:rPr lang="es-MX" sz="2400" dirty="0">
                    <a:solidFill>
                      <a:schemeClr val="tx1"/>
                    </a:solidFill>
                  </a:rPr>
                  <a:t>valido para matrices de </a:t>
                </a:r>
                <a:r>
                  <a:rPr lang="es-MX" sz="2400" i="1" dirty="0">
                    <a:solidFill>
                      <a:schemeClr val="tx1"/>
                    </a:solidFill>
                  </a:rPr>
                  <a:t>n x n </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143"/>
                </a:stretch>
              </a:blipFill>
            </p:spPr>
            <p:txBody>
              <a:bodyPr/>
              <a:lstStyle/>
              <a:p>
                <a:r>
                  <a:rPr lang="es-MX">
                    <a:noFill/>
                  </a:rPr>
                  <a:t> </a:t>
                </a:r>
              </a:p>
            </p:txBody>
          </p:sp>
        </mc:Fallback>
      </mc:AlternateContent>
    </p:spTree>
    <p:extLst>
      <p:ext uri="{BB962C8B-B14F-4D97-AF65-F5344CB8AC3E}">
        <p14:creationId xmlns:p14="http://schemas.microsoft.com/office/powerpoint/2010/main" val="1355582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5" end="5"/>
                                            </p:txEl>
                                          </p:spTgt>
                                        </p:tgtEl>
                                        <p:attrNameLst>
                                          <p:attrName>style.visibility</p:attrName>
                                        </p:attrNameLst>
                                      </p:cBhvr>
                                      <p:to>
                                        <p:strVal val="visible"/>
                                      </p:to>
                                    </p:set>
                                    <p:anim to="" calcmode="lin" valueType="num">
                                      <p:cBhvr>
                                        <p:cTn id="27" dur="1" fill="hold"/>
                                        <p:tgtEl>
                                          <p:spTgt spid="195587">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7" end="7"/>
                                            </p:txEl>
                                          </p:spTgt>
                                        </p:tgtEl>
                                        <p:attrNameLst>
                                          <p:attrName>style.visibility</p:attrName>
                                        </p:attrNameLst>
                                      </p:cBhvr>
                                      <p:to>
                                        <p:strVal val="visible"/>
                                      </p:to>
                                    </p:set>
                                    <p:anim to="" calcmode="lin" valueType="num">
                                      <p:cBhvr>
                                        <p:cTn id="32" dur="1" fill="hold"/>
                                        <p:tgtEl>
                                          <p:spTgt spid="195587">
                                            <p:txEl>
                                              <p:pRg st="7" end="7"/>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8" end="8"/>
                                            </p:txEl>
                                          </p:spTgt>
                                        </p:tgtEl>
                                        <p:attrNameLst>
                                          <p:attrName>style.visibility</p:attrName>
                                        </p:attrNameLst>
                                      </p:cBhvr>
                                      <p:to>
                                        <p:strVal val="visible"/>
                                      </p:to>
                                    </p:set>
                                    <p:anim to="" calcmode="lin" valueType="num">
                                      <p:cBhvr>
                                        <p:cTn id="37" dur="1" fill="hold"/>
                                        <p:tgtEl>
                                          <p:spTgt spid="19558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mc:Choice xmlns:a14="http://schemas.microsoft.com/office/drawing/2010/main" Requires="a14">
          <p:sp>
            <p:nvSpPr>
              <p:cNvPr id="195587" name="Rectangle 3"/>
              <p:cNvSpPr>
                <a:spLocks noGrp="1" noChangeArrowheads="1"/>
              </p:cNvSpPr>
              <p:nvPr>
                <p:ph idx="1"/>
              </p:nvPr>
            </p:nvSpPr>
            <p:spPr>
              <a:xfrm>
                <a:off x="857224" y="1142984"/>
                <a:ext cx="8001056" cy="5382360"/>
              </a:xfrm>
            </p:spPr>
            <p:txBody>
              <a:bodyPr>
                <a:normAutofit/>
              </a:bodyPr>
              <a:lstStyle/>
              <a:p>
                <a:pPr marL="0" indent="0">
                  <a:buNone/>
                </a:pPr>
                <a:r>
                  <a:rPr lang="es-MX" sz="2400" b="1" dirty="0" smtClean="0">
                    <a:solidFill>
                      <a:schemeClr val="tx1"/>
                    </a:solidFill>
                  </a:rPr>
                  <a:t>Determinante de 3 x 3</a:t>
                </a:r>
              </a:p>
              <a:p>
                <a:pPr marL="0" indent="0">
                  <a:buNone/>
                </a:pPr>
                <a:r>
                  <a:rPr lang="es-MX" sz="2400" dirty="0">
                    <a:solidFill>
                      <a:schemeClr val="tx1"/>
                    </a:solidFill>
                  </a:rPr>
                  <a:t>Sea A = </a:t>
                </a:r>
                <a14:m>
                  <m:oMath xmlns:m="http://schemas.openxmlformats.org/officeDocument/2006/math">
                    <m:d>
                      <m:dPr>
                        <m:ctrlPr>
                          <a:rPr lang="es-MX" sz="2400" i="1">
                            <a:solidFill>
                              <a:schemeClr val="tx1"/>
                            </a:solidFill>
                            <a:latin typeface="Cambria Math"/>
                          </a:rPr>
                        </m:ctrlPr>
                      </m:dPr>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13</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23</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33</m:t>
                                  </m:r>
                                </m:sub>
                              </m:sSub>
                            </m:e>
                          </m:mr>
                        </m:m>
                      </m:e>
                    </m:d>
                  </m:oMath>
                </a14:m>
                <a:r>
                  <a:rPr lang="es-MX" sz="2400" dirty="0">
                    <a:solidFill>
                      <a:schemeClr val="tx1"/>
                    </a:solidFill>
                  </a:rPr>
                  <a:t> </a:t>
                </a:r>
                <a14:m>
                  <m:oMath xmlns:m="http://schemas.openxmlformats.org/officeDocument/2006/math">
                    <m:r>
                      <a:rPr lang="es-MX" sz="2400" i="1" dirty="0">
                        <a:solidFill>
                          <a:schemeClr val="tx1"/>
                        </a:solidFill>
                        <a:latin typeface="Cambria Math" panose="02040503050406030204" pitchFamily="18" charset="0"/>
                        <a:ea typeface="Cambria Math" panose="02040503050406030204" pitchFamily="18" charset="0"/>
                      </a:rPr>
                      <m:t>∴</m:t>
                    </m:r>
                  </m:oMath>
                </a14:m>
                <a:r>
                  <a:rPr lang="es-MX" sz="2400" dirty="0">
                    <a:solidFill>
                      <a:schemeClr val="tx1"/>
                    </a:solidFill>
                  </a:rPr>
                  <a:t> </a:t>
                </a:r>
                <a:r>
                  <a:rPr lang="es-MX" sz="2400" dirty="0" err="1" smtClean="0">
                    <a:solidFill>
                      <a:schemeClr val="tx1"/>
                    </a:solidFill>
                  </a:rPr>
                  <a:t>Det</a:t>
                </a:r>
                <a:r>
                  <a:rPr lang="es-MX" sz="2400" dirty="0" smtClean="0">
                    <a:solidFill>
                      <a:schemeClr val="tx1"/>
                    </a:solidFill>
                  </a:rPr>
                  <a:t> </a:t>
                </a:r>
                <a:r>
                  <a:rPr lang="es-MX" sz="2400" dirty="0">
                    <a:solidFill>
                      <a:schemeClr val="tx1"/>
                    </a:solidFill>
                  </a:rPr>
                  <a:t>A= </a:t>
                </a:r>
                <a14:m>
                  <m:oMath xmlns:m="http://schemas.openxmlformats.org/officeDocument/2006/math">
                    <m:d>
                      <m:dPr>
                        <m:begChr m:val="|"/>
                        <m:endChr m:val="|"/>
                        <m:ctrlPr>
                          <a:rPr lang="es-MX" sz="2400" i="1" smtClean="0">
                            <a:solidFill>
                              <a:schemeClr val="tx1"/>
                            </a:solidFill>
                            <a:latin typeface="Cambria Math"/>
                          </a:rPr>
                        </m:ctrlPr>
                      </m:dPr>
                      <m:e>
                        <m:r>
                          <a:rPr lang="es-MX" sz="2400" b="0" i="1" smtClean="0">
                            <a:solidFill>
                              <a:schemeClr val="tx1"/>
                            </a:solidFill>
                            <a:latin typeface="Cambria Math"/>
                          </a:rPr>
                          <m:t>𝐴</m:t>
                        </m:r>
                      </m:e>
                    </m:d>
                  </m:oMath>
                </a14:m>
                <a:r>
                  <a:rPr lang="es-MX" sz="2400" dirty="0" smtClean="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oMath>
                </a14:m>
                <a:r>
                  <a:rPr lang="es-MX" sz="2400" dirty="0">
                    <a:solidFill>
                      <a:schemeClr val="tx1"/>
                    </a:solidFill>
                  </a:rPr>
                  <a:t> </a:t>
                </a:r>
                <a14:m>
                  <m:oMath xmlns:m="http://schemas.openxmlformats.org/officeDocument/2006/math">
                    <m:d>
                      <m:dPr>
                        <m:begChr m:val="⌊"/>
                        <m:endChr m:val="⌋"/>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23</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33</m:t>
                                  </m:r>
                                </m:sub>
                              </m:sSub>
                            </m:e>
                          </m:mr>
                        </m:m>
                      </m:e>
                    </m:d>
                    <m:r>
                      <a:rPr lang="es-MX" sz="2400">
                        <a:solidFill>
                          <a:schemeClr val="tx1"/>
                        </a:solidFill>
                        <a:latin typeface="Cambria Math" panose="02040503050406030204" pitchFamily="18" charset="0"/>
                      </a:rPr>
                      <m:t> −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oMath>
                </a14:m>
                <a:r>
                  <a:rPr lang="es-MX" sz="2400" dirty="0">
                    <a:solidFill>
                      <a:schemeClr val="tx1"/>
                    </a:solidFill>
                  </a:rPr>
                  <a:t> </a:t>
                </a:r>
                <a14:m>
                  <m:oMath xmlns:m="http://schemas.openxmlformats.org/officeDocument/2006/math">
                    <m:d>
                      <m:dPr>
                        <m:begChr m:val="⌊"/>
                        <m:endChr m:val="⌋"/>
                        <m:ctrlPr>
                          <a:rPr lang="es-MX" sz="2400" i="1">
                            <a:solidFill>
                              <a:schemeClr val="tx1"/>
                            </a:solidFill>
                            <a:latin typeface="Cambria Math"/>
                          </a:rPr>
                        </m:ctrlPr>
                      </m:dPr>
                      <m:e>
                        <m:m>
                          <m:mPr>
                            <m:mcs>
                              <m:mc>
                                <m:mcPr>
                                  <m:count m:val="2"/>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23</m:t>
                                  </m:r>
                                </m:sub>
                              </m:sSub>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33</m:t>
                                  </m:r>
                                </m:sub>
                              </m:sSub>
                            </m:e>
                          </m:mr>
                        </m:m>
                      </m:e>
                    </m:d>
                    <m:r>
                      <a:rPr lang="es-MX" sz="2400">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13</m:t>
                        </m:r>
                      </m:sub>
                    </m:sSub>
                    <m:r>
                      <m:rPr>
                        <m:nor/>
                      </m:rPr>
                      <a:rPr lang="es-MX" sz="2400" b="1" dirty="0">
                        <a:solidFill>
                          <a:schemeClr val="tx1"/>
                        </a:solidFill>
                      </a:rPr>
                      <m:t> </m:t>
                    </m:r>
                    <m:d>
                      <m:dPr>
                        <m:begChr m:val="⌊"/>
                        <m:endChr m:val="⌋"/>
                        <m:ctrlPr>
                          <a:rPr lang="es-MX" sz="2400" b="1" i="1">
                            <a:solidFill>
                              <a:schemeClr val="tx1"/>
                            </a:solidFill>
                            <a:latin typeface="Cambria Math"/>
                          </a:rPr>
                        </m:ctrlPr>
                      </m:dPr>
                      <m:e>
                        <m:m>
                          <m:mPr>
                            <m:mcs>
                              <m:mc>
                                <m:mcPr>
                                  <m:count m:val="2"/>
                                  <m:mcJc m:val="center"/>
                                </m:mcPr>
                              </m:mc>
                            </m:mcs>
                            <m:ctrlPr>
                              <a:rPr lang="es-MX" sz="2400" b="1" i="1">
                                <a:solidFill>
                                  <a:schemeClr val="tx1"/>
                                </a:solidFill>
                                <a:latin typeface="Cambria Math"/>
                              </a:rPr>
                            </m:ctrlPr>
                          </m:mPr>
                          <m:mr>
                            <m:e>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𝟐𝟏</m:t>
                                  </m:r>
                                </m:sub>
                              </m:sSub>
                            </m:e>
                            <m:e>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𝟐𝟐</m:t>
                                  </m:r>
                                </m:sub>
                              </m:sSub>
                            </m:e>
                          </m:mr>
                          <m:mr>
                            <m:e>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𝟑𝟏</m:t>
                                  </m:r>
                                </m:sub>
                              </m:sSub>
                            </m:e>
                            <m:e>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𝟑𝟐</m:t>
                                  </m:r>
                                </m:sub>
                              </m:sSub>
                            </m:e>
                          </m:mr>
                        </m:m>
                      </m:e>
                    </m:d>
                  </m:oMath>
                </a14:m>
                <a:endParaRPr lang="es-MX" sz="2400" b="1" dirty="0">
                  <a:solidFill>
                    <a:schemeClr val="tx1"/>
                  </a:solidFill>
                </a:endParaRPr>
              </a:p>
              <a:p>
                <a:endParaRPr lang="es-MX" sz="2400" b="1" dirty="0">
                  <a:solidFill>
                    <a:schemeClr val="tx1"/>
                  </a:solidFill>
                </a:endParaRPr>
              </a:p>
            </p:txBody>
          </p:sp>
        </mc:Choice>
        <mc:Fallback>
          <p:sp>
            <p:nvSpPr>
              <p:cNvPr id="195587" name="Rectangle 3"/>
              <p:cNvSpPr>
                <a:spLocks noGrp="1" noRot="1" noChangeAspect="1" noMove="1" noResize="1" noEditPoints="1" noAdjustHandles="1" noChangeArrowheads="1" noChangeShapeType="1" noTextEdit="1"/>
              </p:cNvSpPr>
              <p:nvPr>
                <p:ph idx="1"/>
              </p:nvPr>
            </p:nvSpPr>
            <p:spPr>
              <a:xfrm>
                <a:off x="857224" y="1142984"/>
                <a:ext cx="8001056" cy="5382360"/>
              </a:xfrm>
              <a:blipFill rotWithShape="1">
                <a:blip r:embed="rId3"/>
                <a:stretch>
                  <a:fillRect l="-1220" t="-793"/>
                </a:stretch>
              </a:blipFill>
            </p:spPr>
            <p:txBody>
              <a:bodyPr/>
              <a:lstStyle/>
              <a:p>
                <a:r>
                  <a:rPr lang="es-MX">
                    <a:noFill/>
                  </a:rPr>
                  <a:t> </a:t>
                </a:r>
              </a:p>
            </p:txBody>
          </p:sp>
        </mc:Fallback>
      </mc:AlternateContent>
    </p:spTree>
    <p:extLst>
      <p:ext uri="{BB962C8B-B14F-4D97-AF65-F5344CB8AC3E}">
        <p14:creationId xmlns:p14="http://schemas.microsoft.com/office/powerpoint/2010/main" val="2211258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normAutofit/>
          </a:bodyPr>
          <a:lstStyle/>
          <a:p>
            <a:pPr eaLnBrk="1" hangingPunct="1">
              <a:buFont typeface="Wingdings" pitchFamily="2" charset="2"/>
              <a:buNone/>
            </a:pPr>
            <a:r>
              <a:rPr lang="es-MX" sz="2400" b="1" dirty="0" smtClean="0"/>
              <a:t>Conjunto</a:t>
            </a:r>
          </a:p>
          <a:p>
            <a:pPr marL="0" indent="0" algn="just">
              <a:buNone/>
            </a:pPr>
            <a:r>
              <a:rPr lang="es-MX" sz="2200" dirty="0"/>
              <a:t>Un conjunto es una colección de objetos considerada como un objeto en sí. Un conjunto está definido únicamente por los elementos que lo componen, y no por la manera en la que se lo representa</a:t>
            </a:r>
            <a:r>
              <a:rPr lang="es-MX" sz="2200" dirty="0" smtClean="0"/>
              <a:t>.</a:t>
            </a:r>
          </a:p>
          <a:p>
            <a:pPr marL="0" indent="0" algn="just">
              <a:buNone/>
            </a:pPr>
            <a:endParaRPr lang="es-MX" sz="2200" dirty="0"/>
          </a:p>
          <a:p>
            <a:pPr marL="0" indent="0" algn="just">
              <a:buNone/>
            </a:pPr>
            <a:r>
              <a:rPr lang="es-MX" sz="2200" b="1" dirty="0" smtClean="0"/>
              <a:t>Ejemplo de conjuntos:</a:t>
            </a:r>
          </a:p>
          <a:p>
            <a:pPr algn="just">
              <a:buFont typeface="Wingdings" pitchFamily="2" charset="2"/>
              <a:buChar char="§"/>
            </a:pPr>
            <a:r>
              <a:rPr lang="es-MX" sz="2200" dirty="0" smtClean="0"/>
              <a:t>Las letras de una palabra</a:t>
            </a:r>
          </a:p>
          <a:p>
            <a:pPr algn="just">
              <a:buFont typeface="Wingdings" pitchFamily="2" charset="2"/>
              <a:buChar char="§"/>
            </a:pPr>
            <a:r>
              <a:rPr lang="es-MX" sz="2200" dirty="0" smtClean="0"/>
              <a:t>Alumnos en un aula</a:t>
            </a:r>
          </a:p>
          <a:p>
            <a:pPr algn="just">
              <a:buFont typeface="Wingdings" pitchFamily="2" charset="2"/>
              <a:buChar char="§"/>
            </a:pPr>
            <a:r>
              <a:rPr lang="es-MX" sz="2200" dirty="0" smtClean="0"/>
              <a:t>Frutas en un recipiente</a:t>
            </a:r>
          </a:p>
          <a:p>
            <a:pPr algn="just">
              <a:buFont typeface="Wingdings" pitchFamily="2" charset="2"/>
              <a:buChar char="§"/>
            </a:pPr>
            <a:r>
              <a:rPr lang="es-MX" sz="2200" dirty="0" smtClean="0"/>
              <a:t>Los colores del arcoíris</a:t>
            </a:r>
          </a:p>
          <a:p>
            <a:pPr algn="just">
              <a:buFont typeface="Wingdings" pitchFamily="2" charset="2"/>
              <a:buChar char="§"/>
            </a:pPr>
            <a:r>
              <a:rPr lang="es-MX" sz="2200" dirty="0" smtClean="0"/>
              <a:t>Las plantillas de esta presentación</a:t>
            </a:r>
          </a:p>
          <a:p>
            <a:pPr algn="just">
              <a:buFont typeface="Wingdings" pitchFamily="2" charset="2"/>
              <a:buChar char="§"/>
            </a:pPr>
            <a:r>
              <a:rPr lang="es-MX" sz="2200" dirty="0" smtClean="0"/>
              <a:t>Los billetes cuyo valor suman dos mil pesos…</a:t>
            </a:r>
          </a:p>
        </p:txBody>
      </p:sp>
    </p:spTree>
    <p:extLst>
      <p:ext uri="{BB962C8B-B14F-4D97-AF65-F5344CB8AC3E}">
        <p14:creationId xmlns:p14="http://schemas.microsoft.com/office/powerpoint/2010/main" val="77465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3" end="3"/>
                                            </p:txEl>
                                          </p:spTgt>
                                        </p:tgtEl>
                                        <p:attrNameLst>
                                          <p:attrName>style.visibility</p:attrName>
                                        </p:attrNameLst>
                                      </p:cBhvr>
                                      <p:to>
                                        <p:strVal val="visible"/>
                                      </p:to>
                                    </p:set>
                                    <p:anim to="" calcmode="lin" valueType="num">
                                      <p:cBhvr>
                                        <p:cTn id="22" dur="1" fill="hold"/>
                                        <p:tgtEl>
                                          <p:spTgt spid="1955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7" end="7"/>
                                            </p:txEl>
                                          </p:spTgt>
                                        </p:tgtEl>
                                        <p:attrNameLst>
                                          <p:attrName>style.visibility</p:attrName>
                                        </p:attrNameLst>
                                      </p:cBhvr>
                                      <p:to>
                                        <p:strVal val="visible"/>
                                      </p:to>
                                    </p:set>
                                    <p:anim to="" calcmode="lin" valueType="num">
                                      <p:cBhvr>
                                        <p:cTn id="42" dur="1" fill="hold"/>
                                        <p:tgtEl>
                                          <p:spTgt spid="195587">
                                            <p:txEl>
                                              <p:pRg st="7" end="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8" end="8"/>
                                            </p:txEl>
                                          </p:spTgt>
                                        </p:tgtEl>
                                        <p:attrNameLst>
                                          <p:attrName>style.visibility</p:attrName>
                                        </p:attrNameLst>
                                      </p:cBhvr>
                                      <p:to>
                                        <p:strVal val="visible"/>
                                      </p:to>
                                    </p:set>
                                    <p:anim to="" calcmode="lin" valueType="num">
                                      <p:cBhvr>
                                        <p:cTn id="47" dur="1" fill="hold"/>
                                        <p:tgtEl>
                                          <p:spTgt spid="195587">
                                            <p:txEl>
                                              <p:pRg st="8" end="8"/>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195587">
                                            <p:txEl>
                                              <p:pRg st="9" end="9"/>
                                            </p:txEl>
                                          </p:spTgt>
                                        </p:tgtEl>
                                        <p:attrNameLst>
                                          <p:attrName>style.visibility</p:attrName>
                                        </p:attrNameLst>
                                      </p:cBhvr>
                                      <p:to>
                                        <p:strVal val="visible"/>
                                      </p:to>
                                    </p:set>
                                    <p:anim to="" calcmode="lin" valueType="num">
                                      <p:cBhvr>
                                        <p:cTn id="52" dur="1" fill="hold"/>
                                        <p:tgtEl>
                                          <p:spTgt spid="195587">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smtClean="0">
                    <a:solidFill>
                      <a:schemeClr val="tx1"/>
                    </a:solidFill>
                  </a:rPr>
                  <a:t>La </a:t>
                </a:r>
                <a:r>
                  <a:rPr lang="es-MX" sz="2400" b="1" dirty="0">
                    <a:solidFill>
                      <a:schemeClr val="tx1"/>
                    </a:solidFill>
                  </a:rPr>
                  <a:t>menor</a:t>
                </a:r>
              </a:p>
              <a:p>
                <a:pPr marL="0" indent="0" algn="just">
                  <a:buNone/>
                </a:pPr>
                <a:r>
                  <a:rPr lang="es-MX" sz="2400" dirty="0" smtClean="0">
                    <a:solidFill>
                      <a:schemeClr val="tx1"/>
                    </a:solidFill>
                  </a:rPr>
                  <a:t>Sea </a:t>
                </a:r>
                <a:r>
                  <a:rPr lang="es-MX" sz="2400" b="1" dirty="0" smtClean="0">
                    <a:solidFill>
                      <a:schemeClr val="tx1"/>
                    </a:solidFill>
                  </a:rPr>
                  <a:t>A</a:t>
                </a:r>
                <a:r>
                  <a:rPr lang="es-MX" sz="2400" dirty="0" smtClean="0">
                    <a:solidFill>
                      <a:schemeClr val="tx1"/>
                    </a:solidFill>
                  </a:rPr>
                  <a:t> una matriz de </a:t>
                </a:r>
                <a:r>
                  <a:rPr lang="es-MX" sz="2400" dirty="0" err="1" smtClean="0">
                    <a:solidFill>
                      <a:schemeClr val="tx1"/>
                    </a:solidFill>
                  </a:rPr>
                  <a:t>nxn</a:t>
                </a:r>
                <a:r>
                  <a:rPr lang="es-MX" sz="2400" dirty="0" smtClean="0">
                    <a:solidFill>
                      <a:schemeClr val="tx1"/>
                    </a:solidFill>
                  </a:rPr>
                  <a:t> y sea </a:t>
                </a:r>
                <a14:m>
                  <m:oMath xmlns:m="http://schemas.openxmlformats.org/officeDocument/2006/math">
                    <m:sSub>
                      <m:sSubPr>
                        <m:ctrlPr>
                          <a:rPr lang="es-MX" sz="2400" b="1" i="1" smtClean="0">
                            <a:solidFill>
                              <a:schemeClr val="tx1"/>
                            </a:solidFill>
                            <a:latin typeface="Cambria Math"/>
                          </a:rPr>
                        </m:ctrlPr>
                      </m:sSubPr>
                      <m:e>
                        <m:r>
                          <a:rPr lang="es-MX" sz="2400" b="1" i="1" smtClean="0">
                            <a:solidFill>
                              <a:schemeClr val="tx1"/>
                            </a:solidFill>
                            <a:latin typeface="Cambria Math"/>
                          </a:rPr>
                          <m:t>𝑴</m:t>
                        </m:r>
                      </m:e>
                      <m:sub>
                        <m:r>
                          <a:rPr lang="es-MX" sz="2400" b="1" i="1" smtClean="0">
                            <a:solidFill>
                              <a:schemeClr val="tx1"/>
                            </a:solidFill>
                            <a:latin typeface="Cambria Math"/>
                          </a:rPr>
                          <m:t>𝒊𝒋</m:t>
                        </m:r>
                      </m:sub>
                    </m:sSub>
                  </m:oMath>
                </a14:m>
                <a:r>
                  <a:rPr lang="es-MX" sz="2400" dirty="0" smtClean="0">
                    <a:solidFill>
                      <a:schemeClr val="tx1"/>
                    </a:solidFill>
                  </a:rPr>
                  <a:t> la matriz </a:t>
                </a:r>
                <a:r>
                  <a:rPr lang="es-MX" sz="2400" b="1" dirty="0" smtClean="0">
                    <a:solidFill>
                      <a:schemeClr val="tx1"/>
                    </a:solidFill>
                  </a:rPr>
                  <a:t>(n-1)x(n-1) </a:t>
                </a:r>
                <a:r>
                  <a:rPr lang="es-MX" sz="2400" dirty="0" smtClean="0">
                    <a:solidFill>
                      <a:schemeClr val="tx1"/>
                    </a:solidFill>
                  </a:rPr>
                  <a:t>que se obtiene de </a:t>
                </a:r>
                <a:r>
                  <a:rPr lang="es-MX" sz="2400" b="1" dirty="0" smtClean="0">
                    <a:solidFill>
                      <a:schemeClr val="tx1"/>
                    </a:solidFill>
                  </a:rPr>
                  <a:t>A</a:t>
                </a:r>
                <a:r>
                  <a:rPr lang="es-MX" sz="2400" dirty="0" smtClean="0">
                    <a:solidFill>
                      <a:schemeClr val="tx1"/>
                    </a:solidFill>
                  </a:rPr>
                  <a:t> eliminando el renglón </a:t>
                </a:r>
                <a:r>
                  <a:rPr lang="es-MX" sz="2400" b="1" dirty="0" smtClean="0">
                    <a:solidFill>
                      <a:schemeClr val="tx1"/>
                    </a:solidFill>
                  </a:rPr>
                  <a:t>i</a:t>
                </a:r>
                <a:r>
                  <a:rPr lang="es-MX" sz="2400" dirty="0" smtClean="0">
                    <a:solidFill>
                      <a:schemeClr val="tx1"/>
                    </a:solidFill>
                  </a:rPr>
                  <a:t> y la columna </a:t>
                </a:r>
                <a:r>
                  <a:rPr lang="es-MX" sz="2400" b="1" dirty="0" smtClean="0">
                    <a:solidFill>
                      <a:schemeClr val="tx1"/>
                    </a:solidFill>
                  </a:rPr>
                  <a:t>j</a:t>
                </a:r>
                <a:r>
                  <a:rPr lang="es-MX" sz="2400" dirty="0" smtClean="0">
                    <a:solidFill>
                      <a:schemeClr val="tx1"/>
                    </a:solidFill>
                  </a:rPr>
                  <a:t>. </a:t>
                </a:r>
              </a:p>
              <a:p>
                <a:pPr marL="0" indent="0" algn="just">
                  <a:buNone/>
                </a:pPr>
                <a14:m>
                  <m:oMath xmlns:m="http://schemas.openxmlformats.org/officeDocument/2006/math">
                    <m:sSub>
                      <m:sSubPr>
                        <m:ctrlPr>
                          <a:rPr lang="es-MX" sz="2400" b="1" i="1">
                            <a:latin typeface="Cambria Math"/>
                          </a:rPr>
                        </m:ctrlPr>
                      </m:sSubPr>
                      <m:e>
                        <m:r>
                          <a:rPr lang="es-MX" sz="2400" b="1" i="1">
                            <a:latin typeface="Cambria Math"/>
                          </a:rPr>
                          <m:t>𝑴</m:t>
                        </m:r>
                      </m:e>
                      <m:sub>
                        <m:r>
                          <a:rPr lang="es-MX" sz="2400" b="1" i="1">
                            <a:latin typeface="Cambria Math"/>
                          </a:rPr>
                          <m:t>𝒊𝒋</m:t>
                        </m:r>
                      </m:sub>
                    </m:sSub>
                  </m:oMath>
                </a14:m>
                <a:r>
                  <a:rPr lang="es-MX" sz="2400" dirty="0" smtClean="0">
                    <a:solidFill>
                      <a:schemeClr val="tx1"/>
                    </a:solidFill>
                  </a:rPr>
                  <a:t> se llama menor </a:t>
                </a:r>
                <a:r>
                  <a:rPr lang="es-MX" sz="2400" b="1" dirty="0" err="1" smtClean="0">
                    <a:solidFill>
                      <a:schemeClr val="tx1"/>
                    </a:solidFill>
                  </a:rPr>
                  <a:t>ij</a:t>
                </a:r>
                <a:r>
                  <a:rPr lang="es-MX" sz="2400" dirty="0" smtClean="0">
                    <a:solidFill>
                      <a:schemeClr val="tx1"/>
                    </a:solidFill>
                  </a:rPr>
                  <a:t> de </a:t>
                </a:r>
                <a:r>
                  <a:rPr lang="es-MX" sz="2400" b="1" dirty="0" smtClean="0">
                    <a:solidFill>
                      <a:schemeClr val="tx1"/>
                    </a:solidFill>
                  </a:rPr>
                  <a:t>A</a:t>
                </a:r>
                <a:r>
                  <a:rPr lang="es-MX" sz="2400" dirty="0" smtClean="0">
                    <a:solidFill>
                      <a:schemeClr val="tx1"/>
                    </a:solidFill>
                  </a:rPr>
                  <a:t>.</a:t>
                </a: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143"/>
                </a:stretch>
              </a:blipFill>
            </p:spPr>
            <p:txBody>
              <a:bodyPr/>
              <a:lstStyle/>
              <a:p>
                <a:r>
                  <a:rPr lang="es-MX">
                    <a:noFill/>
                  </a:rPr>
                  <a:t> </a:t>
                </a:r>
              </a:p>
            </p:txBody>
          </p:sp>
        </mc:Fallback>
      </mc:AlternateContent>
    </p:spTree>
    <p:extLst>
      <p:ext uri="{BB962C8B-B14F-4D97-AF65-F5344CB8AC3E}">
        <p14:creationId xmlns:p14="http://schemas.microsoft.com/office/powerpoint/2010/main" val="2443671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smtClean="0">
                    <a:solidFill>
                      <a:schemeClr val="tx1"/>
                    </a:solidFill>
                  </a:rPr>
                  <a:t>Cofactor</a:t>
                </a:r>
                <a:endParaRPr lang="es-MX" sz="2400" b="1" dirty="0">
                  <a:solidFill>
                    <a:schemeClr val="tx1"/>
                  </a:solidFill>
                </a:endParaRPr>
              </a:p>
              <a:p>
                <a:pPr marL="0" indent="0">
                  <a:buNone/>
                </a:pPr>
                <a:r>
                  <a:rPr lang="es-MX" sz="2400" dirty="0">
                    <a:solidFill>
                      <a:schemeClr val="tx1"/>
                    </a:solidFill>
                  </a:rPr>
                  <a:t>Sea A una matriz de n x n. el cofactor de </a:t>
                </a:r>
                <a:r>
                  <a:rPr lang="es-MX" sz="2400" i="1" dirty="0" err="1">
                    <a:solidFill>
                      <a:schemeClr val="tx1"/>
                    </a:solidFill>
                  </a:rPr>
                  <a:t>ij</a:t>
                </a:r>
                <a:r>
                  <a:rPr lang="es-MX" sz="2400" dirty="0">
                    <a:solidFill>
                      <a:schemeClr val="tx1"/>
                    </a:solidFill>
                  </a:rPr>
                  <a:t> de A, denotado por </a:t>
                </a: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𝐴</m:t>
                        </m:r>
                      </m:e>
                      <m:sub>
                        <m:r>
                          <a:rPr lang="es-MX" sz="2400" b="0" i="1">
                            <a:solidFill>
                              <a:schemeClr val="tx1"/>
                            </a:solidFill>
                            <a:latin typeface="Cambria Math" panose="02040503050406030204" pitchFamily="18" charset="0"/>
                          </a:rPr>
                          <m:t>𝑖𝑗</m:t>
                        </m:r>
                      </m:sub>
                    </m:sSub>
                  </m:oMath>
                </a14:m>
                <a:r>
                  <a:rPr lang="es-MX" sz="2400" dirty="0">
                    <a:solidFill>
                      <a:schemeClr val="tx1"/>
                    </a:solidFill>
                  </a:rPr>
                  <a:t> esta dado por :</a:t>
                </a:r>
              </a:p>
              <a:p>
                <a:pPr marL="0" indent="0" algn="ctr">
                  <a:buNone/>
                </a:pP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𝐴</m:t>
                        </m:r>
                      </m:e>
                      <m:sub>
                        <m:r>
                          <a:rPr lang="es-MX" sz="2400" b="0" i="1">
                            <a:solidFill>
                              <a:schemeClr val="tx1"/>
                            </a:solidFill>
                            <a:latin typeface="Cambria Math" panose="02040503050406030204" pitchFamily="18" charset="0"/>
                          </a:rPr>
                          <m:t>𝑖𝑗</m:t>
                        </m:r>
                      </m:sub>
                    </m:sSub>
                  </m:oMath>
                </a14:m>
                <a:r>
                  <a:rPr lang="es-MX" sz="2400" dirty="0">
                    <a:solidFill>
                      <a:schemeClr val="tx1"/>
                    </a:solidFill>
                  </a:rPr>
                  <a:t>= </a:t>
                </a:r>
                <a14:m>
                  <m:oMath xmlns:m="http://schemas.openxmlformats.org/officeDocument/2006/math">
                    <m:sSup>
                      <m:sSupPr>
                        <m:ctrlPr>
                          <a:rPr lang="es-MX" sz="2400" i="1">
                            <a:solidFill>
                              <a:schemeClr val="tx1"/>
                            </a:solidFill>
                            <a:latin typeface="Cambria Math"/>
                          </a:rPr>
                        </m:ctrlPr>
                      </m:sSupPr>
                      <m:e>
                        <m:d>
                          <m:dPr>
                            <m:ctrlPr>
                              <a:rPr lang="es-MX" sz="2400" i="1">
                                <a:solidFill>
                                  <a:schemeClr val="tx1"/>
                                </a:solidFill>
                                <a:latin typeface="Cambria Math"/>
                              </a:rPr>
                            </m:ctrlPr>
                          </m:dPr>
                          <m:e>
                            <m:r>
                              <a:rPr lang="es-MX" sz="2400" b="0" i="1">
                                <a:solidFill>
                                  <a:schemeClr val="tx1"/>
                                </a:solidFill>
                                <a:latin typeface="Cambria Math" panose="02040503050406030204" pitchFamily="18" charset="0"/>
                              </a:rPr>
                              <m:t>−1</m:t>
                            </m:r>
                          </m:e>
                        </m:d>
                      </m:e>
                      <m:sup>
                        <m:r>
                          <a:rPr lang="es-MX" sz="2400" b="0" i="1">
                            <a:solidFill>
                              <a:schemeClr val="tx1"/>
                            </a:solidFill>
                            <a:latin typeface="Cambria Math" panose="02040503050406030204" pitchFamily="18" charset="0"/>
                          </a:rPr>
                          <m:t>𝑖</m:t>
                        </m:r>
                        <m:r>
                          <a:rPr lang="es-MX" sz="2400" b="0" i="1">
                            <a:solidFill>
                              <a:schemeClr val="tx1"/>
                            </a:solidFill>
                            <a:latin typeface="Cambria Math" panose="02040503050406030204" pitchFamily="18" charset="0"/>
                          </a:rPr>
                          <m:t>+</m:t>
                        </m:r>
                        <m:r>
                          <a:rPr lang="es-MX" sz="2400" b="0" i="1">
                            <a:solidFill>
                              <a:schemeClr val="tx1"/>
                            </a:solidFill>
                            <a:latin typeface="Cambria Math" panose="02040503050406030204" pitchFamily="18" charset="0"/>
                          </a:rPr>
                          <m:t>𝑗</m:t>
                        </m:r>
                      </m:sup>
                    </m:sSup>
                    <m:d>
                      <m:dPr>
                        <m:begChr m:val="⌊"/>
                        <m:endChr m:val="⌋"/>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𝑀</m:t>
                            </m:r>
                          </m:e>
                          <m:sub>
                            <m:r>
                              <a:rPr lang="es-MX" sz="2400" b="0" i="1">
                                <a:solidFill>
                                  <a:schemeClr val="tx1"/>
                                </a:solidFill>
                                <a:latin typeface="Cambria Math" panose="02040503050406030204" pitchFamily="18" charset="0"/>
                              </a:rPr>
                              <m:t>𝑖𝑗</m:t>
                            </m:r>
                          </m:sub>
                        </m:sSub>
                      </m:e>
                    </m:d>
                  </m:oMath>
                </a14:m>
                <a:endParaRPr lang="es-MX" sz="2400" dirty="0">
                  <a:solidFill>
                    <a:schemeClr val="tx1"/>
                  </a:solidFill>
                </a:endParaRPr>
              </a:p>
              <a:p>
                <a:pPr marL="0" indent="0" algn="just">
                  <a:buNone/>
                </a:pPr>
                <a:endParaRPr lang="es-MX" sz="2400" dirty="0" smtClean="0">
                  <a:solidFill>
                    <a:schemeClr val="tx1"/>
                  </a:solidFill>
                </a:endParaRPr>
              </a:p>
              <a:p>
                <a:pPr marL="0" indent="0" algn="just">
                  <a:buNone/>
                </a:pPr>
                <a:r>
                  <a:rPr lang="es-MX" sz="2400" dirty="0" smtClean="0">
                    <a:solidFill>
                      <a:schemeClr val="tx1"/>
                    </a:solidFill>
                  </a:rPr>
                  <a:t>Esto </a:t>
                </a:r>
                <a:r>
                  <a:rPr lang="es-MX" sz="2400" dirty="0">
                    <a:solidFill>
                      <a:schemeClr val="tx1"/>
                    </a:solidFill>
                  </a:rPr>
                  <a:t>es, el cofactor </a:t>
                </a:r>
                <a:r>
                  <a:rPr lang="es-MX" sz="2400" dirty="0" err="1">
                    <a:solidFill>
                      <a:schemeClr val="tx1"/>
                    </a:solidFill>
                  </a:rPr>
                  <a:t>ij</a:t>
                </a:r>
                <a:r>
                  <a:rPr lang="es-MX" sz="2400" dirty="0">
                    <a:solidFill>
                      <a:schemeClr val="tx1"/>
                    </a:solidFill>
                  </a:rPr>
                  <a:t> de A se obtiene tomado el determinante del menor </a:t>
                </a:r>
                <a:r>
                  <a:rPr lang="es-MX" sz="2400" dirty="0" err="1">
                    <a:solidFill>
                      <a:schemeClr val="tx1"/>
                    </a:solidFill>
                  </a:rPr>
                  <a:t>ij</a:t>
                </a:r>
                <a:r>
                  <a:rPr lang="es-MX" sz="2400" dirty="0">
                    <a:solidFill>
                      <a:schemeClr val="tx1"/>
                    </a:solidFill>
                  </a:rPr>
                  <a:t> y multiplicándolo por  </a:t>
                </a:r>
                <a14:m>
                  <m:oMath xmlns:m="http://schemas.openxmlformats.org/officeDocument/2006/math">
                    <m:sSup>
                      <m:sSupPr>
                        <m:ctrlPr>
                          <a:rPr lang="es-MX" sz="2400" i="1">
                            <a:solidFill>
                              <a:schemeClr val="tx1"/>
                            </a:solidFill>
                            <a:latin typeface="Cambria Math"/>
                          </a:rPr>
                        </m:ctrlPr>
                      </m:sSupPr>
                      <m:e>
                        <m:d>
                          <m:dPr>
                            <m:ctrlPr>
                              <a:rPr lang="es-MX" sz="2400" i="1">
                                <a:solidFill>
                                  <a:schemeClr val="tx1"/>
                                </a:solidFill>
                                <a:latin typeface="Cambria Math"/>
                              </a:rPr>
                            </m:ctrlPr>
                          </m:dPr>
                          <m:e>
                            <m:r>
                              <a:rPr lang="es-MX" sz="2400" b="0" i="1">
                                <a:solidFill>
                                  <a:schemeClr val="tx1"/>
                                </a:solidFill>
                                <a:latin typeface="Cambria Math" panose="02040503050406030204" pitchFamily="18" charset="0"/>
                              </a:rPr>
                              <m:t>−1</m:t>
                            </m:r>
                          </m:e>
                        </m:d>
                      </m:e>
                      <m:sup>
                        <m:r>
                          <a:rPr lang="es-MX" sz="2400" b="0" i="1">
                            <a:solidFill>
                              <a:schemeClr val="tx1"/>
                            </a:solidFill>
                            <a:latin typeface="Cambria Math" panose="02040503050406030204" pitchFamily="18" charset="0"/>
                          </a:rPr>
                          <m:t>𝑖</m:t>
                        </m:r>
                        <m:r>
                          <a:rPr lang="es-MX" sz="2400" b="0" i="1">
                            <a:solidFill>
                              <a:schemeClr val="tx1"/>
                            </a:solidFill>
                            <a:latin typeface="Cambria Math" panose="02040503050406030204" pitchFamily="18" charset="0"/>
                          </a:rPr>
                          <m:t>+</m:t>
                        </m:r>
                        <m:r>
                          <a:rPr lang="es-MX" sz="2400" b="0" i="1">
                            <a:solidFill>
                              <a:schemeClr val="tx1"/>
                            </a:solidFill>
                            <a:latin typeface="Cambria Math" panose="02040503050406030204" pitchFamily="18" charset="0"/>
                          </a:rPr>
                          <m:t>𝑗</m:t>
                        </m:r>
                      </m:sup>
                    </m:sSup>
                  </m:oMath>
                </a14:m>
                <a:r>
                  <a:rPr lang="es-MX" sz="2400" dirty="0">
                    <a:solidFill>
                      <a:schemeClr val="tx1"/>
                    </a:solidFill>
                  </a:rPr>
                  <a:t> </a:t>
                </a:r>
                <a:r>
                  <a:rPr lang="es-MX" sz="2400" dirty="0" smtClean="0">
                    <a:solidFill>
                      <a:schemeClr val="tx1"/>
                    </a:solidFill>
                  </a:rPr>
                  <a:t>:</a:t>
                </a:r>
              </a:p>
              <a:p>
                <a:pPr marL="0" indent="0" algn="just">
                  <a:buNone/>
                </a:pPr>
                <a:endParaRPr lang="es-MX" sz="2400" dirty="0" smtClean="0">
                  <a:solidFill>
                    <a:schemeClr val="tx1"/>
                  </a:solidFill>
                </a:endParaRPr>
              </a:p>
              <a:p>
                <a:pPr marL="0" indent="0" algn="just">
                  <a:buNone/>
                </a:pPr>
                <a14:m>
                  <m:oMathPara xmlns:m="http://schemas.openxmlformats.org/officeDocument/2006/math">
                    <m:oMathParaPr>
                      <m:jc m:val="centerGroup"/>
                    </m:oMathParaPr>
                    <m:oMath xmlns:m="http://schemas.openxmlformats.org/officeDocument/2006/math">
                      <m:sSup>
                        <m:sSupPr>
                          <m:ctrlPr>
                            <a:rPr lang="es-MX" sz="2600" i="1">
                              <a:solidFill>
                                <a:schemeClr val="tx1"/>
                              </a:solidFill>
                              <a:latin typeface="Cambria Math"/>
                            </a:rPr>
                          </m:ctrlPr>
                        </m:sSupPr>
                        <m:e>
                          <m:d>
                            <m:dPr>
                              <m:ctrlPr>
                                <a:rPr lang="es-MX" sz="2600" i="1">
                                  <a:solidFill>
                                    <a:schemeClr val="tx1"/>
                                  </a:solidFill>
                                  <a:latin typeface="Cambria Math"/>
                                </a:rPr>
                              </m:ctrlPr>
                            </m:dPr>
                            <m:e>
                              <m:r>
                                <a:rPr lang="es-MX" sz="2600" b="0" i="1">
                                  <a:solidFill>
                                    <a:schemeClr val="tx1"/>
                                  </a:solidFill>
                                  <a:latin typeface="Cambria Math" panose="02040503050406030204" pitchFamily="18" charset="0"/>
                                </a:rPr>
                                <m:t>−1</m:t>
                              </m:r>
                            </m:e>
                          </m:d>
                        </m:e>
                        <m:sup>
                          <m:r>
                            <a:rPr lang="es-MX" sz="2600" b="0" i="1">
                              <a:solidFill>
                                <a:schemeClr val="tx1"/>
                              </a:solidFill>
                              <a:latin typeface="Cambria Math" panose="02040503050406030204" pitchFamily="18" charset="0"/>
                            </a:rPr>
                            <m:t>𝑖</m:t>
                          </m:r>
                          <m:r>
                            <a:rPr lang="es-MX" sz="2600" b="0" i="1">
                              <a:solidFill>
                                <a:schemeClr val="tx1"/>
                              </a:solidFill>
                              <a:latin typeface="Cambria Math" panose="02040503050406030204" pitchFamily="18" charset="0"/>
                            </a:rPr>
                            <m:t>+</m:t>
                          </m:r>
                          <m:r>
                            <a:rPr lang="es-MX" sz="2600" b="0" i="1">
                              <a:solidFill>
                                <a:schemeClr val="tx1"/>
                              </a:solidFill>
                              <a:latin typeface="Cambria Math" panose="02040503050406030204" pitchFamily="18" charset="0"/>
                            </a:rPr>
                            <m:t>𝑗</m:t>
                          </m:r>
                        </m:sup>
                      </m:sSup>
                      <m:d>
                        <m:dPr>
                          <m:begChr m:val="{"/>
                          <m:endChr m:val=""/>
                          <m:ctrlPr>
                            <a:rPr lang="es-MX" sz="2600" i="1">
                              <a:solidFill>
                                <a:schemeClr val="tx1"/>
                              </a:solidFill>
                              <a:latin typeface="Cambria Math"/>
                            </a:rPr>
                          </m:ctrlPr>
                        </m:dPr>
                        <m:e>
                          <m:eqArr>
                            <m:eqArrPr>
                              <m:ctrlPr>
                                <a:rPr lang="es-MX" sz="2600" i="1">
                                  <a:solidFill>
                                    <a:schemeClr val="tx1"/>
                                  </a:solidFill>
                                  <a:latin typeface="Cambria Math"/>
                                </a:rPr>
                              </m:ctrlPr>
                            </m:eqArrPr>
                            <m:e>
                              <m:r>
                                <a:rPr lang="es-MX" sz="2600" b="0" i="1">
                                  <a:solidFill>
                                    <a:schemeClr val="tx1"/>
                                  </a:solidFill>
                                  <a:latin typeface="Cambria Math" panose="02040503050406030204" pitchFamily="18" charset="0"/>
                                </a:rPr>
                                <m:t>1</m:t>
                              </m:r>
                            </m:e>
                            <m:e>
                              <m:r>
                                <a:rPr lang="es-MX" sz="2600" b="0" i="1">
                                  <a:solidFill>
                                    <a:schemeClr val="tx1"/>
                                  </a:solidFill>
                                  <a:latin typeface="Cambria Math" panose="02040503050406030204" pitchFamily="18" charset="0"/>
                                </a:rPr>
                                <m:t>−1</m:t>
                              </m:r>
                            </m:e>
                          </m:eqArr>
                        </m:e>
                      </m:d>
                    </m:oMath>
                  </m:oMathPara>
                </a14:m>
                <a:endParaRPr lang="es-MX" sz="26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143"/>
                </a:stretch>
              </a:blipFill>
            </p:spPr>
            <p:txBody>
              <a:bodyPr/>
              <a:lstStyle/>
              <a:p>
                <a:r>
                  <a:rPr lang="es-MX">
                    <a:noFill/>
                  </a:rPr>
                  <a:t> </a:t>
                </a:r>
              </a:p>
            </p:txBody>
          </p:sp>
        </mc:Fallback>
      </mc:AlternateContent>
      <p:sp>
        <p:nvSpPr>
          <p:cNvPr id="4" name="CuadroTexto 11"/>
          <p:cNvSpPr txBox="1"/>
          <p:nvPr/>
        </p:nvSpPr>
        <p:spPr>
          <a:xfrm>
            <a:off x="5834569" y="4571836"/>
            <a:ext cx="1539204" cy="430887"/>
          </a:xfrm>
          <a:prstGeom prst="rect">
            <a:avLst/>
          </a:prstGeom>
          <a:noFill/>
        </p:spPr>
        <p:txBody>
          <a:bodyPr wrap="none" rtlCol="0">
            <a:spAutoFit/>
          </a:bodyPr>
          <a:lstStyle/>
          <a:p>
            <a:r>
              <a:rPr lang="es-MX" sz="2200" dirty="0" smtClean="0"/>
              <a:t>Si  </a:t>
            </a:r>
            <a:r>
              <a:rPr lang="es-MX" sz="2200" dirty="0" err="1" smtClean="0"/>
              <a:t>i+j</a:t>
            </a:r>
            <a:r>
              <a:rPr lang="es-MX" sz="2200" dirty="0" smtClean="0"/>
              <a:t> es par</a:t>
            </a:r>
            <a:endParaRPr lang="es-MX" sz="2200" dirty="0"/>
          </a:p>
        </p:txBody>
      </p:sp>
      <p:sp>
        <p:nvSpPr>
          <p:cNvPr id="6" name="CuadroTexto 12"/>
          <p:cNvSpPr txBox="1"/>
          <p:nvPr/>
        </p:nvSpPr>
        <p:spPr>
          <a:xfrm>
            <a:off x="5796136" y="4941168"/>
            <a:ext cx="1829347" cy="430887"/>
          </a:xfrm>
          <a:prstGeom prst="rect">
            <a:avLst/>
          </a:prstGeom>
          <a:noFill/>
        </p:spPr>
        <p:txBody>
          <a:bodyPr wrap="none" rtlCol="0">
            <a:spAutoFit/>
          </a:bodyPr>
          <a:lstStyle/>
          <a:p>
            <a:r>
              <a:rPr lang="es-MX" sz="2200" dirty="0" smtClean="0"/>
              <a:t>Si  </a:t>
            </a:r>
            <a:r>
              <a:rPr lang="es-MX" sz="2200" dirty="0" err="1" smtClean="0"/>
              <a:t>i+j</a:t>
            </a:r>
            <a:r>
              <a:rPr lang="es-MX" sz="2200" dirty="0" smtClean="0"/>
              <a:t> es impar</a:t>
            </a:r>
            <a:endParaRPr lang="es-MX" sz="2200" dirty="0"/>
          </a:p>
        </p:txBody>
      </p:sp>
    </p:spTree>
    <p:extLst>
      <p:ext uri="{BB962C8B-B14F-4D97-AF65-F5344CB8AC3E}">
        <p14:creationId xmlns:p14="http://schemas.microsoft.com/office/powerpoint/2010/main" val="945256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6" end="6"/>
                                            </p:txEl>
                                          </p:spTgt>
                                        </p:tgtEl>
                                        <p:attrNameLst>
                                          <p:attrName>style.visibility</p:attrName>
                                        </p:attrNameLst>
                                      </p:cBhvr>
                                      <p:to>
                                        <p:strVal val="visible"/>
                                      </p:to>
                                    </p:set>
                                    <p:anim to="" calcmode="lin" valueType="num">
                                      <p:cBhvr>
                                        <p:cTn id="32" dur="1" fill="hold"/>
                                        <p:tgtEl>
                                          <p:spTgt spid="195587">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fontScale="92500" lnSpcReduction="10000"/>
              </a:bodyPr>
              <a:lstStyle/>
              <a:p>
                <a:pPr marL="0" indent="0">
                  <a:buNone/>
                </a:pPr>
                <a:r>
                  <a:rPr lang="es-MX" sz="2400" b="1" dirty="0" smtClean="0"/>
                  <a:t>D</a:t>
                </a:r>
                <a:r>
                  <a:rPr lang="es-MX" sz="2400" b="1" dirty="0" smtClean="0">
                    <a:solidFill>
                      <a:schemeClr val="tx1"/>
                    </a:solidFill>
                  </a:rPr>
                  <a:t>eterminante de n x n </a:t>
                </a:r>
              </a:p>
              <a:p>
                <a:pPr marL="0" indent="0">
                  <a:buNone/>
                </a:pPr>
                <a:r>
                  <a:rPr lang="es-MX" sz="2400" dirty="0" smtClean="0">
                    <a:solidFill>
                      <a:schemeClr val="tx1"/>
                    </a:solidFill>
                  </a:rPr>
                  <a:t>Sea </a:t>
                </a:r>
                <a:r>
                  <a:rPr lang="es-MX" sz="2400" i="1" dirty="0">
                    <a:solidFill>
                      <a:schemeClr val="tx1"/>
                    </a:solidFill>
                  </a:rPr>
                  <a:t>A</a:t>
                </a:r>
                <a:r>
                  <a:rPr lang="es-MX" sz="2400" dirty="0">
                    <a:solidFill>
                      <a:schemeClr val="tx1"/>
                    </a:solidFill>
                  </a:rPr>
                  <a:t> una matriz de </a:t>
                </a:r>
                <a:r>
                  <a:rPr lang="es-MX" sz="2400" i="1" dirty="0">
                    <a:solidFill>
                      <a:schemeClr val="tx1"/>
                    </a:solidFill>
                  </a:rPr>
                  <a:t>n x n</a:t>
                </a:r>
                <a:r>
                  <a:rPr lang="es-MX" sz="2400" dirty="0">
                    <a:solidFill>
                      <a:schemeClr val="tx1"/>
                    </a:solidFill>
                  </a:rPr>
                  <a:t>, entonces el determinante de </a:t>
                </a:r>
                <a:r>
                  <a:rPr lang="es-MX" sz="2400" i="1" dirty="0">
                    <a:solidFill>
                      <a:schemeClr val="tx1"/>
                    </a:solidFill>
                  </a:rPr>
                  <a:t>A</a:t>
                </a:r>
                <a:r>
                  <a:rPr lang="es-MX" sz="2400" dirty="0">
                    <a:solidFill>
                      <a:schemeClr val="tx1"/>
                    </a:solidFill>
                  </a:rPr>
                  <a:t> denotado por</a:t>
                </a:r>
                <a:r>
                  <a:rPr lang="es-MX" sz="2400" i="1" dirty="0">
                    <a:solidFill>
                      <a:schemeClr val="tx1"/>
                    </a:solidFill>
                  </a:rPr>
                  <a:t> </a:t>
                </a:r>
                <a:r>
                  <a:rPr lang="es-MX" sz="2400" i="1" dirty="0" err="1" smtClean="0">
                    <a:solidFill>
                      <a:schemeClr val="tx1"/>
                    </a:solidFill>
                  </a:rPr>
                  <a:t>det</a:t>
                </a:r>
                <a:r>
                  <a:rPr lang="es-MX" sz="2400" i="1" dirty="0" smtClean="0">
                    <a:solidFill>
                      <a:schemeClr val="tx1"/>
                    </a:solidFill>
                  </a:rPr>
                  <a:t> </a:t>
                </a:r>
                <a:r>
                  <a:rPr lang="es-MX" sz="2400" i="1" dirty="0">
                    <a:solidFill>
                      <a:schemeClr val="tx1"/>
                    </a:solidFill>
                  </a:rPr>
                  <a:t>A o </a:t>
                </a:r>
                <a14:m>
                  <m:oMath xmlns:m="http://schemas.openxmlformats.org/officeDocument/2006/math">
                    <m:d>
                      <m:dPr>
                        <m:begChr m:val="|"/>
                        <m:endChr m:val="|"/>
                        <m:ctrlPr>
                          <a:rPr lang="es-MX" sz="2400" i="1" smtClean="0">
                            <a:solidFill>
                              <a:schemeClr val="tx1"/>
                            </a:solidFill>
                            <a:latin typeface="Cambria Math"/>
                          </a:rPr>
                        </m:ctrlPr>
                      </m:dPr>
                      <m:e>
                        <m:r>
                          <a:rPr lang="es-MX" sz="2400" b="0" i="1" smtClean="0">
                            <a:solidFill>
                              <a:schemeClr val="tx1"/>
                            </a:solidFill>
                            <a:latin typeface="Cambria Math"/>
                          </a:rPr>
                          <m:t>𝐴</m:t>
                        </m:r>
                      </m:e>
                    </m:d>
                  </m:oMath>
                </a14:m>
                <a:r>
                  <a:rPr lang="es-MX" sz="2400" dirty="0" smtClean="0">
                    <a:solidFill>
                      <a:schemeClr val="tx1"/>
                    </a:solidFill>
                  </a:rPr>
                  <a:t>esta </a:t>
                </a:r>
                <a:r>
                  <a:rPr lang="es-MX" sz="2400" dirty="0">
                    <a:solidFill>
                      <a:schemeClr val="tx1"/>
                    </a:solidFill>
                  </a:rPr>
                  <a:t>dado por:</a:t>
                </a:r>
              </a:p>
              <a:p>
                <a:pPr marL="0" indent="0">
                  <a:buNone/>
                </a:pPr>
                <a14:m>
                  <m:oMath xmlns:m="http://schemas.openxmlformats.org/officeDocument/2006/math">
                    <m:d>
                      <m:dPr>
                        <m:begChr m:val="|"/>
                        <m:endChr m:val="|"/>
                        <m:ctrlPr>
                          <a:rPr lang="es-MX" sz="2400" i="1" smtClean="0">
                            <a:solidFill>
                              <a:schemeClr val="tx1"/>
                            </a:solidFill>
                            <a:latin typeface="Cambria Math"/>
                          </a:rPr>
                        </m:ctrlPr>
                      </m:dPr>
                      <m:e>
                        <m:r>
                          <a:rPr lang="es-MX" sz="2400" b="0" i="1" smtClean="0">
                            <a:solidFill>
                              <a:schemeClr val="tx1"/>
                            </a:solidFill>
                            <a:latin typeface="Cambria Math"/>
                          </a:rPr>
                          <m:t>𝐴</m:t>
                        </m:r>
                      </m:e>
                    </m:d>
                  </m:oMath>
                </a14:m>
                <a:r>
                  <a:rPr lang="es-MX" sz="2400" dirty="0" smtClean="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11</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11</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12</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12</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13</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13</m:t>
                        </m:r>
                      </m:sub>
                    </m:sSub>
                    <m:r>
                      <a:rPr lang="es-MX" sz="240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b="0" i="1" smtClean="0">
                            <a:solidFill>
                              <a:schemeClr val="tx1"/>
                            </a:solidFill>
                            <a:latin typeface="Cambria Math"/>
                          </a:rPr>
                          <m:t>1</m:t>
                        </m:r>
                        <m:r>
                          <a:rPr lang="es-MX" sz="2400" i="1">
                            <a:solidFill>
                              <a:schemeClr val="tx1"/>
                            </a:solidFill>
                            <a:latin typeface="Cambria Math" panose="02040503050406030204" pitchFamily="18" charset="0"/>
                          </a:rPr>
                          <m:t>𝑛</m:t>
                        </m:r>
                      </m:sub>
                    </m:sSub>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b="0" i="1" smtClean="0">
                            <a:solidFill>
                              <a:schemeClr val="tx1"/>
                            </a:solidFill>
                            <a:latin typeface="Cambria Math"/>
                          </a:rPr>
                          <m:t>1</m:t>
                        </m:r>
                        <m:r>
                          <a:rPr lang="es-MX" sz="2400" i="1">
                            <a:solidFill>
                              <a:schemeClr val="tx1"/>
                            </a:solidFill>
                            <a:latin typeface="Cambria Math" panose="02040503050406030204" pitchFamily="18" charset="0"/>
                          </a:rPr>
                          <m:t>𝑛</m:t>
                        </m:r>
                      </m:sub>
                    </m:sSub>
                    <m:r>
                      <a:rPr lang="es-MX" sz="2400" i="1">
                        <a:solidFill>
                          <a:schemeClr val="tx1"/>
                        </a:solidFill>
                        <a:latin typeface="Cambria Math" panose="02040503050406030204" pitchFamily="18" charset="0"/>
                      </a:rPr>
                      <m:t>= </m:t>
                    </m:r>
                    <m:nary>
                      <m:naryPr>
                        <m:chr m:val="∑"/>
                        <m:ctrlPr>
                          <a:rPr lang="es-MX" sz="2400" i="1" smtClean="0">
                            <a:solidFill>
                              <a:schemeClr val="tx1"/>
                            </a:solidFill>
                            <a:latin typeface="Cambria Math"/>
                          </a:rPr>
                        </m:ctrlPr>
                      </m:naryPr>
                      <m:sub>
                        <m:r>
                          <m:rPr>
                            <m:brk m:alnAt="23"/>
                          </m:rPr>
                          <a:rPr lang="es-MX" sz="2400" b="0" i="1" smtClean="0">
                            <a:solidFill>
                              <a:schemeClr val="tx1"/>
                            </a:solidFill>
                            <a:latin typeface="Cambria Math"/>
                          </a:rPr>
                          <m:t>𝑘</m:t>
                        </m:r>
                        <m:r>
                          <a:rPr lang="es-MX" sz="2400" b="0" i="1" smtClean="0">
                            <a:solidFill>
                              <a:schemeClr val="tx1"/>
                            </a:solidFill>
                            <a:latin typeface="Cambria Math"/>
                          </a:rPr>
                          <m:t>=1</m:t>
                        </m:r>
                      </m:sub>
                      <m:sup>
                        <m:r>
                          <a:rPr lang="es-MX" sz="2400" b="0" i="1" smtClean="0">
                            <a:solidFill>
                              <a:schemeClr val="tx1"/>
                            </a:solidFill>
                            <a:latin typeface="Cambria Math"/>
                          </a:rPr>
                          <m:t>𝑛</m:t>
                        </m:r>
                      </m:sup>
                      <m:e>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𝑎</m:t>
                            </m:r>
                          </m:e>
                          <m:sub>
                            <m:r>
                              <a:rPr lang="es-MX" sz="2400" b="0" i="1" smtClean="0">
                                <a:latin typeface="Cambria Math"/>
                                <a:ea typeface="Cambria Math" panose="02040503050406030204" pitchFamily="18" charset="0"/>
                              </a:rPr>
                              <m:t>1</m:t>
                            </m:r>
                            <m:r>
                              <a:rPr lang="es-MX" sz="2400" i="1">
                                <a:latin typeface="Cambria Math" panose="02040503050406030204" pitchFamily="18" charset="0"/>
                                <a:ea typeface="Cambria Math" panose="02040503050406030204" pitchFamily="18" charset="0"/>
                              </a:rPr>
                              <m:t>𝑘</m:t>
                            </m:r>
                          </m:sub>
                        </m:sSub>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𝐴</m:t>
                            </m:r>
                          </m:e>
                          <m:sub>
                            <m:r>
                              <a:rPr lang="es-MX" sz="2400" b="0" i="1" smtClean="0">
                                <a:latin typeface="Cambria Math"/>
                                <a:ea typeface="Cambria Math" panose="02040503050406030204" pitchFamily="18" charset="0"/>
                              </a:rPr>
                              <m:t>1</m:t>
                            </m:r>
                            <m:r>
                              <a:rPr lang="es-MX" sz="2400" i="1">
                                <a:latin typeface="Cambria Math" panose="02040503050406030204" pitchFamily="18" charset="0"/>
                                <a:ea typeface="Cambria Math" panose="02040503050406030204" pitchFamily="18" charset="0"/>
                              </a:rPr>
                              <m:t>𝑘</m:t>
                            </m:r>
                          </m:sub>
                        </m:sSub>
                      </m:e>
                    </m:nary>
                  </m:oMath>
                </a14:m>
                <a:endParaRPr lang="es-MX" sz="2400" dirty="0">
                  <a:solidFill>
                    <a:schemeClr val="tx1"/>
                  </a:solidFill>
                </a:endParaRPr>
              </a:p>
              <a:p>
                <a:pPr marL="0" indent="0">
                  <a:buNone/>
                </a:pPr>
                <a:r>
                  <a:rPr lang="es-MX" sz="2400" dirty="0" smtClean="0">
                    <a:solidFill>
                      <a:schemeClr val="tx1"/>
                    </a:solidFill>
                  </a:rPr>
                  <a:t>La </a:t>
                </a:r>
                <a:r>
                  <a:rPr lang="es-MX" sz="2400" dirty="0">
                    <a:solidFill>
                      <a:schemeClr val="tx1"/>
                    </a:solidFill>
                  </a:rPr>
                  <a:t>expresión del lado derecho se llama </a:t>
                </a:r>
                <a:r>
                  <a:rPr lang="es-MX" sz="2400" b="1" dirty="0" smtClean="0">
                    <a:solidFill>
                      <a:schemeClr val="tx1"/>
                    </a:solidFill>
                  </a:rPr>
                  <a:t>expansión </a:t>
                </a:r>
                <a:r>
                  <a:rPr lang="es-MX" sz="2400" b="1" dirty="0">
                    <a:solidFill>
                      <a:schemeClr val="tx1"/>
                    </a:solidFill>
                  </a:rPr>
                  <a:t>por cofactores</a:t>
                </a:r>
                <a:r>
                  <a:rPr lang="es-MX" sz="2400" b="1" dirty="0" smtClean="0">
                    <a:solidFill>
                      <a:schemeClr val="tx1"/>
                    </a:solidFill>
                  </a:rPr>
                  <a:t>.</a:t>
                </a:r>
              </a:p>
              <a:p>
                <a:pPr marL="0" indent="0">
                  <a:buNone/>
                </a:pPr>
                <a:r>
                  <a:rPr lang="es-MX" sz="2400" dirty="0" smtClean="0">
                    <a:solidFill>
                      <a:schemeClr val="tx1"/>
                    </a:solidFill>
                  </a:rPr>
                  <a:t>En general:</a:t>
                </a:r>
              </a:p>
              <a:p>
                <a:pPr marL="0" indent="0">
                  <a:buNone/>
                </a:pPr>
                <a:r>
                  <a:rPr lang="es-MX" sz="2400" b="1" dirty="0" smtClean="0"/>
                  <a:t>i. Expansión por cofactores en cualquier renglón:</a:t>
                </a:r>
                <a:endParaRPr lang="es-MX" sz="2400" b="1" dirty="0" smtClean="0">
                  <a:solidFill>
                    <a:schemeClr val="tx1"/>
                  </a:solidFill>
                </a:endParaRPr>
              </a:p>
              <a:p>
                <a:pPr marL="0" indent="0">
                  <a:buNone/>
                </a:pPr>
                <a14:m>
                  <m:oMath xmlns:m="http://schemas.openxmlformats.org/officeDocument/2006/math">
                    <m:d>
                      <m:dPr>
                        <m:begChr m:val="|"/>
                        <m:endChr m:val="|"/>
                        <m:ctrlPr>
                          <a:rPr lang="es-MX" sz="2400" i="1">
                            <a:latin typeface="Cambria Math"/>
                          </a:rPr>
                        </m:ctrlPr>
                      </m:dPr>
                      <m:e>
                        <m:r>
                          <a:rPr lang="es-MX" sz="2400" i="1">
                            <a:latin typeface="Cambria Math"/>
                          </a:rPr>
                          <m:t>𝐴</m:t>
                        </m:r>
                      </m:e>
                    </m:d>
                  </m:oMath>
                </a14:m>
                <a:r>
                  <a:rPr lang="es-MX" sz="2400" dirty="0"/>
                  <a:t>= </a:t>
                </a:r>
                <a14:m>
                  <m:oMath xmlns:m="http://schemas.openxmlformats.org/officeDocument/2006/math">
                    <m:sSub>
                      <m:sSubPr>
                        <m:ctrlPr>
                          <a:rPr lang="es-MX" sz="2400" i="1">
                            <a:latin typeface="Cambria Math"/>
                          </a:rPr>
                        </m:ctrlPr>
                      </m:sSubPr>
                      <m:e>
                        <m:r>
                          <a:rPr lang="es-MX" sz="2400" i="1">
                            <a:latin typeface="Cambria Math" panose="02040503050406030204" pitchFamily="18" charset="0"/>
                          </a:rPr>
                          <m:t>𝑎</m:t>
                        </m:r>
                      </m:e>
                      <m:sub>
                        <m:r>
                          <a:rPr lang="es-MX" sz="2400" b="0" i="1" smtClean="0">
                            <a:latin typeface="Cambria Math"/>
                          </a:rPr>
                          <m:t>𝑖</m:t>
                        </m:r>
                        <m:r>
                          <a:rPr lang="es-MX" sz="2400" i="1">
                            <a:latin typeface="Cambria Math" panose="02040503050406030204" pitchFamily="18" charset="0"/>
                          </a:rPr>
                          <m:t>1</m:t>
                        </m:r>
                      </m:sub>
                    </m:sSub>
                    <m:sSub>
                      <m:sSubPr>
                        <m:ctrlPr>
                          <a:rPr lang="es-MX" sz="2400" i="1">
                            <a:latin typeface="Cambria Math"/>
                          </a:rPr>
                        </m:ctrlPr>
                      </m:sSubPr>
                      <m:e>
                        <m:r>
                          <a:rPr lang="es-MX" sz="2400" i="1">
                            <a:latin typeface="Cambria Math" panose="02040503050406030204" pitchFamily="18" charset="0"/>
                          </a:rPr>
                          <m:t>𝐴</m:t>
                        </m:r>
                      </m:e>
                      <m:sub>
                        <m:r>
                          <a:rPr lang="es-MX" sz="2400" b="0" i="1" smtClean="0">
                            <a:latin typeface="Cambria Math"/>
                          </a:rPr>
                          <m:t>𝑖</m:t>
                        </m:r>
                        <m:r>
                          <a:rPr lang="es-MX" sz="2400" i="1">
                            <a:latin typeface="Cambria Math" panose="02040503050406030204" pitchFamily="18" charset="0"/>
                          </a:rPr>
                          <m:t>1</m:t>
                        </m:r>
                      </m:sub>
                    </m:sSub>
                    <m:r>
                      <a:rPr lang="es-MX" sz="2400" i="1">
                        <a:latin typeface="Cambria Math" panose="02040503050406030204" pitchFamily="18" charset="0"/>
                      </a:rPr>
                      <m:t>+</m:t>
                    </m:r>
                    <m:sSub>
                      <m:sSubPr>
                        <m:ctrlPr>
                          <a:rPr lang="es-MX" sz="2400" i="1">
                            <a:latin typeface="Cambria Math"/>
                          </a:rPr>
                        </m:ctrlPr>
                      </m:sSubPr>
                      <m:e>
                        <m:r>
                          <a:rPr lang="es-MX" sz="2400" i="1">
                            <a:latin typeface="Cambria Math" panose="02040503050406030204" pitchFamily="18" charset="0"/>
                          </a:rPr>
                          <m:t>𝑎</m:t>
                        </m:r>
                      </m:e>
                      <m:sub>
                        <m:r>
                          <a:rPr lang="es-MX" sz="2400" b="0" i="1" smtClean="0">
                            <a:latin typeface="Cambria Math"/>
                          </a:rPr>
                          <m:t>𝑖</m:t>
                        </m:r>
                        <m:r>
                          <a:rPr lang="es-MX" sz="2400" i="1">
                            <a:latin typeface="Cambria Math" panose="02040503050406030204" pitchFamily="18" charset="0"/>
                          </a:rPr>
                          <m:t>2</m:t>
                        </m:r>
                      </m:sub>
                    </m:sSub>
                    <m:sSub>
                      <m:sSubPr>
                        <m:ctrlPr>
                          <a:rPr lang="es-MX" sz="2400" i="1">
                            <a:latin typeface="Cambria Math"/>
                          </a:rPr>
                        </m:ctrlPr>
                      </m:sSubPr>
                      <m:e>
                        <m:r>
                          <a:rPr lang="es-MX" sz="2400" i="1">
                            <a:latin typeface="Cambria Math" panose="02040503050406030204" pitchFamily="18" charset="0"/>
                          </a:rPr>
                          <m:t>𝐴</m:t>
                        </m:r>
                      </m:e>
                      <m:sub>
                        <m:r>
                          <a:rPr lang="es-MX" sz="2400" b="0" i="1" smtClean="0">
                            <a:latin typeface="Cambria Math"/>
                          </a:rPr>
                          <m:t>𝑖</m:t>
                        </m:r>
                        <m:r>
                          <a:rPr lang="es-MX" sz="2400" i="1">
                            <a:latin typeface="Cambria Math" panose="02040503050406030204" pitchFamily="18" charset="0"/>
                          </a:rPr>
                          <m:t>2</m:t>
                        </m:r>
                      </m:sub>
                    </m:sSub>
                    <m:r>
                      <a:rPr lang="es-MX" sz="2400" b="0" i="1" smtClean="0">
                        <a:latin typeface="Cambria Math"/>
                      </a:rPr>
                      <m:t>+</m:t>
                    </m:r>
                    <m:r>
                      <a:rPr lang="es-MX" sz="2400" i="1">
                        <a:latin typeface="Cambria Math" panose="02040503050406030204" pitchFamily="18" charset="0"/>
                      </a:rPr>
                      <m:t>…+</m:t>
                    </m:r>
                    <m:sSub>
                      <m:sSubPr>
                        <m:ctrlPr>
                          <a:rPr lang="es-MX" sz="2400" i="1">
                            <a:latin typeface="Cambria Math"/>
                          </a:rPr>
                        </m:ctrlPr>
                      </m:sSubPr>
                      <m:e>
                        <m:r>
                          <a:rPr lang="es-MX" sz="2400" i="1">
                            <a:latin typeface="Cambria Math" panose="02040503050406030204" pitchFamily="18" charset="0"/>
                          </a:rPr>
                          <m:t>𝑎</m:t>
                        </m:r>
                      </m:e>
                      <m:sub>
                        <m:r>
                          <a:rPr lang="es-MX" sz="2400" b="0" i="1" smtClean="0">
                            <a:latin typeface="Cambria Math"/>
                          </a:rPr>
                          <m:t>𝑖</m:t>
                        </m:r>
                        <m:r>
                          <a:rPr lang="es-MX" sz="2400" i="1">
                            <a:latin typeface="Cambria Math" panose="02040503050406030204" pitchFamily="18" charset="0"/>
                          </a:rPr>
                          <m:t>𝑛</m:t>
                        </m:r>
                      </m:sub>
                    </m:sSub>
                    <m:sSub>
                      <m:sSubPr>
                        <m:ctrlPr>
                          <a:rPr lang="es-MX" sz="2400" i="1">
                            <a:latin typeface="Cambria Math"/>
                          </a:rPr>
                        </m:ctrlPr>
                      </m:sSubPr>
                      <m:e>
                        <m:r>
                          <a:rPr lang="es-MX" sz="2400" i="1">
                            <a:latin typeface="Cambria Math" panose="02040503050406030204" pitchFamily="18" charset="0"/>
                          </a:rPr>
                          <m:t>𝐴</m:t>
                        </m:r>
                      </m:e>
                      <m:sub>
                        <m:r>
                          <a:rPr lang="es-MX" sz="2400" b="0" i="1" smtClean="0">
                            <a:latin typeface="Cambria Math"/>
                          </a:rPr>
                          <m:t>𝑖</m:t>
                        </m:r>
                        <m:r>
                          <a:rPr lang="es-MX" sz="2400" i="1">
                            <a:latin typeface="Cambria Math" panose="02040503050406030204" pitchFamily="18" charset="0"/>
                          </a:rPr>
                          <m:t>𝑛</m:t>
                        </m:r>
                      </m:sub>
                    </m:sSub>
                    <m:r>
                      <a:rPr lang="es-MX" sz="2400" i="1">
                        <a:latin typeface="Cambria Math" panose="02040503050406030204" pitchFamily="18" charset="0"/>
                      </a:rPr>
                      <m:t>= </m:t>
                    </m:r>
                    <m:nary>
                      <m:naryPr>
                        <m:chr m:val="∑"/>
                        <m:ctrlPr>
                          <a:rPr lang="es-MX" sz="2400" i="1">
                            <a:latin typeface="Cambria Math"/>
                          </a:rPr>
                        </m:ctrlPr>
                      </m:naryPr>
                      <m:sub>
                        <m:r>
                          <m:rPr>
                            <m:brk m:alnAt="23"/>
                          </m:rPr>
                          <a:rPr lang="es-MX" sz="2400" i="1">
                            <a:latin typeface="Cambria Math"/>
                          </a:rPr>
                          <m:t>𝑘</m:t>
                        </m:r>
                        <m:r>
                          <a:rPr lang="es-MX" sz="2400" i="1">
                            <a:latin typeface="Cambria Math"/>
                          </a:rPr>
                          <m:t>=1</m:t>
                        </m:r>
                      </m:sub>
                      <m:sup>
                        <m:r>
                          <a:rPr lang="es-MX" sz="2400" i="1">
                            <a:latin typeface="Cambria Math"/>
                          </a:rPr>
                          <m:t>𝑛</m:t>
                        </m:r>
                      </m:sup>
                      <m:e>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𝑎</m:t>
                            </m:r>
                          </m:e>
                          <m:sub>
                            <m:r>
                              <a:rPr lang="es-MX" sz="2400" b="0" i="1" smtClean="0">
                                <a:latin typeface="Cambria Math"/>
                                <a:ea typeface="Cambria Math" panose="02040503050406030204" pitchFamily="18" charset="0"/>
                              </a:rPr>
                              <m:t>𝑖</m:t>
                            </m:r>
                            <m:r>
                              <a:rPr lang="es-MX" sz="2400" i="1">
                                <a:latin typeface="Cambria Math" panose="02040503050406030204" pitchFamily="18" charset="0"/>
                                <a:ea typeface="Cambria Math" panose="02040503050406030204" pitchFamily="18" charset="0"/>
                              </a:rPr>
                              <m:t>𝑘</m:t>
                            </m:r>
                          </m:sub>
                        </m:sSub>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𝐴</m:t>
                            </m:r>
                          </m:e>
                          <m:sub>
                            <m:r>
                              <a:rPr lang="es-MX" sz="2400" b="0" i="1" smtClean="0">
                                <a:latin typeface="Cambria Math"/>
                                <a:ea typeface="Cambria Math" panose="02040503050406030204" pitchFamily="18" charset="0"/>
                              </a:rPr>
                              <m:t>𝑖</m:t>
                            </m:r>
                            <m:r>
                              <a:rPr lang="es-MX" sz="2400" i="1">
                                <a:latin typeface="Cambria Math" panose="02040503050406030204" pitchFamily="18" charset="0"/>
                                <a:ea typeface="Cambria Math" panose="02040503050406030204" pitchFamily="18" charset="0"/>
                              </a:rPr>
                              <m:t>𝑘</m:t>
                            </m:r>
                          </m:sub>
                        </m:sSub>
                      </m:e>
                    </m:nary>
                  </m:oMath>
                </a14:m>
                <a:endParaRPr lang="es-MX" sz="2400" dirty="0"/>
              </a:p>
              <a:p>
                <a:pPr marL="0" indent="0">
                  <a:buNone/>
                </a:pPr>
                <a:endParaRPr lang="es-MX" sz="2400" b="1" dirty="0" smtClean="0"/>
              </a:p>
              <a:p>
                <a:pPr marL="0" indent="0">
                  <a:buNone/>
                </a:pPr>
                <a:r>
                  <a:rPr lang="es-MX" sz="2400" b="1" dirty="0" smtClean="0"/>
                  <a:t>ii</a:t>
                </a:r>
                <a:r>
                  <a:rPr lang="es-MX" sz="2400" b="1" dirty="0"/>
                  <a:t>. Expansión por cofactores en cualquier </a:t>
                </a:r>
                <a:r>
                  <a:rPr lang="es-MX" sz="2400" b="1" dirty="0" smtClean="0"/>
                  <a:t>columna:</a:t>
                </a:r>
                <a:endParaRPr lang="es-MX" sz="2400" b="1" dirty="0"/>
              </a:p>
              <a:p>
                <a:pPr marL="0" indent="0">
                  <a:buNone/>
                </a:pPr>
                <a14:m>
                  <m:oMath xmlns:m="http://schemas.openxmlformats.org/officeDocument/2006/math">
                    <m:d>
                      <m:dPr>
                        <m:begChr m:val="|"/>
                        <m:endChr m:val="|"/>
                        <m:ctrlPr>
                          <a:rPr lang="es-MX" sz="2400" i="1">
                            <a:latin typeface="Cambria Math"/>
                          </a:rPr>
                        </m:ctrlPr>
                      </m:dPr>
                      <m:e>
                        <m:r>
                          <a:rPr lang="es-MX" sz="2400" i="1">
                            <a:latin typeface="Cambria Math"/>
                          </a:rPr>
                          <m:t>𝐴</m:t>
                        </m:r>
                      </m:e>
                    </m:d>
                  </m:oMath>
                </a14:m>
                <a:r>
                  <a:rPr lang="es-MX" sz="2400" dirty="0"/>
                  <a:t>= </a:t>
                </a:r>
                <a14:m>
                  <m:oMath xmlns:m="http://schemas.openxmlformats.org/officeDocument/2006/math">
                    <m:sSub>
                      <m:sSubPr>
                        <m:ctrlPr>
                          <a:rPr lang="es-MX" sz="2400" i="1">
                            <a:latin typeface="Cambria Math"/>
                          </a:rPr>
                        </m:ctrlPr>
                      </m:sSubPr>
                      <m:e>
                        <m:r>
                          <a:rPr lang="es-MX" sz="2400" i="1">
                            <a:latin typeface="Cambria Math" panose="02040503050406030204" pitchFamily="18" charset="0"/>
                          </a:rPr>
                          <m:t>𝑎</m:t>
                        </m:r>
                      </m:e>
                      <m:sub>
                        <m:r>
                          <a:rPr lang="es-MX" sz="2400" i="1">
                            <a:latin typeface="Cambria Math" panose="02040503050406030204" pitchFamily="18" charset="0"/>
                          </a:rPr>
                          <m:t>1</m:t>
                        </m:r>
                        <m:r>
                          <a:rPr lang="es-MX" sz="2400" b="0" i="1" smtClean="0">
                            <a:latin typeface="Cambria Math"/>
                          </a:rPr>
                          <m:t>𝑗</m:t>
                        </m:r>
                      </m:sub>
                    </m:sSub>
                    <m:sSub>
                      <m:sSubPr>
                        <m:ctrlPr>
                          <a:rPr lang="es-MX" sz="2400" i="1">
                            <a:latin typeface="Cambria Math"/>
                          </a:rPr>
                        </m:ctrlPr>
                      </m:sSubPr>
                      <m:e>
                        <m:r>
                          <a:rPr lang="es-MX" sz="2400" i="1">
                            <a:latin typeface="Cambria Math" panose="02040503050406030204" pitchFamily="18" charset="0"/>
                          </a:rPr>
                          <m:t>𝐴</m:t>
                        </m:r>
                      </m:e>
                      <m:sub>
                        <m:r>
                          <a:rPr lang="es-MX" sz="2400" i="1">
                            <a:latin typeface="Cambria Math" panose="02040503050406030204" pitchFamily="18" charset="0"/>
                          </a:rPr>
                          <m:t>1</m:t>
                        </m:r>
                        <m:r>
                          <a:rPr lang="es-MX" sz="2400" b="0" i="1" smtClean="0">
                            <a:latin typeface="Cambria Math"/>
                          </a:rPr>
                          <m:t>𝑗</m:t>
                        </m:r>
                      </m:sub>
                    </m:sSub>
                    <m:r>
                      <a:rPr lang="es-MX" sz="2400" i="1">
                        <a:latin typeface="Cambria Math" panose="02040503050406030204" pitchFamily="18" charset="0"/>
                      </a:rPr>
                      <m:t>+</m:t>
                    </m:r>
                    <m:sSub>
                      <m:sSubPr>
                        <m:ctrlPr>
                          <a:rPr lang="es-MX" sz="2400" i="1">
                            <a:latin typeface="Cambria Math"/>
                          </a:rPr>
                        </m:ctrlPr>
                      </m:sSubPr>
                      <m:e>
                        <m:r>
                          <a:rPr lang="es-MX" sz="2400" i="1">
                            <a:latin typeface="Cambria Math" panose="02040503050406030204" pitchFamily="18" charset="0"/>
                          </a:rPr>
                          <m:t>𝑎</m:t>
                        </m:r>
                      </m:e>
                      <m:sub>
                        <m:r>
                          <a:rPr lang="es-MX" sz="2400" b="0" i="1" smtClean="0">
                            <a:latin typeface="Cambria Math"/>
                          </a:rPr>
                          <m:t>2</m:t>
                        </m:r>
                        <m:r>
                          <a:rPr lang="es-MX" sz="2400" b="0" i="1" smtClean="0">
                            <a:latin typeface="Cambria Math"/>
                          </a:rPr>
                          <m:t>𝑗</m:t>
                        </m:r>
                      </m:sub>
                    </m:sSub>
                    <m:sSub>
                      <m:sSubPr>
                        <m:ctrlPr>
                          <a:rPr lang="es-MX" sz="2400" i="1">
                            <a:latin typeface="Cambria Math"/>
                          </a:rPr>
                        </m:ctrlPr>
                      </m:sSubPr>
                      <m:e>
                        <m:r>
                          <a:rPr lang="es-MX" sz="2400" i="1">
                            <a:latin typeface="Cambria Math" panose="02040503050406030204" pitchFamily="18" charset="0"/>
                          </a:rPr>
                          <m:t>𝐴</m:t>
                        </m:r>
                      </m:e>
                      <m:sub>
                        <m:r>
                          <a:rPr lang="es-MX" sz="2400" b="0" i="1" smtClean="0">
                            <a:latin typeface="Cambria Math"/>
                          </a:rPr>
                          <m:t>2</m:t>
                        </m:r>
                        <m:r>
                          <a:rPr lang="es-MX" sz="2400" b="0" i="1" smtClean="0">
                            <a:latin typeface="Cambria Math"/>
                          </a:rPr>
                          <m:t>𝑗</m:t>
                        </m:r>
                      </m:sub>
                    </m:sSub>
                    <m:r>
                      <a:rPr lang="es-MX" sz="2400" i="1">
                        <a:latin typeface="Cambria Math" panose="02040503050406030204" pitchFamily="18" charset="0"/>
                      </a:rPr>
                      <m:t>+…+</m:t>
                    </m:r>
                    <m:sSub>
                      <m:sSubPr>
                        <m:ctrlPr>
                          <a:rPr lang="es-MX" sz="2400" i="1">
                            <a:latin typeface="Cambria Math"/>
                          </a:rPr>
                        </m:ctrlPr>
                      </m:sSubPr>
                      <m:e>
                        <m:r>
                          <a:rPr lang="es-MX" sz="2400" i="1">
                            <a:latin typeface="Cambria Math" panose="02040503050406030204" pitchFamily="18" charset="0"/>
                          </a:rPr>
                          <m:t>𝑎</m:t>
                        </m:r>
                      </m:e>
                      <m:sub>
                        <m:r>
                          <a:rPr lang="es-MX" sz="2400" b="0" i="1" smtClean="0">
                            <a:latin typeface="Cambria Math"/>
                          </a:rPr>
                          <m:t>𝑛𝑗</m:t>
                        </m:r>
                      </m:sub>
                    </m:sSub>
                    <m:sSub>
                      <m:sSubPr>
                        <m:ctrlPr>
                          <a:rPr lang="es-MX" sz="2400" i="1">
                            <a:latin typeface="Cambria Math"/>
                          </a:rPr>
                        </m:ctrlPr>
                      </m:sSubPr>
                      <m:e>
                        <m:r>
                          <a:rPr lang="es-MX" sz="2400" i="1">
                            <a:latin typeface="Cambria Math" panose="02040503050406030204" pitchFamily="18" charset="0"/>
                          </a:rPr>
                          <m:t>𝐴</m:t>
                        </m:r>
                      </m:e>
                      <m:sub>
                        <m:r>
                          <a:rPr lang="es-MX" sz="2400" b="0" i="1" smtClean="0">
                            <a:latin typeface="Cambria Math"/>
                          </a:rPr>
                          <m:t>𝑛𝑗</m:t>
                        </m:r>
                      </m:sub>
                    </m:sSub>
                    <m:r>
                      <a:rPr lang="es-MX" sz="2400" i="1">
                        <a:latin typeface="Cambria Math" panose="02040503050406030204" pitchFamily="18" charset="0"/>
                      </a:rPr>
                      <m:t>= </m:t>
                    </m:r>
                    <m:nary>
                      <m:naryPr>
                        <m:chr m:val="∑"/>
                        <m:ctrlPr>
                          <a:rPr lang="es-MX" sz="2400" i="1">
                            <a:latin typeface="Cambria Math"/>
                          </a:rPr>
                        </m:ctrlPr>
                      </m:naryPr>
                      <m:sub>
                        <m:r>
                          <m:rPr>
                            <m:brk m:alnAt="23"/>
                          </m:rPr>
                          <a:rPr lang="es-MX" sz="2400" i="1">
                            <a:latin typeface="Cambria Math"/>
                          </a:rPr>
                          <m:t>𝑘</m:t>
                        </m:r>
                        <m:r>
                          <a:rPr lang="es-MX" sz="2400" i="1">
                            <a:latin typeface="Cambria Math"/>
                          </a:rPr>
                          <m:t>=1</m:t>
                        </m:r>
                      </m:sub>
                      <m:sup>
                        <m:r>
                          <a:rPr lang="es-MX" sz="2400" i="1">
                            <a:latin typeface="Cambria Math"/>
                          </a:rPr>
                          <m:t>𝑛</m:t>
                        </m:r>
                      </m:sup>
                      <m:e>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𝑎</m:t>
                            </m:r>
                          </m:e>
                          <m:sub>
                            <m:r>
                              <a:rPr lang="es-MX" sz="2400" b="0" i="1" smtClean="0">
                                <a:latin typeface="Cambria Math"/>
                                <a:ea typeface="Cambria Math" panose="02040503050406030204" pitchFamily="18" charset="0"/>
                              </a:rPr>
                              <m:t>𝑘𝑗</m:t>
                            </m:r>
                          </m:sub>
                        </m:sSub>
                        <m:sSub>
                          <m:sSubPr>
                            <m:ctrlPr>
                              <a:rPr lang="el-GR" sz="2400" i="1">
                                <a:latin typeface="Cambria Math"/>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𝐴</m:t>
                            </m:r>
                          </m:e>
                          <m:sub>
                            <m:r>
                              <a:rPr lang="es-MX" sz="2400" b="0" i="1" smtClean="0">
                                <a:latin typeface="Cambria Math"/>
                                <a:ea typeface="Cambria Math" panose="02040503050406030204" pitchFamily="18" charset="0"/>
                              </a:rPr>
                              <m:t>𝑘𝑗</m:t>
                            </m:r>
                          </m:sub>
                        </m:sSub>
                      </m:e>
                    </m:nary>
                  </m:oMath>
                </a14:m>
                <a:endParaRPr lang="es-MX" sz="2400" dirty="0"/>
              </a:p>
              <a:p>
                <a:pPr marL="0" indent="0">
                  <a:buNone/>
                </a:pPr>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b="-12458"/>
                </a:stretch>
              </a:blipFill>
            </p:spPr>
            <p:txBody>
              <a:bodyPr/>
              <a:lstStyle/>
              <a:p>
                <a:r>
                  <a:rPr lang="es-MX">
                    <a:noFill/>
                  </a:rPr>
                  <a:t> </a:t>
                </a:r>
              </a:p>
            </p:txBody>
          </p:sp>
        </mc:Fallback>
      </mc:AlternateContent>
    </p:spTree>
    <p:extLst>
      <p:ext uri="{BB962C8B-B14F-4D97-AF65-F5344CB8AC3E}">
        <p14:creationId xmlns:p14="http://schemas.microsoft.com/office/powerpoint/2010/main" val="282099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8" end="8"/>
                                            </p:txEl>
                                          </p:spTgt>
                                        </p:tgtEl>
                                        <p:attrNameLst>
                                          <p:attrName>style.visibility</p:attrName>
                                        </p:attrNameLst>
                                      </p:cBhvr>
                                      <p:to>
                                        <p:strVal val="visible"/>
                                      </p:to>
                                    </p:set>
                                    <p:anim to="" calcmode="lin" valueType="num">
                                      <p:cBhvr>
                                        <p:cTn id="47" dur="1" fill="hold"/>
                                        <p:tgtEl>
                                          <p:spTgt spid="195587">
                                            <p:txEl>
                                              <p:pRg st="8" end="8"/>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195587">
                                            <p:txEl>
                                              <p:pRg st="9" end="9"/>
                                            </p:txEl>
                                          </p:spTgt>
                                        </p:tgtEl>
                                        <p:attrNameLst>
                                          <p:attrName>style.visibility</p:attrName>
                                        </p:attrNameLst>
                                      </p:cBhvr>
                                      <p:to>
                                        <p:strVal val="visible"/>
                                      </p:to>
                                    </p:set>
                                    <p:anim to="" calcmode="lin" valueType="num">
                                      <p:cBhvr>
                                        <p:cTn id="52" dur="1" fill="hold"/>
                                        <p:tgtEl>
                                          <p:spTgt spid="195587">
                                            <p:txEl>
                                              <p:pRg st="9" end="9"/>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195587">
                                            <p:txEl>
                                              <p:pRg st="11" end="11"/>
                                            </p:txEl>
                                          </p:spTgt>
                                        </p:tgtEl>
                                        <p:attrNameLst>
                                          <p:attrName>style.visibility</p:attrName>
                                        </p:attrNameLst>
                                      </p:cBhvr>
                                      <p:to>
                                        <p:strVal val="visible"/>
                                      </p:to>
                                    </p:set>
                                    <p:anim to="" calcmode="lin" valueType="num">
                                      <p:cBhvr>
                                        <p:cTn id="57" dur="1" fill="hold"/>
                                        <p:tgtEl>
                                          <p:spTgt spid="195587">
                                            <p:txEl>
                                              <p:pRg st="11" end="1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a:t>M</a:t>
                </a:r>
                <a:r>
                  <a:rPr lang="es-MX" sz="2400" b="1" dirty="0" smtClean="0">
                    <a:solidFill>
                      <a:schemeClr val="tx1"/>
                    </a:solidFill>
                  </a:rPr>
                  <a:t>atriz triangular</a:t>
                </a:r>
              </a:p>
              <a:p>
                <a:pPr marL="0" indent="0">
                  <a:buNone/>
                </a:pPr>
                <a:r>
                  <a:rPr lang="es-MX" sz="2400" dirty="0" smtClean="0">
                    <a:solidFill>
                      <a:schemeClr val="tx1"/>
                    </a:solidFill>
                  </a:rPr>
                  <a:t>Una </a:t>
                </a:r>
                <a:r>
                  <a:rPr lang="es-MX" sz="2400" dirty="0">
                    <a:solidFill>
                      <a:schemeClr val="tx1"/>
                    </a:solidFill>
                  </a:rPr>
                  <a:t>matriz cuadrada se denomina triangular superior si todas sus componentes debajo de la diagonal son cero. Es una matriz triangular superior si todas sus componentes arriba de la diagonal son cero y se le denomina diagonal a una matriz si todos los elementos que no se encuentran sobre la diagonal son cero; es decir A = </a:t>
                </a:r>
                <a:r>
                  <a:rPr lang="es-MX" sz="2400" b="1" dirty="0">
                    <a:solidFill>
                      <a:schemeClr val="tx1"/>
                    </a:solidFill>
                  </a:rPr>
                  <a:t>(</a:t>
                </a:r>
                <a14:m>
                  <m:oMath xmlns:m="http://schemas.openxmlformats.org/officeDocument/2006/math">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𝒊𝒋</m:t>
                        </m:r>
                      </m:sub>
                    </m:sSub>
                  </m:oMath>
                </a14:m>
                <a:r>
                  <a:rPr lang="es-MX" sz="2400" dirty="0">
                    <a:solidFill>
                      <a:schemeClr val="tx1"/>
                    </a:solidFill>
                  </a:rPr>
                  <a:t>) es </a:t>
                </a:r>
                <a:r>
                  <a:rPr lang="es-MX" sz="2400" dirty="0" smtClean="0">
                    <a:solidFill>
                      <a:schemeClr val="tx1"/>
                    </a:solidFill>
                  </a:rPr>
                  <a:t>triangular </a:t>
                </a:r>
                <a:r>
                  <a:rPr lang="es-MX" sz="2400" dirty="0">
                    <a:solidFill>
                      <a:schemeClr val="tx1"/>
                    </a:solidFill>
                  </a:rPr>
                  <a:t>superior si </a:t>
                </a:r>
                <a14:m>
                  <m:oMath xmlns:m="http://schemas.openxmlformats.org/officeDocument/2006/math">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𝒊𝒋</m:t>
                        </m:r>
                      </m:sub>
                    </m:sSub>
                  </m:oMath>
                </a14:m>
                <a:r>
                  <a:rPr lang="es-MX" sz="2400" dirty="0">
                    <a:solidFill>
                      <a:schemeClr val="tx1"/>
                    </a:solidFill>
                  </a:rPr>
                  <a:t> = 0 i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&gt;</m:t>
                    </m:r>
                  </m:oMath>
                </a14:m>
                <a:r>
                  <a:rPr lang="es-MX" sz="2400" dirty="0">
                    <a:solidFill>
                      <a:schemeClr val="tx1"/>
                    </a:solidFill>
                  </a:rPr>
                  <a:t> j , triangular inferior si  </a:t>
                </a:r>
                <a14:m>
                  <m:oMath xmlns:m="http://schemas.openxmlformats.org/officeDocument/2006/math">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𝒊𝒋</m:t>
                        </m:r>
                      </m:sub>
                    </m:sSub>
                  </m:oMath>
                </a14:m>
                <a:r>
                  <a:rPr lang="es-MX" sz="2400" dirty="0">
                    <a:solidFill>
                      <a:schemeClr val="tx1"/>
                    </a:solidFill>
                  </a:rPr>
                  <a:t>  = 0 para i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&lt;</m:t>
                    </m:r>
                    <m:r>
                      <m:rPr>
                        <m:sty m:val="p"/>
                      </m:rPr>
                      <a:rPr lang="es-MX" sz="2400">
                        <a:solidFill>
                          <a:schemeClr val="tx1"/>
                        </a:solidFill>
                        <a:latin typeface="Cambria Math" panose="02040503050406030204" pitchFamily="18" charset="0"/>
                        <a:ea typeface="Cambria Math" panose="02040503050406030204" pitchFamily="18" charset="0"/>
                      </a:rPr>
                      <m:t>j</m:t>
                    </m:r>
                    <m:r>
                      <a:rPr lang="es-MX" sz="2400">
                        <a:solidFill>
                          <a:schemeClr val="tx1"/>
                        </a:solidFill>
                        <a:latin typeface="Cambria Math" panose="02040503050406030204" pitchFamily="18" charset="0"/>
                        <a:ea typeface="Cambria Math" panose="02040503050406030204" pitchFamily="18" charset="0"/>
                      </a:rPr>
                      <m:t> </m:t>
                    </m:r>
                  </m:oMath>
                </a14:m>
                <a:r>
                  <a:rPr lang="es-MX" sz="2400" dirty="0">
                    <a:solidFill>
                      <a:schemeClr val="tx1"/>
                    </a:solidFill>
                  </a:rPr>
                  <a:t> y diagonal si </a:t>
                </a:r>
                <a14:m>
                  <m:oMath xmlns:m="http://schemas.openxmlformats.org/officeDocument/2006/math">
                    <m:sSub>
                      <m:sSubPr>
                        <m:ctrlPr>
                          <a:rPr lang="es-MX" sz="2400" b="1" i="1">
                            <a:solidFill>
                              <a:schemeClr val="tx1"/>
                            </a:solidFill>
                            <a:latin typeface="Cambria Math"/>
                          </a:rPr>
                        </m:ctrlPr>
                      </m:sSubPr>
                      <m:e>
                        <m:r>
                          <a:rPr lang="es-MX" sz="2400" b="1" i="1">
                            <a:solidFill>
                              <a:schemeClr val="tx1"/>
                            </a:solidFill>
                            <a:latin typeface="Cambria Math" panose="02040503050406030204" pitchFamily="18" charset="0"/>
                          </a:rPr>
                          <m:t>𝒂</m:t>
                        </m:r>
                      </m:e>
                      <m:sub>
                        <m:r>
                          <a:rPr lang="es-MX" sz="2400" b="1" i="1">
                            <a:solidFill>
                              <a:schemeClr val="tx1"/>
                            </a:solidFill>
                            <a:latin typeface="Cambria Math" panose="02040503050406030204" pitchFamily="18" charset="0"/>
                          </a:rPr>
                          <m:t>𝒊𝒋</m:t>
                        </m:r>
                      </m:sub>
                    </m:sSub>
                  </m:oMath>
                </a14:m>
                <a:r>
                  <a:rPr lang="es-MX" sz="2400" dirty="0">
                    <a:solidFill>
                      <a:schemeClr val="tx1"/>
                    </a:solidFill>
                  </a:rPr>
                  <a:t> = 0 para i </a:t>
                </a:r>
                <a14:m>
                  <m:oMath xmlns:m="http://schemas.openxmlformats.org/officeDocument/2006/math">
                    <m:r>
                      <a:rPr lang="es-MX" sz="2400" i="1">
                        <a:solidFill>
                          <a:schemeClr val="tx1"/>
                        </a:solidFill>
                        <a:latin typeface="Cambria Math" panose="02040503050406030204" pitchFamily="18" charset="0"/>
                        <a:ea typeface="Cambria Math" panose="02040503050406030204" pitchFamily="18" charset="0"/>
                      </a:rPr>
                      <m:t>≠</m:t>
                    </m:r>
                  </m:oMath>
                </a14:m>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601"/>
                </a:stretch>
              </a:blipFill>
            </p:spPr>
            <p:txBody>
              <a:bodyPr/>
              <a:lstStyle/>
              <a:p>
                <a:r>
                  <a:rPr lang="es-MX">
                    <a:noFill/>
                  </a:rPr>
                  <a:t> </a:t>
                </a:r>
              </a:p>
            </p:txBody>
          </p:sp>
        </mc:Fallback>
      </mc:AlternateContent>
    </p:spTree>
    <p:extLst>
      <p:ext uri="{BB962C8B-B14F-4D97-AF65-F5344CB8AC3E}">
        <p14:creationId xmlns:p14="http://schemas.microsoft.com/office/powerpoint/2010/main" val="1157331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a:t>D</a:t>
                </a:r>
                <a:r>
                  <a:rPr lang="es-MX" sz="2400" b="1" dirty="0" smtClean="0">
                    <a:solidFill>
                      <a:schemeClr val="tx1"/>
                    </a:solidFill>
                  </a:rPr>
                  <a:t>eterminantes e inversas</a:t>
                </a:r>
              </a:p>
              <a:p>
                <a:pPr marL="0" indent="0">
                  <a:buNone/>
                </a:pPr>
                <a:r>
                  <a:rPr lang="es-MX" sz="2400" dirty="0" smtClean="0">
                    <a:solidFill>
                      <a:schemeClr val="tx1"/>
                    </a:solidFill>
                  </a:rPr>
                  <a:t>Si </a:t>
                </a:r>
                <a:r>
                  <a:rPr lang="es-MX" sz="2400" dirty="0">
                    <a:solidFill>
                      <a:schemeClr val="tx1"/>
                    </a:solidFill>
                  </a:rPr>
                  <a:t>A es invertible , entonces det A ≠ 0 y:</a:t>
                </a:r>
              </a:p>
              <a:p>
                <a:pPr marL="0" indent="0" algn="ctr">
                  <a:buNone/>
                </a:pPr>
                <a:r>
                  <a:rPr lang="es-MX" sz="2400" dirty="0">
                    <a:solidFill>
                      <a:schemeClr val="tx1"/>
                    </a:solidFill>
                  </a:rPr>
                  <a:t> det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oMath>
                </a14:m>
                <a:r>
                  <a:rPr lang="es-MX" sz="2400" dirty="0">
                    <a:solidFill>
                      <a:schemeClr val="tx1"/>
                    </a:solidFill>
                  </a:rPr>
                  <a:t>= </a:t>
                </a:r>
                <a14:m>
                  <m:oMath xmlns:m="http://schemas.openxmlformats.org/officeDocument/2006/math">
                    <m:f>
                      <m:fPr>
                        <m:ctrlPr>
                          <a:rPr lang="es-MX" sz="2400" i="1">
                            <a:solidFill>
                              <a:schemeClr val="tx1"/>
                            </a:solidFill>
                            <a:latin typeface="Cambria Math"/>
                          </a:rPr>
                        </m:ctrlPr>
                      </m:fPr>
                      <m:num>
                        <m:r>
                          <a:rPr lang="es-MX" sz="2400" i="1">
                            <a:solidFill>
                              <a:schemeClr val="tx1"/>
                            </a:solidFill>
                            <a:latin typeface="Cambria Math" panose="02040503050406030204" pitchFamily="18" charset="0"/>
                          </a:rPr>
                          <m:t>1</m:t>
                        </m:r>
                      </m:num>
                      <m:den>
                        <m:func>
                          <m:funcPr>
                            <m:ctrlPr>
                              <a:rPr lang="es-MX" sz="2400" i="1">
                                <a:solidFill>
                                  <a:schemeClr val="tx1"/>
                                </a:solidFill>
                                <a:latin typeface="Cambria Math"/>
                              </a:rPr>
                            </m:ctrlPr>
                          </m:funcPr>
                          <m:fName>
                            <m:r>
                              <m:rPr>
                                <m:sty m:val="p"/>
                              </m:rPr>
                              <a:rPr lang="es-MX" sz="2400">
                                <a:solidFill>
                                  <a:schemeClr val="tx1"/>
                                </a:solidFill>
                                <a:latin typeface="Cambria Math" panose="02040503050406030204" pitchFamily="18" charset="0"/>
                              </a:rPr>
                              <m:t>det</m:t>
                            </m:r>
                          </m:fName>
                          <m:e>
                            <m:r>
                              <a:rPr lang="es-MX" sz="2400" i="1">
                                <a:solidFill>
                                  <a:schemeClr val="tx1"/>
                                </a:solidFill>
                                <a:latin typeface="Cambria Math" panose="02040503050406030204" pitchFamily="18" charset="0"/>
                              </a:rPr>
                              <m:t>𝐴</m:t>
                            </m:r>
                          </m:e>
                        </m:func>
                      </m:den>
                    </m:f>
                  </m:oMath>
                </a14:m>
                <a:r>
                  <a:rPr lang="es-MX" sz="2400" dirty="0">
                    <a:solidFill>
                      <a:schemeClr val="tx1"/>
                    </a:solidFill>
                  </a:rPr>
                  <a:t>  </a:t>
                </a:r>
              </a:p>
              <a:p>
                <a:pPr marL="0" indent="0">
                  <a:buNone/>
                </a:pPr>
                <a:endParaRPr lang="es-MX" sz="2400" dirty="0" smtClean="0">
                  <a:solidFill>
                    <a:schemeClr val="tx1"/>
                  </a:solidFill>
                </a:endParaRPr>
              </a:p>
              <a:p>
                <a:pPr marL="0" indent="0">
                  <a:buNone/>
                </a:pPr>
                <a:r>
                  <a:rPr lang="es-MX" sz="2400" dirty="0" smtClean="0">
                    <a:solidFill>
                      <a:schemeClr val="tx1"/>
                    </a:solidFill>
                  </a:rPr>
                  <a:t>Como </a:t>
                </a:r>
                <a:r>
                  <a:rPr lang="es-MX" sz="2400" dirty="0">
                    <a:solidFill>
                      <a:schemeClr val="tx1"/>
                    </a:solidFill>
                  </a:rPr>
                  <a:t>A es invertible por lo tanto:</a:t>
                </a:r>
              </a:p>
              <a:p>
                <a:pPr marL="0" indent="0" algn="ctr">
                  <a:buNone/>
                </a:pPr>
                <a:r>
                  <a:rPr lang="es-MX" sz="2400" dirty="0">
                    <a:solidFill>
                      <a:schemeClr val="tx1"/>
                    </a:solidFill>
                  </a:rPr>
                  <a:t>1=det I = det A</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oMath>
                </a14:m>
                <a:r>
                  <a:rPr lang="es-MX" sz="2400" dirty="0">
                    <a:solidFill>
                      <a:schemeClr val="tx1"/>
                    </a:solidFill>
                  </a:rPr>
                  <a:t>= det A det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oMath>
                </a14:m>
                <a:r>
                  <a:rPr lang="es-MX" sz="2400" dirty="0">
                    <a:solidFill>
                      <a:schemeClr val="tx1"/>
                    </a:solidFill>
                  </a:rPr>
                  <a:t> </a:t>
                </a:r>
              </a:p>
              <a:p>
                <a:pPr algn="ctr"/>
                <a:endParaRPr lang="es-MX" sz="2400" dirty="0">
                  <a:solidFill>
                    <a:schemeClr val="tx1"/>
                  </a:solidFill>
                </a:endParaRPr>
              </a:p>
              <a:p>
                <a:pPr marL="0" indent="0">
                  <a:buNone/>
                </a:pPr>
                <a:r>
                  <a:rPr lang="es-MX" sz="2400" dirty="0">
                    <a:solidFill>
                      <a:schemeClr val="tx1"/>
                    </a:solidFill>
                  </a:rPr>
                  <a:t>esto implica que </a:t>
                </a:r>
              </a:p>
              <a:p>
                <a:pPr marL="0" indent="0" algn="ctr">
                  <a:buNone/>
                </a:pPr>
                <a:r>
                  <a:rPr lang="es-MX" sz="2400" dirty="0">
                    <a:solidFill>
                      <a:schemeClr val="tx1"/>
                    </a:solidFill>
                  </a:rPr>
                  <a:t> det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−1</m:t>
                        </m:r>
                      </m:sup>
                    </m:sSup>
                  </m:oMath>
                </a14:m>
                <a:r>
                  <a:rPr lang="es-MX" sz="2400" dirty="0">
                    <a:solidFill>
                      <a:schemeClr val="tx1"/>
                    </a:solidFill>
                  </a:rPr>
                  <a:t> = 1/</a:t>
                </a:r>
                <a:r>
                  <a:rPr lang="es-MX" sz="2400" dirty="0" err="1">
                    <a:solidFill>
                      <a:schemeClr val="tx1"/>
                    </a:solidFill>
                  </a:rPr>
                  <a:t>det</a:t>
                </a:r>
                <a:r>
                  <a:rPr lang="es-MX" sz="2400" dirty="0">
                    <a:solidFill>
                      <a:schemeClr val="tx1"/>
                    </a:solidFill>
                  </a:rPr>
                  <a:t> A</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3787761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8" end="8"/>
                                            </p:txEl>
                                          </p:spTgt>
                                        </p:tgtEl>
                                        <p:attrNameLst>
                                          <p:attrName>style.visibility</p:attrName>
                                        </p:attrNameLst>
                                      </p:cBhvr>
                                      <p:to>
                                        <p:strVal val="visible"/>
                                      </p:to>
                                    </p:set>
                                    <p:anim to="" calcmode="lin" valueType="num">
                                      <p:cBhvr>
                                        <p:cTn id="42" dur="1" fill="hold"/>
                                        <p:tgtEl>
                                          <p:spTgt spid="195587">
                                            <p:txEl>
                                              <p:pRg st="8" end="8"/>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9" end="9"/>
                                            </p:txEl>
                                          </p:spTgt>
                                        </p:tgtEl>
                                        <p:attrNameLst>
                                          <p:attrName>style.visibility</p:attrName>
                                        </p:attrNameLst>
                                      </p:cBhvr>
                                      <p:to>
                                        <p:strVal val="visible"/>
                                      </p:to>
                                    </p:set>
                                    <p:anim to="" calcmode="lin" valueType="num">
                                      <p:cBhvr>
                                        <p:cTn id="47" dur="1" fill="hold"/>
                                        <p:tgtEl>
                                          <p:spTgt spid="195587">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Matrices y determinantes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normAutofit lnSpcReduction="10000"/>
              </a:bodyPr>
              <a:lstStyle/>
              <a:p>
                <a:pPr marL="0" indent="0">
                  <a:buNone/>
                </a:pPr>
                <a:r>
                  <a:rPr lang="es-MX" sz="2400" b="1" dirty="0"/>
                  <a:t>L</a:t>
                </a:r>
                <a:r>
                  <a:rPr lang="es-MX" sz="2400" b="1" dirty="0" smtClean="0">
                    <a:solidFill>
                      <a:schemeClr val="tx1"/>
                    </a:solidFill>
                  </a:rPr>
                  <a:t>a adjunta</a:t>
                </a:r>
              </a:p>
              <a:p>
                <a:pPr marL="0" indent="0">
                  <a:buNone/>
                </a:pPr>
                <a:r>
                  <a:rPr lang="es-MX" sz="2400" dirty="0" smtClean="0">
                    <a:solidFill>
                      <a:schemeClr val="tx1"/>
                    </a:solidFill>
                  </a:rPr>
                  <a:t>Es </a:t>
                </a:r>
                <a:r>
                  <a:rPr lang="es-MX" sz="2400" dirty="0">
                    <a:solidFill>
                      <a:schemeClr val="tx1"/>
                    </a:solidFill>
                  </a:rPr>
                  <a:t>una matriz A=</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𝑎</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B =</a:t>
                </a:r>
                <a14:m>
                  <m:oMath xmlns:m="http://schemas.openxmlformats.org/officeDocument/2006/math">
                    <m:d>
                      <m:dPr>
                        <m:ctrlPr>
                          <a:rPr lang="es-MX" sz="2400" i="1">
                            <a:solidFill>
                              <a:schemeClr val="tx1"/>
                            </a:solidFill>
                            <a:latin typeface="Cambria Math"/>
                          </a:rPr>
                        </m:ctrlPr>
                      </m:dP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𝑖𝑗</m:t>
                            </m:r>
                          </m:sub>
                        </m:sSub>
                      </m:e>
                    </m:d>
                  </m:oMath>
                </a14:m>
                <a:r>
                  <a:rPr lang="es-MX" sz="2400" dirty="0">
                    <a:solidFill>
                      <a:schemeClr val="tx1"/>
                    </a:solidFill>
                  </a:rPr>
                  <a:t> la matriz de  cofactores de A </a:t>
                </a:r>
              </a:p>
              <a:p>
                <a:pPr marL="0" indent="0">
                  <a:buNone/>
                </a:pPr>
                <a:r>
                  <a:rPr lang="es-MX" sz="2400" dirty="0">
                    <a:solidFill>
                      <a:schemeClr val="tx1"/>
                    </a:solidFill>
                  </a:rPr>
                  <a:t>Sea A una matriz de n x n y sea B, dada por (3) de sus cofactores. Entonces la adjunta de A , escrito adj A, es la transpuesta de la matriz B de n x n es decir :</a:t>
                </a:r>
              </a:p>
              <a:p>
                <a:endParaRPr lang="es-MX" sz="2400" dirty="0">
                  <a:solidFill>
                    <a:schemeClr val="tx1"/>
                  </a:solidFill>
                </a:endParaRPr>
              </a:p>
              <a:p>
                <a:pPr marL="0" indent="0">
                  <a:buNone/>
                </a:pPr>
                <a:r>
                  <a:rPr lang="es-MX" sz="2400" dirty="0" smtClean="0">
                    <a:solidFill>
                      <a:schemeClr val="tx1"/>
                    </a:solidFill>
                  </a:rPr>
                  <a:t>                 </a:t>
                </a:r>
                <a:r>
                  <a:rPr lang="es-MX" sz="2400" dirty="0" err="1" smtClean="0">
                    <a:solidFill>
                      <a:schemeClr val="tx1"/>
                    </a:solidFill>
                  </a:rPr>
                  <a:t>adj</a:t>
                </a:r>
                <a:r>
                  <a:rPr lang="es-MX" sz="2400" dirty="0" smtClean="0">
                    <a:solidFill>
                      <a:schemeClr val="tx1"/>
                    </a:solidFill>
                  </a:rPr>
                  <a:t> </a:t>
                </a:r>
                <a:r>
                  <a:rPr lang="es-MX" sz="2400" dirty="0">
                    <a:solidFill>
                      <a:schemeClr val="tx1"/>
                    </a:solidFill>
                  </a:rPr>
                  <a:t>A =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𝐵</m:t>
                        </m:r>
                      </m:e>
                      <m:sup>
                        <m:r>
                          <a:rPr lang="es-MX" sz="2400" i="1">
                            <a:solidFill>
                              <a:schemeClr val="tx1"/>
                            </a:solidFill>
                            <a:latin typeface="Cambria Math" panose="02040503050406030204" pitchFamily="18" charset="0"/>
                          </a:rPr>
                          <m:t>𝑡</m:t>
                        </m:r>
                      </m:sup>
                    </m:sSup>
                  </m:oMath>
                </a14:m>
                <a:r>
                  <a:rPr lang="es-MX" sz="2400" dirty="0">
                    <a:solidFill>
                      <a:schemeClr val="tx1"/>
                    </a:solidFill>
                  </a:rPr>
                  <a:t> = </a:t>
                </a:r>
                <a14:m>
                  <m:oMath xmlns:m="http://schemas.openxmlformats.org/officeDocument/2006/math">
                    <m:d>
                      <m:dPr>
                        <m:ctrlPr>
                          <a:rPr lang="es-MX" sz="2400" i="1">
                            <a:solidFill>
                              <a:schemeClr val="tx1"/>
                            </a:solidFill>
                            <a:latin typeface="Cambria Math"/>
                          </a:rPr>
                        </m:ctrlPr>
                      </m:dPr>
                      <m:e>
                        <m:eqArr>
                          <m:eqArrPr>
                            <m:ctrlPr>
                              <a:rPr lang="es-MX" sz="2400" i="1">
                                <a:solidFill>
                                  <a:schemeClr val="tx1"/>
                                </a:solidFill>
                                <a:latin typeface="Cambria Math"/>
                              </a:rPr>
                            </m:ctrlPr>
                          </m:eqArrPr>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11</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21</m:t>
                                      </m:r>
                                    </m:sub>
                                  </m:sSub>
                                </m:e>
                                <m:e>
                                  <m:r>
                                    <a:rPr lang="es-MX" sz="2400" i="1">
                                      <a:solidFill>
                                        <a:schemeClr val="tx1"/>
                                      </a:solidFill>
                                      <a:latin typeface="Cambria Math" panose="02040503050406030204" pitchFamily="18" charset="0"/>
                                    </a:rPr>
                                    <m:t>…</m:t>
                                  </m:r>
                                </m:e>
                              </m:mr>
                            </m:m>
                            <m:r>
                              <m:rPr>
                                <m:brk m:alnAt="7"/>
                              </m:rP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    </m:t>
                            </m:r>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𝑛</m:t>
                                </m:r>
                                <m:r>
                                  <a:rPr lang="es-MX" sz="2400" i="1">
                                    <a:solidFill>
                                      <a:schemeClr val="tx1"/>
                                    </a:solidFill>
                                    <a:latin typeface="Cambria Math" panose="02040503050406030204" pitchFamily="18" charset="0"/>
                                  </a:rPr>
                                  <m:t>1</m:t>
                                </m:r>
                              </m:sub>
                            </m:sSub>
                            <m:r>
                              <m:rPr>
                                <m:brk m:alnAt="7"/>
                              </m:rP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 </m:t>
                            </m:r>
                          </m:e>
                          <m:e>
                            <m:m>
                              <m:mPr>
                                <m:mcs>
                                  <m:mc>
                                    <m:mcPr>
                                      <m:count m:val="3"/>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12</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22</m:t>
                                      </m:r>
                                    </m:sub>
                                  </m:sSub>
                                </m:e>
                                <m:e>
                                  <m:r>
                                    <a:rPr lang="es-MX" sz="2400" i="1">
                                      <a:solidFill>
                                        <a:schemeClr val="tx1"/>
                                      </a:solidFill>
                                      <a:latin typeface="Cambria Math" panose="02040503050406030204" pitchFamily="18" charset="0"/>
                                    </a:rPr>
                                    <m:t>…</m:t>
                                  </m:r>
                                </m:e>
                              </m:mr>
                              <m:mr>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e>
                                  <m:r>
                                    <a:rPr lang="es-MX" sz="2400" i="1">
                                      <a:solidFill>
                                        <a:schemeClr val="tx1"/>
                                      </a:solidFill>
                                      <a:latin typeface="Cambria Math" panose="02040503050406030204" pitchFamily="18" charset="0"/>
                                    </a:rPr>
                                    <m:t>.</m:t>
                                  </m:r>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1</m:t>
                                      </m:r>
                                      <m:r>
                                        <a:rPr lang="es-MX" sz="2400" i="1">
                                          <a:solidFill>
                                            <a:schemeClr val="tx1"/>
                                          </a:solidFill>
                                          <a:latin typeface="Cambria Math" panose="02040503050406030204" pitchFamily="18" charset="0"/>
                                        </a:rPr>
                                        <m:t>𝑛</m:t>
                                      </m:r>
                                    </m:sub>
                                  </m:sSub>
                                </m:e>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2</m:t>
                                      </m:r>
                                      <m:r>
                                        <a:rPr lang="es-MX" sz="2400" i="1">
                                          <a:solidFill>
                                            <a:schemeClr val="tx1"/>
                                          </a:solidFill>
                                          <a:latin typeface="Cambria Math" panose="02040503050406030204" pitchFamily="18" charset="0"/>
                                        </a:rPr>
                                        <m:t>𝑛</m:t>
                                      </m:r>
                                    </m:sub>
                                  </m:sSub>
                                </m:e>
                                <m:e>
                                  <m:r>
                                    <a:rPr lang="es-MX" sz="2400" i="1">
                                      <a:solidFill>
                                        <a:schemeClr val="tx1"/>
                                      </a:solidFill>
                                      <a:latin typeface="Cambria Math" panose="02040503050406030204" pitchFamily="18" charset="0"/>
                                    </a:rPr>
                                    <m:t>…</m:t>
                                  </m:r>
                                </m:e>
                              </m:mr>
                            </m:m>
                            <m:r>
                              <a:rPr lang="es-MX" sz="2400" i="1">
                                <a:solidFill>
                                  <a:schemeClr val="tx1"/>
                                </a:solidFill>
                                <a:latin typeface="Cambria Math" panose="02040503050406030204" pitchFamily="18" charset="0"/>
                              </a:rPr>
                              <m:t>    </m:t>
                            </m:r>
                            <m:m>
                              <m:mPr>
                                <m:mcs>
                                  <m:mc>
                                    <m:mcPr>
                                      <m:count m:val="1"/>
                                      <m:mcJc m:val="center"/>
                                    </m:mcPr>
                                  </m:mc>
                                </m:mcs>
                                <m:ctrlPr>
                                  <a:rPr lang="es-MX" sz="2400" i="1">
                                    <a:solidFill>
                                      <a:schemeClr val="tx1"/>
                                    </a:solidFill>
                                    <a:latin typeface="Cambria Math"/>
                                  </a:rPr>
                                </m:ctrlPr>
                              </m:mP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𝑛</m:t>
                                      </m:r>
                                      <m:r>
                                        <a:rPr lang="es-MX" sz="2400" i="1">
                                          <a:solidFill>
                                            <a:schemeClr val="tx1"/>
                                          </a:solidFill>
                                          <a:latin typeface="Cambria Math" panose="02040503050406030204" pitchFamily="18" charset="0"/>
                                        </a:rPr>
                                        <m:t>2</m:t>
                                      </m:r>
                                    </m:sub>
                                  </m:sSub>
                                </m:e>
                              </m:mr>
                              <m:mr>
                                <m:e>
                                  <m:r>
                                    <a:rPr lang="es-MX" sz="2400" i="1">
                                      <a:solidFill>
                                        <a:schemeClr val="tx1"/>
                                      </a:solidFill>
                                      <a:latin typeface="Cambria Math" panose="02040503050406030204" pitchFamily="18" charset="0"/>
                                    </a:rPr>
                                    <m:t>⋮</m:t>
                                  </m:r>
                                </m:e>
                              </m:mr>
                              <m:mr>
                                <m:e>
                                  <m:sSub>
                                    <m:sSubPr>
                                      <m:ctrlPr>
                                        <a:rPr lang="es-MX" sz="2400" i="1">
                                          <a:solidFill>
                                            <a:schemeClr val="tx1"/>
                                          </a:solidFill>
                                          <a:latin typeface="Cambria Math"/>
                                        </a:rPr>
                                      </m:ctrlPr>
                                    </m:sSubPr>
                                    <m:e>
                                      <m:r>
                                        <a:rPr lang="es-MX" sz="2400" i="1">
                                          <a:solidFill>
                                            <a:schemeClr val="tx1"/>
                                          </a:solidFill>
                                          <a:latin typeface="Cambria Math" panose="02040503050406030204" pitchFamily="18" charset="0"/>
                                        </a:rPr>
                                        <m:t>𝐴</m:t>
                                      </m:r>
                                    </m:e>
                                    <m:sub>
                                      <m:r>
                                        <a:rPr lang="es-MX" sz="2400" i="1">
                                          <a:solidFill>
                                            <a:schemeClr val="tx1"/>
                                          </a:solidFill>
                                          <a:latin typeface="Cambria Math" panose="02040503050406030204" pitchFamily="18" charset="0"/>
                                        </a:rPr>
                                        <m:t>𝑛𝑛</m:t>
                                      </m:r>
                                    </m:sub>
                                  </m:sSub>
                                </m:e>
                              </m:mr>
                            </m:m>
                          </m:e>
                        </m:eqArr>
                      </m:e>
                    </m:d>
                  </m:oMath>
                </a14:m>
                <a:endParaRPr lang="es-MX" sz="2400" dirty="0">
                  <a:solidFill>
                    <a:schemeClr val="tx1"/>
                  </a:solidFill>
                </a:endParaRPr>
              </a:p>
              <a:p>
                <a:pPr marL="0" indent="0">
                  <a:buNone/>
                </a:pPr>
                <a:r>
                  <a:rPr lang="es-MX" sz="2400" dirty="0">
                    <a:solidFill>
                      <a:schemeClr val="tx1"/>
                    </a:solidFill>
                  </a:rPr>
                  <a:t> </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a:stretch>
              </a:blipFill>
            </p:spPr>
            <p:txBody>
              <a:bodyPr/>
              <a:lstStyle/>
              <a:p>
                <a:r>
                  <a:rPr lang="es-MX">
                    <a:noFill/>
                  </a:rPr>
                  <a:t> </a:t>
                </a:r>
              </a:p>
            </p:txBody>
          </p:sp>
        </mc:Fallback>
      </mc:AlternateContent>
    </p:spTree>
    <p:extLst>
      <p:ext uri="{BB962C8B-B14F-4D97-AF65-F5344CB8AC3E}">
        <p14:creationId xmlns:p14="http://schemas.microsoft.com/office/powerpoint/2010/main" val="464778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4" end="4"/>
                                            </p:txEl>
                                          </p:spTgt>
                                        </p:tgtEl>
                                        <p:attrNameLst>
                                          <p:attrName>style.visibility</p:attrName>
                                        </p:attrNameLst>
                                      </p:cBhvr>
                                      <p:to>
                                        <p:strVal val="visible"/>
                                      </p:to>
                                    </p:set>
                                    <p:anim to="" calcmode="lin" valueType="num">
                                      <p:cBhvr>
                                        <p:cTn id="27" dur="1" fill="hold"/>
                                        <p:tgtEl>
                                          <p:spTgt spid="1955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5" end="5"/>
                                            </p:txEl>
                                          </p:spTgt>
                                        </p:tgtEl>
                                        <p:attrNameLst>
                                          <p:attrName>style.visibility</p:attrName>
                                        </p:attrNameLst>
                                      </p:cBhvr>
                                      <p:to>
                                        <p:strVal val="visible"/>
                                      </p:to>
                                    </p:set>
                                    <p:anim to="" calcmode="lin" valueType="num">
                                      <p:cBhvr>
                                        <p:cTn id="32" dur="1" fill="hold"/>
                                        <p:tgtEl>
                                          <p:spTgt spid="19558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6" end="6"/>
                                            </p:txEl>
                                          </p:spTgt>
                                        </p:tgtEl>
                                        <p:attrNameLst>
                                          <p:attrName>style.visibility</p:attrName>
                                        </p:attrNameLst>
                                      </p:cBhvr>
                                      <p:to>
                                        <p:strVal val="visible"/>
                                      </p:to>
                                    </p:set>
                                    <p:anim to="" calcmode="lin" valueType="num">
                                      <p:cBhvr>
                                        <p:cTn id="37"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75536" y="4599130"/>
            <a:ext cx="7650850" cy="630070"/>
          </a:xfrm>
          <a:prstGeom prst="rect">
            <a:avLst/>
          </a:prstGeom>
          <a:ln>
            <a:solidFill>
              <a:schemeClr val="tx1"/>
            </a:solidFill>
          </a:ln>
          <a:effectLst>
            <a:reflection blurRad="6350" stA="52000" endA="300" endPos="3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674" name="Rectangle 2"/>
          <p:cNvSpPr>
            <a:spLocks noGrp="1" noChangeArrowheads="1"/>
          </p:cNvSpPr>
          <p:nvPr>
            <p:ph type="title"/>
          </p:nvPr>
        </p:nvSpPr>
        <p:spPr/>
        <p:txBody>
          <a:bodyPr/>
          <a:lstStyle/>
          <a:p>
            <a:pPr algn="ctr" eaLnBrk="1" hangingPunct="1"/>
            <a:r>
              <a:rPr lang="es-MX" dirty="0" smtClean="0"/>
              <a:t>Temario</a:t>
            </a:r>
            <a:endParaRPr lang="es-ES" dirty="0" smtClean="0"/>
          </a:p>
        </p:txBody>
      </p:sp>
      <p:sp>
        <p:nvSpPr>
          <p:cNvPr id="10243" name="Rectangle 3"/>
          <p:cNvSpPr>
            <a:spLocks noGrp="1" noChangeArrowheads="1"/>
          </p:cNvSpPr>
          <p:nvPr>
            <p:ph idx="1"/>
          </p:nvPr>
        </p:nvSpPr>
        <p:spPr>
          <a:xfrm>
            <a:off x="900113" y="2069145"/>
            <a:ext cx="7137272" cy="2980035"/>
          </a:xfrm>
        </p:spPr>
        <p:txBody>
          <a:bodyPr>
            <a:normAutofit lnSpcReduction="10000"/>
          </a:bodyPr>
          <a:lstStyle/>
          <a:p>
            <a:pPr marL="609600" indent="-609600" eaLnBrk="1" hangingPunct="1">
              <a:buFont typeface="Wingdings" pitchFamily="2" charset="2"/>
              <a:buAutoNum type="arabicPeriod"/>
            </a:pPr>
            <a:r>
              <a:rPr lang="es-MX" sz="2800" dirty="0" smtClean="0"/>
              <a:t>Teoría de conjuntos</a:t>
            </a:r>
          </a:p>
          <a:p>
            <a:pPr marL="609600" indent="-609600" eaLnBrk="1" hangingPunct="1">
              <a:buFont typeface="Wingdings" pitchFamily="2" charset="2"/>
              <a:buAutoNum type="arabicPeriod"/>
            </a:pPr>
            <a:r>
              <a:rPr lang="es-MX" sz="2800" dirty="0" smtClean="0"/>
              <a:t>Números reales y complejos</a:t>
            </a:r>
          </a:p>
          <a:p>
            <a:pPr marL="609600" indent="-609600" eaLnBrk="1" hangingPunct="1">
              <a:buFont typeface="Wingdings" pitchFamily="2" charset="2"/>
              <a:buAutoNum type="arabicPeriod"/>
            </a:pPr>
            <a:r>
              <a:rPr lang="es-MX" sz="2800" dirty="0" smtClean="0"/>
              <a:t>Análisis combinatorio</a:t>
            </a:r>
          </a:p>
          <a:p>
            <a:pPr marL="609600" indent="-609600" eaLnBrk="1" hangingPunct="1">
              <a:buFont typeface="Wingdings" pitchFamily="2" charset="2"/>
              <a:buAutoNum type="arabicPeriod"/>
            </a:pPr>
            <a:r>
              <a:rPr lang="es-MX" sz="2800" dirty="0" smtClean="0"/>
              <a:t>Espacios vectoriales</a:t>
            </a:r>
          </a:p>
          <a:p>
            <a:pPr marL="609600" indent="-609600" eaLnBrk="1" hangingPunct="1">
              <a:buFont typeface="Wingdings" pitchFamily="2" charset="2"/>
              <a:buAutoNum type="arabicPeriod"/>
            </a:pPr>
            <a:r>
              <a:rPr lang="es-MX" sz="2800" dirty="0" smtClean="0"/>
              <a:t>Matrices y determinantes</a:t>
            </a:r>
          </a:p>
          <a:p>
            <a:pPr marL="609600" indent="-609600" eaLnBrk="1" hangingPunct="1">
              <a:buFont typeface="Wingdings" pitchFamily="2" charset="2"/>
              <a:buAutoNum type="arabicPeriod"/>
            </a:pPr>
            <a:r>
              <a:rPr lang="es-MX" sz="2800" dirty="0" smtClean="0"/>
              <a:t>Sistemas de ecuaciones lineales</a:t>
            </a:r>
            <a:endParaRPr lang="es-ES" sz="2800" dirty="0" smtClean="0"/>
          </a:p>
        </p:txBody>
      </p:sp>
    </p:spTree>
    <p:extLst>
      <p:ext uri="{BB962C8B-B14F-4D97-AF65-F5344CB8AC3E}">
        <p14:creationId xmlns:p14="http://schemas.microsoft.com/office/powerpoint/2010/main" val="156422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 to="" calcmode="lin" valueType="num">
                                      <p:cBhvr>
                                        <p:cTn id="12" dur="1" fill="hold"/>
                                        <p:tgtEl>
                                          <p:spTgt spid="10243">
                                            <p:txEl>
                                              <p:pRg st="0" end="0"/>
                                            </p:txEl>
                                          </p:spTgt>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anim to="" calcmode="lin" valueType="num">
                                      <p:cBhvr>
                                        <p:cTn id="15" dur="1" fill="hold"/>
                                        <p:tgtEl>
                                          <p:spTgt spid="10243">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0243">
                                            <p:txEl>
                                              <p:pRg st="2" end="2"/>
                                            </p:txEl>
                                          </p:spTgt>
                                        </p:tgtEl>
                                        <p:attrNameLst>
                                          <p:attrName>style.visibility</p:attrName>
                                        </p:attrNameLst>
                                      </p:cBhvr>
                                      <p:to>
                                        <p:strVal val="visible"/>
                                      </p:to>
                                    </p:set>
                                    <p:anim to="" calcmode="lin" valueType="num">
                                      <p:cBhvr>
                                        <p:cTn id="20" dur="1" fill="hold"/>
                                        <p:tgtEl>
                                          <p:spTgt spid="10243">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to="" calcmode="lin" valueType="num">
                                      <p:cBhvr>
                                        <p:cTn id="25" dur="1" fill="hold"/>
                                        <p:tgtEl>
                                          <p:spTgt spid="10243">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10243">
                                            <p:txEl>
                                              <p:pRg st="4" end="4"/>
                                            </p:txEl>
                                          </p:spTgt>
                                        </p:tgtEl>
                                        <p:attrNameLst>
                                          <p:attrName>style.visibility</p:attrName>
                                        </p:attrNameLst>
                                      </p:cBhvr>
                                      <p:to>
                                        <p:strVal val="visible"/>
                                      </p:to>
                                    </p:set>
                                    <p:anim to="" calcmode="lin" valueType="num">
                                      <p:cBhvr>
                                        <p:cTn id="30" dur="1" fill="hold"/>
                                        <p:tgtEl>
                                          <p:spTgt spid="10243">
                                            <p:txEl>
                                              <p:pRg st="4" end="4"/>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10243">
                                            <p:txEl>
                                              <p:pRg st="5" end="5"/>
                                            </p:txEl>
                                          </p:spTgt>
                                        </p:tgtEl>
                                        <p:attrNameLst>
                                          <p:attrName>style.visibility</p:attrName>
                                        </p:attrNameLst>
                                      </p:cBhvr>
                                      <p:to>
                                        <p:strVal val="visible"/>
                                      </p:to>
                                    </p:set>
                                    <p:anim to="" calcmode="lin" valueType="num">
                                      <p:cBhvr>
                                        <p:cTn id="35" dur="1" fill="hold"/>
                                        <p:tgtEl>
                                          <p:spTgt spid="10243">
                                            <p:txEl>
                                              <p:pRg st="5" end="5"/>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0"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edge">
                                      <p:cBhvr>
                                        <p:cTn id="4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674" grpId="0"/>
      <p:bldP spid="10243"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Sistemas de ecuaciones lineales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a:t>M</a:t>
                </a:r>
                <a:r>
                  <a:rPr lang="es-MX" sz="2400" b="1" dirty="0" smtClean="0"/>
                  <a:t>atrices y sistemas de ecuaciones</a:t>
                </a:r>
              </a:p>
              <a:p>
                <a:pPr marL="0" indent="0">
                  <a:buNone/>
                </a:pPr>
                <a:r>
                  <a:rPr lang="es-MX" sz="2400" dirty="0" smtClean="0">
                    <a:solidFill>
                      <a:schemeClr val="tx1"/>
                    </a:solidFill>
                  </a:rPr>
                  <a:t>El </a:t>
                </a:r>
                <a:r>
                  <a:rPr lang="es-MX" sz="2400" dirty="0">
                    <a:solidFill>
                      <a:schemeClr val="tx1"/>
                    </a:solidFill>
                  </a:rPr>
                  <a:t>sistema de ecuaciones dado por:</a:t>
                </a:r>
              </a:p>
              <a:p>
                <a:pPr marL="0" indent="0">
                  <a:buNone/>
                </a:pPr>
                <a14:m>
                  <m:oMathPara xmlns:m="http://schemas.openxmlformats.org/officeDocument/2006/math">
                    <m:oMathParaPr>
                      <m:jc m:val="centerGroup"/>
                    </m:oMathParaPr>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11</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1</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12</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2</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1</m:t>
                          </m:r>
                          <m:r>
                            <a:rPr lang="es-MX" sz="2400" b="0" i="1">
                              <a:solidFill>
                                <a:schemeClr val="tx1"/>
                              </a:solidFill>
                              <a:latin typeface="Cambria Math" panose="02040503050406030204" pitchFamily="18" charset="0"/>
                            </a:rPr>
                            <m:t>𝑛</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𝑛</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𝑏</m:t>
                          </m:r>
                        </m:e>
                        <m:sub>
                          <m:r>
                            <a:rPr lang="es-MX" sz="2400" b="0" i="1">
                              <a:solidFill>
                                <a:schemeClr val="tx1"/>
                              </a:solidFill>
                              <a:latin typeface="Cambria Math" panose="02040503050406030204" pitchFamily="18" charset="0"/>
                            </a:rPr>
                            <m:t>1</m:t>
                          </m:r>
                        </m:sub>
                      </m:sSub>
                    </m:oMath>
                  </m:oMathPara>
                </a14:m>
                <a:endParaRPr lang="es-MX" sz="2400" dirty="0">
                  <a:solidFill>
                    <a:schemeClr val="tx1"/>
                  </a:solidFill>
                </a:endParaRPr>
              </a:p>
              <a:p>
                <a:pPr marL="0" indent="0">
                  <a:buNone/>
                </a:pPr>
                <a14:m>
                  <m:oMathPara xmlns:m="http://schemas.openxmlformats.org/officeDocument/2006/math">
                    <m:oMathParaPr>
                      <m:jc m:val="centerGroup"/>
                    </m:oMathParaPr>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21</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1</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22</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2</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2</m:t>
                          </m:r>
                          <m:r>
                            <a:rPr lang="es-MX" sz="2400" b="0" i="1">
                              <a:solidFill>
                                <a:schemeClr val="tx1"/>
                              </a:solidFill>
                              <a:latin typeface="Cambria Math" panose="02040503050406030204" pitchFamily="18" charset="0"/>
                            </a:rPr>
                            <m:t>𝑛</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𝑛</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𝑏</m:t>
                          </m:r>
                        </m:e>
                        <m:sub>
                          <m:r>
                            <a:rPr lang="es-MX" sz="2400" b="0" i="1">
                              <a:solidFill>
                                <a:schemeClr val="tx1"/>
                              </a:solidFill>
                              <a:latin typeface="Cambria Math" panose="02040503050406030204" pitchFamily="18" charset="0"/>
                            </a:rPr>
                            <m:t>2</m:t>
                          </m:r>
                        </m:sub>
                      </m:sSub>
                    </m:oMath>
                  </m:oMathPara>
                </a14:m>
                <a:endParaRPr lang="es-MX" sz="2400" dirty="0">
                  <a:solidFill>
                    <a:schemeClr val="tx1"/>
                  </a:solidFill>
                </a:endParaRPr>
              </a:p>
              <a:p>
                <a:pPr marL="0" indent="0">
                  <a:buNone/>
                </a:pPr>
                <a14:m>
                  <m:oMathPara xmlns:m="http://schemas.openxmlformats.org/officeDocument/2006/math">
                    <m:oMathParaPr>
                      <m:jc m:val="centerGroup"/>
                    </m:oMathParaPr>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𝑚</m:t>
                          </m:r>
                          <m:r>
                            <a:rPr lang="es-MX" sz="2400" b="0" i="1">
                              <a:solidFill>
                                <a:schemeClr val="tx1"/>
                              </a:solidFill>
                              <a:latin typeface="Cambria Math" panose="02040503050406030204" pitchFamily="18" charset="0"/>
                            </a:rPr>
                            <m:t>1</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1</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𝑚</m:t>
                          </m:r>
                          <m:r>
                            <a:rPr lang="es-MX" sz="2400" b="0" i="1">
                              <a:solidFill>
                                <a:schemeClr val="tx1"/>
                              </a:solidFill>
                              <a:latin typeface="Cambria Math" panose="02040503050406030204" pitchFamily="18" charset="0"/>
                            </a:rPr>
                            <m:t>2</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2</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𝑚𝑛</m:t>
                          </m:r>
                        </m:sub>
                      </m:sSub>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𝑛</m:t>
                          </m:r>
                        </m:sub>
                      </m:sSub>
                      <m:r>
                        <a:rPr lang="es-MX" sz="2400" b="0" i="1">
                          <a:solidFill>
                            <a:schemeClr val="tx1"/>
                          </a:solidFill>
                          <a:latin typeface="Cambria Math" panose="02040503050406030204" pitchFamily="18" charset="0"/>
                        </a:rPr>
                        <m:t>=</m:t>
                      </m:r>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𝑏</m:t>
                          </m:r>
                        </m:e>
                        <m:sub>
                          <m:r>
                            <a:rPr lang="es-MX" sz="2400" b="0" i="1">
                              <a:solidFill>
                                <a:schemeClr val="tx1"/>
                              </a:solidFill>
                              <a:latin typeface="Cambria Math" panose="02040503050406030204" pitchFamily="18" charset="0"/>
                            </a:rPr>
                            <m:t>𝑚</m:t>
                          </m:r>
                        </m:sub>
                      </m:sSub>
                    </m:oMath>
                  </m:oMathPara>
                </a14:m>
                <a:endParaRPr lang="es-MX" sz="2400" dirty="0">
                  <a:solidFill>
                    <a:schemeClr val="tx1"/>
                  </a:solidFill>
                </a:endParaRPr>
              </a:p>
              <a:p>
                <a:pPr marL="0" indent="0">
                  <a:buNone/>
                </a:pPr>
                <a:r>
                  <a:rPr lang="es-MX" sz="2400" dirty="0" smtClean="0">
                    <a:solidFill>
                      <a:schemeClr val="tx1"/>
                    </a:solidFill>
                  </a:rPr>
                  <a:t>donde</a:t>
                </a:r>
                <a:r>
                  <a:rPr lang="es-MX" sz="2400" dirty="0">
                    <a:solidFill>
                      <a:schemeClr val="tx1"/>
                    </a:solidFill>
                  </a:rPr>
                  <a:t>:</a:t>
                </a:r>
              </a:p>
              <a:p>
                <a:pPr marL="0" indent="0">
                  <a:buNone/>
                </a:pPr>
                <a:r>
                  <a:rPr lang="es-MX" sz="2400" dirty="0" smtClean="0">
                    <a:solidFill>
                      <a:schemeClr val="tx1"/>
                    </a:solidFill>
                  </a:rPr>
                  <a:t>m </a:t>
                </a:r>
                <a:r>
                  <a:rPr lang="es-MX" sz="2400" dirty="0">
                    <a:solidFill>
                      <a:schemeClr val="tx1"/>
                    </a:solidFill>
                  </a:rPr>
                  <a:t>representa ecuaciones</a:t>
                </a:r>
              </a:p>
              <a:p>
                <a:pPr marL="0" indent="0">
                  <a:buNone/>
                </a:pPr>
                <a:r>
                  <a:rPr lang="es-MX" sz="2400" dirty="0" smtClean="0">
                    <a:solidFill>
                      <a:schemeClr val="tx1"/>
                    </a:solidFill>
                  </a:rPr>
                  <a:t>n </a:t>
                </a:r>
                <a:r>
                  <a:rPr lang="es-MX" sz="2400" dirty="0">
                    <a:solidFill>
                      <a:schemeClr val="tx1"/>
                    </a:solidFill>
                  </a:rPr>
                  <a:t>variables </a:t>
                </a:r>
              </a:p>
              <a:p>
                <a:pPr marL="0" indent="0">
                  <a:buNone/>
                </a:pP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1</m:t>
                        </m:r>
                      </m:sub>
                    </m:sSub>
                  </m:oMath>
                </a14:m>
                <a:r>
                  <a:rPr lang="es-MX" sz="2400" dirty="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2</m:t>
                        </m:r>
                      </m:sub>
                    </m:sSub>
                  </m:oMath>
                </a14:m>
                <a:r>
                  <a:rPr lang="es-MX" sz="2400" dirty="0">
                    <a:solidFill>
                      <a:schemeClr val="tx1"/>
                    </a:solidFill>
                  </a:rPr>
                  <a:t>…</a:t>
                </a: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𝑥</m:t>
                        </m:r>
                      </m:e>
                      <m:sub>
                        <m:r>
                          <a:rPr lang="es-MX" sz="2400" b="0" i="1">
                            <a:solidFill>
                              <a:schemeClr val="tx1"/>
                            </a:solidFill>
                            <a:latin typeface="Cambria Math" panose="02040503050406030204" pitchFamily="18" charset="0"/>
                          </a:rPr>
                          <m:t>𝑛</m:t>
                        </m:r>
                      </m:sub>
                    </m:sSub>
                  </m:oMath>
                </a14:m>
                <a:r>
                  <a:rPr lang="es-MX" sz="2400" dirty="0">
                    <a:solidFill>
                      <a:schemeClr val="tx1"/>
                    </a:solidFill>
                  </a:rPr>
                  <a:t> son las variables o incógnitas</a:t>
                </a:r>
              </a:p>
              <a:p>
                <a:pPr marL="0" indent="0">
                  <a:buNone/>
                </a:pP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𝑎</m:t>
                        </m:r>
                      </m:e>
                      <m:sub>
                        <m:r>
                          <a:rPr lang="es-MX" sz="2400" b="0" i="1">
                            <a:solidFill>
                              <a:schemeClr val="tx1"/>
                            </a:solidFill>
                            <a:latin typeface="Cambria Math" panose="02040503050406030204" pitchFamily="18" charset="0"/>
                          </a:rPr>
                          <m:t>11</m:t>
                        </m:r>
                      </m:sub>
                    </m:sSub>
                  </m:oMath>
                </a14:m>
                <a:r>
                  <a:rPr lang="es-MX" sz="2400" dirty="0">
                    <a:solidFill>
                      <a:schemeClr val="tx1"/>
                    </a:solidFill>
                  </a:rPr>
                  <a:t>, </a:t>
                </a:r>
                <a14:m>
                  <m:oMath xmlns:m="http://schemas.openxmlformats.org/officeDocument/2006/math">
                    <m:sSub>
                      <m:sSubPr>
                        <m:ctrlPr>
                          <a:rPr lang="es-MX" sz="2400" i="1">
                            <a:solidFill>
                              <a:schemeClr val="tx1"/>
                            </a:solidFill>
                            <a:latin typeface="Cambria Math"/>
                          </a:rPr>
                        </m:ctrlPr>
                      </m:sSubPr>
                      <m:e>
                        <m:r>
                          <a:rPr lang="es-MX" sz="2400" b="0" i="1">
                            <a:solidFill>
                              <a:schemeClr val="tx1"/>
                            </a:solidFill>
                            <a:latin typeface="Cambria Math" panose="02040503050406030204" pitchFamily="18" charset="0"/>
                          </a:rPr>
                          <m:t>𝑏</m:t>
                        </m:r>
                      </m:e>
                      <m:sub>
                        <m:r>
                          <a:rPr lang="es-MX" sz="2400" b="0" i="1">
                            <a:solidFill>
                              <a:schemeClr val="tx1"/>
                            </a:solidFill>
                            <a:latin typeface="Cambria Math" panose="02040503050406030204" pitchFamily="18" charset="0"/>
                          </a:rPr>
                          <m:t>1</m:t>
                        </m:r>
                      </m:sub>
                    </m:sSub>
                  </m:oMath>
                </a14:m>
                <a:r>
                  <a:rPr lang="es-MX" sz="2400" dirty="0">
                    <a:solidFill>
                      <a:schemeClr val="tx1"/>
                    </a:solidFill>
                  </a:rPr>
                  <a:t> son las constantes </a:t>
                </a:r>
              </a:p>
              <a:p>
                <a:pPr marL="0" indent="0">
                  <a:buNone/>
                </a:pPr>
                <a:endParaRPr lang="es-MX" sz="2400" dirty="0" smtClean="0">
                  <a:solidFill>
                    <a:schemeClr val="tx1"/>
                  </a:solidFill>
                </a:endParaRPr>
              </a:p>
              <a:p>
                <a:pPr marL="0" indent="0">
                  <a:buNone/>
                </a:pPr>
                <a:r>
                  <a:rPr lang="es-MX" sz="2400" dirty="0" smtClean="0">
                    <a:solidFill>
                      <a:schemeClr val="tx1"/>
                    </a:solidFill>
                  </a:rPr>
                  <a:t>Se </a:t>
                </a:r>
                <a:r>
                  <a:rPr lang="es-MX" sz="2400" dirty="0">
                    <a:solidFill>
                      <a:schemeClr val="tx1"/>
                    </a:solidFill>
                  </a:rPr>
                  <a:t>le  conoce como sistema lineal de </a:t>
                </a:r>
                <a:r>
                  <a:rPr lang="es-MX" sz="2400" i="1" dirty="0">
                    <a:solidFill>
                      <a:schemeClr val="tx1"/>
                    </a:solidFill>
                  </a:rPr>
                  <a:t>m</a:t>
                </a:r>
                <a:r>
                  <a:rPr lang="es-MX" sz="2400" dirty="0">
                    <a:solidFill>
                      <a:schemeClr val="tx1"/>
                    </a:solidFill>
                  </a:rPr>
                  <a:t> ecuaciones con </a:t>
                </a:r>
                <a:r>
                  <a:rPr lang="es-MX" sz="2400" i="1" dirty="0">
                    <a:solidFill>
                      <a:schemeClr val="tx1"/>
                    </a:solidFill>
                  </a:rPr>
                  <a:t>n</a:t>
                </a:r>
                <a:r>
                  <a:rPr lang="es-MX" sz="2400" dirty="0">
                    <a:solidFill>
                      <a:schemeClr val="tx1"/>
                    </a:solidFill>
                  </a:rPr>
                  <a:t> variables.</a:t>
                </a: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b="-3511"/>
                </a:stretch>
              </a:blipFill>
            </p:spPr>
            <p:txBody>
              <a:bodyPr/>
              <a:lstStyle/>
              <a:p>
                <a:r>
                  <a:rPr lang="es-MX">
                    <a:noFill/>
                  </a:rPr>
                  <a:t> </a:t>
                </a:r>
              </a:p>
            </p:txBody>
          </p:sp>
        </mc:Fallback>
      </mc:AlternateContent>
    </p:spTree>
    <p:extLst>
      <p:ext uri="{BB962C8B-B14F-4D97-AF65-F5344CB8AC3E}">
        <p14:creationId xmlns:p14="http://schemas.microsoft.com/office/powerpoint/2010/main" val="4043182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95587">
                                            <p:txEl>
                                              <p:pRg st="7" end="7"/>
                                            </p:txEl>
                                          </p:spTgt>
                                        </p:tgtEl>
                                        <p:attrNameLst>
                                          <p:attrName>style.visibility</p:attrName>
                                        </p:attrNameLst>
                                      </p:cBhvr>
                                      <p:to>
                                        <p:strVal val="visible"/>
                                      </p:to>
                                    </p:set>
                                    <p:anim to="" calcmode="lin" valueType="num">
                                      <p:cBhvr>
                                        <p:cTn id="47" dur="1" fill="hold"/>
                                        <p:tgtEl>
                                          <p:spTgt spid="195587">
                                            <p:txEl>
                                              <p:pRg st="7" end="7"/>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195587">
                                            <p:txEl>
                                              <p:pRg st="8" end="8"/>
                                            </p:txEl>
                                          </p:spTgt>
                                        </p:tgtEl>
                                        <p:attrNameLst>
                                          <p:attrName>style.visibility</p:attrName>
                                        </p:attrNameLst>
                                      </p:cBhvr>
                                      <p:to>
                                        <p:strVal val="visible"/>
                                      </p:to>
                                    </p:set>
                                    <p:anim to="" calcmode="lin" valueType="num">
                                      <p:cBhvr>
                                        <p:cTn id="52" dur="1" fill="hold"/>
                                        <p:tgtEl>
                                          <p:spTgt spid="195587">
                                            <p:txEl>
                                              <p:pRg st="8" end="8"/>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195587">
                                            <p:txEl>
                                              <p:pRg st="9" end="9"/>
                                            </p:txEl>
                                          </p:spTgt>
                                        </p:tgtEl>
                                        <p:attrNameLst>
                                          <p:attrName>style.visibility</p:attrName>
                                        </p:attrNameLst>
                                      </p:cBhvr>
                                      <p:to>
                                        <p:strVal val="visible"/>
                                      </p:to>
                                    </p:set>
                                    <p:anim to="" calcmode="lin" valueType="num">
                                      <p:cBhvr>
                                        <p:cTn id="57" dur="1" fill="hold"/>
                                        <p:tgtEl>
                                          <p:spTgt spid="195587">
                                            <p:txEl>
                                              <p:pRg st="9" end="9"/>
                                            </p:txEl>
                                          </p:spTgt>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grpId="0" nodeType="clickEffect">
                                  <p:stCondLst>
                                    <p:cond delay="0"/>
                                  </p:stCondLst>
                                  <p:childTnLst>
                                    <p:set>
                                      <p:cBhvr>
                                        <p:cTn id="61" dur="1" fill="hold">
                                          <p:stCondLst>
                                            <p:cond delay="0"/>
                                          </p:stCondLst>
                                        </p:cTn>
                                        <p:tgtEl>
                                          <p:spTgt spid="195587">
                                            <p:txEl>
                                              <p:pRg st="11" end="11"/>
                                            </p:txEl>
                                          </p:spTgt>
                                        </p:tgtEl>
                                        <p:attrNameLst>
                                          <p:attrName>style.visibility</p:attrName>
                                        </p:attrNameLst>
                                      </p:cBhvr>
                                      <p:to>
                                        <p:strVal val="visible"/>
                                      </p:to>
                                    </p:set>
                                    <p:anim to="" calcmode="lin" valueType="num">
                                      <p:cBhvr>
                                        <p:cTn id="62" dur="1" fill="hold"/>
                                        <p:tgtEl>
                                          <p:spTgt spid="195587">
                                            <p:txEl>
                                              <p:pRg st="11" end="11"/>
                                            </p:txEl>
                                          </p:spTgt>
                                        </p:tgtEl>
                                        <p:attrNameLst>
                                          <p:attrName/>
                                        </p:attrNameLst>
                                      </p:cBhvr>
                                    </p:anim>
                                  </p:childTnLst>
                                </p:cTn>
                              </p:par>
                            </p:childTnLst>
                          </p:cTn>
                        </p:par>
                      </p:childTnLst>
                    </p:cTn>
                  </p:par>
                  <p:par>
                    <p:cTn id="63" fill="hold">
                      <p:stCondLst>
                        <p:cond delay="indefinite"/>
                      </p:stCondLst>
                      <p:childTnLst>
                        <p:par>
                          <p:cTn id="64" fill="hold">
                            <p:stCondLst>
                              <p:cond delay="0"/>
                            </p:stCondLst>
                            <p:childTnLst>
                              <p:par>
                                <p:cTn id="65" presetID="24" presetClass="entr" presetSubtype="0" fill="hold" grpId="0" nodeType="clickEffect">
                                  <p:stCondLst>
                                    <p:cond delay="0"/>
                                  </p:stCondLst>
                                  <p:childTnLst>
                                    <p:set>
                                      <p:cBhvr>
                                        <p:cTn id="66" dur="1" fill="hold">
                                          <p:stCondLst>
                                            <p:cond delay="0"/>
                                          </p:stCondLst>
                                        </p:cTn>
                                        <p:tgtEl>
                                          <p:spTgt spid="195587">
                                            <p:txEl>
                                              <p:pRg st="12" end="12"/>
                                            </p:txEl>
                                          </p:spTgt>
                                        </p:tgtEl>
                                        <p:attrNameLst>
                                          <p:attrName>style.visibility</p:attrName>
                                        </p:attrNameLst>
                                      </p:cBhvr>
                                      <p:to>
                                        <p:strVal val="visible"/>
                                      </p:to>
                                    </p:set>
                                    <p:anim to="" calcmode="lin" valueType="num">
                                      <p:cBhvr>
                                        <p:cTn id="67" dur="1" fill="hold"/>
                                        <p:tgtEl>
                                          <p:spTgt spid="195587">
                                            <p:txEl>
                                              <p:pRg st="12" end="1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Sistemas de ecuaciones lineales</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smtClean="0"/>
              <a:t>S</a:t>
            </a:r>
            <a:r>
              <a:rPr lang="es-MX" sz="2400" b="1" dirty="0" smtClean="0">
                <a:solidFill>
                  <a:schemeClr val="tx1"/>
                </a:solidFill>
              </a:rPr>
              <a:t>olución de sistemas de ecuaciones lineales: método de Gauss </a:t>
            </a:r>
            <a:r>
              <a:rPr lang="es-MX" sz="2400" b="1" dirty="0" smtClean="0"/>
              <a:t>Jordán</a:t>
            </a:r>
            <a:endParaRPr lang="es-MX" sz="2400" b="1" dirty="0" smtClean="0">
              <a:solidFill>
                <a:schemeClr val="tx1"/>
              </a:solidFill>
            </a:endParaRPr>
          </a:p>
          <a:p>
            <a:pPr>
              <a:buFont typeface="+mj-lt"/>
              <a:buAutoNum type="arabicPeriod"/>
            </a:pPr>
            <a:r>
              <a:rPr lang="es-MX" sz="2400" dirty="0" smtClean="0">
                <a:solidFill>
                  <a:schemeClr val="tx1"/>
                </a:solidFill>
              </a:rPr>
              <a:t>El </a:t>
            </a:r>
            <a:r>
              <a:rPr lang="es-MX" sz="2400" dirty="0">
                <a:solidFill>
                  <a:schemeClr val="tx1"/>
                </a:solidFill>
              </a:rPr>
              <a:t>sistema no tiene solución.</a:t>
            </a:r>
          </a:p>
          <a:p>
            <a:pPr>
              <a:buFont typeface="+mj-lt"/>
              <a:buAutoNum type="arabicPeriod"/>
            </a:pPr>
            <a:r>
              <a:rPr lang="es-MX" sz="2400" dirty="0">
                <a:solidFill>
                  <a:schemeClr val="tx1"/>
                </a:solidFill>
              </a:rPr>
              <a:t>El sistema  tiene una solución.</a:t>
            </a:r>
          </a:p>
          <a:p>
            <a:pPr>
              <a:buFont typeface="+mj-lt"/>
              <a:buAutoNum type="arabicPeriod"/>
            </a:pPr>
            <a:r>
              <a:rPr lang="es-MX" sz="2400" dirty="0">
                <a:solidFill>
                  <a:schemeClr val="tx1"/>
                </a:solidFill>
              </a:rPr>
              <a:t>El sistema tiene una cantidad infinita de </a:t>
            </a:r>
            <a:r>
              <a:rPr lang="es-MX" sz="2400" dirty="0" smtClean="0">
                <a:solidFill>
                  <a:schemeClr val="tx1"/>
                </a:solidFill>
              </a:rPr>
              <a:t>soluciones.</a:t>
            </a:r>
          </a:p>
          <a:p>
            <a:pPr algn="ctr"/>
            <a:endParaRPr lang="es-MX" sz="2400" dirty="0">
              <a:solidFill>
                <a:schemeClr val="tx1"/>
              </a:solidFill>
            </a:endParaRPr>
          </a:p>
          <a:p>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p:spTree>
    <p:extLst>
      <p:ext uri="{BB962C8B-B14F-4D97-AF65-F5344CB8AC3E}">
        <p14:creationId xmlns:p14="http://schemas.microsoft.com/office/powerpoint/2010/main" val="1899796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6" end="6"/>
                                            </p:txEl>
                                          </p:spTgt>
                                        </p:tgtEl>
                                        <p:attrNameLst>
                                          <p:attrName>style.visibility</p:attrName>
                                        </p:attrNameLst>
                                      </p:cBhvr>
                                      <p:to>
                                        <p:strVal val="visible"/>
                                      </p:to>
                                    </p:set>
                                    <p:anim to="" calcmode="lin" valueType="num">
                                      <p:cBhvr>
                                        <p:cTn id="32" dur="1" fill="hold"/>
                                        <p:tgtEl>
                                          <p:spTgt spid="19558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Sistemas de ecuaciones lineales</a:t>
            </a:r>
            <a:endParaRPr lang="es-ES" sz="3600" dirty="0" smtClean="0"/>
          </a:p>
        </p:txBody>
      </p:sp>
      <mc:AlternateContent xmlns:mc="http://schemas.openxmlformats.org/markup-compatibility/2006" xmlns:a14="http://schemas.microsoft.com/office/drawing/2010/main">
        <mc:Choice Requires="a14">
          <p:sp>
            <p:nvSpPr>
              <p:cNvPr id="195587" name="Rectangle 3"/>
              <p:cNvSpPr>
                <a:spLocks noGrp="1" noChangeArrowheads="1"/>
              </p:cNvSpPr>
              <p:nvPr>
                <p:ph idx="1"/>
              </p:nvPr>
            </p:nvSpPr>
            <p:spPr>
              <a:xfrm>
                <a:off x="857224" y="1142984"/>
                <a:ext cx="8001056" cy="5382360"/>
              </a:xfrm>
            </p:spPr>
            <p:txBody>
              <a:bodyPr/>
              <a:lstStyle/>
              <a:p>
                <a:pPr marL="0" indent="0">
                  <a:buNone/>
                </a:pPr>
                <a:r>
                  <a:rPr lang="es-MX" sz="2400" b="1" dirty="0"/>
                  <a:t>O</a:t>
                </a:r>
                <a:r>
                  <a:rPr lang="es-MX" sz="2400" b="1" dirty="0" smtClean="0">
                    <a:solidFill>
                      <a:schemeClr val="tx1"/>
                    </a:solidFill>
                  </a:rPr>
                  <a:t>peraciones elementales  con renglones</a:t>
                </a:r>
              </a:p>
              <a:p>
                <a:pPr algn="just"/>
                <a:r>
                  <a:rPr lang="es-MX" sz="2400" dirty="0" smtClean="0">
                    <a:solidFill>
                      <a:schemeClr val="tx1"/>
                    </a:solidFill>
                  </a:rPr>
                  <a:t>La </a:t>
                </a:r>
                <a:r>
                  <a:rPr lang="es-MX" sz="2400" dirty="0">
                    <a:solidFill>
                      <a:schemeClr val="tx1"/>
                    </a:solidFill>
                  </a:rPr>
                  <a:t>operación elemental de renglón transforma a una matriz A en una matriz nueva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m:t>
                        </m:r>
                      </m:sup>
                    </m:sSup>
                  </m:oMath>
                </a14:m>
                <a:r>
                  <a:rPr lang="es-MX" sz="2400" dirty="0">
                    <a:solidFill>
                      <a:schemeClr val="tx1"/>
                    </a:solidFill>
                  </a:rPr>
                  <a:t> </a:t>
                </a:r>
              </a:p>
              <a:p>
                <a:pPr marL="285750" indent="-285750" algn="just"/>
                <a:r>
                  <a:rPr lang="es-MX" sz="2400" dirty="0">
                    <a:solidFill>
                      <a:schemeClr val="tx1"/>
                    </a:solidFill>
                  </a:rPr>
                  <a:t>La matriz </a:t>
                </a:r>
                <a14:m>
                  <m:oMath xmlns:m="http://schemas.openxmlformats.org/officeDocument/2006/math">
                    <m:sSup>
                      <m:sSupPr>
                        <m:ctrlPr>
                          <a:rPr lang="es-MX" sz="2400" i="1">
                            <a:solidFill>
                              <a:schemeClr val="tx1"/>
                            </a:solidFill>
                            <a:latin typeface="Cambria Math"/>
                          </a:rPr>
                        </m:ctrlPr>
                      </m:sSupPr>
                      <m:e>
                        <m:r>
                          <a:rPr lang="es-MX" sz="2400" i="1">
                            <a:solidFill>
                              <a:schemeClr val="tx1"/>
                            </a:solidFill>
                            <a:latin typeface="Cambria Math" panose="02040503050406030204" pitchFamily="18" charset="0"/>
                          </a:rPr>
                          <m:t>𝐴</m:t>
                        </m:r>
                      </m:e>
                      <m:sup>
                        <m:r>
                          <a:rPr lang="es-MX" sz="2400" i="1">
                            <a:solidFill>
                              <a:schemeClr val="tx1"/>
                            </a:solidFill>
                            <a:latin typeface="Cambria Math" panose="02040503050406030204" pitchFamily="18" charset="0"/>
                          </a:rPr>
                          <m:t>`</m:t>
                        </m:r>
                      </m:sup>
                    </m:sSup>
                  </m:oMath>
                </a14:m>
                <a:r>
                  <a:rPr lang="es-MX" sz="2400" dirty="0">
                    <a:solidFill>
                      <a:schemeClr val="tx1"/>
                    </a:solidFill>
                  </a:rPr>
                  <a:t> se obtiene multiplicando cualquier renglón </a:t>
                </a:r>
                <a:r>
                  <a:rPr lang="es-MX" sz="2400" i="1" dirty="0">
                    <a:solidFill>
                      <a:schemeClr val="tx1"/>
                    </a:solidFill>
                  </a:rPr>
                  <a:t>A</a:t>
                </a:r>
                <a:r>
                  <a:rPr lang="es-MX" sz="2400" dirty="0">
                    <a:solidFill>
                      <a:schemeClr val="tx1"/>
                    </a:solidFill>
                  </a:rPr>
                  <a:t> por un escalar diferente de 0.</a:t>
                </a:r>
              </a:p>
              <a:p>
                <a:pPr marL="285750" indent="-285750" algn="just"/>
                <a:r>
                  <a:rPr lang="es-MX" sz="2400" dirty="0">
                    <a:solidFill>
                      <a:schemeClr val="tx1"/>
                    </a:solidFill>
                  </a:rPr>
                  <a:t>La multiplicación de cualquier renglón </a:t>
                </a:r>
                <a:r>
                  <a:rPr lang="es-MX" sz="2400" i="1" dirty="0">
                    <a:solidFill>
                      <a:schemeClr val="tx1"/>
                    </a:solidFill>
                  </a:rPr>
                  <a:t>n</a:t>
                </a:r>
                <a:r>
                  <a:rPr lang="es-MX" sz="2400" dirty="0">
                    <a:solidFill>
                      <a:schemeClr val="tx1"/>
                    </a:solidFill>
                  </a:rPr>
                  <a:t> de </a:t>
                </a:r>
                <a:r>
                  <a:rPr lang="es-MX" sz="2400" i="1" dirty="0">
                    <a:solidFill>
                      <a:schemeClr val="tx1"/>
                    </a:solidFill>
                  </a:rPr>
                  <a:t>A</a:t>
                </a:r>
                <a:r>
                  <a:rPr lang="es-MX" sz="2400" dirty="0">
                    <a:solidFill>
                      <a:schemeClr val="tx1"/>
                    </a:solidFill>
                  </a:rPr>
                  <a:t> por un escalar distinto a 0 y sumar el renglón </a:t>
                </a:r>
                <a:r>
                  <a:rPr lang="es-MX" sz="2400" i="1" dirty="0">
                    <a:solidFill>
                      <a:schemeClr val="tx1"/>
                    </a:solidFill>
                  </a:rPr>
                  <a:t>j</a:t>
                </a:r>
                <a:r>
                  <a:rPr lang="es-MX" sz="2400" dirty="0">
                    <a:solidFill>
                      <a:schemeClr val="tx1"/>
                    </a:solidFill>
                  </a:rPr>
                  <a:t> de </a:t>
                </a:r>
                <a:r>
                  <a:rPr lang="es-MX" sz="2400" i="1" dirty="0">
                    <a:solidFill>
                      <a:schemeClr val="tx1"/>
                    </a:solidFill>
                  </a:rPr>
                  <a:t>A</a:t>
                </a:r>
                <a:r>
                  <a:rPr lang="es-MX" sz="2400" dirty="0">
                    <a:solidFill>
                      <a:schemeClr val="tx1"/>
                    </a:solidFill>
                  </a:rPr>
                  <a:t> </a:t>
                </a:r>
              </a:p>
              <a:p>
                <a:pPr marL="285750" indent="-285750" algn="just"/>
                <a:r>
                  <a:rPr lang="es-MX" sz="2400" dirty="0">
                    <a:solidFill>
                      <a:schemeClr val="tx1"/>
                    </a:solidFill>
                  </a:rPr>
                  <a:t>Consiste en el intercambio de dos renglones cualesquiera.</a:t>
                </a:r>
              </a:p>
              <a:p>
                <a:pPr algn="ctr"/>
                <a:endParaRPr lang="es-MX" sz="2400" dirty="0">
                  <a:solidFill>
                    <a:schemeClr val="tx1"/>
                  </a:solidFill>
                </a:endParaRPr>
              </a:p>
              <a:p>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xmlns="">
          <p:sp>
            <p:nvSpPr>
              <p:cNvPr id="195587" name="Rectangle 3"/>
              <p:cNvSpPr>
                <a:spLocks noGrp="1" noRot="1" noChangeAspect="1" noMove="1" noResize="1" noEditPoints="1" noAdjustHandles="1" noChangeArrowheads="1" noChangeShapeType="1" noTextEdit="1"/>
              </p:cNvSpPr>
              <p:nvPr>
                <p:ph type="body" idx="1"/>
              </p:nvPr>
            </p:nvSpPr>
            <p:spPr>
              <a:xfrm>
                <a:off x="857224" y="1142984"/>
                <a:ext cx="8001056" cy="5382360"/>
              </a:xfrm>
              <a:blipFill rotWithShape="1">
                <a:blip r:embed="rId3"/>
                <a:stretch>
                  <a:fillRect l="-1220" t="-906" r="-1143"/>
                </a:stretch>
              </a:blipFill>
            </p:spPr>
            <p:txBody>
              <a:bodyPr/>
              <a:lstStyle/>
              <a:p>
                <a:r>
                  <a:rPr lang="es-MX">
                    <a:noFill/>
                  </a:rPr>
                  <a:t> </a:t>
                </a:r>
              </a:p>
            </p:txBody>
          </p:sp>
        </mc:Fallback>
      </mc:AlternateContent>
    </p:spTree>
    <p:extLst>
      <p:ext uri="{BB962C8B-B14F-4D97-AF65-F5344CB8AC3E}">
        <p14:creationId xmlns:p14="http://schemas.microsoft.com/office/powerpoint/2010/main" val="3048044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to="" calcmode="lin" valueType="num">
                                      <p:cBhvr>
                                        <p:cTn id="3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Teoría de conjuntos</a:t>
            </a:r>
            <a:endParaRPr lang="es-ES" sz="3600" dirty="0" smtClean="0"/>
          </a:p>
        </p:txBody>
      </p:sp>
      <p:sp>
        <p:nvSpPr>
          <p:cNvPr id="195587" name="Rectangle 3"/>
          <p:cNvSpPr>
            <a:spLocks noGrp="1" noChangeArrowheads="1"/>
          </p:cNvSpPr>
          <p:nvPr>
            <p:ph idx="1"/>
          </p:nvPr>
        </p:nvSpPr>
        <p:spPr>
          <a:xfrm>
            <a:off x="857224" y="1142984"/>
            <a:ext cx="8001056" cy="5382360"/>
          </a:xfrm>
        </p:spPr>
        <p:txBody>
          <a:bodyPr/>
          <a:lstStyle/>
          <a:p>
            <a:pPr eaLnBrk="1" hangingPunct="1">
              <a:buFont typeface="Wingdings" pitchFamily="2" charset="2"/>
              <a:buNone/>
            </a:pPr>
            <a:r>
              <a:rPr lang="es-MX" sz="2400" b="1" dirty="0" smtClean="0"/>
              <a:t>Simbología</a:t>
            </a:r>
            <a:endParaRPr lang="es-MX" sz="2200" dirty="0" smtClean="0"/>
          </a:p>
        </p:txBody>
      </p:sp>
      <mc:AlternateContent xmlns:mc="http://schemas.openxmlformats.org/markup-compatibility/2006" xmlns:a14="http://schemas.microsoft.com/office/drawing/2010/main">
        <mc:Choice Requires="a14">
          <p:graphicFrame>
            <p:nvGraphicFramePr>
              <p:cNvPr id="4" name="4 Marcador de contenido"/>
              <p:cNvGraphicFramePr>
                <a:graphicFrameLocks/>
              </p:cNvGraphicFramePr>
              <p:nvPr>
                <p:extLst>
                  <p:ext uri="{D42A27DB-BD31-4B8C-83A1-F6EECF244321}">
                    <p14:modId xmlns:p14="http://schemas.microsoft.com/office/powerpoint/2010/main" val="1564707267"/>
                  </p:ext>
                </p:extLst>
              </p:nvPr>
            </p:nvGraphicFramePr>
            <p:xfrm>
              <a:off x="2627784" y="1556792"/>
              <a:ext cx="4104456" cy="5303520"/>
            </p:xfrm>
            <a:graphic>
              <a:graphicData uri="http://schemas.openxmlformats.org/drawingml/2006/table">
                <a:tbl>
                  <a:tblPr firstRow="1" bandRow="1">
                    <a:tableStyleId>{5C22544A-7EE6-4342-B048-85BDC9FD1C3A}</a:tableStyleId>
                  </a:tblPr>
                  <a:tblGrid>
                    <a:gridCol w="1080120"/>
                    <a:gridCol w="3024336"/>
                  </a:tblGrid>
                  <a:tr h="365760">
                    <a:tc>
                      <a:txBody>
                        <a:bodyPr/>
                        <a:lstStyle/>
                        <a:p>
                          <a:r>
                            <a:rPr lang="es-MX" dirty="0" smtClean="0"/>
                            <a:t>Símbolo</a:t>
                          </a:r>
                          <a:r>
                            <a:rPr lang="es-MX" baseline="0" dirty="0" smtClean="0"/>
                            <a:t> </a:t>
                          </a:r>
                          <a:endParaRPr lang="es-MX" dirty="0"/>
                        </a:p>
                      </a:txBody>
                      <a:tcPr/>
                    </a:tc>
                    <a:tc>
                      <a:txBody>
                        <a:bodyPr/>
                        <a:lstStyle/>
                        <a:p>
                          <a:r>
                            <a:rPr lang="es-MX" dirty="0" smtClean="0"/>
                            <a:t>Descripción</a:t>
                          </a:r>
                          <a:endParaRPr lang="es-MX" dirty="0"/>
                        </a:p>
                      </a:txBody>
                      <a:tcPr/>
                    </a:tc>
                  </a:tr>
                  <a:tr h="354501">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a:rPr>
                                  <m:t>Ʊ</m:t>
                                </m:r>
                              </m:oMath>
                            </m:oMathPara>
                          </a14:m>
                          <a:endParaRPr lang="es-MX" dirty="0"/>
                        </a:p>
                      </a:txBody>
                      <a:tcPr/>
                    </a:tc>
                    <a:tc>
                      <a:txBody>
                        <a:bodyPr/>
                        <a:lstStyle/>
                        <a:p>
                          <a:r>
                            <a:rPr lang="es-MX" dirty="0" smtClean="0"/>
                            <a:t>Conjunto</a:t>
                          </a:r>
                          <a:r>
                            <a:rPr lang="es-MX" baseline="0" dirty="0" smtClean="0"/>
                            <a:t> universal</a:t>
                          </a:r>
                          <a:endParaRPr lang="es-MX" dirty="0"/>
                        </a:p>
                      </a:txBody>
                      <a:tcPr/>
                    </a:tc>
                  </a:tr>
                  <a:tr h="354501">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a:ea typeface="Cambria Math"/>
                                  </a:rPr>
                                  <m:t>∪</m:t>
                                </m:r>
                              </m:oMath>
                            </m:oMathPara>
                          </a14:m>
                          <a:endParaRPr lang="es-MX" dirty="0"/>
                        </a:p>
                      </a:txBody>
                      <a:tcPr/>
                    </a:tc>
                    <a:tc>
                      <a:txBody>
                        <a:bodyPr/>
                        <a:lstStyle/>
                        <a:p>
                          <a:r>
                            <a:rPr lang="es-MX" dirty="0" smtClean="0"/>
                            <a:t>Unión </a:t>
                          </a:r>
                          <a:endParaRPr lang="es-MX" dirty="0"/>
                        </a:p>
                      </a:txBody>
                      <a:tcPr/>
                    </a:tc>
                  </a:tr>
                  <a:tr h="354501">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a:ea typeface="Cambria Math"/>
                                  </a:rPr>
                                  <m:t>∩</m:t>
                                </m:r>
                              </m:oMath>
                            </m:oMathPara>
                          </a14:m>
                          <a:endParaRPr lang="es-MX" dirty="0"/>
                        </a:p>
                      </a:txBody>
                      <a:tcPr/>
                    </a:tc>
                    <a:tc>
                      <a:txBody>
                        <a:bodyPr/>
                        <a:lstStyle/>
                        <a:p>
                          <a:r>
                            <a:rPr lang="es-MX" dirty="0" smtClean="0"/>
                            <a:t>Intersección </a:t>
                          </a:r>
                          <a:endParaRPr lang="es-MX" dirty="0"/>
                        </a:p>
                      </a:txBody>
                      <a:tcPr/>
                    </a:tc>
                  </a:tr>
                  <a:tr h="354501">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a:ea typeface="Cambria Math"/>
                                  </a:rPr>
                                  <m:t>−</m:t>
                                </m:r>
                              </m:oMath>
                            </m:oMathPara>
                          </a14:m>
                          <a:endParaRPr lang="es-MX" dirty="0"/>
                        </a:p>
                      </a:txBody>
                      <a:tcPr/>
                    </a:tc>
                    <a:tc>
                      <a:txBody>
                        <a:bodyPr/>
                        <a:lstStyle/>
                        <a:p>
                          <a:r>
                            <a:rPr lang="es-MX" dirty="0" smtClean="0"/>
                            <a:t>Diferencia</a:t>
                          </a:r>
                          <a:r>
                            <a:rPr lang="es-MX" baseline="0" dirty="0" smtClean="0"/>
                            <a:t> </a:t>
                          </a:r>
                          <a:endParaRPr lang="es-MX" dirty="0"/>
                        </a:p>
                      </a:txBody>
                      <a:tcPr/>
                    </a:tc>
                  </a:tr>
                  <a:tr h="354501">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a:ea typeface="Cambria Math"/>
                                  </a:rPr>
                                  <m:t>∆</m:t>
                                </m:r>
                              </m:oMath>
                            </m:oMathPara>
                          </a14:m>
                          <a:endParaRPr lang="es-MX" dirty="0"/>
                        </a:p>
                      </a:txBody>
                      <a:tcPr/>
                    </a:tc>
                    <a:tc>
                      <a:txBody>
                        <a:bodyPr/>
                        <a:lstStyle/>
                        <a:p>
                          <a:r>
                            <a:rPr lang="es-MX" dirty="0" smtClean="0"/>
                            <a:t>Diferencia</a:t>
                          </a:r>
                          <a:r>
                            <a:rPr lang="es-MX" baseline="0" dirty="0" smtClean="0"/>
                            <a:t> simétrica</a:t>
                          </a:r>
                          <a:endParaRPr lang="es-MX" dirty="0"/>
                        </a:p>
                      </a:txBody>
                      <a:tcPr/>
                    </a:tc>
                  </a:tr>
                  <a:tr h="354501">
                    <a:tc>
                      <a:txBody>
                        <a:bodyPr/>
                        <a:lstStyle/>
                        <a:p>
                          <a:pPr algn="ctr"/>
                          <a:r>
                            <a:rPr lang="es-MX" dirty="0" smtClean="0"/>
                            <a:t> A :</a:t>
                          </a:r>
                          <a:r>
                            <a:rPr lang="es-MX" baseline="0" dirty="0" smtClean="0"/>
                            <a:t> A’</a:t>
                          </a:r>
                          <a:endParaRPr lang="es-MX" dirty="0"/>
                        </a:p>
                      </a:txBody>
                      <a:tcPr/>
                    </a:tc>
                    <a:tc>
                      <a:txBody>
                        <a:bodyPr/>
                        <a:lstStyle/>
                        <a:p>
                          <a:r>
                            <a:rPr lang="es-MX" dirty="0" smtClean="0"/>
                            <a:t>Complemento </a:t>
                          </a:r>
                          <a:endParaRPr lang="es-MX" dirty="0"/>
                        </a:p>
                      </a:txBody>
                      <a:tcPr/>
                    </a:tc>
                  </a:tr>
                  <a:tr h="354501">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a:ea typeface="Cambria Math"/>
                                  </a:rPr>
                                  <m:t>∅</m:t>
                                </m:r>
                              </m:oMath>
                            </m:oMathPara>
                          </a14:m>
                          <a:endParaRPr lang="es-MX" dirty="0"/>
                        </a:p>
                      </a:txBody>
                      <a:tcPr/>
                    </a:tc>
                    <a:tc>
                      <a:txBody>
                        <a:bodyPr/>
                        <a:lstStyle/>
                        <a:p>
                          <a:r>
                            <a:rPr lang="es-MX" dirty="0" smtClean="0"/>
                            <a:t>Conjunto vacío</a:t>
                          </a:r>
                          <a:r>
                            <a:rPr lang="es-MX" baseline="0" dirty="0" smtClean="0"/>
                            <a:t> </a:t>
                          </a:r>
                          <a:endParaRPr lang="es-MX" dirty="0"/>
                        </a:p>
                      </a:txBody>
                      <a:tcPr/>
                    </a:tc>
                  </a:tr>
                  <a:tr h="354501">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a:ea typeface="Cambria Math"/>
                                  </a:rPr>
                                  <m:t>∈</m:t>
                                </m:r>
                              </m:oMath>
                            </m:oMathPara>
                          </a14:m>
                          <a:endParaRPr lang="es-MX" dirty="0"/>
                        </a:p>
                      </a:txBody>
                      <a:tcPr/>
                    </a:tc>
                    <a:tc>
                      <a:txBody>
                        <a:bodyPr/>
                        <a:lstStyle/>
                        <a:p>
                          <a:r>
                            <a:rPr lang="es-MX" dirty="0" smtClean="0"/>
                            <a:t>Pertenencia de un elemento</a:t>
                          </a:r>
                          <a:endParaRPr lang="es-MX" dirty="0"/>
                        </a:p>
                      </a:txBody>
                      <a:tcPr/>
                    </a:tc>
                  </a:tr>
                  <a:tr h="354501">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a:rPr>
                                  <m:t>Ɇ</m:t>
                                </m:r>
                              </m:oMath>
                            </m:oMathPara>
                          </a14:m>
                          <a:endParaRPr lang="es-MX" dirty="0"/>
                        </a:p>
                      </a:txBody>
                      <a:tcPr/>
                    </a:tc>
                    <a:tc>
                      <a:txBody>
                        <a:bodyPr/>
                        <a:lstStyle/>
                        <a:p>
                          <a:r>
                            <a:rPr lang="es-MX" dirty="0" smtClean="0"/>
                            <a:t>No</a:t>
                          </a:r>
                          <a:r>
                            <a:rPr lang="es-MX" baseline="0" dirty="0" smtClean="0"/>
                            <a:t> pertenencia</a:t>
                          </a:r>
                          <a:endParaRPr lang="es-MX" dirty="0"/>
                        </a:p>
                      </a:txBody>
                      <a:tcPr/>
                    </a:tc>
                  </a:tr>
                  <a:tr h="354501">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a:ea typeface="Cambria Math"/>
                                  </a:rPr>
                                  <m:t>∁</m:t>
                                </m:r>
                              </m:oMath>
                            </m:oMathPara>
                          </a14:m>
                          <a:endParaRPr lang="es-MX" dirty="0"/>
                        </a:p>
                      </a:txBody>
                      <a:tcPr/>
                    </a:tc>
                    <a:tc>
                      <a:txBody>
                        <a:bodyPr/>
                        <a:lstStyle/>
                        <a:p>
                          <a:r>
                            <a:rPr lang="es-MX" dirty="0" smtClean="0"/>
                            <a:t>Subconjunto </a:t>
                          </a:r>
                          <a:endParaRPr lang="es-MX" dirty="0"/>
                        </a:p>
                      </a:txBody>
                      <a:tcPr/>
                    </a:tc>
                  </a:tr>
                  <a:tr h="354501">
                    <a:tc>
                      <a:txBody>
                        <a:bodyPr/>
                        <a:lstStyle/>
                        <a:p>
                          <a:pPr algn="ctr"/>
                          <a:r>
                            <a:rPr lang="es-MX" dirty="0" smtClean="0"/>
                            <a:t>  {}</a:t>
                          </a:r>
                          <a:endParaRPr lang="es-MX" dirty="0"/>
                        </a:p>
                      </a:txBody>
                      <a:tcPr/>
                    </a:tc>
                    <a:tc>
                      <a:txBody>
                        <a:bodyPr/>
                        <a:lstStyle/>
                        <a:p>
                          <a:r>
                            <a:rPr lang="es-MX" dirty="0" smtClean="0"/>
                            <a:t>Corchetes </a:t>
                          </a:r>
                          <a:endParaRPr lang="es-MX" dirty="0"/>
                        </a:p>
                      </a:txBody>
                      <a:tcPr/>
                    </a:tc>
                  </a:tr>
                  <a:tr h="354501">
                    <a:tc>
                      <a:txBody>
                        <a:bodyPr/>
                        <a:lstStyle/>
                        <a:p>
                          <a:pPr algn="ctr"/>
                          <a:r>
                            <a:rPr lang="es-MX" dirty="0" smtClean="0"/>
                            <a:t> </a:t>
                          </a:r>
                          <a:r>
                            <a:rPr lang="es-MX" baseline="0" dirty="0" smtClean="0"/>
                            <a:t>  </a:t>
                          </a:r>
                          <a:r>
                            <a:rPr lang="es-MX" dirty="0" smtClean="0"/>
                            <a:t> P</a:t>
                          </a:r>
                          <a:r>
                            <a:rPr lang="es-MX" baseline="0" dirty="0" smtClean="0"/>
                            <a:t> (A)</a:t>
                          </a:r>
                          <a:endParaRPr lang="es-MX" dirty="0"/>
                        </a:p>
                      </a:txBody>
                      <a:tcPr/>
                    </a:tc>
                    <a:tc>
                      <a:txBody>
                        <a:bodyPr/>
                        <a:lstStyle/>
                        <a:p>
                          <a:r>
                            <a:rPr lang="es-MX" dirty="0" smtClean="0"/>
                            <a:t>Partes de un conjunto</a:t>
                          </a:r>
                          <a:endParaRPr lang="es-MX" dirty="0"/>
                        </a:p>
                      </a:txBody>
                      <a:tcPr/>
                    </a:tc>
                  </a:tr>
                </a:tbl>
              </a:graphicData>
            </a:graphic>
          </p:graphicFrame>
        </mc:Choice>
        <mc:Fallback xmlns="">
          <p:graphicFrame>
            <p:nvGraphicFramePr>
              <p:cNvPr id="4" name="4 Marcador de contenido"/>
              <p:cNvGraphicFramePr>
                <a:graphicFrameLocks/>
              </p:cNvGraphicFramePr>
              <p:nvPr>
                <p:extLst>
                  <p:ext uri="{D42A27DB-BD31-4B8C-83A1-F6EECF244321}">
                    <p14:modId xmlns:p14="http://schemas.microsoft.com/office/powerpoint/2010/main" val="1564707267"/>
                  </p:ext>
                </p:extLst>
              </p:nvPr>
            </p:nvGraphicFramePr>
            <p:xfrm>
              <a:off x="2627784" y="1556792"/>
              <a:ext cx="4104456" cy="4754880"/>
            </p:xfrm>
            <a:graphic>
              <a:graphicData uri="http://schemas.openxmlformats.org/drawingml/2006/table">
                <a:tbl>
                  <a:tblPr firstRow="1" bandRow="1">
                    <a:tableStyleId>{5C22544A-7EE6-4342-B048-85BDC9FD1C3A}</a:tableStyleId>
                  </a:tblPr>
                  <a:tblGrid>
                    <a:gridCol w="1080120"/>
                    <a:gridCol w="3024336"/>
                  </a:tblGrid>
                  <a:tr h="365760">
                    <a:tc>
                      <a:txBody>
                        <a:bodyPr/>
                        <a:lstStyle/>
                        <a:p>
                          <a:r>
                            <a:rPr lang="es-MX" dirty="0" smtClean="0"/>
                            <a:t>Símbolo</a:t>
                          </a:r>
                          <a:r>
                            <a:rPr lang="es-MX" baseline="0" dirty="0" smtClean="0"/>
                            <a:t> </a:t>
                          </a:r>
                          <a:endParaRPr lang="es-MX" dirty="0"/>
                        </a:p>
                      </a:txBody>
                      <a:tcPr/>
                    </a:tc>
                    <a:tc>
                      <a:txBody>
                        <a:bodyPr/>
                        <a:lstStyle/>
                        <a:p>
                          <a:r>
                            <a:rPr lang="es-MX" dirty="0" smtClean="0"/>
                            <a:t>Descripción</a:t>
                          </a:r>
                          <a:endParaRPr lang="es-MX" dirty="0"/>
                        </a:p>
                      </a:txBody>
                      <a:tcPr/>
                    </a:tc>
                  </a:tr>
                  <a:tr h="365760">
                    <a:tc>
                      <a:txBody>
                        <a:bodyPr/>
                        <a:lstStyle/>
                        <a:p>
                          <a:endParaRPr lang="es-MX"/>
                        </a:p>
                      </a:txBody>
                      <a:tcPr>
                        <a:blipFill rotWithShape="1">
                          <a:blip r:embed="rId3"/>
                          <a:stretch>
                            <a:fillRect t="-108333" r="-280791" b="-1126667"/>
                          </a:stretch>
                        </a:blipFill>
                      </a:tcPr>
                    </a:tc>
                    <a:tc>
                      <a:txBody>
                        <a:bodyPr/>
                        <a:lstStyle/>
                        <a:p>
                          <a:r>
                            <a:rPr lang="es-MX" dirty="0" smtClean="0"/>
                            <a:t>Conjunto</a:t>
                          </a:r>
                          <a:r>
                            <a:rPr lang="es-MX" baseline="0" dirty="0" smtClean="0"/>
                            <a:t> universal</a:t>
                          </a:r>
                          <a:endParaRPr lang="es-MX" dirty="0"/>
                        </a:p>
                      </a:txBody>
                      <a:tcPr/>
                    </a:tc>
                  </a:tr>
                  <a:tr h="365760">
                    <a:tc>
                      <a:txBody>
                        <a:bodyPr/>
                        <a:lstStyle/>
                        <a:p>
                          <a:endParaRPr lang="es-MX"/>
                        </a:p>
                      </a:txBody>
                      <a:tcPr>
                        <a:blipFill rotWithShape="1">
                          <a:blip r:embed="rId3"/>
                          <a:stretch>
                            <a:fillRect t="-208333" r="-280791" b="-1026667"/>
                          </a:stretch>
                        </a:blipFill>
                      </a:tcPr>
                    </a:tc>
                    <a:tc>
                      <a:txBody>
                        <a:bodyPr/>
                        <a:lstStyle/>
                        <a:p>
                          <a:r>
                            <a:rPr lang="es-MX" dirty="0" smtClean="0"/>
                            <a:t>Unión </a:t>
                          </a:r>
                          <a:endParaRPr lang="es-MX" dirty="0"/>
                        </a:p>
                      </a:txBody>
                      <a:tcPr/>
                    </a:tc>
                  </a:tr>
                  <a:tr h="365760">
                    <a:tc>
                      <a:txBody>
                        <a:bodyPr/>
                        <a:lstStyle/>
                        <a:p>
                          <a:endParaRPr lang="es-MX"/>
                        </a:p>
                      </a:txBody>
                      <a:tcPr>
                        <a:blipFill rotWithShape="1">
                          <a:blip r:embed="rId3"/>
                          <a:stretch>
                            <a:fillRect t="-308333" r="-280791" b="-926667"/>
                          </a:stretch>
                        </a:blipFill>
                      </a:tcPr>
                    </a:tc>
                    <a:tc>
                      <a:txBody>
                        <a:bodyPr/>
                        <a:lstStyle/>
                        <a:p>
                          <a:r>
                            <a:rPr lang="es-MX" dirty="0" smtClean="0"/>
                            <a:t>Intersección </a:t>
                          </a:r>
                          <a:endParaRPr lang="es-MX" dirty="0"/>
                        </a:p>
                      </a:txBody>
                      <a:tcPr/>
                    </a:tc>
                  </a:tr>
                  <a:tr h="365760">
                    <a:tc>
                      <a:txBody>
                        <a:bodyPr/>
                        <a:lstStyle/>
                        <a:p>
                          <a:endParaRPr lang="es-MX"/>
                        </a:p>
                      </a:txBody>
                      <a:tcPr>
                        <a:blipFill rotWithShape="1">
                          <a:blip r:embed="rId3"/>
                          <a:stretch>
                            <a:fillRect t="-408333" r="-280791" b="-826667"/>
                          </a:stretch>
                        </a:blipFill>
                      </a:tcPr>
                    </a:tc>
                    <a:tc>
                      <a:txBody>
                        <a:bodyPr/>
                        <a:lstStyle/>
                        <a:p>
                          <a:r>
                            <a:rPr lang="es-MX" dirty="0" smtClean="0"/>
                            <a:t>Diferencia</a:t>
                          </a:r>
                          <a:r>
                            <a:rPr lang="es-MX" baseline="0" dirty="0" smtClean="0"/>
                            <a:t> </a:t>
                          </a:r>
                          <a:endParaRPr lang="es-MX" dirty="0"/>
                        </a:p>
                      </a:txBody>
                      <a:tcPr/>
                    </a:tc>
                  </a:tr>
                  <a:tr h="365760">
                    <a:tc>
                      <a:txBody>
                        <a:bodyPr/>
                        <a:lstStyle/>
                        <a:p>
                          <a:endParaRPr lang="es-MX"/>
                        </a:p>
                      </a:txBody>
                      <a:tcPr>
                        <a:blipFill rotWithShape="1">
                          <a:blip r:embed="rId3"/>
                          <a:stretch>
                            <a:fillRect t="-508333" r="-280791" b="-726667"/>
                          </a:stretch>
                        </a:blipFill>
                      </a:tcPr>
                    </a:tc>
                    <a:tc>
                      <a:txBody>
                        <a:bodyPr/>
                        <a:lstStyle/>
                        <a:p>
                          <a:r>
                            <a:rPr lang="es-MX" dirty="0" smtClean="0"/>
                            <a:t>Diferencia</a:t>
                          </a:r>
                          <a:r>
                            <a:rPr lang="es-MX" baseline="0" dirty="0" smtClean="0"/>
                            <a:t> simétrica</a:t>
                          </a:r>
                          <a:endParaRPr lang="es-MX" dirty="0"/>
                        </a:p>
                      </a:txBody>
                      <a:tcPr/>
                    </a:tc>
                  </a:tr>
                  <a:tr h="365760">
                    <a:tc>
                      <a:txBody>
                        <a:bodyPr/>
                        <a:lstStyle/>
                        <a:p>
                          <a:pPr algn="ctr"/>
                          <a:r>
                            <a:rPr lang="es-MX" dirty="0" smtClean="0"/>
                            <a:t> A :</a:t>
                          </a:r>
                          <a:r>
                            <a:rPr lang="es-MX" baseline="0" dirty="0" smtClean="0"/>
                            <a:t> A’</a:t>
                          </a:r>
                          <a:endParaRPr lang="es-MX" dirty="0"/>
                        </a:p>
                      </a:txBody>
                      <a:tcPr/>
                    </a:tc>
                    <a:tc>
                      <a:txBody>
                        <a:bodyPr/>
                        <a:lstStyle/>
                        <a:p>
                          <a:r>
                            <a:rPr lang="es-MX" dirty="0" smtClean="0"/>
                            <a:t>Complemento </a:t>
                          </a:r>
                          <a:endParaRPr lang="es-MX" dirty="0"/>
                        </a:p>
                      </a:txBody>
                      <a:tcPr/>
                    </a:tc>
                  </a:tr>
                  <a:tr h="365760">
                    <a:tc>
                      <a:txBody>
                        <a:bodyPr/>
                        <a:lstStyle/>
                        <a:p>
                          <a:endParaRPr lang="es-MX"/>
                        </a:p>
                      </a:txBody>
                      <a:tcPr>
                        <a:blipFill rotWithShape="1">
                          <a:blip r:embed="rId3"/>
                          <a:stretch>
                            <a:fillRect t="-708333" r="-280791" b="-526667"/>
                          </a:stretch>
                        </a:blipFill>
                      </a:tcPr>
                    </a:tc>
                    <a:tc>
                      <a:txBody>
                        <a:bodyPr/>
                        <a:lstStyle/>
                        <a:p>
                          <a:r>
                            <a:rPr lang="es-MX" dirty="0" smtClean="0"/>
                            <a:t>Conjunto vacío</a:t>
                          </a:r>
                          <a:r>
                            <a:rPr lang="es-MX" baseline="0" dirty="0" smtClean="0"/>
                            <a:t> </a:t>
                          </a:r>
                          <a:endParaRPr lang="es-MX" dirty="0"/>
                        </a:p>
                      </a:txBody>
                      <a:tcPr/>
                    </a:tc>
                  </a:tr>
                  <a:tr h="365760">
                    <a:tc>
                      <a:txBody>
                        <a:bodyPr/>
                        <a:lstStyle/>
                        <a:p>
                          <a:endParaRPr lang="es-MX"/>
                        </a:p>
                      </a:txBody>
                      <a:tcPr>
                        <a:blipFill rotWithShape="1">
                          <a:blip r:embed="rId3"/>
                          <a:stretch>
                            <a:fillRect t="-808333" r="-280791" b="-426667"/>
                          </a:stretch>
                        </a:blipFill>
                      </a:tcPr>
                    </a:tc>
                    <a:tc>
                      <a:txBody>
                        <a:bodyPr/>
                        <a:lstStyle/>
                        <a:p>
                          <a:r>
                            <a:rPr lang="es-MX" dirty="0" smtClean="0"/>
                            <a:t>Pertenencia de un elemento</a:t>
                          </a:r>
                          <a:endParaRPr lang="es-MX" dirty="0"/>
                        </a:p>
                      </a:txBody>
                      <a:tcPr/>
                    </a:tc>
                  </a:tr>
                  <a:tr h="365760">
                    <a:tc>
                      <a:txBody>
                        <a:bodyPr/>
                        <a:lstStyle/>
                        <a:p>
                          <a:endParaRPr lang="es-MX"/>
                        </a:p>
                      </a:txBody>
                      <a:tcPr>
                        <a:blipFill rotWithShape="1">
                          <a:blip r:embed="rId3"/>
                          <a:stretch>
                            <a:fillRect t="-908333" r="-280791" b="-326667"/>
                          </a:stretch>
                        </a:blipFill>
                      </a:tcPr>
                    </a:tc>
                    <a:tc>
                      <a:txBody>
                        <a:bodyPr/>
                        <a:lstStyle/>
                        <a:p>
                          <a:r>
                            <a:rPr lang="es-MX" dirty="0" smtClean="0"/>
                            <a:t>No</a:t>
                          </a:r>
                          <a:r>
                            <a:rPr lang="es-MX" baseline="0" dirty="0" smtClean="0"/>
                            <a:t> pertenencia</a:t>
                          </a:r>
                          <a:endParaRPr lang="es-MX" dirty="0"/>
                        </a:p>
                      </a:txBody>
                      <a:tcPr/>
                    </a:tc>
                  </a:tr>
                  <a:tr h="365760">
                    <a:tc>
                      <a:txBody>
                        <a:bodyPr/>
                        <a:lstStyle/>
                        <a:p>
                          <a:endParaRPr lang="es-MX"/>
                        </a:p>
                      </a:txBody>
                      <a:tcPr>
                        <a:blipFill rotWithShape="1">
                          <a:blip r:embed="rId3"/>
                          <a:stretch>
                            <a:fillRect t="-1008333" r="-280791" b="-226667"/>
                          </a:stretch>
                        </a:blipFill>
                      </a:tcPr>
                    </a:tc>
                    <a:tc>
                      <a:txBody>
                        <a:bodyPr/>
                        <a:lstStyle/>
                        <a:p>
                          <a:r>
                            <a:rPr lang="es-MX" dirty="0" smtClean="0"/>
                            <a:t>Subconjunto </a:t>
                          </a:r>
                          <a:endParaRPr lang="es-MX" dirty="0"/>
                        </a:p>
                      </a:txBody>
                      <a:tcPr/>
                    </a:tc>
                  </a:tr>
                  <a:tr h="365760">
                    <a:tc>
                      <a:txBody>
                        <a:bodyPr/>
                        <a:lstStyle/>
                        <a:p>
                          <a:pPr algn="ctr"/>
                          <a:r>
                            <a:rPr lang="es-MX" dirty="0" smtClean="0"/>
                            <a:t>  {}</a:t>
                          </a:r>
                          <a:endParaRPr lang="es-MX" dirty="0"/>
                        </a:p>
                      </a:txBody>
                      <a:tcPr/>
                    </a:tc>
                    <a:tc>
                      <a:txBody>
                        <a:bodyPr/>
                        <a:lstStyle/>
                        <a:p>
                          <a:r>
                            <a:rPr lang="es-MX" dirty="0" smtClean="0"/>
                            <a:t>Corchetes </a:t>
                          </a:r>
                          <a:endParaRPr lang="es-MX" dirty="0"/>
                        </a:p>
                      </a:txBody>
                      <a:tcPr/>
                    </a:tc>
                  </a:tr>
                  <a:tr h="365760">
                    <a:tc>
                      <a:txBody>
                        <a:bodyPr/>
                        <a:lstStyle/>
                        <a:p>
                          <a:pPr algn="ctr"/>
                          <a:r>
                            <a:rPr lang="es-MX" dirty="0" smtClean="0"/>
                            <a:t> </a:t>
                          </a:r>
                          <a:r>
                            <a:rPr lang="es-MX" baseline="0" dirty="0" smtClean="0"/>
                            <a:t>  </a:t>
                          </a:r>
                          <a:r>
                            <a:rPr lang="es-MX" dirty="0" smtClean="0"/>
                            <a:t> P</a:t>
                          </a:r>
                          <a:r>
                            <a:rPr lang="es-MX" baseline="0" dirty="0" smtClean="0"/>
                            <a:t> (A)</a:t>
                          </a:r>
                          <a:endParaRPr lang="es-MX" dirty="0"/>
                        </a:p>
                      </a:txBody>
                      <a:tcPr/>
                    </a:tc>
                    <a:tc>
                      <a:txBody>
                        <a:bodyPr/>
                        <a:lstStyle/>
                        <a:p>
                          <a:r>
                            <a:rPr lang="es-MX" dirty="0" smtClean="0"/>
                            <a:t>Partes de un conjunto</a:t>
                          </a:r>
                          <a:endParaRPr lang="es-MX" dirty="0"/>
                        </a:p>
                      </a:txBody>
                      <a:tcPr/>
                    </a:tc>
                  </a:tr>
                </a:tbl>
              </a:graphicData>
            </a:graphic>
          </p:graphicFrame>
        </mc:Fallback>
      </mc:AlternateContent>
    </p:spTree>
    <p:extLst>
      <p:ext uri="{BB962C8B-B14F-4D97-AF65-F5344CB8AC3E}">
        <p14:creationId xmlns:p14="http://schemas.microsoft.com/office/powerpoint/2010/main" val="1292129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282" y="71414"/>
            <a:ext cx="8015288" cy="914400"/>
          </a:xfrm>
        </p:spPr>
        <p:txBody>
          <a:bodyPr/>
          <a:lstStyle/>
          <a:p>
            <a:pPr algn="l" eaLnBrk="1" hangingPunct="1"/>
            <a:r>
              <a:rPr lang="es-MX" sz="3600" dirty="0" smtClean="0"/>
              <a:t>Sistemas de ecuaciones lineales</a:t>
            </a:r>
            <a:endParaRPr lang="es-ES" sz="3600" dirty="0" smtClean="0"/>
          </a:p>
        </p:txBody>
      </p:sp>
      <mc:AlternateContent xmlns:mc="http://schemas.openxmlformats.org/markup-compatibility/2006">
        <mc:Choice xmlns:a14="http://schemas.microsoft.com/office/drawing/2010/main" Requires="a14">
          <p:sp>
            <p:nvSpPr>
              <p:cNvPr id="195587" name="Rectangle 3"/>
              <p:cNvSpPr>
                <a:spLocks noGrp="1" noChangeArrowheads="1"/>
              </p:cNvSpPr>
              <p:nvPr>
                <p:ph idx="1"/>
              </p:nvPr>
            </p:nvSpPr>
            <p:spPr>
              <a:xfrm>
                <a:off x="857224" y="1052736"/>
                <a:ext cx="8001056" cy="5382360"/>
              </a:xfrm>
            </p:spPr>
            <p:txBody>
              <a:bodyPr>
                <a:normAutofit fontScale="92500" lnSpcReduction="10000"/>
              </a:bodyPr>
              <a:lstStyle/>
              <a:p>
                <a:pPr marL="0" indent="0">
                  <a:buNone/>
                </a:pPr>
                <a:r>
                  <a:rPr lang="es-MX" sz="2400" b="1" dirty="0" smtClean="0"/>
                  <a:t>Mecánica</a:t>
                </a:r>
                <a:r>
                  <a:rPr lang="es-MX" sz="2400" b="1" dirty="0" smtClean="0">
                    <a:solidFill>
                      <a:schemeClr val="tx1"/>
                    </a:solidFill>
                  </a:rPr>
                  <a:t> de </a:t>
                </a:r>
                <a:r>
                  <a:rPr lang="es-MX" sz="2400" b="1" dirty="0" smtClean="0"/>
                  <a:t>G</a:t>
                </a:r>
                <a:r>
                  <a:rPr lang="es-MX" sz="2400" b="1" dirty="0" smtClean="0">
                    <a:solidFill>
                      <a:schemeClr val="tx1"/>
                    </a:solidFill>
                  </a:rPr>
                  <a:t>auss </a:t>
                </a:r>
                <a:r>
                  <a:rPr lang="es-MX" sz="2400" b="1" dirty="0" smtClean="0"/>
                  <a:t>Jordán</a:t>
                </a:r>
                <a:endParaRPr lang="es-MX" sz="2400" b="1" dirty="0" smtClean="0">
                  <a:solidFill>
                    <a:schemeClr val="tx1"/>
                  </a:solidFill>
                </a:endParaRPr>
              </a:p>
              <a:p>
                <a:pPr algn="just">
                  <a:buFont typeface="+mj-lt"/>
                  <a:buAutoNum type="arabicPeriod"/>
                </a:pPr>
                <a:r>
                  <a:rPr lang="es-MX" sz="2200" dirty="0" smtClean="0">
                    <a:solidFill>
                      <a:schemeClr val="tx1"/>
                    </a:solidFill>
                  </a:rPr>
                  <a:t>Para </a:t>
                </a:r>
                <a:r>
                  <a:rPr lang="es-MX" sz="2200" dirty="0">
                    <a:solidFill>
                      <a:schemeClr val="tx1"/>
                    </a:solidFill>
                  </a:rPr>
                  <a:t>resolver </a:t>
                </a:r>
                <a:r>
                  <a:rPr lang="es-MX" sz="2200" i="1" dirty="0" err="1">
                    <a:solidFill>
                      <a:schemeClr val="tx1"/>
                    </a:solidFill>
                  </a:rPr>
                  <a:t>Ax</a:t>
                </a:r>
                <a:r>
                  <a:rPr lang="es-MX" sz="2200" i="1" dirty="0">
                    <a:solidFill>
                      <a:schemeClr val="tx1"/>
                    </a:solidFill>
                  </a:rPr>
                  <a:t> = b </a:t>
                </a:r>
                <a:r>
                  <a:rPr lang="es-MX" sz="2200" dirty="0">
                    <a:solidFill>
                      <a:schemeClr val="tx1"/>
                    </a:solidFill>
                  </a:rPr>
                  <a:t>debemos de obtener la matriz aumentada </a:t>
                </a:r>
                <a:r>
                  <a:rPr lang="es-MX" sz="2200" i="1" dirty="0">
                    <a:solidFill>
                      <a:schemeClr val="tx1"/>
                    </a:solidFill>
                  </a:rPr>
                  <a:t>a/b</a:t>
                </a:r>
                <a:r>
                  <a:rPr lang="es-MX" sz="2200" dirty="0">
                    <a:solidFill>
                      <a:schemeClr val="tx1"/>
                    </a:solidFill>
                  </a:rPr>
                  <a:t>.</a:t>
                </a:r>
              </a:p>
              <a:p>
                <a:pPr algn="just">
                  <a:buFont typeface="+mj-lt"/>
                  <a:buAutoNum type="arabicPeriod"/>
                </a:pPr>
                <a:r>
                  <a:rPr lang="es-MX" sz="2200" dirty="0">
                    <a:solidFill>
                      <a:schemeClr val="tx1"/>
                    </a:solidFill>
                  </a:rPr>
                  <a:t>Comenzar con el renglón 1 y la  columna 1 y de igual forma definir un valor pivote, si </a:t>
                </a:r>
                <a14:m>
                  <m:oMath xmlns:m="http://schemas.openxmlformats.org/officeDocument/2006/math">
                    <m:sSub>
                      <m:sSubPr>
                        <m:ctrlPr>
                          <a:rPr lang="es-MX" sz="2200" i="1">
                            <a:solidFill>
                              <a:schemeClr val="tx1"/>
                            </a:solidFill>
                            <a:latin typeface="Cambria Math"/>
                          </a:rPr>
                        </m:ctrlPr>
                      </m:sSubPr>
                      <m:e>
                        <m:r>
                          <a:rPr lang="es-MX" sz="2200" i="1">
                            <a:solidFill>
                              <a:schemeClr val="tx1"/>
                            </a:solidFill>
                            <a:latin typeface="Cambria Math" panose="02040503050406030204" pitchFamily="18" charset="0"/>
                          </a:rPr>
                          <m:t>𝑎</m:t>
                        </m:r>
                      </m:e>
                      <m:sub>
                        <m:r>
                          <a:rPr lang="es-MX" sz="2200" i="1">
                            <a:solidFill>
                              <a:schemeClr val="tx1"/>
                            </a:solidFill>
                            <a:latin typeface="Cambria Math" panose="02040503050406030204" pitchFamily="18" charset="0"/>
                          </a:rPr>
                          <m:t>11</m:t>
                        </m:r>
                      </m:sub>
                    </m:sSub>
                  </m:oMath>
                </a14:m>
                <a:r>
                  <a:rPr lang="es-MX" sz="2200" dirty="0">
                    <a:solidFill>
                      <a:schemeClr val="tx1"/>
                    </a:solidFill>
                  </a:rPr>
                  <a:t>es diferente de cero realizar operaciones elementales para obtener en la primera columna </a:t>
                </a:r>
                <a14:m>
                  <m:oMath xmlns:m="http://schemas.openxmlformats.org/officeDocument/2006/math">
                    <m:d>
                      <m:dPr>
                        <m:begChr m:val="["/>
                        <m:endChr m:val="]"/>
                        <m:ctrlPr>
                          <a:rPr lang="es-MX" sz="2200" i="1">
                            <a:solidFill>
                              <a:schemeClr val="tx1"/>
                            </a:solidFill>
                            <a:latin typeface="Cambria Math"/>
                          </a:rPr>
                        </m:ctrlPr>
                      </m:dPr>
                      <m:e>
                        <m:eqArr>
                          <m:eqArrPr>
                            <m:ctrlPr>
                              <a:rPr lang="es-MX" sz="2200" i="1">
                                <a:solidFill>
                                  <a:schemeClr val="tx1"/>
                                </a:solidFill>
                                <a:latin typeface="Cambria Math"/>
                              </a:rPr>
                            </m:ctrlPr>
                          </m:eqArrPr>
                          <m:e>
                            <m:m>
                              <m:mPr>
                                <m:mcs>
                                  <m:mc>
                                    <m:mcPr>
                                      <m:count m:val="1"/>
                                      <m:mcJc m:val="center"/>
                                    </m:mcPr>
                                  </m:mc>
                                </m:mcs>
                                <m:ctrlPr>
                                  <a:rPr lang="es-MX" sz="2200" i="1">
                                    <a:solidFill>
                                      <a:schemeClr val="tx1"/>
                                    </a:solidFill>
                                    <a:latin typeface="Cambria Math"/>
                                  </a:rPr>
                                </m:ctrlPr>
                              </m:mPr>
                              <m:mr>
                                <m:e>
                                  <m:r>
                                    <m:rPr>
                                      <m:brk m:alnAt="7"/>
                                    </m:rPr>
                                    <a:rPr lang="es-MX" sz="2200" i="1">
                                      <a:solidFill>
                                        <a:schemeClr val="tx1"/>
                                      </a:solidFill>
                                      <a:latin typeface="Cambria Math" panose="02040503050406030204" pitchFamily="18" charset="0"/>
                                    </a:rPr>
                                    <m:t>1</m:t>
                                  </m:r>
                                </m:e>
                              </m:mr>
                              <m:mr>
                                <m:e>
                                  <m:r>
                                    <a:rPr lang="es-MX" sz="2200" i="1">
                                      <a:solidFill>
                                        <a:schemeClr val="tx1"/>
                                      </a:solidFill>
                                      <a:latin typeface="Cambria Math" panose="02040503050406030204" pitchFamily="18" charset="0"/>
                                    </a:rPr>
                                    <m:t>0</m:t>
                                  </m:r>
                                </m:e>
                              </m:mr>
                              <m:mr>
                                <m:e>
                                  <m:r>
                                    <a:rPr lang="es-MX" sz="2200" i="1">
                                      <a:solidFill>
                                        <a:schemeClr val="tx1"/>
                                      </a:solidFill>
                                      <a:latin typeface="Cambria Math" panose="02040503050406030204" pitchFamily="18" charset="0"/>
                                    </a:rPr>
                                    <m:t>⋮</m:t>
                                  </m:r>
                                </m:e>
                              </m:mr>
                            </m:m>
                          </m:e>
                          <m:e>
                            <m:r>
                              <a:rPr lang="es-MX" sz="2200" i="1">
                                <a:solidFill>
                                  <a:schemeClr val="tx1"/>
                                </a:solidFill>
                                <a:latin typeface="Cambria Math" panose="02040503050406030204" pitchFamily="18" charset="0"/>
                              </a:rPr>
                              <m:t>0</m:t>
                            </m:r>
                          </m:e>
                        </m:eqArr>
                      </m:e>
                    </m:d>
                  </m:oMath>
                </a14:m>
                <a:r>
                  <a:rPr lang="es-MX" sz="2200" dirty="0">
                    <a:solidFill>
                      <a:schemeClr val="tx1"/>
                    </a:solidFill>
                  </a:rPr>
                  <a:t> </a:t>
                </a:r>
              </a:p>
              <a:p>
                <a:pPr algn="just">
                  <a:buFont typeface="+mj-lt"/>
                  <a:buAutoNum type="arabicPeriod"/>
                </a:pPr>
                <a:r>
                  <a:rPr lang="es-MX" sz="2200" dirty="0">
                    <a:solidFill>
                      <a:schemeClr val="tx1"/>
                    </a:solidFill>
                  </a:rPr>
                  <a:t>Si el nuevo valor pivote es distinto de cero se debe de realizar una operación elemental de renglón para transformarlo en 1 y el resto de los valores de la columna en cero </a:t>
                </a:r>
              </a:p>
              <a:p>
                <a:pPr algn="just">
                  <a:buFont typeface="+mj-lt"/>
                  <a:buAutoNum type="arabicPeriod"/>
                </a:pPr>
                <a:r>
                  <a:rPr lang="es-MX" sz="2200" dirty="0">
                    <a:solidFill>
                      <a:schemeClr val="tx1"/>
                    </a:solidFill>
                  </a:rPr>
                  <a:t>Escribir el sistema de ecuaciones </a:t>
                </a:r>
                <a:r>
                  <a:rPr lang="es-MX" sz="2200" dirty="0" err="1">
                    <a:solidFill>
                      <a:schemeClr val="tx1"/>
                    </a:solidFill>
                  </a:rPr>
                  <a:t>A´x</a:t>
                </a:r>
                <a:r>
                  <a:rPr lang="es-MX" sz="2200" dirty="0">
                    <a:solidFill>
                      <a:schemeClr val="tx1"/>
                    </a:solidFill>
                  </a:rPr>
                  <a:t>= b´ que corresponde a la matriz A´/ b`.</a:t>
                </a:r>
              </a:p>
              <a:p>
                <a:pPr algn="just">
                  <a:buFont typeface="+mj-lt"/>
                  <a:buAutoNum type="arabicPeriod"/>
                </a:pPr>
                <a:r>
                  <a:rPr lang="es-MX" sz="2200" dirty="0" err="1">
                    <a:solidFill>
                      <a:schemeClr val="tx1"/>
                    </a:solidFill>
                  </a:rPr>
                  <a:t>A´x</a:t>
                </a:r>
                <a:r>
                  <a:rPr lang="es-MX" sz="2200" dirty="0">
                    <a:solidFill>
                      <a:schemeClr val="tx1"/>
                    </a:solidFill>
                  </a:rPr>
                  <a:t>=b´ corresponde al conjunto de soluciones </a:t>
                </a:r>
                <a:r>
                  <a:rPr lang="es-MX" sz="2200" dirty="0" err="1">
                    <a:solidFill>
                      <a:schemeClr val="tx1"/>
                    </a:solidFill>
                  </a:rPr>
                  <a:t>Ax</a:t>
                </a:r>
                <a:r>
                  <a:rPr lang="es-MX" sz="2200" dirty="0">
                    <a:solidFill>
                      <a:schemeClr val="tx1"/>
                    </a:solidFill>
                  </a:rPr>
                  <a:t> = b</a:t>
                </a:r>
              </a:p>
              <a:p>
                <a:pPr algn="just">
                  <a:buFont typeface="+mj-lt"/>
                  <a:buAutoNum type="arabicPeriod"/>
                </a:pPr>
                <a:endParaRPr lang="es-MX" sz="2400" dirty="0">
                  <a:solidFill>
                    <a:schemeClr val="tx1"/>
                  </a:solidFill>
                </a:endParaRPr>
              </a:p>
              <a:p>
                <a:pPr algn="just">
                  <a:buFont typeface="+mj-lt"/>
                  <a:buAutoNum type="arabicPeriod"/>
                </a:pPr>
                <a:endParaRPr lang="es-MX" sz="2400" dirty="0">
                  <a:solidFill>
                    <a:schemeClr val="tx1"/>
                  </a:solidFill>
                </a:endParaRPr>
              </a:p>
              <a:p>
                <a:pPr marL="0" indent="0">
                  <a:buNone/>
                </a:pPr>
                <a:r>
                  <a:rPr lang="es-MX" sz="2400" dirty="0" smtClean="0">
                    <a:solidFill>
                      <a:schemeClr val="tx1"/>
                    </a:solidFill>
                  </a:rPr>
                  <a:t>                             </a:t>
                </a:r>
                <a:endParaRPr lang="es-MX" sz="2400" dirty="0">
                  <a:solidFill>
                    <a:schemeClr val="tx1"/>
                  </a:solidFill>
                </a:endParaRPr>
              </a:p>
            </p:txBody>
          </p:sp>
        </mc:Choice>
        <mc:Fallback>
          <p:sp>
            <p:nvSpPr>
              <p:cNvPr id="195587" name="Rectangle 3"/>
              <p:cNvSpPr>
                <a:spLocks noGrp="1" noRot="1" noChangeAspect="1" noMove="1" noResize="1" noEditPoints="1" noAdjustHandles="1" noChangeArrowheads="1" noChangeShapeType="1" noTextEdit="1"/>
              </p:cNvSpPr>
              <p:nvPr>
                <p:ph idx="1"/>
              </p:nvPr>
            </p:nvSpPr>
            <p:spPr>
              <a:xfrm>
                <a:off x="857224" y="1052736"/>
                <a:ext cx="8001056" cy="5382360"/>
              </a:xfrm>
              <a:blipFill rotWithShape="1">
                <a:blip r:embed="rId3"/>
                <a:stretch>
                  <a:fillRect l="-991" t="-1246" r="-762"/>
                </a:stretch>
              </a:blipFill>
            </p:spPr>
            <p:txBody>
              <a:bodyPr/>
              <a:lstStyle/>
              <a:p>
                <a:r>
                  <a:rPr lang="es-MX">
                    <a:noFill/>
                  </a:rPr>
                  <a:t> </a:t>
                </a:r>
              </a:p>
            </p:txBody>
          </p:sp>
        </mc:Fallback>
      </mc:AlternateContent>
    </p:spTree>
    <p:extLst>
      <p:ext uri="{BB962C8B-B14F-4D97-AF65-F5344CB8AC3E}">
        <p14:creationId xmlns:p14="http://schemas.microsoft.com/office/powerpoint/2010/main" val="2489311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5587">
                                            <p:txEl>
                                              <p:pRg st="8" end="8"/>
                                            </p:txEl>
                                          </p:spTgt>
                                        </p:tgtEl>
                                        <p:attrNameLst>
                                          <p:attrName>style.visibility</p:attrName>
                                        </p:attrNameLst>
                                      </p:cBhvr>
                                      <p:to>
                                        <p:strVal val="visible"/>
                                      </p:to>
                                    </p:set>
                                    <p:anim to="" calcmode="lin" valueType="num">
                                      <p:cBhvr>
                                        <p:cTn id="42" dur="1" fill="hold"/>
                                        <p:tgtEl>
                                          <p:spTgt spid="195587">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5587"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3929</TotalTime>
  <Words>7687</Words>
  <Application>Microsoft Office PowerPoint</Application>
  <PresentationFormat>Presentación en pantalla (4:3)</PresentationFormat>
  <Paragraphs>794</Paragraphs>
  <Slides>90</Slides>
  <Notes>89</Notes>
  <HiddenSlides>0</HiddenSlides>
  <MMClips>0</MMClips>
  <ScaleCrop>false</ScaleCrop>
  <HeadingPairs>
    <vt:vector size="4" baseType="variant">
      <vt:variant>
        <vt:lpstr>Tema</vt:lpstr>
      </vt:variant>
      <vt:variant>
        <vt:i4>1</vt:i4>
      </vt:variant>
      <vt:variant>
        <vt:lpstr>Títulos de diapositiva</vt:lpstr>
      </vt:variant>
      <vt:variant>
        <vt:i4>90</vt:i4>
      </vt:variant>
    </vt:vector>
  </HeadingPairs>
  <TitlesOfParts>
    <vt:vector size="91" baseType="lpstr">
      <vt:lpstr>Claridad</vt:lpstr>
      <vt:lpstr>Presentación de PowerPoint</vt:lpstr>
      <vt:lpstr>Presentación de PowerPoint</vt:lpstr>
      <vt:lpstr>Presentación de PowerPoint</vt:lpstr>
      <vt:lpstr>Presentación de PowerPoint</vt:lpstr>
      <vt:lpstr>Álgebra superior </vt:lpstr>
      <vt:lpstr>Temario</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Temario</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Teoría de conjuntos</vt:lpstr>
      <vt:lpstr>Temario</vt:lpstr>
      <vt:lpstr>Análisis combinatorio</vt:lpstr>
      <vt:lpstr>Análisis combinatorio</vt:lpstr>
      <vt:lpstr>Análisis combinatorio</vt:lpstr>
      <vt:lpstr>Análisis combinatorio</vt:lpstr>
      <vt:lpstr>Análisis combinatorio</vt:lpstr>
      <vt:lpstr>Análisis combinatorio</vt:lpstr>
      <vt:lpstr>Temario</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Espacios vectoriales</vt:lpstr>
      <vt:lpstr>Temario</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Matrices y determinantes</vt:lpstr>
      <vt:lpstr>Temario</vt:lpstr>
      <vt:lpstr>Sistemas de ecuaciones lineales</vt:lpstr>
      <vt:lpstr>Sistemas de ecuaciones lineales</vt:lpstr>
      <vt:lpstr>Sistemas de ecuaciones lineales</vt:lpstr>
      <vt:lpstr>Sistemas de ecuaciones lineales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Dr Javier</dc:creator>
  <cp:lastModifiedBy>Usuario</cp:lastModifiedBy>
  <cp:revision>424</cp:revision>
  <cp:lastPrinted>2013-10-09T14:00:48Z</cp:lastPrinted>
  <dcterms:created xsi:type="dcterms:W3CDTF">2012-08-27T18:13:01Z</dcterms:created>
  <dcterms:modified xsi:type="dcterms:W3CDTF">2016-10-11T20:38:30Z</dcterms:modified>
</cp:coreProperties>
</file>