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</p:sldMasterIdLst>
  <p:notesMasterIdLst>
    <p:notesMasterId r:id="rId43"/>
  </p:notesMasterIdLst>
  <p:sldIdLst>
    <p:sldId id="355" r:id="rId2"/>
    <p:sldId id="356" r:id="rId3"/>
    <p:sldId id="357" r:id="rId4"/>
    <p:sldId id="358" r:id="rId5"/>
    <p:sldId id="359" r:id="rId6"/>
    <p:sldId id="360" r:id="rId7"/>
    <p:sldId id="402" r:id="rId8"/>
    <p:sldId id="325" r:id="rId9"/>
    <p:sldId id="326" r:id="rId10"/>
    <p:sldId id="327" r:id="rId11"/>
    <p:sldId id="328" r:id="rId12"/>
    <p:sldId id="329" r:id="rId13"/>
    <p:sldId id="403" r:id="rId14"/>
    <p:sldId id="380" r:id="rId15"/>
    <p:sldId id="381" r:id="rId16"/>
    <p:sldId id="382" r:id="rId17"/>
    <p:sldId id="404" r:id="rId18"/>
    <p:sldId id="332" r:id="rId19"/>
    <p:sldId id="333" r:id="rId20"/>
    <p:sldId id="405" r:id="rId21"/>
    <p:sldId id="363" r:id="rId22"/>
    <p:sldId id="364" r:id="rId23"/>
    <p:sldId id="365" r:id="rId24"/>
    <p:sldId id="366" r:id="rId25"/>
    <p:sldId id="367" r:id="rId26"/>
    <p:sldId id="368" r:id="rId27"/>
    <p:sldId id="369" r:id="rId28"/>
    <p:sldId id="370" r:id="rId29"/>
    <p:sldId id="371" r:id="rId30"/>
    <p:sldId id="372" r:id="rId31"/>
    <p:sldId id="373" r:id="rId32"/>
    <p:sldId id="374" r:id="rId33"/>
    <p:sldId id="375" r:id="rId34"/>
    <p:sldId id="376" r:id="rId35"/>
    <p:sldId id="377" r:id="rId36"/>
    <p:sldId id="378" r:id="rId37"/>
    <p:sldId id="401" r:id="rId38"/>
    <p:sldId id="406" r:id="rId39"/>
    <p:sldId id="407" r:id="rId40"/>
    <p:sldId id="354" r:id="rId41"/>
    <p:sldId id="362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290"/>
    <p:restoredTop sz="50066"/>
  </p:normalViewPr>
  <p:slideViewPr>
    <p:cSldViewPr snapToGrid="0" snapToObjects="1">
      <p:cViewPr varScale="1">
        <p:scale>
          <a:sx n="48" d="100"/>
          <a:sy n="48" d="100"/>
        </p:scale>
        <p:origin x="224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B9636-04CC-8F45-8FB6-30EF60A392A0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0EA99-5987-3E4C-855E-5C4C7663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47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B7F93C-BBB7-42A7-A709-4CD2E1929CC8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13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E16AA46-3E5A-9045-A25B-C6AEED1F8264}" type="slidenum">
              <a:rPr lang="en-US" altLang="en-US">
                <a:latin typeface="Times New Roman" charset="0"/>
              </a:rPr>
              <a:pPr eaLnBrk="1" hangingPunct="1"/>
              <a:t>15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062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9D3F3BD-BD73-0D44-A415-9A26B63F3840}" type="slidenum">
              <a:rPr lang="en-US" altLang="en-US">
                <a:latin typeface="Times New Roman" charset="0"/>
              </a:rPr>
              <a:pPr eaLnBrk="1" hangingPunct="1"/>
              <a:t>16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498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75BBE83-6B1B-9545-AF43-23B2CB4D7937}" type="slidenum">
              <a:rPr lang="en-US" altLang="en-US">
                <a:latin typeface="Times New Roman" charset="0"/>
              </a:rPr>
              <a:pPr eaLnBrk="1" hangingPunct="1"/>
              <a:t>18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0594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1CF9C38-6548-004B-B301-A29358248CF0}" type="slidenum">
              <a:rPr lang="en-US" altLang="en-US">
                <a:latin typeface="Times New Roman" charset="0"/>
              </a:rPr>
              <a:pPr eaLnBrk="1" hangingPunct="1"/>
              <a:t>19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858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51A86C5-3732-5342-9076-5A245E389BBD}" type="slidenum">
              <a:rPr lang="en-US" altLang="en-US">
                <a:latin typeface="Times New Roman" charset="0"/>
              </a:rPr>
              <a:pPr eaLnBrk="1" hangingPunct="1"/>
              <a:t>21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922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9C5FF5A-2E7E-3540-9AE4-45ADA8F50557}" type="slidenum">
              <a:rPr lang="en-US" altLang="en-US">
                <a:latin typeface="Times New Roman" charset="0"/>
              </a:rPr>
              <a:pPr eaLnBrk="1" hangingPunct="1"/>
              <a:t>22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8336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98AEB84-66E7-764F-A49F-5FD77DC990B1}" type="slidenum">
              <a:rPr lang="en-US" altLang="en-US">
                <a:latin typeface="Times New Roman" charset="0"/>
              </a:rPr>
              <a:pPr eaLnBrk="1" hangingPunct="1"/>
              <a:t>23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9602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42264C4-2991-8845-93AF-016A38EED92E}" type="slidenum">
              <a:rPr lang="en-US" altLang="en-US">
                <a:latin typeface="Times New Roman" charset="0"/>
              </a:rPr>
              <a:pPr eaLnBrk="1" hangingPunct="1"/>
              <a:t>24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862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6FA859D-4333-B94A-98DB-27086032BFA5}" type="slidenum">
              <a:rPr lang="en-US" altLang="en-US">
                <a:latin typeface="Times New Roman" charset="0"/>
              </a:rPr>
              <a:pPr eaLnBrk="1" hangingPunct="1"/>
              <a:t>25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7658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C64F6B3-9178-AE47-ABCF-E392CFFA585F}" type="slidenum">
              <a:rPr lang="en-US" altLang="en-US">
                <a:latin typeface="Times New Roman" charset="0"/>
              </a:rPr>
              <a:pPr eaLnBrk="1" hangingPunct="1"/>
              <a:t>26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418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09BEB-A2BD-9D4D-AA08-FA7F08A75F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856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ABFC536-7EE9-5B46-886E-E3E639D06A5B}" type="slidenum">
              <a:rPr lang="en-US" altLang="en-US">
                <a:latin typeface="Times New Roman" charset="0"/>
              </a:rPr>
              <a:pPr eaLnBrk="1" hangingPunct="1"/>
              <a:t>27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10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98840CE-EE2A-7240-96B5-C780DE10778D}" type="slidenum">
              <a:rPr lang="en-US" altLang="en-US">
                <a:latin typeface="Times New Roman" charset="0"/>
              </a:rPr>
              <a:pPr eaLnBrk="1" hangingPunct="1"/>
              <a:t>28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9971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199FD13-BE1A-834E-8B5A-5414CE6C10B4}" type="slidenum">
              <a:rPr lang="en-US" altLang="en-US">
                <a:latin typeface="Times New Roman" charset="0"/>
              </a:rPr>
              <a:pPr eaLnBrk="1" hangingPunct="1"/>
              <a:t>29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3983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3F21B2F-526B-F341-8181-5A764AA1A576}" type="slidenum">
              <a:rPr lang="en-US" altLang="en-US">
                <a:latin typeface="Times New Roman" charset="0"/>
              </a:rPr>
              <a:pPr eaLnBrk="1" hangingPunct="1"/>
              <a:t>30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35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57D720D-D039-8449-AF08-680F6CC7B3FF}" type="slidenum">
              <a:rPr lang="en-US" altLang="en-US">
                <a:latin typeface="Times New Roman" charset="0"/>
              </a:rPr>
              <a:pPr eaLnBrk="1" hangingPunct="1"/>
              <a:t>31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4786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A1FC8DD-F4E0-5847-87ED-256A5EA80732}" type="slidenum">
              <a:rPr lang="en-US" altLang="en-US">
                <a:latin typeface="Times New Roman" charset="0"/>
              </a:rPr>
              <a:pPr eaLnBrk="1" hangingPunct="1"/>
              <a:t>32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070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0D99755-7E74-B248-BA0A-06194D1B6216}" type="slidenum">
              <a:rPr lang="en-US" altLang="en-US">
                <a:latin typeface="Times New Roman" charset="0"/>
              </a:rPr>
              <a:pPr eaLnBrk="1" hangingPunct="1"/>
              <a:t>33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083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84799D1-7FC9-8845-969B-675A4A371704}" type="slidenum">
              <a:rPr lang="en-US" altLang="en-US">
                <a:latin typeface="Times New Roman" charset="0"/>
              </a:rPr>
              <a:pPr eaLnBrk="1" hangingPunct="1"/>
              <a:t>34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1723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DDA4EC3-B854-5846-B8EF-6077F68E7FF0}" type="slidenum">
              <a:rPr lang="en-US" altLang="en-US">
                <a:latin typeface="Times New Roman" charset="0"/>
              </a:rPr>
              <a:pPr eaLnBrk="1" hangingPunct="1"/>
              <a:t>35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41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D94DF48-5A3A-F64F-B053-2107945F270B}" type="slidenum">
              <a:rPr lang="en-US" altLang="en-US">
                <a:latin typeface="Times New Roman" charset="0"/>
              </a:rPr>
              <a:pPr eaLnBrk="1" hangingPunct="1"/>
              <a:t>36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45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8EE8C5-D603-4D9E-B72C-549D0CB7F017}" type="slidenum">
              <a:rPr lang="en-US"/>
              <a:pPr/>
              <a:t>6</a:t>
            </a:fld>
            <a:endParaRPr lang="en-US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46467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0EA99-5987-3E4C-855E-5C4C76639F6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45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A6655C-4EB6-2F43-9C5B-FD9A6328A436}" type="slidenum">
              <a:rPr lang="en-US" altLang="en-US" sz="1200"/>
              <a:pPr eaLnBrk="1" hangingPunct="1"/>
              <a:t>38</a:t>
            </a:fld>
            <a:endParaRPr lang="en-US" altLang="en-US" sz="120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799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9C083B-3013-2F46-8D10-B8E5E1D01FD5}" type="slidenum">
              <a:rPr lang="en-US" altLang="en-US" sz="1200"/>
              <a:pPr eaLnBrk="1" hangingPunct="1"/>
              <a:t>39</a:t>
            </a:fld>
            <a:endParaRPr lang="en-US" altLang="en-US" sz="12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 b="1" i="1" u="sng" dirty="0">
              <a:solidFill>
                <a:srgbClr val="000000"/>
              </a:solidFill>
              <a:latin typeface="OfficinaSans-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235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B3A3135-522C-F046-A3D1-93447E5C4E0D}" type="slidenum">
              <a:rPr lang="en-US" altLang="en-US">
                <a:latin typeface="Times New Roman" charset="0"/>
              </a:rPr>
              <a:pPr eaLnBrk="1" hangingPunct="1"/>
              <a:t>40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211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9D563FF-DB67-C747-9385-137FAEF0A4A4}" type="slidenum">
              <a:rPr lang="en-US" altLang="en-US">
                <a:latin typeface="Times New Roman" charset="0"/>
              </a:rPr>
              <a:pPr eaLnBrk="1" hangingPunct="1"/>
              <a:t>8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756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E56AD28-0527-1144-931B-75AF557CBE54}" type="slidenum">
              <a:rPr lang="en-US" altLang="en-US">
                <a:latin typeface="Times New Roman" charset="0"/>
              </a:rPr>
              <a:pPr eaLnBrk="1" hangingPunct="1"/>
              <a:t>9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819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46BD884-473C-D144-A217-4214041326BE}" type="slidenum">
              <a:rPr lang="en-US" altLang="en-US">
                <a:latin typeface="Times New Roman" charset="0"/>
              </a:rPr>
              <a:pPr eaLnBrk="1" hangingPunct="1"/>
              <a:t>10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218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63E475D-F3E4-FC4B-9CE9-DCE2297D70A1}" type="slidenum">
              <a:rPr lang="en-US" altLang="en-US">
                <a:latin typeface="Times New Roman" charset="0"/>
              </a:rPr>
              <a:pPr eaLnBrk="1" hangingPunct="1"/>
              <a:t>11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418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C3762EB-CAEA-6242-BA0B-5D0CDC8B969B}" type="slidenum">
              <a:rPr lang="en-US" altLang="en-US">
                <a:latin typeface="Times New Roman" charset="0"/>
              </a:rPr>
              <a:pPr eaLnBrk="1" hangingPunct="1"/>
              <a:t>12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61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B770417-71DE-D748-833D-3E1054F5CE09}" type="slidenum">
              <a:rPr lang="en-US" altLang="en-US">
                <a:latin typeface="Times New Roman" charset="0"/>
              </a:rPr>
              <a:pPr eaLnBrk="1" hangingPunct="1"/>
              <a:t>14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677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169454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29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75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184345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23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2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27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71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A54C80-263E-416B-A8E0-580EDEADCBDC}" type="datetimeFigureOut">
              <a:rPr lang="en-US" smtClean="0"/>
              <a:t>10/11/16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9366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9831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89692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23103" y="260661"/>
            <a:ext cx="8539794" cy="1116124"/>
          </a:xfrm>
        </p:spPr>
        <p:txBody>
          <a:bodyPr>
            <a:noAutofit/>
          </a:bodyPr>
          <a:lstStyle/>
          <a:p>
            <a:pPr algn="ctr"/>
            <a:r>
              <a:rPr lang="es-CO" sz="2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Universidad Autónoma del Estado de México</a:t>
            </a:r>
            <a:r>
              <a:rPr lang="es-CO" sz="2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CO" sz="2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CO" sz="2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br>
              <a:rPr lang="es-CO" sz="2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CO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Facultad de Economía</a:t>
            </a:r>
            <a:endParaRPr lang="es-ES" sz="28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860419" y="1818944"/>
            <a:ext cx="4403591" cy="2160240"/>
          </a:xfrm>
        </p:spPr>
        <p:txBody>
          <a:bodyPr>
            <a:noAutofit/>
          </a:bodyPr>
          <a:lstStyle/>
          <a:p>
            <a:pPr algn="ctr"/>
            <a:endParaRPr lang="es-MX" sz="20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MX" sz="20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Licenciatura en Negocios Internacionales, Bilingüe</a:t>
            </a:r>
          </a:p>
          <a:p>
            <a:pPr algn="ctr"/>
            <a:endParaRPr lang="es-MX" sz="20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MX" sz="20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Unidad de Aprendizaje:</a:t>
            </a:r>
          </a:p>
          <a:p>
            <a:pPr algn="ctr"/>
            <a:r>
              <a:rPr lang="es-MX" sz="20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Fundamentos Economicos de los Negocios</a:t>
            </a:r>
            <a:r>
              <a:rPr lang="es-MX" sz="20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*</a:t>
            </a:r>
          </a:p>
          <a:p>
            <a:pPr algn="ctr"/>
            <a:endParaRPr lang="es-MX" sz="2000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MX" sz="20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Unidad 3.- Analisis de la Demanda</a:t>
            </a:r>
            <a:endParaRPr lang="es-MX" sz="20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s-MX" sz="20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s-MX" sz="20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s-MX" sz="20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es-ES" sz="24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Elaboró: Gabriela Munguía Vázquez</a:t>
            </a: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7824192" y="6381328"/>
            <a:ext cx="2728392" cy="3509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ctr" defTabSz="914400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s-CO" sz="1600" b="1" spc="250" dirty="0"/>
              <a:t>Octubre</a:t>
            </a:r>
            <a:r>
              <a:rPr lang="es-CO" sz="1600" b="1" cap="all" spc="250" dirty="0"/>
              <a:t> </a:t>
            </a:r>
            <a:r>
              <a:rPr lang="es-CO" sz="1600" b="1" cap="all" spc="250" dirty="0" smtClean="0"/>
              <a:t>2016</a:t>
            </a:r>
            <a:endParaRPr lang="es-ES" sz="1600" b="1" cap="all" spc="250" dirty="0"/>
          </a:p>
          <a:p>
            <a:pPr algn="ctr" defTabSz="914400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s-ES" sz="1600" b="1" cap="all" spc="250" dirty="0"/>
          </a:p>
        </p:txBody>
      </p:sp>
      <p:pic>
        <p:nvPicPr>
          <p:cNvPr id="1026" name="Picture 2" descr="D:\planeación_2011-2015\Logos\esc uaem_orig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3985" y="4734044"/>
            <a:ext cx="932432" cy="828000"/>
          </a:xfrm>
          <a:prstGeom prst="rect">
            <a:avLst/>
          </a:prstGeom>
          <a:noFill/>
        </p:spPr>
      </p:pic>
      <p:pic>
        <p:nvPicPr>
          <p:cNvPr id="4" name="Picture 2" descr="C:\HERE_herd\planeación 2011_2015\Logos\2013\iMAGOTIPO\imagotipodegradado 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228" y="4842044"/>
            <a:ext cx="57587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HERE_herd\planeación 2011_2015\Logos\escudo fac de ECONOMI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063" y="4842044"/>
            <a:ext cx="749361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2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0C7E8D5A-FA23-3746-82BD-5C70A98D81E9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4648200" y="312420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24580" name="WordArt 3"/>
          <p:cNvSpPr>
            <a:spLocks noChangeArrowheads="1" noChangeShapeType="1" noTextEdit="1"/>
          </p:cNvSpPr>
          <p:nvPr/>
        </p:nvSpPr>
        <p:spPr bwMode="auto">
          <a:xfrm>
            <a:off x="2362200" y="381000"/>
            <a:ext cx="7620000" cy="990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Ordinal and Cardinal Ranking</a:t>
            </a:r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32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 b="1">
                <a:latin typeface="Book Antiqua" charset="0"/>
              </a:rPr>
              <a:t>Ordinal</a:t>
            </a:r>
            <a:r>
              <a:rPr lang="en-GB" altLang="en-US" sz="2800">
                <a:latin typeface="Book Antiqua" charset="0"/>
              </a:rPr>
              <a:t> </a:t>
            </a:r>
            <a:r>
              <a:rPr lang="en-GB" altLang="en-US" sz="2800" b="1">
                <a:latin typeface="Book Antiqua" charset="0"/>
              </a:rPr>
              <a:t>ranking</a:t>
            </a:r>
            <a:r>
              <a:rPr lang="en-GB" altLang="en-US" sz="2800">
                <a:latin typeface="Book Antiqua" charset="0"/>
              </a:rPr>
              <a:t> gives information about the </a:t>
            </a:r>
            <a:r>
              <a:rPr lang="en-GB" altLang="en-US" sz="2800" b="1">
                <a:latin typeface="Book Antiqua" charset="0"/>
              </a:rPr>
              <a:t>order</a:t>
            </a:r>
            <a:r>
              <a:rPr lang="en-GB" altLang="en-US" sz="2800">
                <a:latin typeface="Book Antiqua" charset="0"/>
              </a:rPr>
              <a:t> in which a consumer ranks baskets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E.g. a consumer may prefer A to B, but we cannot know </a:t>
            </a:r>
            <a:r>
              <a:rPr lang="en-GB" altLang="en-US" sz="2800" b="1">
                <a:latin typeface="Book Antiqua" charset="0"/>
              </a:rPr>
              <a:t>how much more</a:t>
            </a:r>
            <a:r>
              <a:rPr lang="en-GB" altLang="en-US" sz="2800">
                <a:latin typeface="Book Antiqua" charset="0"/>
              </a:rPr>
              <a:t> she likes A to B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 b="1">
                <a:latin typeface="Book Antiqua" charset="0"/>
              </a:rPr>
              <a:t>Cardinal ranking</a:t>
            </a:r>
            <a:r>
              <a:rPr lang="en-GB" altLang="en-US" sz="2800">
                <a:latin typeface="Book Antiqua" charset="0"/>
              </a:rPr>
              <a:t> gives information about the </a:t>
            </a:r>
            <a:r>
              <a:rPr lang="en-GB" altLang="en-US" sz="2800" b="1">
                <a:latin typeface="Book Antiqua" charset="0"/>
              </a:rPr>
              <a:t>intensity</a:t>
            </a:r>
            <a:r>
              <a:rPr lang="en-GB" altLang="en-US" sz="2800">
                <a:latin typeface="Book Antiqua" charset="0"/>
              </a:rPr>
              <a:t> of a consumer’s preferences.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We can measure the strength of a consumer’s preference for A over B.</a:t>
            </a:r>
          </a:p>
        </p:txBody>
      </p:sp>
    </p:spTree>
    <p:extLst>
      <p:ext uri="{BB962C8B-B14F-4D97-AF65-F5344CB8AC3E}">
        <p14:creationId xmlns:p14="http://schemas.microsoft.com/office/powerpoint/2010/main" val="88579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9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9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9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9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8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E3E4E8E7-3684-364A-BE64-5B84BF61D0DB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676400" y="1143000"/>
            <a:ext cx="86868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z="2400" b="1" u="sng">
              <a:latin typeface="Book Antiqua" charset="0"/>
              <a:ea typeface="Times New Roman" charset="0"/>
              <a:cs typeface="Times New Roman" charset="0"/>
            </a:endParaRPr>
          </a:p>
          <a:p>
            <a:pPr eaLnBrk="1" hangingPunct="1"/>
            <a:r>
              <a:rPr lang="en-US" altLang="en-US" sz="2400" b="1" u="sng">
                <a:latin typeface="Book Antiqua" charset="0"/>
                <a:ea typeface="Times New Roman" charset="0"/>
                <a:cs typeface="Times New Roman" charset="0"/>
              </a:rPr>
              <a:t>Example:</a:t>
            </a:r>
            <a:r>
              <a:rPr lang="en-US" altLang="en-US" sz="2400">
                <a:latin typeface="Book Antiqua" charset="0"/>
                <a:ea typeface="Times New Roman" charset="0"/>
                <a:cs typeface="Times New Roman" charset="0"/>
              </a:rPr>
              <a:t> Consider the result of an exam</a:t>
            </a:r>
          </a:p>
          <a:p>
            <a:pPr eaLnBrk="1" hangingPunct="1"/>
            <a:endParaRPr lang="en-US" altLang="en-US" sz="2400">
              <a:latin typeface="Book Antiqua" charset="0"/>
              <a:ea typeface="Times New Roman" charset="0"/>
              <a:cs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en-US" sz="2400">
                <a:latin typeface="Book Antiqua" charset="0"/>
                <a:ea typeface="Times New Roman" charset="0"/>
                <a:cs typeface="Times New Roman" charset="0"/>
              </a:rPr>
              <a:t>An </a:t>
            </a:r>
            <a:r>
              <a:rPr lang="en-US" altLang="en-US" sz="2400" u="sng">
                <a:latin typeface="Book Antiqua" charset="0"/>
                <a:ea typeface="Times New Roman" charset="0"/>
                <a:cs typeface="Times New Roman" charset="0"/>
              </a:rPr>
              <a:t>ordinal</a:t>
            </a:r>
            <a:r>
              <a:rPr lang="en-US" altLang="en-US" sz="2400">
                <a:latin typeface="Book Antiqua" charset="0"/>
                <a:ea typeface="Times New Roman" charset="0"/>
                <a:cs typeface="Times New Roman" charset="0"/>
              </a:rPr>
              <a:t> ranking lists the students in order of their performance </a:t>
            </a:r>
          </a:p>
          <a:p>
            <a:pPr lvl="1" eaLnBrk="1" hangingPunct="1"/>
            <a:r>
              <a:rPr lang="en-US" altLang="en-US" sz="2400">
                <a:latin typeface="Book Antiqua" charset="0"/>
                <a:ea typeface="Times New Roman" charset="0"/>
                <a:cs typeface="Times New Roman" charset="0"/>
              </a:rPr>
              <a:t>	E.g., Harry did best, Sean did second best, Betty did third best, and so on.</a:t>
            </a:r>
          </a:p>
          <a:p>
            <a:pPr lvl="1" eaLnBrk="1" hangingPunct="1"/>
            <a:r>
              <a:rPr lang="en-US" altLang="en-US" sz="2400">
                <a:latin typeface="Book Antiqua" charset="0"/>
                <a:ea typeface="Times New Roman" charset="0"/>
                <a:cs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en-US" sz="2400">
                <a:latin typeface="Book Antiqua" charset="0"/>
                <a:ea typeface="Times New Roman" charset="0"/>
                <a:cs typeface="Times New Roman" charset="0"/>
              </a:rPr>
              <a:t>A </a:t>
            </a:r>
            <a:r>
              <a:rPr lang="en-US" altLang="en-US" sz="2400" u="sng">
                <a:latin typeface="Book Antiqua" charset="0"/>
                <a:ea typeface="Times New Roman" charset="0"/>
                <a:cs typeface="Times New Roman" charset="0"/>
              </a:rPr>
              <a:t>cardinal</a:t>
            </a:r>
            <a:r>
              <a:rPr lang="en-US" altLang="en-US" sz="2400">
                <a:latin typeface="Book Antiqua" charset="0"/>
                <a:ea typeface="Times New Roman" charset="0"/>
                <a:cs typeface="Times New Roman" charset="0"/>
              </a:rPr>
              <a:t> ranking gives the marks of the exam, based on an absolute marking standard </a:t>
            </a:r>
          </a:p>
          <a:p>
            <a:pPr lvl="1" eaLnBrk="1" hangingPunct="1"/>
            <a:r>
              <a:rPr lang="en-US" altLang="en-US" sz="2400">
                <a:latin typeface="Book Antiqua" charset="0"/>
                <a:ea typeface="Times New Roman" charset="0"/>
                <a:cs typeface="Times New Roman" charset="0"/>
              </a:rPr>
              <a:t>	E.g. Harry got 90, Sean got 85, Betty got 80, and so on.  </a:t>
            </a:r>
          </a:p>
        </p:txBody>
      </p:sp>
    </p:spTree>
    <p:extLst>
      <p:ext uri="{BB962C8B-B14F-4D97-AF65-F5344CB8AC3E}">
        <p14:creationId xmlns:p14="http://schemas.microsoft.com/office/powerpoint/2010/main" val="128183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89747EF2-182E-0945-A109-C7D0928B4DE4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3200" dirty="0">
                <a:latin typeface="Book Antiqua" charset="0"/>
              </a:rPr>
              <a:t>Implications of an </a:t>
            </a:r>
            <a:r>
              <a:rPr lang="en-GB" altLang="en-US" sz="3200" b="1" dirty="0">
                <a:latin typeface="Book Antiqua" charset="0"/>
              </a:rPr>
              <a:t>ordinal utility function: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 dirty="0">
                <a:latin typeface="Book Antiqua" charset="0"/>
              </a:rPr>
              <a:t>Difference in magnitudes of utility have no interpretation per se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 dirty="0">
                <a:latin typeface="Book Antiqua" charset="0"/>
              </a:rPr>
              <a:t>Utility is </a:t>
            </a:r>
            <a:r>
              <a:rPr lang="en-GB" altLang="en-US" sz="2800" u="sng" dirty="0">
                <a:latin typeface="Book Antiqua" charset="0"/>
              </a:rPr>
              <a:t>not</a:t>
            </a:r>
            <a:r>
              <a:rPr lang="en-GB" altLang="en-US" sz="2800" dirty="0">
                <a:latin typeface="Book Antiqua" charset="0"/>
              </a:rPr>
              <a:t> comparable across </a:t>
            </a:r>
            <a:r>
              <a:rPr lang="en-GB" altLang="en-US" sz="2800" dirty="0" smtClean="0">
                <a:latin typeface="Book Antiqua" charset="0"/>
              </a:rPr>
              <a:t>individuals</a:t>
            </a:r>
            <a:endParaRPr lang="en-GB" altLang="en-US" sz="2800" dirty="0">
              <a:latin typeface="Book Antiqua" charset="0"/>
            </a:endParaRPr>
          </a:p>
        </p:txBody>
      </p:sp>
      <p:sp>
        <p:nvSpPr>
          <p:cNvPr id="26628" name="WordArt 13"/>
          <p:cNvSpPr>
            <a:spLocks noChangeArrowheads="1" noChangeShapeType="1" noTextEdit="1"/>
          </p:cNvSpPr>
          <p:nvPr/>
        </p:nvSpPr>
        <p:spPr bwMode="auto">
          <a:xfrm>
            <a:off x="2362201" y="381000"/>
            <a:ext cx="6265863" cy="990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The Utility Function</a:t>
            </a:r>
          </a:p>
        </p:txBody>
      </p:sp>
    </p:spTree>
    <p:extLst>
      <p:ext uri="{BB962C8B-B14F-4D97-AF65-F5344CB8AC3E}">
        <p14:creationId xmlns:p14="http://schemas.microsoft.com/office/powerpoint/2010/main" val="115654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3.2 </a:t>
            </a:r>
            <a:r>
              <a:rPr lang="en-US" dirty="0" err="1" smtClean="0"/>
              <a:t>intercambios</a:t>
            </a:r>
            <a:r>
              <a:rPr lang="en-US" dirty="0" smtClean="0"/>
              <a:t> y </a:t>
            </a:r>
            <a:r>
              <a:rPr lang="en-US" dirty="0" err="1" smtClean="0"/>
              <a:t>sustitucion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95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C24AD7D2-4D70-D64E-AADA-F5B82105F311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32771" name="WordArt 9"/>
          <p:cNvSpPr>
            <a:spLocks noChangeArrowheads="1" noChangeShapeType="1" noTextEdit="1"/>
          </p:cNvSpPr>
          <p:nvPr/>
        </p:nvSpPr>
        <p:spPr bwMode="auto">
          <a:xfrm>
            <a:off x="2743200" y="381001"/>
            <a:ext cx="6629400" cy="1571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3.2 Marginal </a:t>
            </a:r>
            <a:r>
              <a:rPr lang="en-US" sz="3600" kern="10" dirty="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Utility and the</a:t>
            </a:r>
          </a:p>
          <a:p>
            <a:pPr algn="ctr"/>
            <a:r>
              <a:rPr lang="en-US" sz="3600" kern="10" dirty="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Marginal Rate of Substitution</a:t>
            </a:r>
          </a:p>
        </p:txBody>
      </p:sp>
      <p:sp>
        <p:nvSpPr>
          <p:cNvPr id="176138" name="Rectangle 10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3200" dirty="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dirty="0">
                <a:latin typeface="Book Antiqua" charset="0"/>
              </a:rPr>
              <a:t>We can express the MRS for any basket as a ratio of the marginal utilities of the goods in that basket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2800" dirty="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 dirty="0">
                <a:latin typeface="Book Antiqua" charset="0"/>
              </a:rPr>
              <a:t>Suppose the consumer changes the level of consumption of x and y. Using differentials: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dirty="0">
                <a:latin typeface="Book Antiqua" charset="0"/>
              </a:rPr>
              <a:t>		</a:t>
            </a:r>
            <a:r>
              <a:rPr lang="en-GB" altLang="en-US" sz="2800" dirty="0" err="1">
                <a:latin typeface="Book Antiqua" charset="0"/>
              </a:rPr>
              <a:t>dU</a:t>
            </a:r>
            <a:r>
              <a:rPr lang="en-GB" altLang="en-US" sz="2800" dirty="0">
                <a:latin typeface="Book Antiqua" charset="0"/>
              </a:rPr>
              <a:t> = </a:t>
            </a:r>
            <a:r>
              <a:rPr lang="en-GB" altLang="en-US" sz="2800" dirty="0" err="1">
                <a:latin typeface="Book Antiqua" charset="0"/>
              </a:rPr>
              <a:t>MU</a:t>
            </a:r>
            <a:r>
              <a:rPr lang="en-GB" altLang="en-US" sz="2800" baseline="-25000" dirty="0" err="1">
                <a:latin typeface="Book Antiqua" charset="0"/>
              </a:rPr>
              <a:t>x</a:t>
            </a:r>
            <a:r>
              <a:rPr lang="en-GB" altLang="en-US" sz="2800" dirty="0">
                <a:latin typeface="Book Antiqua" charset="0"/>
              </a:rPr>
              <a:t> . dx + </a:t>
            </a:r>
            <a:r>
              <a:rPr lang="en-GB" altLang="en-US" sz="2800" dirty="0" err="1">
                <a:latin typeface="Book Antiqua" charset="0"/>
              </a:rPr>
              <a:t>MU</a:t>
            </a:r>
            <a:r>
              <a:rPr lang="en-GB" altLang="en-US" sz="2800" baseline="-25000" dirty="0" err="1">
                <a:latin typeface="Book Antiqua" charset="0"/>
              </a:rPr>
              <a:t>y</a:t>
            </a:r>
            <a:r>
              <a:rPr lang="en-GB" altLang="en-US" sz="2800" dirty="0">
                <a:latin typeface="Book Antiqua" charset="0"/>
              </a:rPr>
              <a:t> . </a:t>
            </a:r>
            <a:r>
              <a:rPr lang="en-GB" altLang="en-US" sz="2800" dirty="0" err="1">
                <a:latin typeface="Book Antiqua" charset="0"/>
              </a:rPr>
              <a:t>dy</a:t>
            </a:r>
            <a:endParaRPr lang="en-GB" altLang="en-US" sz="2800" dirty="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 dirty="0">
                <a:latin typeface="Book Antiqua" charset="0"/>
              </a:rPr>
              <a:t>Along a particular indifference curve, </a:t>
            </a:r>
            <a:r>
              <a:rPr lang="en-GB" altLang="en-US" sz="2800" dirty="0" err="1">
                <a:latin typeface="Book Antiqua" charset="0"/>
              </a:rPr>
              <a:t>dU</a:t>
            </a:r>
            <a:r>
              <a:rPr lang="en-GB" altLang="en-US" sz="2800" dirty="0">
                <a:latin typeface="Book Antiqua" charset="0"/>
              </a:rPr>
              <a:t> = 0, so: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dirty="0">
                <a:latin typeface="Book Antiqua" charset="0"/>
              </a:rPr>
              <a:t>	0 = </a:t>
            </a:r>
            <a:r>
              <a:rPr lang="en-GB" altLang="en-US" sz="2800" dirty="0" err="1">
                <a:latin typeface="Book Antiqua" charset="0"/>
              </a:rPr>
              <a:t>MU</a:t>
            </a:r>
            <a:r>
              <a:rPr lang="en-GB" altLang="en-US" sz="2800" baseline="-25000" dirty="0" err="1">
                <a:latin typeface="Book Antiqua" charset="0"/>
              </a:rPr>
              <a:t>x</a:t>
            </a:r>
            <a:r>
              <a:rPr lang="en-GB" altLang="en-US" sz="2800" dirty="0">
                <a:latin typeface="Book Antiqua" charset="0"/>
              </a:rPr>
              <a:t> . dx + </a:t>
            </a:r>
            <a:r>
              <a:rPr lang="en-GB" altLang="en-US" sz="2800" dirty="0" err="1">
                <a:latin typeface="Book Antiqua" charset="0"/>
              </a:rPr>
              <a:t>MU</a:t>
            </a:r>
            <a:r>
              <a:rPr lang="en-GB" altLang="en-US" sz="2800" baseline="-25000" dirty="0" err="1">
                <a:latin typeface="Book Antiqua" charset="0"/>
              </a:rPr>
              <a:t>y</a:t>
            </a:r>
            <a:r>
              <a:rPr lang="en-GB" altLang="en-US" sz="2800" dirty="0">
                <a:latin typeface="Book Antiqua" charset="0"/>
              </a:rPr>
              <a:t> . </a:t>
            </a:r>
            <a:r>
              <a:rPr lang="en-GB" altLang="en-US" sz="2800" dirty="0" err="1">
                <a:latin typeface="Book Antiqua" charset="0"/>
              </a:rPr>
              <a:t>dy</a:t>
            </a:r>
            <a:endParaRPr lang="en-GB" altLang="en-US" sz="2800" dirty="0">
              <a:latin typeface="Book Antiqua" charset="0"/>
            </a:endParaRP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2800" dirty="0">
              <a:latin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0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6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6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6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6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6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8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1365000B-DF45-C24E-BB5C-162C1F168CDE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33795" name="WordArt 13"/>
          <p:cNvSpPr>
            <a:spLocks noChangeArrowheads="1" noChangeShapeType="1" noTextEdit="1"/>
          </p:cNvSpPr>
          <p:nvPr/>
        </p:nvSpPr>
        <p:spPr bwMode="auto">
          <a:xfrm>
            <a:off x="2743200" y="381001"/>
            <a:ext cx="6629400" cy="1571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Marginal Utility and the</a:t>
            </a:r>
          </a:p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Marginal Rate of Substitution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32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Solving for dy/dx: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		</a:t>
            </a:r>
            <a:r>
              <a:rPr lang="en-GB" altLang="en-US" sz="2800" u="sng">
                <a:latin typeface="Book Antiqua" charset="0"/>
              </a:rPr>
              <a:t>dy</a:t>
            </a:r>
            <a:r>
              <a:rPr lang="en-GB" altLang="en-US" sz="2800">
                <a:latin typeface="Book Antiqua" charset="0"/>
              </a:rPr>
              <a:t> = _ </a:t>
            </a:r>
            <a:r>
              <a:rPr lang="en-GB" altLang="en-US" sz="2800" u="sng">
                <a:latin typeface="Book Antiqua" charset="0"/>
              </a:rPr>
              <a:t>MU</a:t>
            </a:r>
            <a:r>
              <a:rPr lang="en-GB" altLang="en-US" sz="2800" u="sng" baseline="-25000">
                <a:latin typeface="Book Antiqua" charset="0"/>
              </a:rPr>
              <a:t>x</a:t>
            </a:r>
            <a:endParaRPr lang="en-GB" altLang="en-US" sz="2800" u="sng">
              <a:latin typeface="Book Antiqua" charset="0"/>
            </a:endParaRPr>
          </a:p>
          <a:p>
            <a:pPr lvl="1" eaLnBrk="1" hangingPunct="1"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		dx	  MU</a:t>
            </a:r>
            <a:r>
              <a:rPr lang="en-GB" altLang="en-US" sz="2800" baseline="-25000">
                <a:latin typeface="Book Antiqua" charset="0"/>
              </a:rPr>
              <a:t>y</a:t>
            </a:r>
            <a:endParaRPr lang="en-GB" altLang="en-US" sz="2800">
              <a:latin typeface="Book Antiqua" charset="0"/>
            </a:endParaRPr>
          </a:p>
          <a:p>
            <a:pPr eaLnBrk="1" hangingPunct="1"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By definition, MRS</a:t>
            </a:r>
            <a:r>
              <a:rPr lang="en-GB" altLang="en-US" sz="2800" baseline="-25000">
                <a:latin typeface="Book Antiqua" charset="0"/>
              </a:rPr>
              <a:t>x,y</a:t>
            </a:r>
            <a:r>
              <a:rPr lang="en-GB" altLang="en-US" sz="2800">
                <a:latin typeface="Book Antiqua" charset="0"/>
              </a:rPr>
              <a:t> is the negative of the slope of the indifference curve: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		MRS</a:t>
            </a:r>
            <a:r>
              <a:rPr lang="en-GB" altLang="en-US" sz="2800" baseline="-25000">
                <a:latin typeface="Book Antiqua" charset="0"/>
              </a:rPr>
              <a:t>x,y</a:t>
            </a:r>
            <a:r>
              <a:rPr lang="en-GB" altLang="en-US" sz="2800">
                <a:latin typeface="Book Antiqua" charset="0"/>
              </a:rPr>
              <a:t> = </a:t>
            </a:r>
            <a:r>
              <a:rPr lang="en-GB" altLang="en-US" sz="2800" u="sng">
                <a:latin typeface="Book Antiqua" charset="0"/>
              </a:rPr>
              <a:t>MU</a:t>
            </a:r>
            <a:r>
              <a:rPr lang="en-GB" altLang="en-US" sz="2800" u="sng" baseline="-25000">
                <a:latin typeface="Book Antiqua" charset="0"/>
              </a:rPr>
              <a:t>x</a:t>
            </a:r>
            <a:endParaRPr lang="en-GB" altLang="en-US" sz="2800" u="sng">
              <a:latin typeface="Book Antiqua" charset="0"/>
            </a:endParaRPr>
          </a:p>
          <a:p>
            <a:pPr lvl="1" eaLnBrk="1" hangingPunct="1"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			       MU</a:t>
            </a:r>
            <a:r>
              <a:rPr lang="en-GB" altLang="en-US" sz="2800" baseline="-25000">
                <a:latin typeface="Book Antiqua" charset="0"/>
              </a:rPr>
              <a:t>y</a:t>
            </a:r>
            <a:endParaRPr lang="en-GB" altLang="en-US" sz="2800">
              <a:latin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55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8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3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8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8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6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FCA8A5DC-6794-FB4E-9F1D-D43A08DB51F5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2743200" y="381001"/>
            <a:ext cx="6629400" cy="1571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Marginal Utility and the</a:t>
            </a:r>
          </a:p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Marginal Rate of Substitution</a:t>
            </a: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32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Diminishing marginal utility implies the indifference curves are convex to the origin (implies averages preferred to extremes)</a:t>
            </a:r>
          </a:p>
        </p:txBody>
      </p:sp>
    </p:spTree>
    <p:extLst>
      <p:ext uri="{BB962C8B-B14F-4D97-AF65-F5344CB8AC3E}">
        <p14:creationId xmlns:p14="http://schemas.microsoft.com/office/powerpoint/2010/main" val="155834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8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0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3.3. </a:t>
            </a:r>
            <a:r>
              <a:rPr lang="en-US" dirty="0" err="1" smtClean="0"/>
              <a:t>pricipios</a:t>
            </a:r>
            <a:r>
              <a:rPr lang="en-US" dirty="0" smtClean="0"/>
              <a:t> de </a:t>
            </a:r>
            <a:r>
              <a:rPr lang="en-US" dirty="0" err="1" smtClean="0"/>
              <a:t>equimarginalidad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8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D9D64522-3E83-8F4D-AB55-4A67B318CA52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29699" name="WordArt 2"/>
          <p:cNvSpPr>
            <a:spLocks noChangeArrowheads="1" noChangeShapeType="1" noTextEdit="1"/>
          </p:cNvSpPr>
          <p:nvPr/>
        </p:nvSpPr>
        <p:spPr bwMode="auto">
          <a:xfrm>
            <a:off x="1905000" y="304800"/>
            <a:ext cx="5761038" cy="990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3.3. Marginal </a:t>
            </a:r>
            <a:r>
              <a:rPr lang="en-US" sz="3600" kern="10" dirty="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Utility</a:t>
            </a:r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32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u="sng">
                <a:latin typeface="Book Antiqua" charset="0"/>
              </a:rPr>
              <a:t>Definition</a:t>
            </a:r>
            <a:r>
              <a:rPr lang="en-GB" altLang="en-US" sz="2800">
                <a:latin typeface="Book Antiqua" charset="0"/>
              </a:rPr>
              <a:t>:	The </a:t>
            </a:r>
            <a:r>
              <a:rPr lang="en-GB" altLang="en-US" sz="2800" b="1">
                <a:latin typeface="Book Antiqua" charset="0"/>
              </a:rPr>
              <a:t>marginal utility</a:t>
            </a:r>
            <a:r>
              <a:rPr lang="en-GB" altLang="en-US" sz="2800">
                <a:latin typeface="Book Antiqua" charset="0"/>
              </a:rPr>
              <a:t> of </a:t>
            </a:r>
            <a:r>
              <a:rPr lang="en-GB" altLang="en-US" sz="2800" i="1">
                <a:latin typeface="Book Antiqua" charset="0"/>
              </a:rPr>
              <a:t>good x</a:t>
            </a:r>
            <a:r>
              <a:rPr lang="en-GB" altLang="en-US" sz="2800">
                <a:latin typeface="Book Antiqua" charset="0"/>
              </a:rPr>
              <a:t> is the additional utility that the consumer gets from consuming a little more of x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		MU</a:t>
            </a:r>
            <a:r>
              <a:rPr lang="en-GB" altLang="en-US" sz="2800" baseline="-25000">
                <a:latin typeface="Book Antiqua" charset="0"/>
              </a:rPr>
              <a:t>x</a:t>
            </a:r>
            <a:r>
              <a:rPr lang="en-GB" altLang="en-US" sz="2800">
                <a:latin typeface="Book Antiqua" charset="0"/>
              </a:rPr>
              <a:t> = </a:t>
            </a:r>
            <a:r>
              <a:rPr lang="en-GB" altLang="en-US" sz="2800" u="sng">
                <a:latin typeface="Book Antiqua" charset="0"/>
              </a:rPr>
              <a:t>dU</a:t>
            </a:r>
          </a:p>
          <a:p>
            <a:pPr lvl="1" eaLnBrk="1" hangingPunct="1"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			   dx 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It is is the slope of the utility function with respect to x.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It assumes that the consumption of all other goods in consumer’s basket remain constant.</a:t>
            </a:r>
          </a:p>
        </p:txBody>
      </p:sp>
    </p:spTree>
    <p:extLst>
      <p:ext uri="{BB962C8B-B14F-4D97-AF65-F5344CB8AC3E}">
        <p14:creationId xmlns:p14="http://schemas.microsoft.com/office/powerpoint/2010/main" val="178801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53F0DFFE-28DF-784A-9DB5-068201BE9C92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30723" name="WordArt 7"/>
          <p:cNvSpPr>
            <a:spLocks noChangeArrowheads="1" noChangeShapeType="1" noTextEdit="1"/>
          </p:cNvSpPr>
          <p:nvPr/>
        </p:nvSpPr>
        <p:spPr bwMode="auto">
          <a:xfrm>
            <a:off x="1905000" y="304800"/>
            <a:ext cx="8153400" cy="990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Diminishing Marginal Utility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32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u="sng">
                <a:latin typeface="Book Antiqua" charset="0"/>
              </a:rPr>
              <a:t>Definition</a:t>
            </a:r>
            <a:r>
              <a:rPr lang="en-GB" altLang="en-US" sz="2800">
                <a:latin typeface="Book Antiqua" charset="0"/>
              </a:rPr>
              <a:t>:	The principle of </a:t>
            </a:r>
            <a:r>
              <a:rPr lang="en-GB" altLang="en-US" sz="2800" b="1">
                <a:latin typeface="Book Antiqua" charset="0"/>
              </a:rPr>
              <a:t>diminishing marginal utility</a:t>
            </a:r>
            <a:r>
              <a:rPr lang="en-GB" altLang="en-US" sz="2800">
                <a:latin typeface="Book Antiqua" charset="0"/>
              </a:rPr>
              <a:t> states that the marginal utility of a good falls as consumption of that good increases.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28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u="sng">
                <a:latin typeface="Book Antiqua" charset="0"/>
              </a:rPr>
              <a:t>Note</a:t>
            </a:r>
            <a:r>
              <a:rPr lang="en-GB" altLang="en-US" sz="2800">
                <a:latin typeface="Book Antiqua" charset="0"/>
              </a:rPr>
              <a:t>: A positive marginal utility implies monotonicity.</a:t>
            </a:r>
          </a:p>
        </p:txBody>
      </p:sp>
    </p:spTree>
    <p:extLst>
      <p:ext uri="{BB962C8B-B14F-4D97-AF65-F5344CB8AC3E}">
        <p14:creationId xmlns:p14="http://schemas.microsoft.com/office/powerpoint/2010/main" val="24190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Guión</a:t>
            </a:r>
            <a:r>
              <a:rPr lang="en-US" dirty="0" smtClean="0"/>
              <a:t> </a:t>
            </a:r>
            <a:r>
              <a:rPr lang="en-US" dirty="0" err="1" smtClean="0"/>
              <a:t>explicativo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Las siguientes diapositivas </a:t>
            </a:r>
            <a:r>
              <a:rPr lang="en-US" dirty="0" err="1" smtClean="0"/>
              <a:t>contienen</a:t>
            </a:r>
            <a:r>
              <a:rPr lang="en-US" dirty="0" smtClean="0"/>
              <a:t> </a:t>
            </a:r>
            <a:r>
              <a:rPr lang="en-US" dirty="0" err="1" smtClean="0"/>
              <a:t>puntos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Unidad</a:t>
            </a:r>
            <a:r>
              <a:rPr lang="en-US" dirty="0" smtClean="0"/>
              <a:t> I de UA </a:t>
            </a:r>
            <a:r>
              <a:rPr lang="en-US" dirty="0" err="1" smtClean="0"/>
              <a:t>Fundamentos</a:t>
            </a:r>
            <a:r>
              <a:rPr lang="en-US" dirty="0" smtClean="0"/>
              <a:t> </a:t>
            </a:r>
            <a:r>
              <a:rPr lang="en-US" dirty="0" err="1" smtClean="0"/>
              <a:t>Económicos</a:t>
            </a:r>
            <a:r>
              <a:rPr lang="en-US" dirty="0" smtClean="0"/>
              <a:t> de los </a:t>
            </a:r>
            <a:r>
              <a:rPr lang="en-US" dirty="0" err="1" smtClean="0"/>
              <a:t>Negocios</a:t>
            </a:r>
            <a:r>
              <a:rPr lang="en-US" dirty="0" smtClean="0"/>
              <a:t>*. </a:t>
            </a:r>
          </a:p>
          <a:p>
            <a:pPr algn="just"/>
            <a:r>
              <a:rPr lang="en-US" dirty="0" err="1" smtClean="0"/>
              <a:t>Éstas</a:t>
            </a:r>
            <a:r>
              <a:rPr lang="en-US" dirty="0" smtClean="0"/>
              <a:t> se </a:t>
            </a:r>
            <a:r>
              <a:rPr lang="en-US" dirty="0" err="1" smtClean="0"/>
              <a:t>complementan</a:t>
            </a:r>
            <a:r>
              <a:rPr lang="en-US" dirty="0" smtClean="0"/>
              <a:t> con </a:t>
            </a:r>
            <a:r>
              <a:rPr lang="en-US" dirty="0" err="1" smtClean="0"/>
              <a:t>ejemplos</a:t>
            </a:r>
            <a:r>
              <a:rPr lang="en-US" dirty="0" smtClean="0"/>
              <a:t> </a:t>
            </a:r>
            <a:r>
              <a:rPr lang="en-US" dirty="0" err="1" smtClean="0"/>
              <a:t>claros</a:t>
            </a:r>
            <a:r>
              <a:rPr lang="en-US" dirty="0" smtClean="0"/>
              <a:t> y </a:t>
            </a:r>
            <a:r>
              <a:rPr lang="en-US" dirty="0" err="1" smtClean="0"/>
              <a:t>ejercicios</a:t>
            </a:r>
            <a:r>
              <a:rPr lang="en-US" dirty="0" smtClean="0"/>
              <a:t> con la </a:t>
            </a:r>
            <a:r>
              <a:rPr lang="en-US" dirty="0" err="1" smtClean="0"/>
              <a:t>finalidad</a:t>
            </a:r>
            <a:r>
              <a:rPr lang="en-US" dirty="0" smtClean="0"/>
              <a:t> de </a:t>
            </a:r>
            <a:r>
              <a:rPr lang="en-US" dirty="0" err="1" smtClean="0"/>
              <a:t>ayudar</a:t>
            </a:r>
            <a:r>
              <a:rPr lang="en-US" dirty="0" smtClean="0"/>
              <a:t> a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alumno</a:t>
            </a:r>
            <a:r>
              <a:rPr lang="en-US" dirty="0" smtClean="0"/>
              <a:t> </a:t>
            </a:r>
            <a:r>
              <a:rPr lang="en-US" dirty="0" err="1" smtClean="0"/>
              <a:t>tenga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comprensión</a:t>
            </a:r>
            <a:r>
              <a:rPr lang="en-US" dirty="0" smtClean="0"/>
              <a:t> de los </a:t>
            </a:r>
            <a:r>
              <a:rPr lang="en-US" dirty="0" err="1" smtClean="0"/>
              <a:t>temas</a:t>
            </a:r>
            <a:r>
              <a:rPr lang="en-US" dirty="0" smtClean="0"/>
              <a:t> </a:t>
            </a:r>
            <a:r>
              <a:rPr lang="en-US" dirty="0" err="1" smtClean="0"/>
              <a:t>tratados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2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3.4 </a:t>
            </a: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basados</a:t>
            </a:r>
            <a:r>
              <a:rPr lang="en-US" dirty="0" smtClean="0"/>
              <a:t> en </a:t>
            </a:r>
            <a:r>
              <a:rPr lang="en-US" dirty="0" err="1" smtClean="0"/>
              <a:t>cuervas</a:t>
            </a:r>
            <a:r>
              <a:rPr lang="en-US" dirty="0" smtClean="0"/>
              <a:t> de </a:t>
            </a:r>
            <a:r>
              <a:rPr lang="en-US" dirty="0" err="1" smtClean="0"/>
              <a:t>indiferencia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7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C430449-E5D1-DC43-9BED-4041BCB20A4F}" type="slidenum">
              <a:rPr lang="en-US" altLang="en-US"/>
              <a:pPr eaLnBrk="1" hangingPunct="1"/>
              <a:t>21</a:t>
            </a:fld>
            <a:endParaRPr lang="en-US" altLang="en-US"/>
          </a:p>
        </p:txBody>
      </p:sp>
      <p:sp>
        <p:nvSpPr>
          <p:cNvPr id="5123" name="WordArt 2"/>
          <p:cNvSpPr>
            <a:spLocks noChangeArrowheads="1" noChangeShapeType="1" noTextEdit="1"/>
          </p:cNvSpPr>
          <p:nvPr/>
        </p:nvSpPr>
        <p:spPr bwMode="auto">
          <a:xfrm>
            <a:off x="1752601" y="685800"/>
            <a:ext cx="8424863" cy="1752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en-US" sz="1200" kern="10" spc="-12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99CC"/>
              </a:solidFill>
              <a:effectLst>
                <a:outerShdw blurRad="63500" dist="125724" dir="18900000" algn="ctr" rotWithShape="0">
                  <a:srgbClr val="000099">
                    <a:alpha val="74998"/>
                  </a:srgbClr>
                </a:outerShdw>
              </a:effectLst>
              <a:latin typeface="Impact" charset="0"/>
              <a:ea typeface="Impact" charset="0"/>
              <a:cs typeface="Impact" charset="0"/>
            </a:endParaRPr>
          </a:p>
          <a:p>
            <a:pPr algn="ctr"/>
            <a:endParaRPr lang="en-US" sz="1200" kern="10" spc="-12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99CC"/>
              </a:solidFill>
              <a:effectLst>
                <a:outerShdw blurRad="63500" dist="125724" dir="18900000" algn="ctr" rotWithShape="0">
                  <a:srgbClr val="000099">
                    <a:alpha val="74998"/>
                  </a:srgbClr>
                </a:outerShdw>
              </a:effectLst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5124" name="Rectangle 12"/>
          <p:cNvSpPr>
            <a:spLocks noChangeArrowheads="1"/>
          </p:cNvSpPr>
          <p:nvPr/>
        </p:nvSpPr>
        <p:spPr bwMode="auto">
          <a:xfrm>
            <a:off x="3352800" y="6019801"/>
            <a:ext cx="67818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10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endParaRPr lang="en-US" altLang="en-US" sz="100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spcBef>
                <a:spcPct val="50000"/>
              </a:spcBef>
            </a:pPr>
            <a:endParaRPr lang="en-US" altLang="en-US" sz="100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110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endParaRPr lang="en-US" altLang="en-US" sz="200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125" name="WordArt 15"/>
          <p:cNvSpPr>
            <a:spLocks noChangeArrowheads="1" noChangeShapeType="1" noTextEdit="1"/>
          </p:cNvSpPr>
          <p:nvPr/>
        </p:nvSpPr>
        <p:spPr bwMode="auto">
          <a:xfrm>
            <a:off x="1847850" y="404814"/>
            <a:ext cx="7905750" cy="9667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3.4 Indifference </a:t>
            </a:r>
            <a:r>
              <a:rPr lang="en-US" sz="3600" kern="10" dirty="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Curves</a:t>
            </a: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32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u="sng">
                <a:latin typeface="Book Antiqua" charset="0"/>
              </a:rPr>
              <a:t>Definition</a:t>
            </a:r>
            <a:r>
              <a:rPr lang="en-GB" altLang="en-US" sz="2800">
                <a:latin typeface="Book Antiqua" charset="0"/>
              </a:rPr>
              <a:t>:	An </a:t>
            </a:r>
            <a:r>
              <a:rPr lang="en-GB" altLang="en-US" sz="2800" b="1">
                <a:latin typeface="Book Antiqua" charset="0"/>
              </a:rPr>
              <a:t>Indifference Curve</a:t>
            </a:r>
            <a:r>
              <a:rPr lang="en-GB" altLang="en-US" sz="2800">
                <a:latin typeface="Book Antiqua" charset="0"/>
              </a:rPr>
              <a:t> is the set of all baskets for which the consumer is indifferent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2800" u="sng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u="sng">
                <a:latin typeface="Book Antiqua" charset="0"/>
              </a:rPr>
              <a:t>Definition</a:t>
            </a:r>
            <a:r>
              <a:rPr lang="en-GB" altLang="en-US" sz="2800">
                <a:latin typeface="Book Antiqua" charset="0"/>
              </a:rPr>
              <a:t>: </a:t>
            </a:r>
            <a:r>
              <a:rPr lang="en-US" altLang="en-US" sz="2800">
                <a:latin typeface="Book Antiqua" charset="0"/>
              </a:rPr>
              <a:t>An </a:t>
            </a:r>
            <a:r>
              <a:rPr lang="en-US" altLang="en-US" sz="2800" b="1">
                <a:latin typeface="Book Antiqua" charset="0"/>
              </a:rPr>
              <a:t>Indifference Map</a:t>
            </a:r>
            <a:r>
              <a:rPr lang="en-US" altLang="en-US" sz="2800">
                <a:latin typeface="Book Antiqua" charset="0"/>
              </a:rPr>
              <a:t> illustrates the </a:t>
            </a:r>
            <a:r>
              <a:rPr lang="en-GB" altLang="en-US" sz="2800">
                <a:latin typeface="Book Antiqua" charset="0"/>
              </a:rPr>
              <a:t>set of indifference curves for a particular consumer</a:t>
            </a:r>
          </a:p>
        </p:txBody>
      </p:sp>
    </p:spTree>
    <p:extLst>
      <p:ext uri="{BB962C8B-B14F-4D97-AF65-F5344CB8AC3E}">
        <p14:creationId xmlns:p14="http://schemas.microsoft.com/office/powerpoint/2010/main" val="55493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0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27F0B9D-5780-A14A-A5E9-8D4C80E99ACC}" type="slidenum">
              <a:rPr lang="en-US" altLang="en-US"/>
              <a:pPr eaLnBrk="1" hangingPunct="1"/>
              <a:t>22</a:t>
            </a:fld>
            <a:endParaRPr lang="en-US" altLang="en-US"/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1981200" y="381000"/>
            <a:ext cx="6934200" cy="10937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Properties of Indifference Maps: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905000" y="1752600"/>
            <a:ext cx="830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90600" indent="-5334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AutoNum type="arabicPeriod"/>
            </a:pPr>
            <a:r>
              <a:rPr lang="en-US" altLang="en-US" sz="2800">
                <a:latin typeface="Book Antiqua" charset="0"/>
              </a:rPr>
              <a:t>Completeness 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US" altLang="en-US" sz="2800">
                <a:latin typeface="Book Antiqua" charset="0"/>
              </a:rPr>
              <a:t>Each basket lies on only one indifference curve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AutoNum type="arabicPeriod"/>
            </a:pPr>
            <a:endParaRPr lang="en-US" altLang="en-US" sz="28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AutoNum type="arabicPeriod"/>
            </a:pPr>
            <a:r>
              <a:rPr lang="en-US" altLang="en-US" sz="2800">
                <a:latin typeface="Book Antiqua" charset="0"/>
              </a:rPr>
              <a:t>Monotonicity 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US" altLang="en-US" sz="2800">
                <a:latin typeface="Book Antiqua" charset="0"/>
              </a:rPr>
              <a:t>Indifference curves have negative slope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US" altLang="en-US" sz="2800">
                <a:latin typeface="Book Antiqua" charset="0"/>
              </a:rPr>
              <a:t>Indifference curves are not “thick”</a:t>
            </a:r>
          </a:p>
        </p:txBody>
      </p:sp>
    </p:spTree>
    <p:extLst>
      <p:ext uri="{BB962C8B-B14F-4D97-AF65-F5344CB8AC3E}">
        <p14:creationId xmlns:p14="http://schemas.microsoft.com/office/powerpoint/2010/main" val="7698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CAB2E29-C32E-4F45-ACE6-146579DF7CE3}" type="slidenum">
              <a:rPr lang="en-US" altLang="en-US"/>
              <a:pPr eaLnBrk="1" hangingPunct="1"/>
              <a:t>23</a:t>
            </a:fld>
            <a:endParaRPr lang="en-US" alt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462338" y="1876425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3505200" y="190500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7173" name="WordArt 7"/>
          <p:cNvSpPr>
            <a:spLocks noChangeArrowheads="1" noChangeShapeType="1" noTextEdit="1"/>
          </p:cNvSpPr>
          <p:nvPr/>
        </p:nvSpPr>
        <p:spPr bwMode="auto">
          <a:xfrm>
            <a:off x="5808663" y="381001"/>
            <a:ext cx="4032250" cy="1031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Monotonicity</a:t>
            </a:r>
          </a:p>
        </p:txBody>
      </p:sp>
      <p:sp>
        <p:nvSpPr>
          <p:cNvPr id="7174" name="Line 8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Line 9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Text Box 12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7177" name="Text Box 13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7178" name="Text Box 17"/>
          <p:cNvSpPr txBox="1">
            <a:spLocks noChangeArrowheads="1"/>
          </p:cNvSpPr>
          <p:nvPr/>
        </p:nvSpPr>
        <p:spPr bwMode="auto">
          <a:xfrm>
            <a:off x="3962401" y="46482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7179" name="Text Box 18"/>
          <p:cNvSpPr txBox="1">
            <a:spLocks noChangeArrowheads="1"/>
          </p:cNvSpPr>
          <p:nvPr/>
        </p:nvSpPr>
        <p:spPr bwMode="auto">
          <a:xfrm>
            <a:off x="4175126" y="46894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12528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4F1473A-8683-414B-80B4-77062A4A2392}" type="slidenum">
              <a:rPr lang="en-US" altLang="en-US"/>
              <a:pPr eaLnBrk="1" hangingPunct="1"/>
              <a:t>24</a:t>
            </a:fld>
            <a:endParaRPr lang="en-US" altLang="en-US"/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3462338" y="1876425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3505200" y="190500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8201" name="Line 11"/>
          <p:cNvSpPr>
            <a:spLocks noChangeShapeType="1"/>
          </p:cNvSpPr>
          <p:nvPr/>
        </p:nvSpPr>
        <p:spPr bwMode="auto">
          <a:xfrm>
            <a:off x="4114800" y="5105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Line 12"/>
          <p:cNvSpPr>
            <a:spLocks noChangeShapeType="1"/>
          </p:cNvSpPr>
          <p:nvPr/>
        </p:nvSpPr>
        <p:spPr bwMode="auto">
          <a:xfrm flipV="1">
            <a:off x="4114800" y="2667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Text Box 13"/>
          <p:cNvSpPr txBox="1">
            <a:spLocks noChangeArrowheads="1"/>
          </p:cNvSpPr>
          <p:nvPr/>
        </p:nvSpPr>
        <p:spPr bwMode="auto">
          <a:xfrm>
            <a:off x="4327525" y="3851275"/>
            <a:ext cx="2078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Preferred to A</a:t>
            </a:r>
          </a:p>
        </p:txBody>
      </p:sp>
      <p:sp>
        <p:nvSpPr>
          <p:cNvPr id="8204" name="Text Box 14"/>
          <p:cNvSpPr txBox="1">
            <a:spLocks noChangeArrowheads="1"/>
          </p:cNvSpPr>
          <p:nvPr/>
        </p:nvSpPr>
        <p:spPr bwMode="auto">
          <a:xfrm>
            <a:off x="3962401" y="46482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8205" name="Text Box 15"/>
          <p:cNvSpPr txBox="1">
            <a:spLocks noChangeArrowheads="1"/>
          </p:cNvSpPr>
          <p:nvPr/>
        </p:nvSpPr>
        <p:spPr bwMode="auto">
          <a:xfrm>
            <a:off x="4175126" y="46894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  <p:sp>
        <p:nvSpPr>
          <p:cNvPr id="8206" name="WordArt 19"/>
          <p:cNvSpPr>
            <a:spLocks noChangeArrowheads="1" noChangeShapeType="1" noTextEdit="1"/>
          </p:cNvSpPr>
          <p:nvPr/>
        </p:nvSpPr>
        <p:spPr bwMode="auto">
          <a:xfrm>
            <a:off x="5808663" y="381001"/>
            <a:ext cx="4032250" cy="1031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Monotonicity</a:t>
            </a:r>
          </a:p>
        </p:txBody>
      </p:sp>
    </p:spTree>
    <p:extLst>
      <p:ext uri="{BB962C8B-B14F-4D97-AF65-F5344CB8AC3E}">
        <p14:creationId xmlns:p14="http://schemas.microsoft.com/office/powerpoint/2010/main" val="1477759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16B231E-2E63-A242-B3CB-B12BE6F9E737}" type="slidenum">
              <a:rPr lang="en-US" altLang="en-US"/>
              <a:pPr eaLnBrk="1" hangingPunct="1"/>
              <a:t>25</a:t>
            </a:fld>
            <a:endParaRPr lang="en-US" altLang="en-US"/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3462338" y="1876425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3505200" y="190500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9225" name="Line 11"/>
          <p:cNvSpPr>
            <a:spLocks noChangeShapeType="1"/>
          </p:cNvSpPr>
          <p:nvPr/>
        </p:nvSpPr>
        <p:spPr bwMode="auto">
          <a:xfrm>
            <a:off x="4114800" y="5105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Line 12"/>
          <p:cNvSpPr>
            <a:spLocks noChangeShapeType="1"/>
          </p:cNvSpPr>
          <p:nvPr/>
        </p:nvSpPr>
        <p:spPr bwMode="auto">
          <a:xfrm flipV="1">
            <a:off x="4114800" y="2667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Text Box 13"/>
          <p:cNvSpPr txBox="1">
            <a:spLocks noChangeArrowheads="1"/>
          </p:cNvSpPr>
          <p:nvPr/>
        </p:nvSpPr>
        <p:spPr bwMode="auto">
          <a:xfrm>
            <a:off x="4327525" y="3851275"/>
            <a:ext cx="2078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Preferred to A</a:t>
            </a:r>
          </a:p>
        </p:txBody>
      </p:sp>
      <p:sp>
        <p:nvSpPr>
          <p:cNvPr id="9228" name="Text Box 14"/>
          <p:cNvSpPr txBox="1">
            <a:spLocks noChangeArrowheads="1"/>
          </p:cNvSpPr>
          <p:nvPr/>
        </p:nvSpPr>
        <p:spPr bwMode="auto">
          <a:xfrm>
            <a:off x="3962401" y="46482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9229" name="Text Box 15"/>
          <p:cNvSpPr txBox="1">
            <a:spLocks noChangeArrowheads="1"/>
          </p:cNvSpPr>
          <p:nvPr/>
        </p:nvSpPr>
        <p:spPr bwMode="auto">
          <a:xfrm>
            <a:off x="4175126" y="46894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  <p:sp>
        <p:nvSpPr>
          <p:cNvPr id="9230" name="Line 16"/>
          <p:cNvSpPr>
            <a:spLocks noChangeShapeType="1"/>
          </p:cNvSpPr>
          <p:nvPr/>
        </p:nvSpPr>
        <p:spPr bwMode="auto">
          <a:xfrm>
            <a:off x="4114800" y="5105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Line 17"/>
          <p:cNvSpPr>
            <a:spLocks noChangeShapeType="1"/>
          </p:cNvSpPr>
          <p:nvPr/>
        </p:nvSpPr>
        <p:spPr bwMode="auto">
          <a:xfrm flipH="1">
            <a:off x="2895600" y="5105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2" name="Text Box 18"/>
          <p:cNvSpPr txBox="1">
            <a:spLocks noChangeArrowheads="1"/>
          </p:cNvSpPr>
          <p:nvPr/>
        </p:nvSpPr>
        <p:spPr bwMode="auto">
          <a:xfrm>
            <a:off x="2651125" y="5070476"/>
            <a:ext cx="143680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Less </a:t>
            </a:r>
          </a:p>
          <a:p>
            <a:pPr eaLnBrk="1" hangingPunct="1"/>
            <a:r>
              <a:rPr lang="en-GB" altLang="en-US" sz="2400" b="1">
                <a:latin typeface="Times New Roman" charset="0"/>
              </a:rPr>
              <a:t>preferred</a:t>
            </a:r>
          </a:p>
        </p:txBody>
      </p:sp>
      <p:sp>
        <p:nvSpPr>
          <p:cNvPr id="9233" name="WordArt 19"/>
          <p:cNvSpPr>
            <a:spLocks noChangeArrowheads="1" noChangeShapeType="1" noTextEdit="1"/>
          </p:cNvSpPr>
          <p:nvPr/>
        </p:nvSpPr>
        <p:spPr bwMode="auto">
          <a:xfrm>
            <a:off x="5808663" y="381001"/>
            <a:ext cx="4032250" cy="1031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Monotonicity</a:t>
            </a:r>
          </a:p>
        </p:txBody>
      </p:sp>
    </p:spTree>
    <p:extLst>
      <p:ext uri="{BB962C8B-B14F-4D97-AF65-F5344CB8AC3E}">
        <p14:creationId xmlns:p14="http://schemas.microsoft.com/office/powerpoint/2010/main" val="8065175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66E47D4-0907-7C47-BAF5-66DA3BE4214A}" type="slidenum">
              <a:rPr lang="en-US" altLang="en-US"/>
              <a:pPr eaLnBrk="1" hangingPunct="1"/>
              <a:t>26</a:t>
            </a:fld>
            <a:endParaRPr lang="en-US" altLang="en-US"/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3462338" y="1876425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3505200" y="190500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10245" name="Line 4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Line 5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Arc 6"/>
          <p:cNvSpPr>
            <a:spLocks/>
          </p:cNvSpPr>
          <p:nvPr/>
        </p:nvSpPr>
        <p:spPr bwMode="auto">
          <a:xfrm>
            <a:off x="3241675" y="3203576"/>
            <a:ext cx="2876550" cy="2589213"/>
          </a:xfrm>
          <a:custGeom>
            <a:avLst/>
            <a:gdLst>
              <a:gd name="T0" fmla="*/ 2871828 w 21323"/>
              <a:gd name="T1" fmla="*/ 2589213 h 21600"/>
              <a:gd name="T2" fmla="*/ 0 w 21323"/>
              <a:gd name="T3" fmla="*/ 413675 h 21600"/>
              <a:gd name="T4" fmla="*/ 2876550 w 21323"/>
              <a:gd name="T5" fmla="*/ 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323" h="21600" fill="none" extrusionOk="0">
                <a:moveTo>
                  <a:pt x="21288" y="21599"/>
                </a:moveTo>
                <a:cubicBezTo>
                  <a:pt x="10703" y="21582"/>
                  <a:pt x="1691" y="13899"/>
                  <a:pt x="0" y="3450"/>
                </a:cubicBezTo>
              </a:path>
              <a:path w="21323" h="21600" stroke="0" extrusionOk="0">
                <a:moveTo>
                  <a:pt x="21288" y="21599"/>
                </a:moveTo>
                <a:cubicBezTo>
                  <a:pt x="10703" y="21582"/>
                  <a:pt x="1691" y="13899"/>
                  <a:pt x="0" y="3450"/>
                </a:cubicBezTo>
                <a:lnTo>
                  <a:pt x="21323" y="0"/>
                </a:lnTo>
                <a:lnTo>
                  <a:pt x="21288" y="2159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Text Box 7"/>
          <p:cNvSpPr txBox="1">
            <a:spLocks noChangeArrowheads="1"/>
          </p:cNvSpPr>
          <p:nvPr/>
        </p:nvSpPr>
        <p:spPr bwMode="auto">
          <a:xfrm>
            <a:off x="6096001" y="5589588"/>
            <a:ext cx="62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IC</a:t>
            </a:r>
            <a:r>
              <a:rPr lang="en-GB" altLang="en-US" sz="2400" b="1" baseline="-25000">
                <a:latin typeface="Times New Roman" charset="0"/>
              </a:rPr>
              <a:t>1</a:t>
            </a:r>
            <a:endParaRPr lang="en-GB" altLang="en-US" sz="2400" b="1">
              <a:latin typeface="Times New Roman" charset="0"/>
            </a:endParaRPr>
          </a:p>
        </p:txBody>
      </p:sp>
      <p:sp>
        <p:nvSpPr>
          <p:cNvPr id="10249" name="Text Box 8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10250" name="Text Box 9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10251" name="Line 10"/>
          <p:cNvSpPr>
            <a:spLocks noChangeShapeType="1"/>
          </p:cNvSpPr>
          <p:nvPr/>
        </p:nvSpPr>
        <p:spPr bwMode="auto">
          <a:xfrm>
            <a:off x="4114800" y="5105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Line 11"/>
          <p:cNvSpPr>
            <a:spLocks noChangeShapeType="1"/>
          </p:cNvSpPr>
          <p:nvPr/>
        </p:nvSpPr>
        <p:spPr bwMode="auto">
          <a:xfrm flipV="1">
            <a:off x="4114800" y="2667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Text Box 12"/>
          <p:cNvSpPr txBox="1">
            <a:spLocks noChangeArrowheads="1"/>
          </p:cNvSpPr>
          <p:nvPr/>
        </p:nvSpPr>
        <p:spPr bwMode="auto">
          <a:xfrm>
            <a:off x="4327525" y="3851275"/>
            <a:ext cx="2078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Preferred to A</a:t>
            </a:r>
          </a:p>
        </p:txBody>
      </p:sp>
      <p:sp>
        <p:nvSpPr>
          <p:cNvPr id="10254" name="Text Box 13"/>
          <p:cNvSpPr txBox="1">
            <a:spLocks noChangeArrowheads="1"/>
          </p:cNvSpPr>
          <p:nvPr/>
        </p:nvSpPr>
        <p:spPr bwMode="auto">
          <a:xfrm>
            <a:off x="3962401" y="46482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10255" name="Text Box 14"/>
          <p:cNvSpPr txBox="1">
            <a:spLocks noChangeArrowheads="1"/>
          </p:cNvSpPr>
          <p:nvPr/>
        </p:nvSpPr>
        <p:spPr bwMode="auto">
          <a:xfrm>
            <a:off x="4175126" y="46894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  <p:sp>
        <p:nvSpPr>
          <p:cNvPr id="10256" name="Line 15"/>
          <p:cNvSpPr>
            <a:spLocks noChangeShapeType="1"/>
          </p:cNvSpPr>
          <p:nvPr/>
        </p:nvSpPr>
        <p:spPr bwMode="auto">
          <a:xfrm>
            <a:off x="4114800" y="5105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Line 16"/>
          <p:cNvSpPr>
            <a:spLocks noChangeShapeType="1"/>
          </p:cNvSpPr>
          <p:nvPr/>
        </p:nvSpPr>
        <p:spPr bwMode="auto">
          <a:xfrm flipH="1">
            <a:off x="2895600" y="5105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8" name="Text Box 17"/>
          <p:cNvSpPr txBox="1">
            <a:spLocks noChangeArrowheads="1"/>
          </p:cNvSpPr>
          <p:nvPr/>
        </p:nvSpPr>
        <p:spPr bwMode="auto">
          <a:xfrm>
            <a:off x="2651125" y="5070476"/>
            <a:ext cx="143680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Less </a:t>
            </a:r>
          </a:p>
          <a:p>
            <a:pPr eaLnBrk="1" hangingPunct="1"/>
            <a:r>
              <a:rPr lang="en-GB" altLang="en-US" sz="2400" b="1">
                <a:latin typeface="Times New Roman" charset="0"/>
              </a:rPr>
              <a:t>preferred</a:t>
            </a:r>
          </a:p>
        </p:txBody>
      </p:sp>
      <p:sp>
        <p:nvSpPr>
          <p:cNvPr id="10259" name="WordArt 18"/>
          <p:cNvSpPr>
            <a:spLocks noChangeArrowheads="1" noChangeShapeType="1" noTextEdit="1"/>
          </p:cNvSpPr>
          <p:nvPr/>
        </p:nvSpPr>
        <p:spPr bwMode="auto">
          <a:xfrm>
            <a:off x="5808663" y="381001"/>
            <a:ext cx="4032250" cy="1031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Monotonicity</a:t>
            </a:r>
          </a:p>
        </p:txBody>
      </p:sp>
    </p:spTree>
    <p:extLst>
      <p:ext uri="{BB962C8B-B14F-4D97-AF65-F5344CB8AC3E}">
        <p14:creationId xmlns:p14="http://schemas.microsoft.com/office/powerpoint/2010/main" val="19901784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DF2A5BB-36C1-A342-A971-C8A37B3CEACD}" type="slidenum">
              <a:rPr lang="en-US" altLang="en-US"/>
              <a:pPr eaLnBrk="1" hangingPunct="1"/>
              <a:t>27</a:t>
            </a:fld>
            <a:endParaRPr lang="en-US" altLang="en-US"/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3462338" y="1876425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3505200" y="190500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11269" name="Line 4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Line 5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Arc 6"/>
          <p:cNvSpPr>
            <a:spLocks/>
          </p:cNvSpPr>
          <p:nvPr/>
        </p:nvSpPr>
        <p:spPr bwMode="auto">
          <a:xfrm>
            <a:off x="2971800" y="2362200"/>
            <a:ext cx="3886200" cy="3430588"/>
          </a:xfrm>
          <a:custGeom>
            <a:avLst/>
            <a:gdLst>
              <a:gd name="T0" fmla="*/ 3879821 w 21323"/>
              <a:gd name="T1" fmla="*/ 3430588 h 21600"/>
              <a:gd name="T2" fmla="*/ 0 w 21323"/>
              <a:gd name="T3" fmla="*/ 548100 h 21600"/>
              <a:gd name="T4" fmla="*/ 3886200 w 21323"/>
              <a:gd name="T5" fmla="*/ 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323" h="21600" fill="none" extrusionOk="0">
                <a:moveTo>
                  <a:pt x="21288" y="21599"/>
                </a:moveTo>
                <a:cubicBezTo>
                  <a:pt x="10703" y="21582"/>
                  <a:pt x="1691" y="13899"/>
                  <a:pt x="0" y="3450"/>
                </a:cubicBezTo>
              </a:path>
              <a:path w="21323" h="21600" stroke="0" extrusionOk="0">
                <a:moveTo>
                  <a:pt x="21288" y="21599"/>
                </a:moveTo>
                <a:cubicBezTo>
                  <a:pt x="10703" y="21582"/>
                  <a:pt x="1691" y="13899"/>
                  <a:pt x="0" y="3450"/>
                </a:cubicBezTo>
                <a:lnTo>
                  <a:pt x="21323" y="0"/>
                </a:lnTo>
                <a:lnTo>
                  <a:pt x="21288" y="21599"/>
                </a:lnTo>
                <a:close/>
              </a:path>
            </a:pathLst>
          </a:custGeom>
          <a:noFill/>
          <a:ln w="7620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7315201" y="5562600"/>
            <a:ext cx="62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IC</a:t>
            </a:r>
            <a:r>
              <a:rPr lang="en-GB" altLang="en-US" sz="2400" b="1" baseline="-25000">
                <a:latin typeface="Times New Roman" charset="0"/>
              </a:rPr>
              <a:t>1</a:t>
            </a:r>
            <a:endParaRPr lang="en-GB" altLang="en-US" sz="2400" b="1">
              <a:latin typeface="Times New Roman" charset="0"/>
            </a:endParaRPr>
          </a:p>
        </p:txBody>
      </p:sp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11275" name="Text Box 13"/>
          <p:cNvSpPr txBox="1">
            <a:spLocks noChangeArrowheads="1"/>
          </p:cNvSpPr>
          <p:nvPr/>
        </p:nvSpPr>
        <p:spPr bwMode="auto">
          <a:xfrm>
            <a:off x="3810001" y="4800600"/>
            <a:ext cx="327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3200" b="1">
                <a:solidFill>
                  <a:srgbClr val="FF0000"/>
                </a:solidFill>
                <a:latin typeface="Times New Roman" charset="0"/>
              </a:rPr>
              <a:t>•</a:t>
            </a:r>
          </a:p>
        </p:txBody>
      </p:sp>
      <p:sp>
        <p:nvSpPr>
          <p:cNvPr id="11276" name="Text Box 14"/>
          <p:cNvSpPr txBox="1">
            <a:spLocks noChangeArrowheads="1"/>
          </p:cNvSpPr>
          <p:nvPr/>
        </p:nvSpPr>
        <p:spPr bwMode="auto">
          <a:xfrm>
            <a:off x="3505201" y="5105400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  <p:sp>
        <p:nvSpPr>
          <p:cNvPr id="11277" name="Line 15"/>
          <p:cNvSpPr>
            <a:spLocks noChangeShapeType="1"/>
          </p:cNvSpPr>
          <p:nvPr/>
        </p:nvSpPr>
        <p:spPr bwMode="auto">
          <a:xfrm>
            <a:off x="3962400" y="5181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8" name="Line 16"/>
          <p:cNvSpPr>
            <a:spLocks noChangeShapeType="1"/>
          </p:cNvSpPr>
          <p:nvPr/>
        </p:nvSpPr>
        <p:spPr bwMode="auto">
          <a:xfrm flipH="1">
            <a:off x="2590800" y="5105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9" name="WordArt 19"/>
          <p:cNvSpPr>
            <a:spLocks noChangeArrowheads="1" noChangeShapeType="1" noTextEdit="1"/>
          </p:cNvSpPr>
          <p:nvPr/>
        </p:nvSpPr>
        <p:spPr bwMode="auto">
          <a:xfrm>
            <a:off x="3719513" y="457201"/>
            <a:ext cx="6553200" cy="739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Indifference Curves are NOT Thick</a:t>
            </a:r>
          </a:p>
        </p:txBody>
      </p:sp>
      <p:sp>
        <p:nvSpPr>
          <p:cNvPr id="11280" name="Text Box 20"/>
          <p:cNvSpPr txBox="1">
            <a:spLocks noChangeArrowheads="1"/>
          </p:cNvSpPr>
          <p:nvPr/>
        </p:nvSpPr>
        <p:spPr bwMode="auto">
          <a:xfrm>
            <a:off x="4267201" y="4419600"/>
            <a:ext cx="327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3200" b="1">
                <a:solidFill>
                  <a:srgbClr val="FF0000"/>
                </a:solidFill>
                <a:latin typeface="Times New Roman" charset="0"/>
              </a:rPr>
              <a:t>•</a:t>
            </a:r>
          </a:p>
        </p:txBody>
      </p:sp>
      <p:sp>
        <p:nvSpPr>
          <p:cNvPr id="11281" name="Line 21"/>
          <p:cNvSpPr>
            <a:spLocks noChangeShapeType="1"/>
          </p:cNvSpPr>
          <p:nvPr/>
        </p:nvSpPr>
        <p:spPr bwMode="auto">
          <a:xfrm>
            <a:off x="4419600" y="5257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82" name="Line 22"/>
          <p:cNvSpPr>
            <a:spLocks noChangeShapeType="1"/>
          </p:cNvSpPr>
          <p:nvPr/>
        </p:nvSpPr>
        <p:spPr bwMode="auto">
          <a:xfrm flipH="1">
            <a:off x="2590800" y="4724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83" name="Text Box 23"/>
          <p:cNvSpPr txBox="1">
            <a:spLocks noChangeArrowheads="1"/>
          </p:cNvSpPr>
          <p:nvPr/>
        </p:nvSpPr>
        <p:spPr bwMode="auto">
          <a:xfrm>
            <a:off x="4572000" y="4191000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8108825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F2AC913-51FA-F440-AEBE-955DE63D060E}" type="slidenum">
              <a:rPr lang="en-US" altLang="en-US"/>
              <a:pPr eaLnBrk="1" hangingPunct="1"/>
              <a:t>28</a:t>
            </a:fld>
            <a:endParaRPr lang="en-US" altLang="en-US"/>
          </a:p>
        </p:txBody>
      </p:sp>
      <p:sp>
        <p:nvSpPr>
          <p:cNvPr id="12291" name="WordArt 2"/>
          <p:cNvSpPr>
            <a:spLocks noChangeArrowheads="1" noChangeShapeType="1" noTextEdit="1"/>
          </p:cNvSpPr>
          <p:nvPr/>
        </p:nvSpPr>
        <p:spPr bwMode="auto">
          <a:xfrm>
            <a:off x="1981200" y="381000"/>
            <a:ext cx="6934200" cy="10937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Properties of Indifference Maps:</a:t>
            </a:r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1905000" y="1752600"/>
            <a:ext cx="830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90600" indent="-5334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US" altLang="en-US" sz="2800">
                <a:latin typeface="Book Antiqua" charset="0"/>
              </a:rPr>
              <a:t>3. Transitivity 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US" altLang="en-US" sz="2800">
                <a:latin typeface="Book Antiqua" charset="0"/>
              </a:rPr>
              <a:t>Indifference curves do not cross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US" altLang="en-US" sz="28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US" altLang="en-US" sz="2800">
                <a:latin typeface="Book Antiqua" charset="0"/>
              </a:rPr>
              <a:t>4. Averages preferred to extremes 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US" altLang="en-US" sz="2800">
                <a:latin typeface="Book Antiqua" charset="0"/>
              </a:rPr>
              <a:t>Indifference curves are bowed toward the origin (convex to the origin). 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endParaRPr lang="en-US" altLang="en-US" sz="2800">
              <a:latin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63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8A07D30-AD90-E448-9004-299753502D8A}" type="slidenum">
              <a:rPr lang="en-US" altLang="en-US"/>
              <a:pPr eaLnBrk="1" hangingPunct="1"/>
              <a:t>29</a:t>
            </a:fld>
            <a:endParaRPr lang="en-US" altLang="en-US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462338" y="145256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13316" name="Line 6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Line 7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Arc 8"/>
          <p:cNvSpPr>
            <a:spLocks/>
          </p:cNvSpPr>
          <p:nvPr/>
        </p:nvSpPr>
        <p:spPr bwMode="auto">
          <a:xfrm>
            <a:off x="3241675" y="3203576"/>
            <a:ext cx="2876550" cy="2589213"/>
          </a:xfrm>
          <a:custGeom>
            <a:avLst/>
            <a:gdLst>
              <a:gd name="T0" fmla="*/ 2832302 w 21323"/>
              <a:gd name="T1" fmla="*/ 2589213 h 21598"/>
              <a:gd name="T2" fmla="*/ 0 w 21323"/>
              <a:gd name="T3" fmla="*/ 413713 h 21598"/>
              <a:gd name="T4" fmla="*/ 2876550 w 21323"/>
              <a:gd name="T5" fmla="*/ 0 h 2159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323" h="21598" fill="none" extrusionOk="0">
                <a:moveTo>
                  <a:pt x="20995" y="21597"/>
                </a:moveTo>
                <a:cubicBezTo>
                  <a:pt x="10522" y="21438"/>
                  <a:pt x="1673" y="13789"/>
                  <a:pt x="0" y="3450"/>
                </a:cubicBezTo>
              </a:path>
              <a:path w="21323" h="21598" stroke="0" extrusionOk="0">
                <a:moveTo>
                  <a:pt x="20995" y="21597"/>
                </a:moveTo>
                <a:cubicBezTo>
                  <a:pt x="10522" y="21438"/>
                  <a:pt x="1673" y="13789"/>
                  <a:pt x="0" y="3450"/>
                </a:cubicBezTo>
                <a:lnTo>
                  <a:pt x="21323" y="0"/>
                </a:lnTo>
                <a:lnTo>
                  <a:pt x="20995" y="21597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Text Box 9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13321" name="Text Box 13"/>
          <p:cNvSpPr txBox="1">
            <a:spLocks noChangeArrowheads="1"/>
          </p:cNvSpPr>
          <p:nvPr/>
        </p:nvSpPr>
        <p:spPr bwMode="auto">
          <a:xfrm>
            <a:off x="3962401" y="46482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13322" name="Text Box 14"/>
          <p:cNvSpPr txBox="1">
            <a:spLocks noChangeArrowheads="1"/>
          </p:cNvSpPr>
          <p:nvPr/>
        </p:nvSpPr>
        <p:spPr bwMode="auto">
          <a:xfrm>
            <a:off x="4175126" y="46894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  <p:sp>
        <p:nvSpPr>
          <p:cNvPr id="13323" name="Text Box 19"/>
          <p:cNvSpPr txBox="1">
            <a:spLocks noChangeArrowheads="1"/>
          </p:cNvSpPr>
          <p:nvPr/>
        </p:nvSpPr>
        <p:spPr bwMode="auto">
          <a:xfrm>
            <a:off x="2879726" y="3241675"/>
            <a:ext cx="62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IC</a:t>
            </a:r>
            <a:r>
              <a:rPr lang="en-GB" altLang="en-US" sz="2400" b="1" baseline="-25000">
                <a:latin typeface="Times New Roman" charset="0"/>
              </a:rPr>
              <a:t>1</a:t>
            </a:r>
            <a:endParaRPr lang="en-GB" altLang="en-US" sz="2400" b="1">
              <a:latin typeface="Times New Roman" charset="0"/>
            </a:endParaRPr>
          </a:p>
        </p:txBody>
      </p:sp>
      <p:sp>
        <p:nvSpPr>
          <p:cNvPr id="13324" name="Text Box 22"/>
          <p:cNvSpPr txBox="1">
            <a:spLocks noChangeArrowheads="1"/>
          </p:cNvSpPr>
          <p:nvPr/>
        </p:nvSpPr>
        <p:spPr bwMode="auto">
          <a:xfrm>
            <a:off x="5638800" y="2144713"/>
            <a:ext cx="48006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altLang="en-US" sz="2400">
                <a:latin typeface="Book Antiqua" charset="0"/>
              </a:rPr>
              <a:t>Suppose a consumer is indifferent between A and C</a:t>
            </a:r>
          </a:p>
          <a:p>
            <a:pPr eaLnBrk="1" hangingPunct="1">
              <a:buFontTx/>
              <a:buChar char="•"/>
            </a:pPr>
            <a:endParaRPr lang="en-GB" altLang="en-US" sz="2400">
              <a:latin typeface="Book Antiqua" charset="0"/>
            </a:endParaRPr>
          </a:p>
          <a:p>
            <a:pPr eaLnBrk="1" hangingPunct="1">
              <a:buFontTx/>
              <a:buChar char="•"/>
            </a:pPr>
            <a:r>
              <a:rPr lang="en-GB" altLang="en-US" sz="2400">
                <a:latin typeface="Book Antiqua" charset="0"/>
              </a:rPr>
              <a:t>Suppose that B preferred to A.</a:t>
            </a:r>
          </a:p>
          <a:p>
            <a:pPr eaLnBrk="1" hangingPunct="1"/>
            <a:endParaRPr lang="en-GB" altLang="en-US" sz="2400">
              <a:latin typeface="Book Antiqua" charset="0"/>
            </a:endParaRPr>
          </a:p>
        </p:txBody>
      </p:sp>
      <p:sp>
        <p:nvSpPr>
          <p:cNvPr id="13325" name="Text Box 23"/>
          <p:cNvSpPr txBox="1">
            <a:spLocks noChangeArrowheads="1"/>
          </p:cNvSpPr>
          <p:nvPr/>
        </p:nvSpPr>
        <p:spPr bwMode="auto">
          <a:xfrm>
            <a:off x="4327525" y="4003675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B</a:t>
            </a:r>
          </a:p>
        </p:txBody>
      </p:sp>
      <p:sp>
        <p:nvSpPr>
          <p:cNvPr id="13326" name="Text Box 24"/>
          <p:cNvSpPr txBox="1">
            <a:spLocks noChangeArrowheads="1"/>
          </p:cNvSpPr>
          <p:nvPr/>
        </p:nvSpPr>
        <p:spPr bwMode="auto">
          <a:xfrm>
            <a:off x="4114801" y="40386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13327" name="Line 25"/>
          <p:cNvSpPr>
            <a:spLocks noChangeShapeType="1"/>
          </p:cNvSpPr>
          <p:nvPr/>
        </p:nvSpPr>
        <p:spPr bwMode="auto">
          <a:xfrm>
            <a:off x="4114800" y="5105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Line 26"/>
          <p:cNvSpPr>
            <a:spLocks noChangeShapeType="1"/>
          </p:cNvSpPr>
          <p:nvPr/>
        </p:nvSpPr>
        <p:spPr bwMode="auto">
          <a:xfrm flipV="1">
            <a:off x="4114800" y="2667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9" name="Text Box 27"/>
          <p:cNvSpPr txBox="1">
            <a:spLocks noChangeArrowheads="1"/>
          </p:cNvSpPr>
          <p:nvPr/>
        </p:nvSpPr>
        <p:spPr bwMode="auto">
          <a:xfrm>
            <a:off x="5334001" y="5257800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C</a:t>
            </a:r>
          </a:p>
        </p:txBody>
      </p:sp>
      <p:sp>
        <p:nvSpPr>
          <p:cNvPr id="13330" name="Text Box 28"/>
          <p:cNvSpPr txBox="1">
            <a:spLocks noChangeArrowheads="1"/>
          </p:cNvSpPr>
          <p:nvPr/>
        </p:nvSpPr>
        <p:spPr bwMode="auto">
          <a:xfrm>
            <a:off x="5257800" y="5334001"/>
            <a:ext cx="457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000" b="1">
                <a:latin typeface="Times New Roman" charset="0"/>
              </a:rPr>
              <a:t>•</a:t>
            </a:r>
          </a:p>
        </p:txBody>
      </p:sp>
      <p:sp>
        <p:nvSpPr>
          <p:cNvPr id="13331" name="WordArt 29"/>
          <p:cNvSpPr>
            <a:spLocks noChangeArrowheads="1" noChangeShapeType="1" noTextEdit="1"/>
          </p:cNvSpPr>
          <p:nvPr/>
        </p:nvSpPr>
        <p:spPr bwMode="auto">
          <a:xfrm>
            <a:off x="3719513" y="457201"/>
            <a:ext cx="6553200" cy="739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Indifference Curves Cannot Cross</a:t>
            </a:r>
          </a:p>
        </p:txBody>
      </p:sp>
    </p:spTree>
    <p:extLst>
      <p:ext uri="{BB962C8B-B14F-4D97-AF65-F5344CB8AC3E}">
        <p14:creationId xmlns:p14="http://schemas.microsoft.com/office/powerpoint/2010/main" val="20084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Explanatory use guide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following slides contain important points on the </a:t>
            </a:r>
            <a:r>
              <a:rPr lang="en-US" dirty="0"/>
              <a:t>U</a:t>
            </a:r>
            <a:r>
              <a:rPr lang="en-US" dirty="0" smtClean="0"/>
              <a:t>nit I of the Economic Foundations of Business</a:t>
            </a:r>
            <a:r>
              <a:rPr lang="en-US" dirty="0"/>
              <a:t>*</a:t>
            </a:r>
            <a:r>
              <a:rPr lang="en-US" dirty="0" smtClean="0"/>
              <a:t> learning unit. </a:t>
            </a:r>
          </a:p>
          <a:p>
            <a:pPr algn="just"/>
            <a:r>
              <a:rPr lang="en-US" dirty="0" smtClean="0"/>
              <a:t>These are complemented with clear examples and exercises in order to help the student to have a better understanding of the class issues.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50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0C5A049-E041-4F44-8003-BB50C5BC28A6}" type="slidenum">
              <a:rPr lang="en-US" altLang="en-US"/>
              <a:pPr eaLnBrk="1" hangingPunct="1"/>
              <a:t>30</a:t>
            </a:fld>
            <a:endParaRPr lang="en-US" altLang="en-US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2338" y="145256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14340" name="WordArt 3"/>
          <p:cNvSpPr>
            <a:spLocks noChangeArrowheads="1" noChangeShapeType="1" noTextEdit="1"/>
          </p:cNvSpPr>
          <p:nvPr/>
        </p:nvSpPr>
        <p:spPr bwMode="auto">
          <a:xfrm>
            <a:off x="3719513" y="457201"/>
            <a:ext cx="6553200" cy="739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Indifference Curves Cannot Cross</a:t>
            </a:r>
          </a:p>
        </p:txBody>
      </p:sp>
      <p:sp>
        <p:nvSpPr>
          <p:cNvPr id="14341" name="Line 4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5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Arc 6"/>
          <p:cNvSpPr>
            <a:spLocks/>
          </p:cNvSpPr>
          <p:nvPr/>
        </p:nvSpPr>
        <p:spPr bwMode="auto">
          <a:xfrm>
            <a:off x="3243263" y="3203576"/>
            <a:ext cx="2940050" cy="2589213"/>
          </a:xfrm>
          <a:custGeom>
            <a:avLst/>
            <a:gdLst>
              <a:gd name="T0" fmla="*/ 2940050 w 21797"/>
              <a:gd name="T1" fmla="*/ 2588614 h 21600"/>
              <a:gd name="T2" fmla="*/ 0 w 21797"/>
              <a:gd name="T3" fmla="*/ 413675 h 21600"/>
              <a:gd name="T4" fmla="*/ 2876115 w 21797"/>
              <a:gd name="T5" fmla="*/ 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797" h="21600" fill="none" extrusionOk="0">
                <a:moveTo>
                  <a:pt x="21796" y="21594"/>
                </a:moveTo>
                <a:cubicBezTo>
                  <a:pt x="21639" y="21598"/>
                  <a:pt x="21481" y="21599"/>
                  <a:pt x="21323" y="21600"/>
                </a:cubicBezTo>
                <a:cubicBezTo>
                  <a:pt x="10725" y="21600"/>
                  <a:pt x="1693" y="13912"/>
                  <a:pt x="0" y="3450"/>
                </a:cubicBezTo>
              </a:path>
              <a:path w="21797" h="21600" stroke="0" extrusionOk="0">
                <a:moveTo>
                  <a:pt x="21796" y="21594"/>
                </a:moveTo>
                <a:cubicBezTo>
                  <a:pt x="21639" y="21598"/>
                  <a:pt x="21481" y="21599"/>
                  <a:pt x="21323" y="21600"/>
                </a:cubicBezTo>
                <a:cubicBezTo>
                  <a:pt x="10725" y="21600"/>
                  <a:pt x="1693" y="13912"/>
                  <a:pt x="0" y="3450"/>
                </a:cubicBezTo>
                <a:lnTo>
                  <a:pt x="21323" y="0"/>
                </a:lnTo>
                <a:lnTo>
                  <a:pt x="21796" y="21594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14346" name="Line 9"/>
          <p:cNvSpPr>
            <a:spLocks noChangeShapeType="1"/>
          </p:cNvSpPr>
          <p:nvPr/>
        </p:nvSpPr>
        <p:spPr bwMode="auto">
          <a:xfrm>
            <a:off x="4114800" y="5105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Line 10"/>
          <p:cNvSpPr>
            <a:spLocks noChangeShapeType="1"/>
          </p:cNvSpPr>
          <p:nvPr/>
        </p:nvSpPr>
        <p:spPr bwMode="auto">
          <a:xfrm flipV="1">
            <a:off x="4114800" y="2667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Text Box 11"/>
          <p:cNvSpPr txBox="1">
            <a:spLocks noChangeArrowheads="1"/>
          </p:cNvSpPr>
          <p:nvPr/>
        </p:nvSpPr>
        <p:spPr bwMode="auto">
          <a:xfrm>
            <a:off x="3962401" y="46482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14349" name="Text Box 12"/>
          <p:cNvSpPr txBox="1">
            <a:spLocks noChangeArrowheads="1"/>
          </p:cNvSpPr>
          <p:nvPr/>
        </p:nvSpPr>
        <p:spPr bwMode="auto">
          <a:xfrm>
            <a:off x="4175126" y="46894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  <p:sp>
        <p:nvSpPr>
          <p:cNvPr id="14350" name="Arc 13"/>
          <p:cNvSpPr>
            <a:spLocks/>
          </p:cNvSpPr>
          <p:nvPr/>
        </p:nvSpPr>
        <p:spPr bwMode="auto">
          <a:xfrm>
            <a:off x="4041776" y="3473450"/>
            <a:ext cx="2894013" cy="2624138"/>
          </a:xfrm>
          <a:custGeom>
            <a:avLst/>
            <a:gdLst>
              <a:gd name="T0" fmla="*/ 2806255 w 21600"/>
              <a:gd name="T1" fmla="*/ 2624138 h 21913"/>
              <a:gd name="T2" fmla="*/ 268 w 21600"/>
              <a:gd name="T3" fmla="*/ 0 h 21913"/>
              <a:gd name="T4" fmla="*/ 2894013 w 21600"/>
              <a:gd name="T5" fmla="*/ 38680 h 2191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913" fill="none" extrusionOk="0">
                <a:moveTo>
                  <a:pt x="20944" y="21913"/>
                </a:moveTo>
                <a:cubicBezTo>
                  <a:pt x="9276" y="21559"/>
                  <a:pt x="0" y="11997"/>
                  <a:pt x="0" y="323"/>
                </a:cubicBezTo>
                <a:cubicBezTo>
                  <a:pt x="-1" y="215"/>
                  <a:pt x="0" y="107"/>
                  <a:pt x="2" y="0"/>
                </a:cubicBezTo>
              </a:path>
              <a:path w="21600" h="21913" stroke="0" extrusionOk="0">
                <a:moveTo>
                  <a:pt x="20944" y="21913"/>
                </a:moveTo>
                <a:cubicBezTo>
                  <a:pt x="9276" y="21559"/>
                  <a:pt x="0" y="11997"/>
                  <a:pt x="0" y="323"/>
                </a:cubicBezTo>
                <a:cubicBezTo>
                  <a:pt x="-1" y="215"/>
                  <a:pt x="0" y="107"/>
                  <a:pt x="2" y="0"/>
                </a:cubicBezTo>
                <a:lnTo>
                  <a:pt x="21600" y="323"/>
                </a:lnTo>
                <a:lnTo>
                  <a:pt x="20944" y="21913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1" name="Text Box 14"/>
          <p:cNvSpPr txBox="1">
            <a:spLocks noChangeArrowheads="1"/>
          </p:cNvSpPr>
          <p:nvPr/>
        </p:nvSpPr>
        <p:spPr bwMode="auto">
          <a:xfrm>
            <a:off x="4114801" y="40386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14352" name="Text Box 15"/>
          <p:cNvSpPr txBox="1">
            <a:spLocks noChangeArrowheads="1"/>
          </p:cNvSpPr>
          <p:nvPr/>
        </p:nvSpPr>
        <p:spPr bwMode="auto">
          <a:xfrm>
            <a:off x="4327525" y="4003675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B</a:t>
            </a:r>
          </a:p>
        </p:txBody>
      </p:sp>
      <p:sp>
        <p:nvSpPr>
          <p:cNvPr id="14353" name="Text Box 16"/>
          <p:cNvSpPr txBox="1">
            <a:spLocks noChangeArrowheads="1"/>
          </p:cNvSpPr>
          <p:nvPr/>
        </p:nvSpPr>
        <p:spPr bwMode="auto">
          <a:xfrm>
            <a:off x="5257800" y="5334001"/>
            <a:ext cx="457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000" b="1">
                <a:latin typeface="Times New Roman" charset="0"/>
              </a:rPr>
              <a:t>•</a:t>
            </a:r>
          </a:p>
        </p:txBody>
      </p:sp>
      <p:sp>
        <p:nvSpPr>
          <p:cNvPr id="14354" name="Text Box 17"/>
          <p:cNvSpPr txBox="1">
            <a:spLocks noChangeArrowheads="1"/>
          </p:cNvSpPr>
          <p:nvPr/>
        </p:nvSpPr>
        <p:spPr bwMode="auto">
          <a:xfrm>
            <a:off x="2879726" y="3241675"/>
            <a:ext cx="62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IC</a:t>
            </a:r>
            <a:r>
              <a:rPr lang="en-GB" altLang="en-US" sz="2400" b="1" baseline="-25000">
                <a:latin typeface="Times New Roman" charset="0"/>
              </a:rPr>
              <a:t>1</a:t>
            </a:r>
            <a:endParaRPr lang="en-GB" altLang="en-US" sz="2400" b="1">
              <a:latin typeface="Times New Roman" charset="0"/>
            </a:endParaRPr>
          </a:p>
        </p:txBody>
      </p:sp>
      <p:sp>
        <p:nvSpPr>
          <p:cNvPr id="14355" name="Text Box 18"/>
          <p:cNvSpPr txBox="1">
            <a:spLocks noChangeArrowheads="1"/>
          </p:cNvSpPr>
          <p:nvPr/>
        </p:nvSpPr>
        <p:spPr bwMode="auto">
          <a:xfrm>
            <a:off x="3717926" y="3089275"/>
            <a:ext cx="62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IC</a:t>
            </a:r>
            <a:r>
              <a:rPr lang="en-GB" altLang="en-US" sz="2400" b="1" baseline="-25000">
                <a:latin typeface="Times New Roman" charset="0"/>
              </a:rPr>
              <a:t>2</a:t>
            </a:r>
            <a:endParaRPr lang="en-GB" altLang="en-US" sz="2400" b="1">
              <a:latin typeface="Times New Roman" charset="0"/>
            </a:endParaRPr>
          </a:p>
        </p:txBody>
      </p:sp>
      <p:sp>
        <p:nvSpPr>
          <p:cNvPr id="14356" name="Text Box 19"/>
          <p:cNvSpPr txBox="1">
            <a:spLocks noChangeArrowheads="1"/>
          </p:cNvSpPr>
          <p:nvPr/>
        </p:nvSpPr>
        <p:spPr bwMode="auto">
          <a:xfrm>
            <a:off x="5334001" y="5257800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C</a:t>
            </a:r>
          </a:p>
        </p:txBody>
      </p:sp>
      <p:sp>
        <p:nvSpPr>
          <p:cNvPr id="14357" name="Text Box 20"/>
          <p:cNvSpPr txBox="1">
            <a:spLocks noChangeArrowheads="1"/>
          </p:cNvSpPr>
          <p:nvPr/>
        </p:nvSpPr>
        <p:spPr bwMode="auto">
          <a:xfrm>
            <a:off x="4953000" y="1676400"/>
            <a:ext cx="55626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Font typeface="Symbol" charset="2"/>
              <a:buChar char="Þ"/>
            </a:pPr>
            <a:r>
              <a:rPr lang="en-GB" altLang="en-US" sz="2400">
                <a:latin typeface="Book Antiqua" charset="0"/>
              </a:rPr>
              <a:t>It cannot be the case that an IC contains both B and C </a:t>
            </a:r>
          </a:p>
          <a:p>
            <a:pPr eaLnBrk="1" hangingPunct="1">
              <a:buFont typeface="Symbol" charset="2"/>
              <a:buChar char="Þ"/>
            </a:pPr>
            <a:r>
              <a:rPr lang="en-GB" altLang="en-US" sz="2400">
                <a:latin typeface="Book Antiqua" charset="0"/>
              </a:rPr>
              <a:t>Why? because, by definition of IC the consumer is:</a:t>
            </a:r>
          </a:p>
          <a:p>
            <a:pPr lvl="1" eaLnBrk="1" hangingPunct="1">
              <a:buFontTx/>
              <a:buChar char="•"/>
            </a:pPr>
            <a:r>
              <a:rPr lang="en-GB" altLang="en-US" sz="2400">
                <a:latin typeface="Book Antiqua" charset="0"/>
              </a:rPr>
              <a:t>Indifferent between A &amp; C</a:t>
            </a:r>
          </a:p>
          <a:p>
            <a:pPr lvl="1" eaLnBrk="1" hangingPunct="1">
              <a:buFontTx/>
              <a:buChar char="•"/>
            </a:pPr>
            <a:r>
              <a:rPr lang="en-GB" altLang="en-US" sz="2400">
                <a:latin typeface="Book Antiqua" charset="0"/>
              </a:rPr>
              <a:t>Indifferent between B &amp; C </a:t>
            </a:r>
          </a:p>
          <a:p>
            <a:pPr lvl="1" eaLnBrk="1" hangingPunct="1"/>
            <a:r>
              <a:rPr lang="en-GB" altLang="en-US" sz="2400">
                <a:latin typeface="Book Antiqua" charset="0"/>
              </a:rPr>
              <a:t>Hence he should be indifferent between A &amp; B (by transitivity).</a:t>
            </a:r>
          </a:p>
          <a:p>
            <a:pPr eaLnBrk="1" hangingPunct="1"/>
            <a:r>
              <a:rPr lang="en-GB" altLang="en-US" sz="2400">
                <a:latin typeface="Book Antiqua" charset="0"/>
              </a:rPr>
              <a:t>	=&gt; Contradiction.</a:t>
            </a:r>
          </a:p>
        </p:txBody>
      </p:sp>
    </p:spTree>
    <p:extLst>
      <p:ext uri="{BB962C8B-B14F-4D97-AF65-F5344CB8AC3E}">
        <p14:creationId xmlns:p14="http://schemas.microsoft.com/office/powerpoint/2010/main" val="13005955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B8715EC-9EB9-F841-8E76-1A1AED2E6DFB}" type="slidenum">
              <a:rPr lang="en-US" altLang="en-US"/>
              <a:pPr eaLnBrk="1" hangingPunct="1"/>
              <a:t>31</a:t>
            </a:fld>
            <a:endParaRPr lang="en-US" altLang="en-US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462338" y="164306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15364" name="WordArt 5"/>
          <p:cNvSpPr>
            <a:spLocks noChangeArrowheads="1" noChangeShapeType="1" noTextEdit="1"/>
          </p:cNvSpPr>
          <p:nvPr/>
        </p:nvSpPr>
        <p:spPr bwMode="auto">
          <a:xfrm>
            <a:off x="4224338" y="533400"/>
            <a:ext cx="5975350" cy="1023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Averages Preferred to Extremes</a:t>
            </a:r>
          </a:p>
        </p:txBody>
      </p:sp>
      <p:sp>
        <p:nvSpPr>
          <p:cNvPr id="15365" name="Line 6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Arc 8"/>
          <p:cNvSpPr>
            <a:spLocks/>
          </p:cNvSpPr>
          <p:nvPr/>
        </p:nvSpPr>
        <p:spPr bwMode="auto">
          <a:xfrm>
            <a:off x="3243264" y="3203576"/>
            <a:ext cx="4224337" cy="2663825"/>
          </a:xfrm>
          <a:custGeom>
            <a:avLst/>
            <a:gdLst>
              <a:gd name="T0" fmla="*/ 4095366 w 21323"/>
              <a:gd name="T1" fmla="*/ 2663825 h 21590"/>
              <a:gd name="T2" fmla="*/ 0 w 21323"/>
              <a:gd name="T3" fmla="*/ 425793 h 21590"/>
              <a:gd name="T4" fmla="*/ 4224337 w 21323"/>
              <a:gd name="T5" fmla="*/ 0 h 2159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323" h="21590" fill="none" extrusionOk="0">
                <a:moveTo>
                  <a:pt x="20671" y="21590"/>
                </a:moveTo>
                <a:cubicBezTo>
                  <a:pt x="10325" y="21278"/>
                  <a:pt x="1654" y="13669"/>
                  <a:pt x="0" y="3450"/>
                </a:cubicBezTo>
              </a:path>
              <a:path w="21323" h="21590" stroke="0" extrusionOk="0">
                <a:moveTo>
                  <a:pt x="20671" y="21590"/>
                </a:moveTo>
                <a:cubicBezTo>
                  <a:pt x="10325" y="21278"/>
                  <a:pt x="1654" y="13669"/>
                  <a:pt x="0" y="3450"/>
                </a:cubicBezTo>
                <a:lnTo>
                  <a:pt x="21323" y="0"/>
                </a:lnTo>
                <a:lnTo>
                  <a:pt x="20671" y="2159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Text Box 11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15369" name="Text Box 12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5699125" y="36226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sz="2400" b="1">
              <a:latin typeface="Times New Roman" charset="0"/>
            </a:endParaRPr>
          </a:p>
        </p:txBody>
      </p:sp>
      <p:sp>
        <p:nvSpPr>
          <p:cNvPr id="15371" name="Text Box 15"/>
          <p:cNvSpPr txBox="1">
            <a:spLocks noChangeArrowheads="1"/>
          </p:cNvSpPr>
          <p:nvPr/>
        </p:nvSpPr>
        <p:spPr bwMode="auto">
          <a:xfrm>
            <a:off x="3048001" y="3276600"/>
            <a:ext cx="3794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400" b="1">
                <a:latin typeface="Times New Roman" charset="0"/>
              </a:rPr>
              <a:t>•</a:t>
            </a:r>
          </a:p>
        </p:txBody>
      </p:sp>
      <p:sp>
        <p:nvSpPr>
          <p:cNvPr id="15372" name="Text Box 16"/>
          <p:cNvSpPr txBox="1">
            <a:spLocks noChangeArrowheads="1"/>
          </p:cNvSpPr>
          <p:nvPr/>
        </p:nvSpPr>
        <p:spPr bwMode="auto">
          <a:xfrm>
            <a:off x="3108326" y="31654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  <p:sp>
        <p:nvSpPr>
          <p:cNvPr id="15373" name="Text Box 17"/>
          <p:cNvSpPr txBox="1">
            <a:spLocks noChangeArrowheads="1"/>
          </p:cNvSpPr>
          <p:nvPr/>
        </p:nvSpPr>
        <p:spPr bwMode="auto">
          <a:xfrm>
            <a:off x="6765926" y="5434013"/>
            <a:ext cx="3794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400" b="1">
                <a:latin typeface="Times New Roman" charset="0"/>
              </a:rPr>
              <a:t>•</a:t>
            </a:r>
          </a:p>
        </p:txBody>
      </p:sp>
      <p:sp>
        <p:nvSpPr>
          <p:cNvPr id="15374" name="Text Box 18"/>
          <p:cNvSpPr txBox="1">
            <a:spLocks noChangeArrowheads="1"/>
          </p:cNvSpPr>
          <p:nvPr/>
        </p:nvSpPr>
        <p:spPr bwMode="auto">
          <a:xfrm>
            <a:off x="6689725" y="5756275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B</a:t>
            </a:r>
          </a:p>
        </p:txBody>
      </p:sp>
      <p:sp>
        <p:nvSpPr>
          <p:cNvPr id="15375" name="Text Box 22"/>
          <p:cNvSpPr txBox="1">
            <a:spLocks noChangeArrowheads="1"/>
          </p:cNvSpPr>
          <p:nvPr/>
        </p:nvSpPr>
        <p:spPr bwMode="auto">
          <a:xfrm>
            <a:off x="7375526" y="5603875"/>
            <a:ext cx="62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IC</a:t>
            </a:r>
            <a:r>
              <a:rPr lang="en-GB" altLang="en-US" sz="2400" b="1" baseline="-25000">
                <a:latin typeface="Times New Roman" charset="0"/>
              </a:rPr>
              <a:t>1</a:t>
            </a:r>
            <a:endParaRPr lang="en-GB" altLang="en-US" sz="2400" b="1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2522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4E76209-CCB5-6F47-A1E3-5A63AEB80B24}" type="slidenum">
              <a:rPr lang="en-US" altLang="en-US"/>
              <a:pPr eaLnBrk="1" hangingPunct="1"/>
              <a:t>32</a:t>
            </a:fld>
            <a:endParaRPr lang="en-US" altLang="en-US"/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3462338" y="164306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Arc 6"/>
          <p:cNvSpPr>
            <a:spLocks/>
          </p:cNvSpPr>
          <p:nvPr/>
        </p:nvSpPr>
        <p:spPr bwMode="auto">
          <a:xfrm>
            <a:off x="3243264" y="3203576"/>
            <a:ext cx="4224337" cy="2663825"/>
          </a:xfrm>
          <a:custGeom>
            <a:avLst/>
            <a:gdLst>
              <a:gd name="T0" fmla="*/ 4095366 w 21323"/>
              <a:gd name="T1" fmla="*/ 2663825 h 21590"/>
              <a:gd name="T2" fmla="*/ 0 w 21323"/>
              <a:gd name="T3" fmla="*/ 425793 h 21590"/>
              <a:gd name="T4" fmla="*/ 4224337 w 21323"/>
              <a:gd name="T5" fmla="*/ 0 h 2159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323" h="21590" fill="none" extrusionOk="0">
                <a:moveTo>
                  <a:pt x="20671" y="21590"/>
                </a:moveTo>
                <a:cubicBezTo>
                  <a:pt x="10325" y="21278"/>
                  <a:pt x="1654" y="13669"/>
                  <a:pt x="0" y="3450"/>
                </a:cubicBezTo>
              </a:path>
              <a:path w="21323" h="21590" stroke="0" extrusionOk="0">
                <a:moveTo>
                  <a:pt x="20671" y="21590"/>
                </a:moveTo>
                <a:cubicBezTo>
                  <a:pt x="10325" y="21278"/>
                  <a:pt x="1654" y="13669"/>
                  <a:pt x="0" y="3450"/>
                </a:cubicBezTo>
                <a:lnTo>
                  <a:pt x="21323" y="0"/>
                </a:lnTo>
                <a:lnTo>
                  <a:pt x="20671" y="2159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16393" name="Text Box 11"/>
          <p:cNvSpPr txBox="1">
            <a:spLocks noChangeArrowheads="1"/>
          </p:cNvSpPr>
          <p:nvPr/>
        </p:nvSpPr>
        <p:spPr bwMode="auto">
          <a:xfrm>
            <a:off x="5699125" y="36226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sz="2400" b="1">
              <a:latin typeface="Times New Roman" charset="0"/>
            </a:endParaRPr>
          </a:p>
        </p:txBody>
      </p:sp>
      <p:sp>
        <p:nvSpPr>
          <p:cNvPr id="16394" name="Text Box 13"/>
          <p:cNvSpPr txBox="1">
            <a:spLocks noChangeArrowheads="1"/>
          </p:cNvSpPr>
          <p:nvPr/>
        </p:nvSpPr>
        <p:spPr bwMode="auto">
          <a:xfrm>
            <a:off x="3048001" y="3276600"/>
            <a:ext cx="3794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400" b="1">
                <a:latin typeface="Times New Roman" charset="0"/>
              </a:rPr>
              <a:t>•</a:t>
            </a:r>
          </a:p>
        </p:txBody>
      </p: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3108326" y="31654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  <p:sp>
        <p:nvSpPr>
          <p:cNvPr id="16396" name="Text Box 15"/>
          <p:cNvSpPr txBox="1">
            <a:spLocks noChangeArrowheads="1"/>
          </p:cNvSpPr>
          <p:nvPr/>
        </p:nvSpPr>
        <p:spPr bwMode="auto">
          <a:xfrm>
            <a:off x="6765926" y="5434013"/>
            <a:ext cx="3794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400" b="1">
                <a:latin typeface="Times New Roman" charset="0"/>
              </a:rPr>
              <a:t>•</a:t>
            </a:r>
          </a:p>
        </p:txBody>
      </p:sp>
      <p:sp>
        <p:nvSpPr>
          <p:cNvPr id="16397" name="Text Box 16"/>
          <p:cNvSpPr txBox="1">
            <a:spLocks noChangeArrowheads="1"/>
          </p:cNvSpPr>
          <p:nvPr/>
        </p:nvSpPr>
        <p:spPr bwMode="auto">
          <a:xfrm>
            <a:off x="6689725" y="5756275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B</a:t>
            </a:r>
          </a:p>
        </p:txBody>
      </p:sp>
      <p:sp>
        <p:nvSpPr>
          <p:cNvPr id="16398" name="Text Box 17"/>
          <p:cNvSpPr txBox="1">
            <a:spLocks noChangeArrowheads="1"/>
          </p:cNvSpPr>
          <p:nvPr/>
        </p:nvSpPr>
        <p:spPr bwMode="auto">
          <a:xfrm>
            <a:off x="4860926" y="42418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16399" name="Line 18"/>
          <p:cNvSpPr>
            <a:spLocks noChangeShapeType="1"/>
          </p:cNvSpPr>
          <p:nvPr/>
        </p:nvSpPr>
        <p:spPr bwMode="auto">
          <a:xfrm flipH="1">
            <a:off x="5105400" y="41910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Text Box 19"/>
          <p:cNvSpPr txBox="1">
            <a:spLocks noChangeArrowheads="1"/>
          </p:cNvSpPr>
          <p:nvPr/>
        </p:nvSpPr>
        <p:spPr bwMode="auto">
          <a:xfrm>
            <a:off x="4937126" y="3775075"/>
            <a:ext cx="1420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(.5A, .5B)</a:t>
            </a:r>
          </a:p>
        </p:txBody>
      </p:sp>
      <p:sp>
        <p:nvSpPr>
          <p:cNvPr id="16401" name="Text Box 20"/>
          <p:cNvSpPr txBox="1">
            <a:spLocks noChangeArrowheads="1"/>
          </p:cNvSpPr>
          <p:nvPr/>
        </p:nvSpPr>
        <p:spPr bwMode="auto">
          <a:xfrm>
            <a:off x="7375526" y="5603875"/>
            <a:ext cx="62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IC</a:t>
            </a:r>
            <a:r>
              <a:rPr lang="en-GB" altLang="en-US" sz="2400" b="1" baseline="-25000">
                <a:latin typeface="Times New Roman" charset="0"/>
              </a:rPr>
              <a:t>1</a:t>
            </a:r>
            <a:endParaRPr lang="en-GB" altLang="en-US" sz="2400" b="1">
              <a:latin typeface="Times New Roman" charset="0"/>
            </a:endParaRPr>
          </a:p>
        </p:txBody>
      </p:sp>
      <p:sp>
        <p:nvSpPr>
          <p:cNvPr id="16402" name="Line 21"/>
          <p:cNvSpPr>
            <a:spLocks noChangeShapeType="1"/>
          </p:cNvSpPr>
          <p:nvPr/>
        </p:nvSpPr>
        <p:spPr bwMode="auto">
          <a:xfrm>
            <a:off x="3276600" y="3657600"/>
            <a:ext cx="3657600" cy="2209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WordArt 22"/>
          <p:cNvSpPr>
            <a:spLocks noChangeArrowheads="1" noChangeShapeType="1" noTextEdit="1"/>
          </p:cNvSpPr>
          <p:nvPr/>
        </p:nvSpPr>
        <p:spPr bwMode="auto">
          <a:xfrm>
            <a:off x="4224338" y="533400"/>
            <a:ext cx="5975350" cy="1023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Averages Preferred to Extremes</a:t>
            </a:r>
          </a:p>
        </p:txBody>
      </p:sp>
    </p:spTree>
    <p:extLst>
      <p:ext uri="{BB962C8B-B14F-4D97-AF65-F5344CB8AC3E}">
        <p14:creationId xmlns:p14="http://schemas.microsoft.com/office/powerpoint/2010/main" val="11305433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2FA48C4-B6FB-5A41-B27D-5596EA7D2492}" type="slidenum">
              <a:rPr lang="en-US" altLang="en-US"/>
              <a:pPr eaLnBrk="1" hangingPunct="1"/>
              <a:t>33</a:t>
            </a:fld>
            <a:endParaRPr lang="en-US" altLang="en-US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3462338" y="164306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2590800" y="6248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V="1">
            <a:off x="2590800" y="609600"/>
            <a:ext cx="0" cy="563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Arc 6"/>
          <p:cNvSpPr>
            <a:spLocks/>
          </p:cNvSpPr>
          <p:nvPr/>
        </p:nvSpPr>
        <p:spPr bwMode="auto">
          <a:xfrm>
            <a:off x="3243264" y="3203576"/>
            <a:ext cx="4224337" cy="2663825"/>
          </a:xfrm>
          <a:custGeom>
            <a:avLst/>
            <a:gdLst>
              <a:gd name="T0" fmla="*/ 4095366 w 21323"/>
              <a:gd name="T1" fmla="*/ 2663825 h 21590"/>
              <a:gd name="T2" fmla="*/ 0 w 21323"/>
              <a:gd name="T3" fmla="*/ 425793 h 21590"/>
              <a:gd name="T4" fmla="*/ 4224337 w 21323"/>
              <a:gd name="T5" fmla="*/ 0 h 2159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323" h="21590" fill="none" extrusionOk="0">
                <a:moveTo>
                  <a:pt x="20671" y="21590"/>
                </a:moveTo>
                <a:cubicBezTo>
                  <a:pt x="10325" y="21278"/>
                  <a:pt x="1654" y="13669"/>
                  <a:pt x="0" y="3450"/>
                </a:cubicBezTo>
              </a:path>
              <a:path w="21323" h="21590" stroke="0" extrusionOk="0">
                <a:moveTo>
                  <a:pt x="20671" y="21590"/>
                </a:moveTo>
                <a:cubicBezTo>
                  <a:pt x="10325" y="21278"/>
                  <a:pt x="1654" y="13669"/>
                  <a:pt x="0" y="3450"/>
                </a:cubicBezTo>
                <a:lnTo>
                  <a:pt x="21323" y="0"/>
                </a:lnTo>
                <a:lnTo>
                  <a:pt x="20671" y="2159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Arc 7"/>
          <p:cNvSpPr>
            <a:spLocks/>
          </p:cNvSpPr>
          <p:nvPr/>
        </p:nvSpPr>
        <p:spPr bwMode="auto">
          <a:xfrm>
            <a:off x="4116388" y="2986088"/>
            <a:ext cx="2654300" cy="2197100"/>
          </a:xfrm>
          <a:custGeom>
            <a:avLst/>
            <a:gdLst>
              <a:gd name="T0" fmla="*/ 2654300 w 20805"/>
              <a:gd name="T1" fmla="*/ 2196693 h 21600"/>
              <a:gd name="T2" fmla="*/ 0 w 20805"/>
              <a:gd name="T3" fmla="*/ 722703 h 21600"/>
              <a:gd name="T4" fmla="*/ 2602375 w 20805"/>
              <a:gd name="T5" fmla="*/ 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805" h="21600" fill="none" extrusionOk="0">
                <a:moveTo>
                  <a:pt x="20805" y="21596"/>
                </a:moveTo>
                <a:cubicBezTo>
                  <a:pt x="20669" y="21598"/>
                  <a:pt x="20533" y="21599"/>
                  <a:pt x="20398" y="21600"/>
                </a:cubicBezTo>
                <a:cubicBezTo>
                  <a:pt x="11207" y="21600"/>
                  <a:pt x="3023" y="15784"/>
                  <a:pt x="-1" y="7105"/>
                </a:cubicBezTo>
              </a:path>
              <a:path w="20805" h="21600" stroke="0" extrusionOk="0">
                <a:moveTo>
                  <a:pt x="20805" y="21596"/>
                </a:moveTo>
                <a:cubicBezTo>
                  <a:pt x="20669" y="21598"/>
                  <a:pt x="20533" y="21599"/>
                  <a:pt x="20398" y="21600"/>
                </a:cubicBezTo>
                <a:cubicBezTo>
                  <a:pt x="11207" y="21600"/>
                  <a:pt x="3023" y="15784"/>
                  <a:pt x="-1" y="7105"/>
                </a:cubicBezTo>
                <a:lnTo>
                  <a:pt x="20398" y="0"/>
                </a:lnTo>
                <a:lnTo>
                  <a:pt x="20805" y="21596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842126" y="4918075"/>
            <a:ext cx="62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IC</a:t>
            </a:r>
            <a:r>
              <a:rPr lang="en-GB" altLang="en-US" sz="2400" b="1" baseline="-25000">
                <a:latin typeface="Times New Roman" charset="0"/>
              </a:rPr>
              <a:t>2</a:t>
            </a:r>
            <a:endParaRPr lang="en-GB" altLang="en-US" sz="2400" b="1">
              <a:latin typeface="Times New Roman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8670925" y="61372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x</a:t>
            </a:r>
            <a:endParaRPr lang="en-GB" altLang="en-US" sz="2400">
              <a:latin typeface="Times New Roman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117725" y="269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y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699125" y="36226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sz="2400" b="1">
              <a:latin typeface="Times New Roman" charset="0"/>
            </a:endParaRPr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3276600" y="3657600"/>
            <a:ext cx="3657600" cy="2209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3048001" y="3276600"/>
            <a:ext cx="3794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400" b="1">
                <a:latin typeface="Times New Roman" charset="0"/>
              </a:rPr>
              <a:t>•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3108326" y="316547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A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6765926" y="5434013"/>
            <a:ext cx="3794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400" b="1">
                <a:latin typeface="Times New Roman" charset="0"/>
              </a:rPr>
              <a:t>•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689725" y="5756275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B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4860926" y="4241801"/>
            <a:ext cx="396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4800" b="1">
                <a:latin typeface="Times New Roman" charset="0"/>
              </a:rPr>
              <a:t>•</a:t>
            </a: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 flipH="1">
            <a:off x="5105400" y="41910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4937126" y="3775075"/>
            <a:ext cx="1420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(.5A, .5B)</a:t>
            </a: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7375526" y="5603875"/>
            <a:ext cx="62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Times New Roman" charset="0"/>
              </a:rPr>
              <a:t>IC</a:t>
            </a:r>
            <a:r>
              <a:rPr lang="en-GB" altLang="en-US" sz="2400" b="1" baseline="-25000">
                <a:latin typeface="Times New Roman" charset="0"/>
              </a:rPr>
              <a:t>1</a:t>
            </a:r>
            <a:endParaRPr lang="en-GB" altLang="en-US" sz="2400" b="1">
              <a:latin typeface="Times New Roman" charset="0"/>
            </a:endParaRPr>
          </a:p>
        </p:txBody>
      </p:sp>
      <p:sp>
        <p:nvSpPr>
          <p:cNvPr id="17429" name="WordArt 21"/>
          <p:cNvSpPr>
            <a:spLocks noChangeArrowheads="1" noChangeShapeType="1" noTextEdit="1"/>
          </p:cNvSpPr>
          <p:nvPr/>
        </p:nvSpPr>
        <p:spPr bwMode="auto">
          <a:xfrm>
            <a:off x="4224338" y="533400"/>
            <a:ext cx="5975350" cy="1023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Averages Preferred to Extremes</a:t>
            </a:r>
          </a:p>
        </p:txBody>
      </p:sp>
    </p:spTree>
    <p:extLst>
      <p:ext uri="{BB962C8B-B14F-4D97-AF65-F5344CB8AC3E}">
        <p14:creationId xmlns:p14="http://schemas.microsoft.com/office/powerpoint/2010/main" val="5245813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1EE1828-53DA-3640-83D4-D7F9780A79EE}" type="slidenum">
              <a:rPr lang="en-US" altLang="en-US"/>
              <a:pPr eaLnBrk="1" hangingPunct="1"/>
              <a:t>34</a:t>
            </a:fld>
            <a:endParaRPr lang="en-US" altLang="en-US"/>
          </a:p>
        </p:txBody>
      </p:sp>
      <p:sp>
        <p:nvSpPr>
          <p:cNvPr id="18435" name="WordArt 15"/>
          <p:cNvSpPr>
            <a:spLocks noChangeArrowheads="1" noChangeShapeType="1" noTextEdit="1"/>
          </p:cNvSpPr>
          <p:nvPr/>
        </p:nvSpPr>
        <p:spPr bwMode="auto">
          <a:xfrm>
            <a:off x="2057400" y="381001"/>
            <a:ext cx="6337300" cy="8874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Marginal Rate Of Substitution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There are several ways to define the </a:t>
            </a:r>
            <a:r>
              <a:rPr lang="en-GB" altLang="en-US" sz="2800" b="1">
                <a:latin typeface="Book Antiqua" charset="0"/>
              </a:rPr>
              <a:t>Marginal Rate of Substitution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2800" u="sng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u="sng">
                <a:latin typeface="Book Antiqua" charset="0"/>
              </a:rPr>
              <a:t>Definition 1</a:t>
            </a:r>
            <a:r>
              <a:rPr lang="en-GB" altLang="en-US" sz="2800">
                <a:latin typeface="Book Antiqua" charset="0"/>
              </a:rPr>
              <a:t>:	It is the maximum rate at which the consumer would be willing to substitute a little more of good x for a little less of good y in order to leave the consumer just indifferent between consuming the old basket or the new basket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2800">
              <a:latin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67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4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7A31467-FC36-9F45-B053-A817854C6D7E}" type="slidenum">
              <a:rPr lang="en-US" altLang="en-US"/>
              <a:pPr eaLnBrk="1" hangingPunct="1"/>
              <a:t>35</a:t>
            </a:fld>
            <a:endParaRPr lang="en-US" altLang="en-US"/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u="sng">
                <a:latin typeface="Book Antiqua" charset="0"/>
              </a:rPr>
              <a:t>Definition 2</a:t>
            </a:r>
            <a:r>
              <a:rPr lang="en-GB" altLang="en-US" sz="2800">
                <a:latin typeface="Book Antiqua" charset="0"/>
              </a:rPr>
              <a:t>:	 It is the negative of the slope of the indifference curve: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		MRS</a:t>
            </a:r>
            <a:r>
              <a:rPr lang="en-GB" altLang="en-US" sz="2800" baseline="-25000">
                <a:latin typeface="Book Antiqua" charset="0"/>
              </a:rPr>
              <a:t>x,y</a:t>
            </a:r>
            <a:r>
              <a:rPr lang="en-GB" altLang="en-US" sz="2800">
                <a:latin typeface="Book Antiqua" charset="0"/>
              </a:rPr>
              <a:t> = — </a:t>
            </a:r>
            <a:r>
              <a:rPr lang="en-GB" altLang="en-US" sz="2800" u="sng">
                <a:latin typeface="Book Antiqua" charset="0"/>
              </a:rPr>
              <a:t>dy</a:t>
            </a:r>
            <a:r>
              <a:rPr lang="en-GB" altLang="en-US" sz="2800">
                <a:latin typeface="Book Antiqua" charset="0"/>
              </a:rPr>
              <a:t>   (for a constant level of</a:t>
            </a:r>
          </a:p>
          <a:p>
            <a:pPr lvl="1" eaLnBrk="1" hangingPunct="1"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 				 dx      preference)</a:t>
            </a:r>
          </a:p>
        </p:txBody>
      </p:sp>
      <p:sp>
        <p:nvSpPr>
          <p:cNvPr id="19460" name="WordArt 10"/>
          <p:cNvSpPr>
            <a:spLocks noChangeArrowheads="1" noChangeShapeType="1" noTextEdit="1"/>
          </p:cNvSpPr>
          <p:nvPr/>
        </p:nvSpPr>
        <p:spPr bwMode="auto">
          <a:xfrm>
            <a:off x="2057400" y="381001"/>
            <a:ext cx="6337300" cy="8874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Marginal Rate Of Substitution</a:t>
            </a:r>
          </a:p>
        </p:txBody>
      </p:sp>
    </p:spTree>
    <p:extLst>
      <p:ext uri="{BB962C8B-B14F-4D97-AF65-F5344CB8AC3E}">
        <p14:creationId xmlns:p14="http://schemas.microsoft.com/office/powerpoint/2010/main" val="179389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6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40CD08D-A6AE-884D-BB4C-45282D5C0FD1}" type="slidenum">
              <a:rPr lang="en-US" altLang="en-US"/>
              <a:pPr eaLnBrk="1" hangingPunct="1"/>
              <a:t>36</a:t>
            </a:fld>
            <a:endParaRPr lang="en-US" altLang="en-US"/>
          </a:p>
        </p:txBody>
      </p:sp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1905000" y="1600201"/>
            <a:ext cx="80010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>
                <a:latin typeface="Book Antiqua" charset="0"/>
              </a:rPr>
              <a:t>An indifference curve exhibits a </a:t>
            </a:r>
            <a:r>
              <a:rPr lang="en-GB" altLang="en-US" sz="2800" b="1">
                <a:latin typeface="Book Antiqua" charset="0"/>
              </a:rPr>
              <a:t>diminishing marginal rate of substitution</a:t>
            </a:r>
            <a:r>
              <a:rPr lang="en-GB" altLang="en-US" sz="2800">
                <a:latin typeface="Book Antiqua" charset="0"/>
              </a:rPr>
              <a:t>: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2800">
              <a:latin typeface="Book Antiqua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en-US" sz="2800">
                <a:latin typeface="Book Antiqua" charset="0"/>
                <a:ea typeface="Times New Roman" charset="0"/>
                <a:cs typeface="Times New Roman" charset="0"/>
              </a:rPr>
              <a:t>The more of good x you have, the more you are willing to give up to get a little of good y.</a:t>
            </a:r>
          </a:p>
          <a:p>
            <a:pPr eaLnBrk="1" hangingPunct="1">
              <a:buFontTx/>
              <a:buAutoNum type="arabicPeriod"/>
            </a:pPr>
            <a:endParaRPr lang="en-US" altLang="en-US" sz="2800">
              <a:latin typeface="Book Antiqua" charset="0"/>
              <a:ea typeface="Times New Roman" charset="0"/>
              <a:cs typeface="Times New Roman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en-US" sz="2800">
                <a:latin typeface="Book Antiqua" charset="0"/>
                <a:ea typeface="Times New Roman" charset="0"/>
                <a:cs typeface="Times New Roman" charset="0"/>
              </a:rPr>
              <a:t>The indifference curves </a:t>
            </a:r>
          </a:p>
          <a:p>
            <a:pPr lvl="1" eaLnBrk="1" hangingPunct="1">
              <a:buFontTx/>
              <a:buChar char="•"/>
            </a:pPr>
            <a:r>
              <a:rPr lang="en-US" altLang="en-US" sz="2800">
                <a:latin typeface="Book Antiqua" charset="0"/>
                <a:ea typeface="Times New Roman" charset="0"/>
                <a:cs typeface="Times New Roman" charset="0"/>
              </a:rPr>
              <a:t>Get flatter as we move out along the horizontal axis</a:t>
            </a:r>
          </a:p>
          <a:p>
            <a:pPr lvl="1" eaLnBrk="1" hangingPunct="1">
              <a:buFontTx/>
              <a:buChar char="•"/>
            </a:pPr>
            <a:r>
              <a:rPr lang="en-US" altLang="en-US" sz="2800">
                <a:latin typeface="Book Antiqua" charset="0"/>
                <a:ea typeface="Times New Roman" charset="0"/>
                <a:cs typeface="Times New Roman" charset="0"/>
              </a:rPr>
              <a:t>Get steeper as we move up along the vertical axis.</a:t>
            </a:r>
            <a:endParaRPr lang="en-GB" altLang="en-US" sz="2800">
              <a:latin typeface="Book Antiqua" charset="0"/>
            </a:endParaRPr>
          </a:p>
        </p:txBody>
      </p:sp>
      <p:sp>
        <p:nvSpPr>
          <p:cNvPr id="20484" name="WordArt 3"/>
          <p:cNvSpPr>
            <a:spLocks noChangeArrowheads="1" noChangeShapeType="1" noTextEdit="1"/>
          </p:cNvSpPr>
          <p:nvPr/>
        </p:nvSpPr>
        <p:spPr bwMode="auto">
          <a:xfrm>
            <a:off x="2057400" y="381001"/>
            <a:ext cx="8229600" cy="8874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Diminishing Marginal Rate Of Substitution</a:t>
            </a:r>
          </a:p>
        </p:txBody>
      </p:sp>
    </p:spTree>
    <p:extLst>
      <p:ext uri="{BB962C8B-B14F-4D97-AF65-F5344CB8AC3E}">
        <p14:creationId xmlns:p14="http://schemas.microsoft.com/office/powerpoint/2010/main" val="189305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1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1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1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1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1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el </a:t>
            </a:r>
            <a:r>
              <a:rPr lang="en-US" dirty="0" err="1" smtClean="0"/>
              <a:t>excedente</a:t>
            </a:r>
            <a:r>
              <a:rPr lang="en-US" dirty="0" smtClean="0"/>
              <a:t> del </a:t>
            </a:r>
            <a:r>
              <a:rPr lang="en-US" dirty="0" err="1" smtClean="0"/>
              <a:t>consumidor</a:t>
            </a:r>
            <a:r>
              <a:rPr lang="en-US" dirty="0" smtClean="0"/>
              <a:t> y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aplicaciones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221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1981200" y="152401"/>
            <a:ext cx="822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3600" b="1">
              <a:solidFill>
                <a:srgbClr val="993366"/>
              </a:solidFill>
            </a:endParaRPr>
          </a:p>
        </p:txBody>
      </p:sp>
      <p:sp>
        <p:nvSpPr>
          <p:cNvPr id="583694" name="Text Box 14"/>
          <p:cNvSpPr txBox="1">
            <a:spLocks noChangeArrowheads="1"/>
          </p:cNvSpPr>
          <p:nvPr/>
        </p:nvSpPr>
        <p:spPr bwMode="auto">
          <a:xfrm>
            <a:off x="6858000" y="1219200"/>
            <a:ext cx="3581400" cy="2677656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2400"/>
              <a:t>There is a </a:t>
            </a:r>
            <a:r>
              <a:rPr lang="en-US" altLang="en-US" sz="2400" b="1"/>
              <a:t>surplus </a:t>
            </a:r>
            <a:r>
              <a:rPr lang="en-US" altLang="en-US" sz="2400"/>
              <a:t>of a good when the quantity supplied exceeds the quantity demanded. Surpluses occur when the price is above its equilibrium level. </a:t>
            </a:r>
          </a:p>
        </p:txBody>
      </p:sp>
      <p:cxnSp>
        <p:nvCxnSpPr>
          <p:cNvPr id="26628" name="Straight Connector 86"/>
          <p:cNvCxnSpPr>
            <a:cxnSpLocks noChangeShapeType="1"/>
          </p:cNvCxnSpPr>
          <p:nvPr/>
        </p:nvCxnSpPr>
        <p:spPr bwMode="auto">
          <a:xfrm>
            <a:off x="4810125" y="2979738"/>
            <a:ext cx="0" cy="2043112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29" name="Straight Connector 86"/>
          <p:cNvCxnSpPr>
            <a:cxnSpLocks noChangeShapeType="1"/>
          </p:cNvCxnSpPr>
          <p:nvPr/>
        </p:nvCxnSpPr>
        <p:spPr bwMode="auto">
          <a:xfrm>
            <a:off x="6100763" y="2979738"/>
            <a:ext cx="0" cy="2043112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0" name="Straight Connector 86"/>
          <p:cNvCxnSpPr>
            <a:cxnSpLocks noChangeShapeType="1"/>
          </p:cNvCxnSpPr>
          <p:nvPr/>
        </p:nvCxnSpPr>
        <p:spPr bwMode="auto">
          <a:xfrm>
            <a:off x="3783013" y="2967039"/>
            <a:ext cx="2317750" cy="3175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1" name="Straight Connector 86"/>
          <p:cNvCxnSpPr>
            <a:cxnSpLocks noChangeShapeType="1"/>
          </p:cNvCxnSpPr>
          <p:nvPr/>
        </p:nvCxnSpPr>
        <p:spPr bwMode="auto">
          <a:xfrm>
            <a:off x="3783013" y="3878264"/>
            <a:ext cx="1820862" cy="3175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2" name="Line 29"/>
          <p:cNvSpPr>
            <a:spLocks noChangeShapeType="1"/>
          </p:cNvSpPr>
          <p:nvPr/>
        </p:nvSpPr>
        <p:spPr bwMode="auto">
          <a:xfrm flipV="1">
            <a:off x="3556000" y="957264"/>
            <a:ext cx="0" cy="4003675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3" name="Freeform 30"/>
          <p:cNvSpPr>
            <a:spLocks/>
          </p:cNvSpPr>
          <p:nvPr/>
        </p:nvSpPr>
        <p:spPr bwMode="auto">
          <a:xfrm>
            <a:off x="3556000" y="5048250"/>
            <a:ext cx="268288" cy="165100"/>
          </a:xfrm>
          <a:custGeom>
            <a:avLst/>
            <a:gdLst>
              <a:gd name="T0" fmla="*/ 268288 w 155"/>
              <a:gd name="T1" fmla="*/ 165100 h 97"/>
              <a:gd name="T2" fmla="*/ 0 w 155"/>
              <a:gd name="T3" fmla="*/ 165100 h 97"/>
              <a:gd name="T4" fmla="*/ 0 w 155"/>
              <a:gd name="T5" fmla="*/ 0 h 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5" h="97">
                <a:moveTo>
                  <a:pt x="155" y="97"/>
                </a:moveTo>
                <a:lnTo>
                  <a:pt x="0" y="97"/>
                </a:lnTo>
                <a:lnTo>
                  <a:pt x="0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4" name="Line 31"/>
          <p:cNvSpPr>
            <a:spLocks noChangeShapeType="1"/>
          </p:cNvSpPr>
          <p:nvPr/>
        </p:nvSpPr>
        <p:spPr bwMode="auto">
          <a:xfrm flipH="1">
            <a:off x="4000500" y="5213350"/>
            <a:ext cx="4483100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5" name="Rectangle 32"/>
          <p:cNvSpPr>
            <a:spLocks noChangeArrowheads="1"/>
          </p:cNvSpPr>
          <p:nvPr/>
        </p:nvSpPr>
        <p:spPr bwMode="auto">
          <a:xfrm>
            <a:off x="4325938" y="5256213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7</a:t>
            </a:r>
            <a:endParaRPr lang="en-US" altLang="en-US" sz="1400"/>
          </a:p>
        </p:txBody>
      </p:sp>
      <p:sp>
        <p:nvSpPr>
          <p:cNvPr id="26636" name="Rectangle 33"/>
          <p:cNvSpPr>
            <a:spLocks noChangeArrowheads="1"/>
          </p:cNvSpPr>
          <p:nvPr/>
        </p:nvSpPr>
        <p:spPr bwMode="auto">
          <a:xfrm>
            <a:off x="3363913" y="5256213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0</a:t>
            </a:r>
            <a:endParaRPr lang="en-US" altLang="en-US" sz="1400"/>
          </a:p>
        </p:txBody>
      </p:sp>
      <p:sp>
        <p:nvSpPr>
          <p:cNvPr id="26637" name="Rectangle 34"/>
          <p:cNvSpPr>
            <a:spLocks noChangeArrowheads="1"/>
          </p:cNvSpPr>
          <p:nvPr/>
        </p:nvSpPr>
        <p:spPr bwMode="auto">
          <a:xfrm>
            <a:off x="5505450" y="5256213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10</a:t>
            </a:r>
            <a:endParaRPr lang="en-US" altLang="en-US" sz="1400"/>
          </a:p>
        </p:txBody>
      </p:sp>
      <p:sp>
        <p:nvSpPr>
          <p:cNvPr id="26638" name="Rectangle 35"/>
          <p:cNvSpPr>
            <a:spLocks noChangeArrowheads="1"/>
          </p:cNvSpPr>
          <p:nvPr/>
        </p:nvSpPr>
        <p:spPr bwMode="auto">
          <a:xfrm>
            <a:off x="7558088" y="5256213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15</a:t>
            </a:r>
            <a:endParaRPr lang="en-US" altLang="en-US" sz="1400"/>
          </a:p>
        </p:txBody>
      </p:sp>
      <p:sp>
        <p:nvSpPr>
          <p:cNvPr id="26639" name="Rectangle 36"/>
          <p:cNvSpPr>
            <a:spLocks noChangeArrowheads="1"/>
          </p:cNvSpPr>
          <p:nvPr/>
        </p:nvSpPr>
        <p:spPr bwMode="auto">
          <a:xfrm>
            <a:off x="6737350" y="5256213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13</a:t>
            </a:r>
            <a:endParaRPr lang="en-US" altLang="en-US" sz="1400"/>
          </a:p>
        </p:txBody>
      </p:sp>
      <p:sp>
        <p:nvSpPr>
          <p:cNvPr id="26640" name="Rectangle 37"/>
          <p:cNvSpPr>
            <a:spLocks noChangeArrowheads="1"/>
          </p:cNvSpPr>
          <p:nvPr/>
        </p:nvSpPr>
        <p:spPr bwMode="auto">
          <a:xfrm>
            <a:off x="8380413" y="5256213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17</a:t>
            </a:r>
            <a:endParaRPr lang="en-US" altLang="en-US" sz="1400"/>
          </a:p>
        </p:txBody>
      </p:sp>
      <p:sp>
        <p:nvSpPr>
          <p:cNvPr id="26641" name="Line 48"/>
          <p:cNvSpPr>
            <a:spLocks noChangeShapeType="1"/>
          </p:cNvSpPr>
          <p:nvPr/>
        </p:nvSpPr>
        <p:spPr bwMode="auto">
          <a:xfrm>
            <a:off x="3556000" y="2058988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2" name="Line 49"/>
          <p:cNvSpPr>
            <a:spLocks noChangeShapeType="1"/>
          </p:cNvSpPr>
          <p:nvPr/>
        </p:nvSpPr>
        <p:spPr bwMode="auto">
          <a:xfrm>
            <a:off x="3556000" y="2508250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3" name="Line 50"/>
          <p:cNvSpPr>
            <a:spLocks noChangeShapeType="1"/>
          </p:cNvSpPr>
          <p:nvPr/>
        </p:nvSpPr>
        <p:spPr bwMode="auto">
          <a:xfrm>
            <a:off x="3556000" y="2955925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4" name="Line 51"/>
          <p:cNvSpPr>
            <a:spLocks noChangeShapeType="1"/>
          </p:cNvSpPr>
          <p:nvPr/>
        </p:nvSpPr>
        <p:spPr bwMode="auto">
          <a:xfrm>
            <a:off x="3556000" y="3409950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5" name="Line 52"/>
          <p:cNvSpPr>
            <a:spLocks noChangeShapeType="1"/>
          </p:cNvSpPr>
          <p:nvPr/>
        </p:nvSpPr>
        <p:spPr bwMode="auto">
          <a:xfrm>
            <a:off x="3556000" y="4308475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6" name="Line 53"/>
          <p:cNvSpPr>
            <a:spLocks noChangeShapeType="1"/>
          </p:cNvSpPr>
          <p:nvPr/>
        </p:nvSpPr>
        <p:spPr bwMode="auto">
          <a:xfrm>
            <a:off x="3556000" y="3859213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7" name="Line 54"/>
          <p:cNvSpPr>
            <a:spLocks noChangeShapeType="1"/>
          </p:cNvSpPr>
          <p:nvPr/>
        </p:nvSpPr>
        <p:spPr bwMode="auto">
          <a:xfrm>
            <a:off x="3556000" y="4757738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8" name="Line 55"/>
          <p:cNvSpPr>
            <a:spLocks noChangeShapeType="1"/>
          </p:cNvSpPr>
          <p:nvPr/>
        </p:nvSpPr>
        <p:spPr bwMode="auto">
          <a:xfrm flipV="1">
            <a:off x="4378325" y="5081588"/>
            <a:ext cx="0" cy="131762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9" name="Line 56"/>
          <p:cNvSpPr>
            <a:spLocks noChangeShapeType="1"/>
          </p:cNvSpPr>
          <p:nvPr/>
        </p:nvSpPr>
        <p:spPr bwMode="auto">
          <a:xfrm flipV="1">
            <a:off x="4827588" y="5081588"/>
            <a:ext cx="0" cy="131762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0" name="Line 57"/>
          <p:cNvSpPr>
            <a:spLocks noChangeShapeType="1"/>
          </p:cNvSpPr>
          <p:nvPr/>
        </p:nvSpPr>
        <p:spPr bwMode="auto">
          <a:xfrm flipV="1">
            <a:off x="5608638" y="5081588"/>
            <a:ext cx="0" cy="131762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1" name="Line 58"/>
          <p:cNvSpPr>
            <a:spLocks noChangeShapeType="1"/>
          </p:cNvSpPr>
          <p:nvPr/>
        </p:nvSpPr>
        <p:spPr bwMode="auto">
          <a:xfrm flipV="1">
            <a:off x="6099175" y="5081588"/>
            <a:ext cx="0" cy="131762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2" name="Line 59"/>
          <p:cNvSpPr>
            <a:spLocks noChangeShapeType="1"/>
          </p:cNvSpPr>
          <p:nvPr/>
        </p:nvSpPr>
        <p:spPr bwMode="auto">
          <a:xfrm flipV="1">
            <a:off x="6842125" y="5081588"/>
            <a:ext cx="0" cy="131762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3" name="Line 60"/>
          <p:cNvSpPr>
            <a:spLocks noChangeShapeType="1"/>
          </p:cNvSpPr>
          <p:nvPr/>
        </p:nvSpPr>
        <p:spPr bwMode="auto">
          <a:xfrm flipV="1">
            <a:off x="7662863" y="5081588"/>
            <a:ext cx="0" cy="131762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4" name="Line 61"/>
          <p:cNvSpPr>
            <a:spLocks noChangeShapeType="1"/>
          </p:cNvSpPr>
          <p:nvPr/>
        </p:nvSpPr>
        <p:spPr bwMode="auto">
          <a:xfrm flipV="1">
            <a:off x="8483600" y="5081588"/>
            <a:ext cx="0" cy="131762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5" name="Rectangle 62"/>
          <p:cNvSpPr>
            <a:spLocks noChangeArrowheads="1"/>
          </p:cNvSpPr>
          <p:nvPr/>
        </p:nvSpPr>
        <p:spPr bwMode="auto">
          <a:xfrm>
            <a:off x="3014663" y="1947863"/>
            <a:ext cx="44723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$2.00</a:t>
            </a:r>
            <a:endParaRPr lang="en-US" altLang="en-US" sz="1400"/>
          </a:p>
        </p:txBody>
      </p:sp>
      <p:sp>
        <p:nvSpPr>
          <p:cNvPr id="26656" name="Rectangle 63"/>
          <p:cNvSpPr>
            <a:spLocks noChangeArrowheads="1"/>
          </p:cNvSpPr>
          <p:nvPr/>
        </p:nvSpPr>
        <p:spPr bwMode="auto">
          <a:xfrm>
            <a:off x="3116263" y="2397125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1.75</a:t>
            </a:r>
            <a:endParaRPr lang="en-US" altLang="en-US" sz="1400"/>
          </a:p>
        </p:txBody>
      </p:sp>
      <p:sp>
        <p:nvSpPr>
          <p:cNvPr id="26657" name="Rectangle 64"/>
          <p:cNvSpPr>
            <a:spLocks noChangeArrowheads="1"/>
          </p:cNvSpPr>
          <p:nvPr/>
        </p:nvSpPr>
        <p:spPr bwMode="auto">
          <a:xfrm>
            <a:off x="3116263" y="2847975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1.50</a:t>
            </a:r>
            <a:endParaRPr lang="en-US" altLang="en-US" sz="1400"/>
          </a:p>
        </p:txBody>
      </p:sp>
      <p:sp>
        <p:nvSpPr>
          <p:cNvPr id="26658" name="Rectangle 65"/>
          <p:cNvSpPr>
            <a:spLocks noChangeArrowheads="1"/>
          </p:cNvSpPr>
          <p:nvPr/>
        </p:nvSpPr>
        <p:spPr bwMode="auto">
          <a:xfrm>
            <a:off x="3116263" y="3297238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1.25</a:t>
            </a:r>
            <a:endParaRPr lang="en-US" altLang="en-US" sz="1400"/>
          </a:p>
        </p:txBody>
      </p:sp>
      <p:sp>
        <p:nvSpPr>
          <p:cNvPr id="26659" name="Rectangle 66"/>
          <p:cNvSpPr>
            <a:spLocks noChangeArrowheads="1"/>
          </p:cNvSpPr>
          <p:nvPr/>
        </p:nvSpPr>
        <p:spPr bwMode="auto">
          <a:xfrm>
            <a:off x="3116263" y="3749675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1.00</a:t>
            </a:r>
            <a:endParaRPr lang="en-US" altLang="en-US" sz="1400"/>
          </a:p>
        </p:txBody>
      </p:sp>
      <p:sp>
        <p:nvSpPr>
          <p:cNvPr id="26660" name="Rectangle 67"/>
          <p:cNvSpPr>
            <a:spLocks noChangeArrowheads="1"/>
          </p:cNvSpPr>
          <p:nvPr/>
        </p:nvSpPr>
        <p:spPr bwMode="auto">
          <a:xfrm>
            <a:off x="3116263" y="4202113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0.75</a:t>
            </a:r>
            <a:endParaRPr lang="en-US" altLang="en-US" sz="1400"/>
          </a:p>
        </p:txBody>
      </p:sp>
      <p:sp>
        <p:nvSpPr>
          <p:cNvPr id="26661" name="Rectangle 68"/>
          <p:cNvSpPr>
            <a:spLocks noChangeArrowheads="1"/>
          </p:cNvSpPr>
          <p:nvPr/>
        </p:nvSpPr>
        <p:spPr bwMode="auto">
          <a:xfrm>
            <a:off x="3116263" y="4649788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0.50</a:t>
            </a:r>
            <a:endParaRPr lang="en-US" altLang="en-US" sz="1400"/>
          </a:p>
        </p:txBody>
      </p:sp>
      <p:sp>
        <p:nvSpPr>
          <p:cNvPr id="26662" name="Freeform 79"/>
          <p:cNvSpPr>
            <a:spLocks/>
          </p:cNvSpPr>
          <p:nvPr/>
        </p:nvSpPr>
        <p:spPr bwMode="auto">
          <a:xfrm>
            <a:off x="4787901" y="2058988"/>
            <a:ext cx="1476375" cy="2705100"/>
          </a:xfrm>
          <a:custGeom>
            <a:avLst/>
            <a:gdLst>
              <a:gd name="T0" fmla="*/ 1476375 w 266"/>
              <a:gd name="T1" fmla="*/ 0 h 494"/>
              <a:gd name="T2" fmla="*/ 0 w 266"/>
              <a:gd name="T3" fmla="*/ 2705100 h 4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66" h="494">
                <a:moveTo>
                  <a:pt x="266" y="0"/>
                </a:moveTo>
                <a:cubicBezTo>
                  <a:pt x="266" y="149"/>
                  <a:pt x="190" y="320"/>
                  <a:pt x="0" y="494"/>
                </a:cubicBezTo>
              </a:path>
            </a:pathLst>
          </a:custGeom>
          <a:noFill/>
          <a:ln w="39688" cap="flat">
            <a:solidFill>
              <a:srgbClr val="EE313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3" name="Rectangle 80"/>
          <p:cNvSpPr>
            <a:spLocks noChangeArrowheads="1"/>
          </p:cNvSpPr>
          <p:nvPr/>
        </p:nvSpPr>
        <p:spPr bwMode="auto">
          <a:xfrm>
            <a:off x="5976939" y="1782763"/>
            <a:ext cx="5482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Supply</a:t>
            </a:r>
            <a:endParaRPr lang="en-US" altLang="en-US" sz="1400"/>
          </a:p>
        </p:txBody>
      </p:sp>
      <p:sp>
        <p:nvSpPr>
          <p:cNvPr id="26664" name="Rectangle 81"/>
          <p:cNvSpPr>
            <a:spLocks noChangeArrowheads="1"/>
          </p:cNvSpPr>
          <p:nvPr/>
        </p:nvSpPr>
        <p:spPr bwMode="auto">
          <a:xfrm>
            <a:off x="7394576" y="4668838"/>
            <a:ext cx="67646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Demand</a:t>
            </a:r>
            <a:endParaRPr lang="en-US" altLang="en-US" sz="1400"/>
          </a:p>
        </p:txBody>
      </p:sp>
      <p:sp>
        <p:nvSpPr>
          <p:cNvPr id="26665" name="Line 83"/>
          <p:cNvSpPr>
            <a:spLocks noChangeShapeType="1"/>
          </p:cNvSpPr>
          <p:nvPr/>
        </p:nvSpPr>
        <p:spPr bwMode="auto">
          <a:xfrm flipV="1">
            <a:off x="3495675" y="4929188"/>
            <a:ext cx="115888" cy="6350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6" name="Line 84"/>
          <p:cNvSpPr>
            <a:spLocks noChangeShapeType="1"/>
          </p:cNvSpPr>
          <p:nvPr/>
        </p:nvSpPr>
        <p:spPr bwMode="auto">
          <a:xfrm flipV="1">
            <a:off x="3495675" y="5014914"/>
            <a:ext cx="115888" cy="66675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7" name="Line 85"/>
          <p:cNvSpPr>
            <a:spLocks noChangeShapeType="1"/>
          </p:cNvSpPr>
          <p:nvPr/>
        </p:nvSpPr>
        <p:spPr bwMode="auto">
          <a:xfrm flipH="1">
            <a:off x="3789363" y="5151439"/>
            <a:ext cx="68262" cy="115887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8" name="Line 86"/>
          <p:cNvSpPr>
            <a:spLocks noChangeShapeType="1"/>
          </p:cNvSpPr>
          <p:nvPr/>
        </p:nvSpPr>
        <p:spPr bwMode="auto">
          <a:xfrm flipH="1">
            <a:off x="3879850" y="5151439"/>
            <a:ext cx="65088" cy="115887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9" name="Freeform 87"/>
          <p:cNvSpPr>
            <a:spLocks/>
          </p:cNvSpPr>
          <p:nvPr/>
        </p:nvSpPr>
        <p:spPr bwMode="auto">
          <a:xfrm>
            <a:off x="4418013" y="2058988"/>
            <a:ext cx="2913062" cy="2705100"/>
          </a:xfrm>
          <a:custGeom>
            <a:avLst/>
            <a:gdLst>
              <a:gd name="T0" fmla="*/ 0 w 525"/>
              <a:gd name="T1" fmla="*/ 0 h 494"/>
              <a:gd name="T2" fmla="*/ 2913062 w 525"/>
              <a:gd name="T3" fmla="*/ 2705100 h 4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525" h="494">
                <a:moveTo>
                  <a:pt x="0" y="0"/>
                </a:moveTo>
                <a:cubicBezTo>
                  <a:pt x="30" y="133"/>
                  <a:pt x="196" y="409"/>
                  <a:pt x="525" y="494"/>
                </a:cubicBezTo>
              </a:path>
            </a:pathLst>
          </a:custGeom>
          <a:noFill/>
          <a:ln w="39688" cap="flat">
            <a:solidFill>
              <a:srgbClr val="3C5DA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0" name="Oval 88"/>
          <p:cNvSpPr>
            <a:spLocks noChangeArrowheads="1"/>
          </p:cNvSpPr>
          <p:nvPr/>
        </p:nvSpPr>
        <p:spPr bwMode="auto">
          <a:xfrm>
            <a:off x="5554664" y="3805239"/>
            <a:ext cx="111125" cy="1095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71" name="Rectangle 89"/>
          <p:cNvSpPr>
            <a:spLocks noChangeArrowheads="1"/>
          </p:cNvSpPr>
          <p:nvPr/>
        </p:nvSpPr>
        <p:spPr bwMode="auto">
          <a:xfrm>
            <a:off x="4705350" y="5256213"/>
            <a:ext cx="2484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8.1</a:t>
            </a:r>
            <a:endParaRPr lang="en-US" altLang="en-US" sz="1400"/>
          </a:p>
        </p:txBody>
      </p:sp>
      <p:sp>
        <p:nvSpPr>
          <p:cNvPr id="26672" name="Rectangle 90"/>
          <p:cNvSpPr>
            <a:spLocks noChangeArrowheads="1"/>
          </p:cNvSpPr>
          <p:nvPr/>
        </p:nvSpPr>
        <p:spPr bwMode="auto">
          <a:xfrm>
            <a:off x="5954713" y="5256213"/>
            <a:ext cx="334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11.2</a:t>
            </a:r>
            <a:endParaRPr lang="en-US" altLang="en-US" sz="1400"/>
          </a:p>
        </p:txBody>
      </p:sp>
      <p:sp>
        <p:nvSpPr>
          <p:cNvPr id="26673" name="Rectangle 91"/>
          <p:cNvSpPr>
            <a:spLocks noChangeArrowheads="1"/>
          </p:cNvSpPr>
          <p:nvPr/>
        </p:nvSpPr>
        <p:spPr bwMode="auto">
          <a:xfrm>
            <a:off x="5745163" y="3690938"/>
            <a:ext cx="1202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E</a:t>
            </a:r>
            <a:endParaRPr lang="en-US" altLang="en-US" sz="1400"/>
          </a:p>
        </p:txBody>
      </p:sp>
      <p:sp>
        <p:nvSpPr>
          <p:cNvPr id="26674" name="Line 92"/>
          <p:cNvSpPr>
            <a:spLocks noChangeShapeType="1"/>
          </p:cNvSpPr>
          <p:nvPr/>
        </p:nvSpPr>
        <p:spPr bwMode="auto">
          <a:xfrm>
            <a:off x="6099175" y="5470526"/>
            <a:ext cx="0" cy="328613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5" name="Line 93"/>
          <p:cNvSpPr>
            <a:spLocks noChangeShapeType="1"/>
          </p:cNvSpPr>
          <p:nvPr/>
        </p:nvSpPr>
        <p:spPr bwMode="auto">
          <a:xfrm>
            <a:off x="4827588" y="5470526"/>
            <a:ext cx="0" cy="328613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74" name="Freeform 94"/>
          <p:cNvSpPr>
            <a:spLocks/>
          </p:cNvSpPr>
          <p:nvPr/>
        </p:nvSpPr>
        <p:spPr bwMode="auto">
          <a:xfrm>
            <a:off x="5140326" y="2425700"/>
            <a:ext cx="727075" cy="317500"/>
          </a:xfrm>
          <a:custGeom>
            <a:avLst/>
            <a:gdLst>
              <a:gd name="T0" fmla="*/ 727075 w 131"/>
              <a:gd name="T1" fmla="*/ 235388 h 58"/>
              <a:gd name="T2" fmla="*/ 649372 w 131"/>
              <a:gd name="T3" fmla="*/ 317500 h 58"/>
              <a:gd name="T4" fmla="*/ 77703 w 131"/>
              <a:gd name="T5" fmla="*/ 317500 h 58"/>
              <a:gd name="T6" fmla="*/ 0 w 131"/>
              <a:gd name="T7" fmla="*/ 235388 h 58"/>
              <a:gd name="T8" fmla="*/ 0 w 131"/>
              <a:gd name="T9" fmla="*/ 82112 h 58"/>
              <a:gd name="T10" fmla="*/ 77703 w 131"/>
              <a:gd name="T11" fmla="*/ 0 h 58"/>
              <a:gd name="T12" fmla="*/ 649372 w 131"/>
              <a:gd name="T13" fmla="*/ 0 h 58"/>
              <a:gd name="T14" fmla="*/ 727075 w 131"/>
              <a:gd name="T15" fmla="*/ 82112 h 58"/>
              <a:gd name="T16" fmla="*/ 727075 w 131"/>
              <a:gd name="T17" fmla="*/ 235388 h 5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1" h="58">
                <a:moveTo>
                  <a:pt x="131" y="43"/>
                </a:moveTo>
                <a:cubicBezTo>
                  <a:pt x="131" y="51"/>
                  <a:pt x="125" y="58"/>
                  <a:pt x="117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7" y="58"/>
                  <a:pt x="0" y="51"/>
                  <a:pt x="0" y="43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4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25" y="0"/>
                  <a:pt x="131" y="7"/>
                  <a:pt x="131" y="15"/>
                </a:cubicBezTo>
                <a:lnTo>
                  <a:pt x="131" y="43"/>
                </a:lnTo>
                <a:close/>
              </a:path>
            </a:pathLst>
          </a:custGeom>
          <a:solidFill>
            <a:srgbClr val="D6E2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7" name="Freeform 98"/>
          <p:cNvSpPr>
            <a:spLocks/>
          </p:cNvSpPr>
          <p:nvPr/>
        </p:nvSpPr>
        <p:spPr bwMode="auto">
          <a:xfrm>
            <a:off x="5708650" y="5799138"/>
            <a:ext cx="800100" cy="525462"/>
          </a:xfrm>
          <a:custGeom>
            <a:avLst/>
            <a:gdLst>
              <a:gd name="T0" fmla="*/ 800100 w 144"/>
              <a:gd name="T1" fmla="*/ 443359 h 96"/>
              <a:gd name="T2" fmla="*/ 722313 w 144"/>
              <a:gd name="T3" fmla="*/ 525462 h 96"/>
              <a:gd name="T4" fmla="*/ 77788 w 144"/>
              <a:gd name="T5" fmla="*/ 525462 h 96"/>
              <a:gd name="T6" fmla="*/ 0 w 144"/>
              <a:gd name="T7" fmla="*/ 443359 h 96"/>
              <a:gd name="T8" fmla="*/ 0 w 144"/>
              <a:gd name="T9" fmla="*/ 76630 h 96"/>
              <a:gd name="T10" fmla="*/ 77788 w 144"/>
              <a:gd name="T11" fmla="*/ 0 h 96"/>
              <a:gd name="T12" fmla="*/ 722313 w 144"/>
              <a:gd name="T13" fmla="*/ 0 h 96"/>
              <a:gd name="T14" fmla="*/ 800100 w 144"/>
              <a:gd name="T15" fmla="*/ 76630 h 96"/>
              <a:gd name="T16" fmla="*/ 800100 w 144"/>
              <a:gd name="T17" fmla="*/ 443359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4" h="96">
                <a:moveTo>
                  <a:pt x="144" y="81"/>
                </a:moveTo>
                <a:cubicBezTo>
                  <a:pt x="144" y="89"/>
                  <a:pt x="138" y="96"/>
                  <a:pt x="130" y="96"/>
                </a:cubicBezTo>
                <a:cubicBezTo>
                  <a:pt x="14" y="96"/>
                  <a:pt x="14" y="96"/>
                  <a:pt x="14" y="96"/>
                </a:cubicBezTo>
                <a:cubicBezTo>
                  <a:pt x="6" y="96"/>
                  <a:pt x="0" y="89"/>
                  <a:pt x="0" y="8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8" y="0"/>
                  <a:pt x="144" y="7"/>
                  <a:pt x="144" y="14"/>
                </a:cubicBezTo>
                <a:lnTo>
                  <a:pt x="144" y="81"/>
                </a:lnTo>
                <a:close/>
              </a:path>
            </a:pathLst>
          </a:custGeom>
          <a:solidFill>
            <a:srgbClr val="D6E2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8" name="Freeform 105"/>
          <p:cNvSpPr>
            <a:spLocks/>
          </p:cNvSpPr>
          <p:nvPr/>
        </p:nvSpPr>
        <p:spPr bwMode="auto">
          <a:xfrm>
            <a:off x="4362450" y="5799138"/>
            <a:ext cx="920750" cy="525462"/>
          </a:xfrm>
          <a:custGeom>
            <a:avLst/>
            <a:gdLst>
              <a:gd name="T0" fmla="*/ 920750 w 166"/>
              <a:gd name="T1" fmla="*/ 443359 h 96"/>
              <a:gd name="T2" fmla="*/ 837550 w 166"/>
              <a:gd name="T3" fmla="*/ 525462 h 96"/>
              <a:gd name="T4" fmla="*/ 77654 w 166"/>
              <a:gd name="T5" fmla="*/ 525462 h 96"/>
              <a:gd name="T6" fmla="*/ 0 w 166"/>
              <a:gd name="T7" fmla="*/ 443359 h 96"/>
              <a:gd name="T8" fmla="*/ 0 w 166"/>
              <a:gd name="T9" fmla="*/ 76630 h 96"/>
              <a:gd name="T10" fmla="*/ 77654 w 166"/>
              <a:gd name="T11" fmla="*/ 0 h 96"/>
              <a:gd name="T12" fmla="*/ 837550 w 166"/>
              <a:gd name="T13" fmla="*/ 0 h 96"/>
              <a:gd name="T14" fmla="*/ 920750 w 166"/>
              <a:gd name="T15" fmla="*/ 76630 h 96"/>
              <a:gd name="T16" fmla="*/ 920750 w 166"/>
              <a:gd name="T17" fmla="*/ 443359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6" h="96">
                <a:moveTo>
                  <a:pt x="166" y="81"/>
                </a:moveTo>
                <a:cubicBezTo>
                  <a:pt x="166" y="89"/>
                  <a:pt x="159" y="96"/>
                  <a:pt x="151" y="96"/>
                </a:cubicBezTo>
                <a:cubicBezTo>
                  <a:pt x="14" y="96"/>
                  <a:pt x="14" y="96"/>
                  <a:pt x="14" y="96"/>
                </a:cubicBezTo>
                <a:cubicBezTo>
                  <a:pt x="6" y="96"/>
                  <a:pt x="0" y="89"/>
                  <a:pt x="0" y="8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9" y="0"/>
                  <a:pt x="166" y="7"/>
                  <a:pt x="166" y="14"/>
                </a:cubicBezTo>
                <a:lnTo>
                  <a:pt x="166" y="81"/>
                </a:lnTo>
                <a:close/>
              </a:path>
            </a:pathLst>
          </a:custGeom>
          <a:solidFill>
            <a:srgbClr val="D6E2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92" name="Freeform 112"/>
          <p:cNvSpPr>
            <a:spLocks/>
          </p:cNvSpPr>
          <p:nvPr/>
        </p:nvSpPr>
        <p:spPr bwMode="auto">
          <a:xfrm>
            <a:off x="4827589" y="2765425"/>
            <a:ext cx="1271587" cy="134938"/>
          </a:xfrm>
          <a:custGeom>
            <a:avLst/>
            <a:gdLst>
              <a:gd name="T0" fmla="*/ 0 w 229"/>
              <a:gd name="T1" fmla="*/ 134938 h 25"/>
              <a:gd name="T2" fmla="*/ 88845 w 229"/>
              <a:gd name="T3" fmla="*/ 53975 h 25"/>
              <a:gd name="T4" fmla="*/ 599700 w 229"/>
              <a:gd name="T5" fmla="*/ 53975 h 25"/>
              <a:gd name="T6" fmla="*/ 660781 w 229"/>
              <a:gd name="T7" fmla="*/ 0 h 25"/>
              <a:gd name="T8" fmla="*/ 716309 w 229"/>
              <a:gd name="T9" fmla="*/ 53975 h 25"/>
              <a:gd name="T10" fmla="*/ 1182742 w 229"/>
              <a:gd name="T11" fmla="*/ 53975 h 25"/>
              <a:gd name="T12" fmla="*/ 1271587 w 229"/>
              <a:gd name="T13" fmla="*/ 134938 h 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9" h="25">
                <a:moveTo>
                  <a:pt x="0" y="25"/>
                </a:moveTo>
                <a:cubicBezTo>
                  <a:pt x="0" y="15"/>
                  <a:pt x="3" y="10"/>
                  <a:pt x="16" y="10"/>
                </a:cubicBezTo>
                <a:cubicBezTo>
                  <a:pt x="19" y="10"/>
                  <a:pt x="106" y="10"/>
                  <a:pt x="108" y="10"/>
                </a:cubicBezTo>
                <a:cubicBezTo>
                  <a:pt x="112" y="10"/>
                  <a:pt x="119" y="8"/>
                  <a:pt x="119" y="0"/>
                </a:cubicBezTo>
                <a:cubicBezTo>
                  <a:pt x="119" y="8"/>
                  <a:pt x="126" y="10"/>
                  <a:pt x="129" y="10"/>
                </a:cubicBezTo>
                <a:cubicBezTo>
                  <a:pt x="132" y="10"/>
                  <a:pt x="211" y="10"/>
                  <a:pt x="213" y="10"/>
                </a:cubicBezTo>
                <a:cubicBezTo>
                  <a:pt x="227" y="10"/>
                  <a:pt x="229" y="15"/>
                  <a:pt x="229" y="25"/>
                </a:cubicBezTo>
              </a:path>
            </a:pathLst>
          </a:custGeom>
          <a:noFill/>
          <a:ln w="30163" cap="flat">
            <a:solidFill>
              <a:srgbClr val="6D6F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0" name="Oval 113"/>
          <p:cNvSpPr>
            <a:spLocks noChangeArrowheads="1"/>
          </p:cNvSpPr>
          <p:nvPr/>
        </p:nvSpPr>
        <p:spPr bwMode="auto">
          <a:xfrm>
            <a:off x="4772026" y="2900364"/>
            <a:ext cx="111125" cy="1111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81" name="Oval 114"/>
          <p:cNvSpPr>
            <a:spLocks noChangeArrowheads="1"/>
          </p:cNvSpPr>
          <p:nvPr/>
        </p:nvSpPr>
        <p:spPr bwMode="auto">
          <a:xfrm>
            <a:off x="6042026" y="2900364"/>
            <a:ext cx="112713" cy="1111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83795" name="Rectangle 115"/>
          <p:cNvSpPr>
            <a:spLocks noChangeArrowheads="1"/>
          </p:cNvSpPr>
          <p:nvPr/>
        </p:nvSpPr>
        <p:spPr bwMode="auto">
          <a:xfrm>
            <a:off x="5181601" y="2514600"/>
            <a:ext cx="60753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Surplus</a:t>
            </a:r>
            <a:endParaRPr lang="en-US" altLang="en-US" sz="1400"/>
          </a:p>
        </p:txBody>
      </p:sp>
      <p:sp>
        <p:nvSpPr>
          <p:cNvPr id="26683" name="Rectangle 116"/>
          <p:cNvSpPr>
            <a:spLocks noChangeArrowheads="1"/>
          </p:cNvSpPr>
          <p:nvPr/>
        </p:nvSpPr>
        <p:spPr bwMode="auto">
          <a:xfrm>
            <a:off x="4445001" y="5921376"/>
            <a:ext cx="9937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Quantity demanded</a:t>
            </a:r>
            <a:endParaRPr lang="en-US" altLang="en-US" sz="1400"/>
          </a:p>
        </p:txBody>
      </p:sp>
      <p:sp>
        <p:nvSpPr>
          <p:cNvPr id="26684" name="Rectangle 117"/>
          <p:cNvSpPr>
            <a:spLocks noChangeArrowheads="1"/>
          </p:cNvSpPr>
          <p:nvPr/>
        </p:nvSpPr>
        <p:spPr bwMode="auto">
          <a:xfrm>
            <a:off x="5768976" y="5921376"/>
            <a:ext cx="746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Quantity supplied</a:t>
            </a:r>
            <a:endParaRPr lang="en-US" altLang="en-US" sz="1400"/>
          </a:p>
        </p:txBody>
      </p:sp>
      <p:sp>
        <p:nvSpPr>
          <p:cNvPr id="26685" name="TextBox 29"/>
          <p:cNvSpPr txBox="1">
            <a:spLocks noChangeArrowheads="1"/>
          </p:cNvSpPr>
          <p:nvPr/>
        </p:nvSpPr>
        <p:spPr bwMode="auto">
          <a:xfrm>
            <a:off x="1752601" y="914400"/>
            <a:ext cx="1698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>
                <a:ea typeface="MS PGothic" charset="-128"/>
              </a:rPr>
              <a:t>Price of coffee beans (per pound)</a:t>
            </a:r>
          </a:p>
        </p:txBody>
      </p:sp>
      <p:sp>
        <p:nvSpPr>
          <p:cNvPr id="26686" name="TextBox 30"/>
          <p:cNvSpPr txBox="1">
            <a:spLocks noChangeArrowheads="1"/>
          </p:cNvSpPr>
          <p:nvPr/>
        </p:nvSpPr>
        <p:spPr bwMode="auto">
          <a:xfrm>
            <a:off x="7010400" y="5486400"/>
            <a:ext cx="21526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>
                <a:ea typeface="MS PGothic" charset="-128"/>
              </a:rPr>
              <a:t>Quantity of coffee beans (billions of pounds)</a:t>
            </a:r>
          </a:p>
        </p:txBody>
      </p:sp>
      <p:cxnSp>
        <p:nvCxnSpPr>
          <p:cNvPr id="26687" name="Straight Connector 86"/>
          <p:cNvCxnSpPr>
            <a:cxnSpLocks noChangeShapeType="1"/>
          </p:cNvCxnSpPr>
          <p:nvPr/>
        </p:nvCxnSpPr>
        <p:spPr bwMode="auto">
          <a:xfrm>
            <a:off x="5614988" y="3959226"/>
            <a:ext cx="0" cy="1063625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88" name="Rectangle 127"/>
          <p:cNvSpPr>
            <a:spLocks noGrp="1" noRot="1" noChangeArrowheads="1"/>
          </p:cNvSpPr>
          <p:nvPr>
            <p:ph type="title"/>
          </p:nvPr>
        </p:nvSpPr>
        <p:spPr>
          <a:xfrm>
            <a:off x="1354139" y="6815"/>
            <a:ext cx="9601200" cy="1485900"/>
          </a:xfrm>
        </p:spPr>
        <p:txBody>
          <a:bodyPr/>
          <a:lstStyle/>
          <a:p>
            <a:pPr eaLnBrk="1" hangingPunct="1"/>
            <a:r>
              <a:rPr lang="en-US" altLang="en-US"/>
              <a:t>Surplus</a:t>
            </a:r>
          </a:p>
        </p:txBody>
      </p:sp>
    </p:spTree>
    <p:extLst>
      <p:ext uri="{BB962C8B-B14F-4D97-AF65-F5344CB8AC3E}">
        <p14:creationId xmlns:p14="http://schemas.microsoft.com/office/powerpoint/2010/main" val="105282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83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8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83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4" grpId="0" animBg="1"/>
      <p:bldP spid="583774" grpId="0" animBg="1"/>
      <p:bldP spid="583792" grpId="0" animBg="1"/>
      <p:bldP spid="58379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1981200" y="152401"/>
            <a:ext cx="822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3600" b="1">
              <a:solidFill>
                <a:srgbClr val="993366"/>
              </a:solidFill>
            </a:endParaRPr>
          </a:p>
        </p:txBody>
      </p:sp>
      <p:cxnSp>
        <p:nvCxnSpPr>
          <p:cNvPr id="27651" name="Straight Connector 86"/>
          <p:cNvCxnSpPr>
            <a:cxnSpLocks noChangeShapeType="1"/>
          </p:cNvCxnSpPr>
          <p:nvPr/>
        </p:nvCxnSpPr>
        <p:spPr bwMode="auto">
          <a:xfrm>
            <a:off x="3675064" y="4359276"/>
            <a:ext cx="2566987" cy="11113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2" name="Straight Connector 86"/>
          <p:cNvCxnSpPr>
            <a:cxnSpLocks noChangeShapeType="1"/>
          </p:cNvCxnSpPr>
          <p:nvPr/>
        </p:nvCxnSpPr>
        <p:spPr bwMode="auto">
          <a:xfrm>
            <a:off x="3675064" y="3911600"/>
            <a:ext cx="1882775" cy="7938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3" name="Straight Connector 86"/>
          <p:cNvCxnSpPr>
            <a:cxnSpLocks noChangeShapeType="1"/>
          </p:cNvCxnSpPr>
          <p:nvPr/>
        </p:nvCxnSpPr>
        <p:spPr bwMode="auto">
          <a:xfrm>
            <a:off x="5624513" y="3919538"/>
            <a:ext cx="0" cy="1109662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4" name="Line 24"/>
          <p:cNvSpPr>
            <a:spLocks noChangeShapeType="1"/>
          </p:cNvSpPr>
          <p:nvPr/>
        </p:nvSpPr>
        <p:spPr bwMode="auto">
          <a:xfrm flipV="1">
            <a:off x="3471863" y="1066801"/>
            <a:ext cx="0" cy="3922713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Freeform 25"/>
          <p:cNvSpPr>
            <a:spLocks/>
          </p:cNvSpPr>
          <p:nvPr/>
        </p:nvSpPr>
        <p:spPr bwMode="auto">
          <a:xfrm>
            <a:off x="3471864" y="5075239"/>
            <a:ext cx="168275" cy="160337"/>
          </a:xfrm>
          <a:custGeom>
            <a:avLst/>
            <a:gdLst>
              <a:gd name="T0" fmla="*/ 168275 w 95"/>
              <a:gd name="T1" fmla="*/ 160337 h 97"/>
              <a:gd name="T2" fmla="*/ 0 w 95"/>
              <a:gd name="T3" fmla="*/ 160337 h 97"/>
              <a:gd name="T4" fmla="*/ 0 w 95"/>
              <a:gd name="T5" fmla="*/ 0 h 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5" h="97">
                <a:moveTo>
                  <a:pt x="95" y="97"/>
                </a:moveTo>
                <a:lnTo>
                  <a:pt x="0" y="97"/>
                </a:lnTo>
                <a:lnTo>
                  <a:pt x="0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6" name="Line 26"/>
          <p:cNvSpPr>
            <a:spLocks noChangeShapeType="1"/>
          </p:cNvSpPr>
          <p:nvPr/>
        </p:nvSpPr>
        <p:spPr bwMode="auto">
          <a:xfrm flipH="1">
            <a:off x="3795713" y="5235575"/>
            <a:ext cx="4824412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7" name="Rectangle 27"/>
          <p:cNvSpPr>
            <a:spLocks noChangeArrowheads="1"/>
          </p:cNvSpPr>
          <p:nvPr/>
        </p:nvSpPr>
        <p:spPr bwMode="auto">
          <a:xfrm>
            <a:off x="4273550" y="5276850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7</a:t>
            </a:r>
            <a:endParaRPr lang="en-US" altLang="en-US" sz="1400"/>
          </a:p>
        </p:txBody>
      </p:sp>
      <p:sp>
        <p:nvSpPr>
          <p:cNvPr id="27658" name="Rectangle 28"/>
          <p:cNvSpPr>
            <a:spLocks noChangeArrowheads="1"/>
          </p:cNvSpPr>
          <p:nvPr/>
        </p:nvSpPr>
        <p:spPr bwMode="auto">
          <a:xfrm>
            <a:off x="3270250" y="5276850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0</a:t>
            </a:r>
            <a:endParaRPr lang="en-US" altLang="en-US" sz="1400"/>
          </a:p>
        </p:txBody>
      </p:sp>
      <p:sp>
        <p:nvSpPr>
          <p:cNvPr id="27659" name="Rectangle 29"/>
          <p:cNvSpPr>
            <a:spLocks noChangeArrowheads="1"/>
          </p:cNvSpPr>
          <p:nvPr/>
        </p:nvSpPr>
        <p:spPr bwMode="auto">
          <a:xfrm>
            <a:off x="5508625" y="5276850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10</a:t>
            </a:r>
            <a:endParaRPr lang="en-US" altLang="en-US" sz="1400"/>
          </a:p>
        </p:txBody>
      </p:sp>
      <p:sp>
        <p:nvSpPr>
          <p:cNvPr id="27660" name="Rectangle 30"/>
          <p:cNvSpPr>
            <a:spLocks noChangeArrowheads="1"/>
          </p:cNvSpPr>
          <p:nvPr/>
        </p:nvSpPr>
        <p:spPr bwMode="auto">
          <a:xfrm>
            <a:off x="7653338" y="5276850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15</a:t>
            </a:r>
            <a:endParaRPr lang="en-US" altLang="en-US" sz="1400"/>
          </a:p>
        </p:txBody>
      </p:sp>
      <p:sp>
        <p:nvSpPr>
          <p:cNvPr id="27661" name="Rectangle 31"/>
          <p:cNvSpPr>
            <a:spLocks noChangeArrowheads="1"/>
          </p:cNvSpPr>
          <p:nvPr/>
        </p:nvSpPr>
        <p:spPr bwMode="auto">
          <a:xfrm>
            <a:off x="6796088" y="5276850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13</a:t>
            </a:r>
            <a:endParaRPr lang="en-US" altLang="en-US" sz="1400"/>
          </a:p>
        </p:txBody>
      </p:sp>
      <p:sp>
        <p:nvSpPr>
          <p:cNvPr id="27662" name="Rectangle 32"/>
          <p:cNvSpPr>
            <a:spLocks noChangeArrowheads="1"/>
          </p:cNvSpPr>
          <p:nvPr/>
        </p:nvSpPr>
        <p:spPr bwMode="auto">
          <a:xfrm>
            <a:off x="8510588" y="5276850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17</a:t>
            </a:r>
            <a:endParaRPr lang="en-US" altLang="en-US" sz="1400"/>
          </a:p>
        </p:txBody>
      </p:sp>
      <p:sp>
        <p:nvSpPr>
          <p:cNvPr id="27663" name="Line 43"/>
          <p:cNvSpPr>
            <a:spLocks noChangeShapeType="1"/>
          </p:cNvSpPr>
          <p:nvPr/>
        </p:nvSpPr>
        <p:spPr bwMode="auto">
          <a:xfrm>
            <a:off x="3471863" y="2144713"/>
            <a:ext cx="138112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4" name="Line 44"/>
          <p:cNvSpPr>
            <a:spLocks noChangeShapeType="1"/>
          </p:cNvSpPr>
          <p:nvPr/>
        </p:nvSpPr>
        <p:spPr bwMode="auto">
          <a:xfrm>
            <a:off x="3471863" y="2586038"/>
            <a:ext cx="138112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5" name="Line 45"/>
          <p:cNvSpPr>
            <a:spLocks noChangeShapeType="1"/>
          </p:cNvSpPr>
          <p:nvPr/>
        </p:nvSpPr>
        <p:spPr bwMode="auto">
          <a:xfrm>
            <a:off x="3471863" y="3024188"/>
            <a:ext cx="138112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6" name="Line 46"/>
          <p:cNvSpPr>
            <a:spLocks noChangeShapeType="1"/>
          </p:cNvSpPr>
          <p:nvPr/>
        </p:nvSpPr>
        <p:spPr bwMode="auto">
          <a:xfrm>
            <a:off x="3471863" y="3470275"/>
            <a:ext cx="138112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7" name="Line 47"/>
          <p:cNvSpPr>
            <a:spLocks noChangeShapeType="1"/>
          </p:cNvSpPr>
          <p:nvPr/>
        </p:nvSpPr>
        <p:spPr bwMode="auto">
          <a:xfrm>
            <a:off x="3471863" y="4349750"/>
            <a:ext cx="138112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8" name="Line 48"/>
          <p:cNvSpPr>
            <a:spLocks noChangeShapeType="1"/>
          </p:cNvSpPr>
          <p:nvPr/>
        </p:nvSpPr>
        <p:spPr bwMode="auto">
          <a:xfrm>
            <a:off x="3471863" y="3911600"/>
            <a:ext cx="138112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9" name="Line 49"/>
          <p:cNvSpPr>
            <a:spLocks noChangeShapeType="1"/>
          </p:cNvSpPr>
          <p:nvPr/>
        </p:nvSpPr>
        <p:spPr bwMode="auto">
          <a:xfrm>
            <a:off x="3471863" y="4789488"/>
            <a:ext cx="138112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0" name="Line 50"/>
          <p:cNvSpPr>
            <a:spLocks noChangeShapeType="1"/>
          </p:cNvSpPr>
          <p:nvPr/>
        </p:nvSpPr>
        <p:spPr bwMode="auto">
          <a:xfrm flipV="1">
            <a:off x="4329113" y="5106989"/>
            <a:ext cx="0" cy="128587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1" name="Line 51"/>
          <p:cNvSpPr>
            <a:spLocks noChangeShapeType="1"/>
          </p:cNvSpPr>
          <p:nvPr/>
        </p:nvSpPr>
        <p:spPr bwMode="auto">
          <a:xfrm flipV="1">
            <a:off x="5227638" y="5106989"/>
            <a:ext cx="0" cy="128587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2" name="Line 52"/>
          <p:cNvSpPr>
            <a:spLocks noChangeShapeType="1"/>
          </p:cNvSpPr>
          <p:nvPr/>
        </p:nvSpPr>
        <p:spPr bwMode="auto">
          <a:xfrm flipV="1">
            <a:off x="5616575" y="5106989"/>
            <a:ext cx="0" cy="128587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3" name="Line 53"/>
          <p:cNvSpPr>
            <a:spLocks noChangeShapeType="1"/>
          </p:cNvSpPr>
          <p:nvPr/>
        </p:nvSpPr>
        <p:spPr bwMode="auto">
          <a:xfrm flipV="1">
            <a:off x="6261100" y="5106989"/>
            <a:ext cx="0" cy="128587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4" name="Line 54"/>
          <p:cNvSpPr>
            <a:spLocks noChangeShapeType="1"/>
          </p:cNvSpPr>
          <p:nvPr/>
        </p:nvSpPr>
        <p:spPr bwMode="auto">
          <a:xfrm flipV="1">
            <a:off x="6904038" y="5106989"/>
            <a:ext cx="0" cy="128587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5" name="Line 55"/>
          <p:cNvSpPr>
            <a:spLocks noChangeShapeType="1"/>
          </p:cNvSpPr>
          <p:nvPr/>
        </p:nvSpPr>
        <p:spPr bwMode="auto">
          <a:xfrm flipV="1">
            <a:off x="7762875" y="5106989"/>
            <a:ext cx="0" cy="128587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6" name="Line 56"/>
          <p:cNvSpPr>
            <a:spLocks noChangeShapeType="1"/>
          </p:cNvSpPr>
          <p:nvPr/>
        </p:nvSpPr>
        <p:spPr bwMode="auto">
          <a:xfrm flipV="1">
            <a:off x="8620125" y="5106989"/>
            <a:ext cx="0" cy="128587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7" name="Rectangle 57"/>
          <p:cNvSpPr>
            <a:spLocks noChangeArrowheads="1"/>
          </p:cNvSpPr>
          <p:nvPr/>
        </p:nvSpPr>
        <p:spPr bwMode="auto">
          <a:xfrm>
            <a:off x="2905125" y="2036763"/>
            <a:ext cx="44723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$2.00</a:t>
            </a:r>
            <a:endParaRPr lang="en-US" altLang="en-US" sz="1400"/>
          </a:p>
        </p:txBody>
      </p:sp>
      <p:sp>
        <p:nvSpPr>
          <p:cNvPr id="27678" name="Rectangle 58"/>
          <p:cNvSpPr>
            <a:spLocks noChangeArrowheads="1"/>
          </p:cNvSpPr>
          <p:nvPr/>
        </p:nvSpPr>
        <p:spPr bwMode="auto">
          <a:xfrm>
            <a:off x="3013075" y="2478088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1.75</a:t>
            </a:r>
            <a:endParaRPr lang="en-US" altLang="en-US" sz="1400"/>
          </a:p>
        </p:txBody>
      </p:sp>
      <p:sp>
        <p:nvSpPr>
          <p:cNvPr id="27679" name="Rectangle 59"/>
          <p:cNvSpPr>
            <a:spLocks noChangeArrowheads="1"/>
          </p:cNvSpPr>
          <p:nvPr/>
        </p:nvSpPr>
        <p:spPr bwMode="auto">
          <a:xfrm>
            <a:off x="3013075" y="2919413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1.50</a:t>
            </a:r>
            <a:endParaRPr lang="en-US" altLang="en-US" sz="1400"/>
          </a:p>
        </p:txBody>
      </p:sp>
      <p:sp>
        <p:nvSpPr>
          <p:cNvPr id="27680" name="Rectangle 60"/>
          <p:cNvSpPr>
            <a:spLocks noChangeArrowheads="1"/>
          </p:cNvSpPr>
          <p:nvPr/>
        </p:nvSpPr>
        <p:spPr bwMode="auto">
          <a:xfrm>
            <a:off x="3013075" y="3359150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1.25</a:t>
            </a:r>
            <a:endParaRPr lang="en-US" altLang="en-US" sz="1400"/>
          </a:p>
        </p:txBody>
      </p:sp>
      <p:sp>
        <p:nvSpPr>
          <p:cNvPr id="27681" name="Rectangle 61"/>
          <p:cNvSpPr>
            <a:spLocks noChangeArrowheads="1"/>
          </p:cNvSpPr>
          <p:nvPr/>
        </p:nvSpPr>
        <p:spPr bwMode="auto">
          <a:xfrm>
            <a:off x="3013075" y="3802063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1.00</a:t>
            </a:r>
            <a:endParaRPr lang="en-US" altLang="en-US" sz="1400"/>
          </a:p>
        </p:txBody>
      </p:sp>
      <p:sp>
        <p:nvSpPr>
          <p:cNvPr id="27682" name="Rectangle 62"/>
          <p:cNvSpPr>
            <a:spLocks noChangeArrowheads="1"/>
          </p:cNvSpPr>
          <p:nvPr/>
        </p:nvSpPr>
        <p:spPr bwMode="auto">
          <a:xfrm>
            <a:off x="3013075" y="4243388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0.75</a:t>
            </a:r>
            <a:endParaRPr lang="en-US" altLang="en-US" sz="1400"/>
          </a:p>
        </p:txBody>
      </p:sp>
      <p:sp>
        <p:nvSpPr>
          <p:cNvPr id="27683" name="Rectangle 63"/>
          <p:cNvSpPr>
            <a:spLocks noChangeArrowheads="1"/>
          </p:cNvSpPr>
          <p:nvPr/>
        </p:nvSpPr>
        <p:spPr bwMode="auto">
          <a:xfrm>
            <a:off x="3013075" y="4683125"/>
            <a:ext cx="347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0.50</a:t>
            </a:r>
            <a:endParaRPr lang="en-US" altLang="en-US" sz="1400"/>
          </a:p>
        </p:txBody>
      </p:sp>
      <p:sp>
        <p:nvSpPr>
          <p:cNvPr id="27684" name="Freeform 74"/>
          <p:cNvSpPr>
            <a:spLocks/>
          </p:cNvSpPr>
          <p:nvPr/>
        </p:nvSpPr>
        <p:spPr bwMode="auto">
          <a:xfrm>
            <a:off x="4759325" y="2144714"/>
            <a:ext cx="1543050" cy="2651125"/>
          </a:xfrm>
          <a:custGeom>
            <a:avLst/>
            <a:gdLst>
              <a:gd name="T0" fmla="*/ 1543050 w 266"/>
              <a:gd name="T1" fmla="*/ 0 h 494"/>
              <a:gd name="T2" fmla="*/ 0 w 266"/>
              <a:gd name="T3" fmla="*/ 2651125 h 4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66" h="494">
                <a:moveTo>
                  <a:pt x="266" y="0"/>
                </a:moveTo>
                <a:cubicBezTo>
                  <a:pt x="266" y="149"/>
                  <a:pt x="190" y="320"/>
                  <a:pt x="0" y="494"/>
                </a:cubicBezTo>
              </a:path>
            </a:pathLst>
          </a:custGeom>
          <a:noFill/>
          <a:ln w="41275" cap="flat">
            <a:solidFill>
              <a:srgbClr val="EE313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85" name="Rectangle 75"/>
          <p:cNvSpPr>
            <a:spLocks noChangeArrowheads="1"/>
          </p:cNvSpPr>
          <p:nvPr/>
        </p:nvSpPr>
        <p:spPr bwMode="auto">
          <a:xfrm>
            <a:off x="6000751" y="1876425"/>
            <a:ext cx="5482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Supply</a:t>
            </a:r>
            <a:endParaRPr lang="en-US" altLang="en-US" sz="1400"/>
          </a:p>
        </p:txBody>
      </p:sp>
      <p:sp>
        <p:nvSpPr>
          <p:cNvPr id="27686" name="Rectangle 76"/>
          <p:cNvSpPr>
            <a:spLocks noChangeArrowheads="1"/>
          </p:cNvSpPr>
          <p:nvPr/>
        </p:nvSpPr>
        <p:spPr bwMode="auto">
          <a:xfrm>
            <a:off x="7491414" y="4702175"/>
            <a:ext cx="67646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Demand</a:t>
            </a:r>
            <a:endParaRPr lang="en-US" altLang="en-US" sz="1400"/>
          </a:p>
        </p:txBody>
      </p:sp>
      <p:sp>
        <p:nvSpPr>
          <p:cNvPr id="27687" name="Line 78"/>
          <p:cNvSpPr>
            <a:spLocks noChangeShapeType="1"/>
          </p:cNvSpPr>
          <p:nvPr/>
        </p:nvSpPr>
        <p:spPr bwMode="auto">
          <a:xfrm flipV="1">
            <a:off x="3408364" y="4956175"/>
            <a:ext cx="122237" cy="6350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88" name="Line 79"/>
          <p:cNvSpPr>
            <a:spLocks noChangeShapeType="1"/>
          </p:cNvSpPr>
          <p:nvPr/>
        </p:nvSpPr>
        <p:spPr bwMode="auto">
          <a:xfrm flipV="1">
            <a:off x="3408364" y="5041900"/>
            <a:ext cx="122237" cy="65088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89" name="Line 80"/>
          <p:cNvSpPr>
            <a:spLocks noChangeShapeType="1"/>
          </p:cNvSpPr>
          <p:nvPr/>
        </p:nvSpPr>
        <p:spPr bwMode="auto">
          <a:xfrm flipH="1">
            <a:off x="3605213" y="5175250"/>
            <a:ext cx="69850" cy="11430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90" name="Line 81"/>
          <p:cNvSpPr>
            <a:spLocks noChangeShapeType="1"/>
          </p:cNvSpPr>
          <p:nvPr/>
        </p:nvSpPr>
        <p:spPr bwMode="auto">
          <a:xfrm flipH="1">
            <a:off x="3697288" y="5175250"/>
            <a:ext cx="69850" cy="11430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91" name="Freeform 82"/>
          <p:cNvSpPr>
            <a:spLocks/>
          </p:cNvSpPr>
          <p:nvPr/>
        </p:nvSpPr>
        <p:spPr bwMode="auto">
          <a:xfrm>
            <a:off x="4370389" y="2144714"/>
            <a:ext cx="3044825" cy="2651125"/>
          </a:xfrm>
          <a:custGeom>
            <a:avLst/>
            <a:gdLst>
              <a:gd name="T0" fmla="*/ 0 w 525"/>
              <a:gd name="T1" fmla="*/ 0 h 494"/>
              <a:gd name="T2" fmla="*/ 3044825 w 525"/>
              <a:gd name="T3" fmla="*/ 2651125 h 49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525" h="494">
                <a:moveTo>
                  <a:pt x="0" y="0"/>
                </a:moveTo>
                <a:cubicBezTo>
                  <a:pt x="30" y="133"/>
                  <a:pt x="196" y="409"/>
                  <a:pt x="525" y="494"/>
                </a:cubicBezTo>
              </a:path>
            </a:pathLst>
          </a:custGeom>
          <a:noFill/>
          <a:ln w="41275" cap="flat">
            <a:solidFill>
              <a:srgbClr val="3C5DA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92" name="Oval 83"/>
          <p:cNvSpPr>
            <a:spLocks noChangeArrowheads="1"/>
          </p:cNvSpPr>
          <p:nvPr/>
        </p:nvSpPr>
        <p:spPr bwMode="auto">
          <a:xfrm>
            <a:off x="5559425" y="3856038"/>
            <a:ext cx="115888" cy="10795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93" name="Rectangle 84"/>
          <p:cNvSpPr>
            <a:spLocks noChangeArrowheads="1"/>
          </p:cNvSpPr>
          <p:nvPr/>
        </p:nvSpPr>
        <p:spPr bwMode="auto">
          <a:xfrm>
            <a:off x="5057775" y="5276850"/>
            <a:ext cx="2484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9.1</a:t>
            </a:r>
            <a:endParaRPr lang="en-US" altLang="en-US" sz="1400"/>
          </a:p>
        </p:txBody>
      </p:sp>
      <p:sp>
        <p:nvSpPr>
          <p:cNvPr id="27694" name="Rectangle 85"/>
          <p:cNvSpPr>
            <a:spLocks noChangeArrowheads="1"/>
          </p:cNvSpPr>
          <p:nvPr/>
        </p:nvSpPr>
        <p:spPr bwMode="auto">
          <a:xfrm>
            <a:off x="6076950" y="5276850"/>
            <a:ext cx="334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11.5</a:t>
            </a:r>
            <a:endParaRPr lang="en-US" altLang="en-US" sz="1400"/>
          </a:p>
        </p:txBody>
      </p:sp>
      <p:sp>
        <p:nvSpPr>
          <p:cNvPr id="27695" name="Rectangle 86"/>
          <p:cNvSpPr>
            <a:spLocks noChangeArrowheads="1"/>
          </p:cNvSpPr>
          <p:nvPr/>
        </p:nvSpPr>
        <p:spPr bwMode="auto">
          <a:xfrm>
            <a:off x="5799138" y="3743325"/>
            <a:ext cx="1202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E</a:t>
            </a:r>
            <a:endParaRPr lang="en-US" altLang="en-US" sz="1400"/>
          </a:p>
        </p:txBody>
      </p:sp>
      <p:sp>
        <p:nvSpPr>
          <p:cNvPr id="27696" name="Line 87"/>
          <p:cNvSpPr>
            <a:spLocks noChangeShapeType="1"/>
          </p:cNvSpPr>
          <p:nvPr/>
        </p:nvSpPr>
        <p:spPr bwMode="auto">
          <a:xfrm>
            <a:off x="5227638" y="5487988"/>
            <a:ext cx="0" cy="322262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97" name="Line 88"/>
          <p:cNvSpPr>
            <a:spLocks noChangeShapeType="1"/>
          </p:cNvSpPr>
          <p:nvPr/>
        </p:nvSpPr>
        <p:spPr bwMode="auto">
          <a:xfrm>
            <a:off x="6261100" y="5487988"/>
            <a:ext cx="0" cy="322262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817" name="Freeform 89"/>
          <p:cNvSpPr>
            <a:spLocks/>
          </p:cNvSpPr>
          <p:nvPr/>
        </p:nvSpPr>
        <p:spPr bwMode="auto">
          <a:xfrm>
            <a:off x="5321300" y="4527550"/>
            <a:ext cx="852488" cy="311150"/>
          </a:xfrm>
          <a:custGeom>
            <a:avLst/>
            <a:gdLst>
              <a:gd name="T0" fmla="*/ 852488 w 147"/>
              <a:gd name="T1" fmla="*/ 236045 h 58"/>
              <a:gd name="T2" fmla="*/ 771299 w 147"/>
              <a:gd name="T3" fmla="*/ 311150 h 58"/>
              <a:gd name="T4" fmla="*/ 81189 w 147"/>
              <a:gd name="T5" fmla="*/ 311150 h 58"/>
              <a:gd name="T6" fmla="*/ 0 w 147"/>
              <a:gd name="T7" fmla="*/ 236045 h 58"/>
              <a:gd name="T8" fmla="*/ 0 w 147"/>
              <a:gd name="T9" fmla="*/ 80470 h 58"/>
              <a:gd name="T10" fmla="*/ 81189 w 147"/>
              <a:gd name="T11" fmla="*/ 0 h 58"/>
              <a:gd name="T12" fmla="*/ 771299 w 147"/>
              <a:gd name="T13" fmla="*/ 0 h 58"/>
              <a:gd name="T14" fmla="*/ 852488 w 147"/>
              <a:gd name="T15" fmla="*/ 80470 h 58"/>
              <a:gd name="T16" fmla="*/ 852488 w 147"/>
              <a:gd name="T17" fmla="*/ 236045 h 5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7" h="58">
                <a:moveTo>
                  <a:pt x="147" y="44"/>
                </a:moveTo>
                <a:cubicBezTo>
                  <a:pt x="147" y="51"/>
                  <a:pt x="140" y="58"/>
                  <a:pt x="133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6" y="58"/>
                  <a:pt x="0" y="51"/>
                  <a:pt x="0" y="4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6" y="0"/>
                  <a:pt x="14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40" y="0"/>
                  <a:pt x="147" y="7"/>
                  <a:pt x="147" y="15"/>
                </a:cubicBezTo>
                <a:lnTo>
                  <a:pt x="147" y="44"/>
                </a:lnTo>
                <a:close/>
              </a:path>
            </a:pathLst>
          </a:custGeom>
          <a:solidFill>
            <a:srgbClr val="D6E2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818" name="Rectangle 90"/>
          <p:cNvSpPr>
            <a:spLocks noChangeArrowheads="1"/>
          </p:cNvSpPr>
          <p:nvPr/>
        </p:nvSpPr>
        <p:spPr bwMode="auto">
          <a:xfrm>
            <a:off x="5410201" y="4572000"/>
            <a:ext cx="72616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Shortage</a:t>
            </a:r>
            <a:endParaRPr lang="en-US" altLang="en-US" sz="1400"/>
          </a:p>
        </p:txBody>
      </p:sp>
      <p:sp>
        <p:nvSpPr>
          <p:cNvPr id="27700" name="Freeform 93"/>
          <p:cNvSpPr>
            <a:spLocks/>
          </p:cNvSpPr>
          <p:nvPr/>
        </p:nvSpPr>
        <p:spPr bwMode="auto">
          <a:xfrm>
            <a:off x="4810126" y="5810250"/>
            <a:ext cx="836613" cy="514350"/>
          </a:xfrm>
          <a:custGeom>
            <a:avLst/>
            <a:gdLst>
              <a:gd name="T0" fmla="*/ 836613 w 144"/>
              <a:gd name="T1" fmla="*/ 433983 h 96"/>
              <a:gd name="T2" fmla="*/ 755276 w 144"/>
              <a:gd name="T3" fmla="*/ 514350 h 96"/>
              <a:gd name="T4" fmla="*/ 81337 w 144"/>
              <a:gd name="T5" fmla="*/ 514350 h 96"/>
              <a:gd name="T6" fmla="*/ 0 w 144"/>
              <a:gd name="T7" fmla="*/ 433983 h 96"/>
              <a:gd name="T8" fmla="*/ 0 w 144"/>
              <a:gd name="T9" fmla="*/ 75009 h 96"/>
              <a:gd name="T10" fmla="*/ 81337 w 144"/>
              <a:gd name="T11" fmla="*/ 0 h 96"/>
              <a:gd name="T12" fmla="*/ 755276 w 144"/>
              <a:gd name="T13" fmla="*/ 0 h 96"/>
              <a:gd name="T14" fmla="*/ 836613 w 144"/>
              <a:gd name="T15" fmla="*/ 75009 h 96"/>
              <a:gd name="T16" fmla="*/ 836613 w 144"/>
              <a:gd name="T17" fmla="*/ 433983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4" h="96">
                <a:moveTo>
                  <a:pt x="144" y="81"/>
                </a:moveTo>
                <a:cubicBezTo>
                  <a:pt x="144" y="89"/>
                  <a:pt x="138" y="96"/>
                  <a:pt x="130" y="96"/>
                </a:cubicBezTo>
                <a:cubicBezTo>
                  <a:pt x="14" y="96"/>
                  <a:pt x="14" y="96"/>
                  <a:pt x="14" y="96"/>
                </a:cubicBezTo>
                <a:cubicBezTo>
                  <a:pt x="6" y="96"/>
                  <a:pt x="0" y="89"/>
                  <a:pt x="0" y="8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8" y="0"/>
                  <a:pt x="144" y="7"/>
                  <a:pt x="144" y="14"/>
                </a:cubicBezTo>
                <a:lnTo>
                  <a:pt x="144" y="81"/>
                </a:lnTo>
                <a:close/>
              </a:path>
            </a:pathLst>
          </a:custGeom>
          <a:solidFill>
            <a:srgbClr val="D6E2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701" name="Freeform 100"/>
          <p:cNvSpPr>
            <a:spLocks/>
          </p:cNvSpPr>
          <p:nvPr/>
        </p:nvSpPr>
        <p:spPr bwMode="auto">
          <a:xfrm>
            <a:off x="5802314" y="5810250"/>
            <a:ext cx="979487" cy="514350"/>
          </a:xfrm>
          <a:custGeom>
            <a:avLst/>
            <a:gdLst>
              <a:gd name="T0" fmla="*/ 979487 w 169"/>
              <a:gd name="T1" fmla="*/ 433983 h 96"/>
              <a:gd name="T2" fmla="*/ 898346 w 169"/>
              <a:gd name="T3" fmla="*/ 514350 h 96"/>
              <a:gd name="T4" fmla="*/ 81141 w 169"/>
              <a:gd name="T5" fmla="*/ 514350 h 96"/>
              <a:gd name="T6" fmla="*/ 0 w 169"/>
              <a:gd name="T7" fmla="*/ 433983 h 96"/>
              <a:gd name="T8" fmla="*/ 0 w 169"/>
              <a:gd name="T9" fmla="*/ 75009 h 96"/>
              <a:gd name="T10" fmla="*/ 81141 w 169"/>
              <a:gd name="T11" fmla="*/ 0 h 96"/>
              <a:gd name="T12" fmla="*/ 898346 w 169"/>
              <a:gd name="T13" fmla="*/ 0 h 96"/>
              <a:gd name="T14" fmla="*/ 979487 w 169"/>
              <a:gd name="T15" fmla="*/ 75009 h 96"/>
              <a:gd name="T16" fmla="*/ 979487 w 169"/>
              <a:gd name="T17" fmla="*/ 433983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9" h="96">
                <a:moveTo>
                  <a:pt x="169" y="81"/>
                </a:moveTo>
                <a:cubicBezTo>
                  <a:pt x="169" y="89"/>
                  <a:pt x="163" y="96"/>
                  <a:pt x="155" y="96"/>
                </a:cubicBezTo>
                <a:cubicBezTo>
                  <a:pt x="14" y="96"/>
                  <a:pt x="14" y="96"/>
                  <a:pt x="14" y="96"/>
                </a:cubicBezTo>
                <a:cubicBezTo>
                  <a:pt x="6" y="96"/>
                  <a:pt x="0" y="89"/>
                  <a:pt x="0" y="8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63" y="0"/>
                  <a:pt x="169" y="7"/>
                  <a:pt x="169" y="14"/>
                </a:cubicBezTo>
                <a:lnTo>
                  <a:pt x="169" y="81"/>
                </a:lnTo>
                <a:close/>
              </a:path>
            </a:pathLst>
          </a:custGeom>
          <a:solidFill>
            <a:srgbClr val="D6E2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835" name="Freeform 107"/>
          <p:cNvSpPr>
            <a:spLocks/>
          </p:cNvSpPr>
          <p:nvPr/>
        </p:nvSpPr>
        <p:spPr bwMode="auto">
          <a:xfrm>
            <a:off x="5227638" y="4387850"/>
            <a:ext cx="1033462" cy="133350"/>
          </a:xfrm>
          <a:custGeom>
            <a:avLst/>
            <a:gdLst>
              <a:gd name="T0" fmla="*/ 0 w 178"/>
              <a:gd name="T1" fmla="*/ 0 h 25"/>
              <a:gd name="T2" fmla="*/ 92895 w 178"/>
              <a:gd name="T3" fmla="*/ 80010 h 25"/>
              <a:gd name="T4" fmla="*/ 470283 w 178"/>
              <a:gd name="T5" fmla="*/ 80010 h 25"/>
              <a:gd name="T6" fmla="*/ 528343 w 178"/>
              <a:gd name="T7" fmla="*/ 133350 h 25"/>
              <a:gd name="T8" fmla="*/ 592209 w 178"/>
              <a:gd name="T9" fmla="*/ 80010 h 25"/>
              <a:gd name="T10" fmla="*/ 940567 w 178"/>
              <a:gd name="T11" fmla="*/ 80010 h 25"/>
              <a:gd name="T12" fmla="*/ 1033462 w 178"/>
              <a:gd name="T13" fmla="*/ 0 h 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8" h="25">
                <a:moveTo>
                  <a:pt x="0" y="0"/>
                </a:moveTo>
                <a:cubicBezTo>
                  <a:pt x="0" y="10"/>
                  <a:pt x="3" y="15"/>
                  <a:pt x="16" y="15"/>
                </a:cubicBezTo>
                <a:cubicBezTo>
                  <a:pt x="19" y="15"/>
                  <a:pt x="78" y="15"/>
                  <a:pt x="81" y="15"/>
                </a:cubicBezTo>
                <a:cubicBezTo>
                  <a:pt x="84" y="15"/>
                  <a:pt x="91" y="17"/>
                  <a:pt x="91" y="25"/>
                </a:cubicBezTo>
                <a:cubicBezTo>
                  <a:pt x="91" y="17"/>
                  <a:pt x="98" y="15"/>
                  <a:pt x="102" y="15"/>
                </a:cubicBezTo>
                <a:cubicBezTo>
                  <a:pt x="104" y="15"/>
                  <a:pt x="159" y="15"/>
                  <a:pt x="162" y="15"/>
                </a:cubicBezTo>
                <a:cubicBezTo>
                  <a:pt x="175" y="15"/>
                  <a:pt x="178" y="10"/>
                  <a:pt x="178" y="0"/>
                </a:cubicBezTo>
              </a:path>
            </a:pathLst>
          </a:custGeom>
          <a:noFill/>
          <a:ln w="30163" cap="flat">
            <a:solidFill>
              <a:srgbClr val="6D6F7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703" name="Oval 108"/>
          <p:cNvSpPr>
            <a:spLocks noChangeArrowheads="1"/>
          </p:cNvSpPr>
          <p:nvPr/>
        </p:nvSpPr>
        <p:spPr bwMode="auto">
          <a:xfrm>
            <a:off x="6203950" y="4291013"/>
            <a:ext cx="115888" cy="1063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704" name="Oval 109"/>
          <p:cNvSpPr>
            <a:spLocks noChangeArrowheads="1"/>
          </p:cNvSpPr>
          <p:nvPr/>
        </p:nvSpPr>
        <p:spPr bwMode="auto">
          <a:xfrm>
            <a:off x="5170489" y="4295775"/>
            <a:ext cx="115887" cy="10795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705" name="Rectangle 110"/>
          <p:cNvSpPr>
            <a:spLocks noChangeArrowheads="1"/>
          </p:cNvSpPr>
          <p:nvPr/>
        </p:nvSpPr>
        <p:spPr bwMode="auto">
          <a:xfrm>
            <a:off x="5900738" y="5900739"/>
            <a:ext cx="10271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Quantity demanded</a:t>
            </a:r>
            <a:endParaRPr lang="en-US" altLang="en-US" sz="1400"/>
          </a:p>
        </p:txBody>
      </p:sp>
      <p:sp>
        <p:nvSpPr>
          <p:cNvPr id="27706" name="Rectangle 111"/>
          <p:cNvSpPr>
            <a:spLocks noChangeArrowheads="1"/>
          </p:cNvSpPr>
          <p:nvPr/>
        </p:nvSpPr>
        <p:spPr bwMode="auto">
          <a:xfrm>
            <a:off x="4873625" y="5900739"/>
            <a:ext cx="7699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Myriad Roman" charset="0"/>
              </a:rPr>
              <a:t>Quantity supplied</a:t>
            </a:r>
            <a:endParaRPr lang="en-US" altLang="en-US" sz="1400"/>
          </a:p>
        </p:txBody>
      </p:sp>
      <p:sp>
        <p:nvSpPr>
          <p:cNvPr id="27707" name="TextBox 29"/>
          <p:cNvSpPr txBox="1">
            <a:spLocks noChangeArrowheads="1"/>
          </p:cNvSpPr>
          <p:nvPr/>
        </p:nvSpPr>
        <p:spPr bwMode="auto">
          <a:xfrm>
            <a:off x="2133600" y="1066800"/>
            <a:ext cx="12842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>
                <a:ea typeface="MS PGothic" charset="-128"/>
              </a:rPr>
              <a:t>Price of coffee beans (per pound)</a:t>
            </a:r>
          </a:p>
        </p:txBody>
      </p:sp>
      <p:sp>
        <p:nvSpPr>
          <p:cNvPr id="27708" name="TextBox 30"/>
          <p:cNvSpPr txBox="1">
            <a:spLocks noChangeArrowheads="1"/>
          </p:cNvSpPr>
          <p:nvPr/>
        </p:nvSpPr>
        <p:spPr bwMode="auto">
          <a:xfrm>
            <a:off x="7391401" y="5486400"/>
            <a:ext cx="22256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>
                <a:ea typeface="MS PGothic" charset="-128"/>
              </a:rPr>
              <a:t>Quantity of coffee beans (billions of pounds)</a:t>
            </a:r>
          </a:p>
        </p:txBody>
      </p:sp>
      <p:cxnSp>
        <p:nvCxnSpPr>
          <p:cNvPr id="27709" name="Straight Connector 86"/>
          <p:cNvCxnSpPr>
            <a:cxnSpLocks noChangeShapeType="1"/>
          </p:cNvCxnSpPr>
          <p:nvPr/>
        </p:nvCxnSpPr>
        <p:spPr bwMode="auto">
          <a:xfrm>
            <a:off x="6242050" y="4394200"/>
            <a:ext cx="0" cy="635000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710" name="Straight Connector 86"/>
          <p:cNvCxnSpPr>
            <a:cxnSpLocks noChangeShapeType="1"/>
          </p:cNvCxnSpPr>
          <p:nvPr/>
        </p:nvCxnSpPr>
        <p:spPr bwMode="auto">
          <a:xfrm>
            <a:off x="5214938" y="4394200"/>
            <a:ext cx="0" cy="635000"/>
          </a:xfrm>
          <a:prstGeom prst="line">
            <a:avLst/>
          </a:prstGeom>
          <a:noFill/>
          <a:ln w="22225">
            <a:solidFill>
              <a:srgbClr val="9C9C9C"/>
            </a:solidFill>
            <a:prstDash val="sysDot"/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5737" name="Text Box 9"/>
          <p:cNvSpPr txBox="1">
            <a:spLocks noChangeArrowheads="1"/>
          </p:cNvSpPr>
          <p:nvPr/>
        </p:nvSpPr>
        <p:spPr bwMode="auto">
          <a:xfrm>
            <a:off x="6858000" y="1143000"/>
            <a:ext cx="3505200" cy="2677656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 marL="1588" indent="-158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altLang="en-US" sz="2400">
                <a:ea typeface="MS PGothic" charset="-128"/>
              </a:rPr>
              <a:t>There is a </a:t>
            </a:r>
            <a:r>
              <a:rPr lang="en-US" altLang="en-US" sz="2400" b="1">
                <a:ea typeface="MS PGothic" charset="-128"/>
              </a:rPr>
              <a:t>shortage</a:t>
            </a:r>
            <a:r>
              <a:rPr lang="en-US" altLang="en-US" sz="2400">
                <a:ea typeface="MS PGothic" charset="-128"/>
              </a:rPr>
              <a:t> of a good when the quantity demanded exceeds the quantity supplied. Shortages occur when the price is below its equilibrium level. </a:t>
            </a:r>
          </a:p>
        </p:txBody>
      </p:sp>
      <p:sp>
        <p:nvSpPr>
          <p:cNvPr id="27712" name="Rectangle 127"/>
          <p:cNvSpPr>
            <a:spLocks noGrp="1" noRot="1" noChangeArrowheads="1"/>
          </p:cNvSpPr>
          <p:nvPr>
            <p:ph type="title"/>
          </p:nvPr>
        </p:nvSpPr>
        <p:spPr>
          <a:xfrm>
            <a:off x="1403350" y="76994"/>
            <a:ext cx="9601200" cy="1485900"/>
          </a:xfrm>
        </p:spPr>
        <p:txBody>
          <a:bodyPr/>
          <a:lstStyle/>
          <a:p>
            <a:pPr eaLnBrk="1" hangingPunct="1"/>
            <a:r>
              <a:rPr lang="en-US" altLang="en-US"/>
              <a:t>Shortage</a:t>
            </a:r>
          </a:p>
        </p:txBody>
      </p:sp>
    </p:spTree>
    <p:extLst>
      <p:ext uri="{BB962C8B-B14F-4D97-AF65-F5344CB8AC3E}">
        <p14:creationId xmlns:p14="http://schemas.microsoft.com/office/powerpoint/2010/main" val="68411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85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5817" grpId="0" animBg="1"/>
      <p:bldP spid="585818" grpId="0"/>
      <p:bldP spid="585835" grpId="0" animBg="1"/>
      <p:bldP spid="5857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Fundamentos Económicos de los Negocios*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/>
              <a:t>Objetivos </a:t>
            </a:r>
            <a:r>
              <a:rPr lang="es-MX" b="1" dirty="0"/>
              <a:t>de la unidad de aprendizaje. </a:t>
            </a:r>
            <a:endParaRPr lang="es-ES" dirty="0"/>
          </a:p>
          <a:p>
            <a:pPr marL="0" indent="0" algn="just">
              <a:buNone/>
            </a:pPr>
            <a:r>
              <a:rPr lang="es-MX" dirty="0"/>
              <a:t>Comprender la economía de los negocios y de las áreas funcionales en las que se estructuran, a partir de los conceptos básicos como: oferta, demanda, elasticidades, agregados económicos, estructuras de mercado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49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9AB4F6E5-BEDC-9343-9BEF-4B2DF0F33913}" type="slidenum">
              <a:rPr lang="en-US" altLang="en-US" smtClean="0"/>
              <a:pPr/>
              <a:t>40</a:t>
            </a:fld>
            <a:endParaRPr lang="en-US" altLang="en-US"/>
          </a:p>
        </p:txBody>
      </p:sp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2057400" y="1447800"/>
            <a:ext cx="830580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altLang="en-US" sz="2600">
                <a:latin typeface="Tahoma" charset="0"/>
                <a:ea typeface="Times New Roman" charset="0"/>
                <a:cs typeface="Times New Roman" charset="0"/>
              </a:rPr>
              <a:t> </a:t>
            </a:r>
          </a:p>
          <a:p>
            <a:pPr>
              <a:buFontTx/>
              <a:buAutoNum type="arabicPeriod"/>
            </a:pPr>
            <a:r>
              <a:rPr lang="en-US" altLang="en-US" sz="2600">
                <a:latin typeface="Book Antiqua" charset="0"/>
                <a:ea typeface="Times New Roman" charset="0"/>
                <a:cs typeface="Times New Roman" charset="0"/>
              </a:rPr>
              <a:t>Characterization of consumer preferences without any restrictions imposed by budget</a:t>
            </a:r>
          </a:p>
          <a:p>
            <a:pPr>
              <a:buFontTx/>
              <a:buAutoNum type="arabicPeriod"/>
            </a:pPr>
            <a:endParaRPr lang="en-US" altLang="en-US" sz="2600">
              <a:latin typeface="Book Antiqua" charset="0"/>
              <a:ea typeface="Times New Roman" charset="0"/>
              <a:cs typeface="Times New Roman" charset="0"/>
            </a:endParaRPr>
          </a:p>
          <a:p>
            <a:pPr>
              <a:buFontTx/>
              <a:buAutoNum type="arabicPeriod"/>
            </a:pPr>
            <a:r>
              <a:rPr lang="en-US" altLang="en-US" sz="2600">
                <a:latin typeface="Book Antiqua" charset="0"/>
                <a:ea typeface="Times New Roman" charset="0"/>
                <a:cs typeface="Times New Roman" charset="0"/>
              </a:rPr>
              <a:t>Minimal assumptions on preferences to get interesting conclusions on demand…seem to be satisfied for most people. </a:t>
            </a:r>
            <a:r>
              <a:rPr lang="en-US" altLang="en-US" sz="2600" i="1">
                <a:latin typeface="Book Antiqua" charset="0"/>
                <a:ea typeface="Times New Roman" charset="0"/>
                <a:cs typeface="Times New Roman" charset="0"/>
              </a:rPr>
              <a:t>(ordinal utility function)</a:t>
            </a:r>
            <a:endParaRPr lang="en-US" altLang="en-US" sz="2600">
              <a:latin typeface="Book Antiqua" charset="0"/>
              <a:ea typeface="Times New Roman" charset="0"/>
              <a:cs typeface="Times New Roman" charset="0"/>
            </a:endParaRPr>
          </a:p>
          <a:p>
            <a:r>
              <a:rPr lang="en-US" altLang="en-US" sz="2600">
                <a:latin typeface="Tahoma" charset="0"/>
                <a:ea typeface="Times New Roman" charset="0"/>
                <a:cs typeface="Times New Roman" charset="0"/>
              </a:rPr>
              <a:t/>
            </a:r>
            <a:br>
              <a:rPr lang="en-US" altLang="en-US" sz="2600">
                <a:latin typeface="Tahoma" charset="0"/>
                <a:ea typeface="Times New Roman" charset="0"/>
                <a:cs typeface="Times New Roman" charset="0"/>
              </a:rPr>
            </a:br>
            <a:endParaRPr lang="en-US" altLang="en-US" sz="2600">
              <a:latin typeface="Tahoma" charset="0"/>
            </a:endParaRPr>
          </a:p>
        </p:txBody>
      </p:sp>
      <p:sp>
        <p:nvSpPr>
          <p:cNvPr id="52228" name="WordArt 6"/>
          <p:cNvSpPr>
            <a:spLocks noChangeArrowheads="1" noChangeShapeType="1" noTextEdit="1"/>
          </p:cNvSpPr>
          <p:nvPr/>
        </p:nvSpPr>
        <p:spPr bwMode="auto">
          <a:xfrm>
            <a:off x="3792539" y="476250"/>
            <a:ext cx="4751387" cy="11239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8990580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345558"/>
            <a:ext cx="9601200" cy="1485900"/>
          </a:xfrm>
        </p:spPr>
        <p:txBody>
          <a:bodyPr/>
          <a:lstStyle/>
          <a:p>
            <a:r>
              <a:rPr lang="es-MX" b="1" dirty="0" smtClean="0"/>
              <a:t>Acervo </a:t>
            </a:r>
            <a:r>
              <a:rPr lang="es-MX" b="1" dirty="0"/>
              <a:t>bibliográfico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22475" y="2036619"/>
            <a:ext cx="7556313" cy="4144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err="1" smtClean="0"/>
              <a:t>Hirshleifer</a:t>
            </a:r>
            <a:r>
              <a:rPr lang="es-MX" dirty="0"/>
              <a:t>, Jack; </a:t>
            </a:r>
            <a:r>
              <a:rPr lang="es-MX" dirty="0" err="1"/>
              <a:t>Glazer</a:t>
            </a:r>
            <a:r>
              <a:rPr lang="es-MX" dirty="0"/>
              <a:t>, </a:t>
            </a:r>
            <a:r>
              <a:rPr lang="es-MX" dirty="0" err="1"/>
              <a:t>Amihai</a:t>
            </a:r>
            <a:r>
              <a:rPr lang="es-MX" dirty="0"/>
              <a:t> (1994) </a:t>
            </a:r>
            <a:r>
              <a:rPr lang="es-MX" i="1" dirty="0"/>
              <a:t>Microeconomía, Teoría y Aplicaciones, </a:t>
            </a:r>
            <a:r>
              <a:rPr lang="es-MX" dirty="0"/>
              <a:t>5ª Edición, Prentice Hall. </a:t>
            </a:r>
            <a:endParaRPr lang="es-ES" dirty="0"/>
          </a:p>
          <a:p>
            <a:pPr marL="0" indent="0" algn="just">
              <a:buNone/>
            </a:pPr>
            <a:r>
              <a:rPr lang="es-MX" dirty="0" err="1"/>
              <a:t>Gould</a:t>
            </a:r>
            <a:r>
              <a:rPr lang="es-MX" dirty="0"/>
              <a:t>, John P. </a:t>
            </a:r>
            <a:r>
              <a:rPr lang="es-MX" dirty="0" err="1"/>
              <a:t>Lazear</a:t>
            </a:r>
            <a:r>
              <a:rPr lang="es-MX" dirty="0"/>
              <a:t>, Edward (1994) </a:t>
            </a:r>
            <a:r>
              <a:rPr lang="es-MX" i="1" dirty="0"/>
              <a:t>Teoría Microeconómica, </a:t>
            </a:r>
            <a:r>
              <a:rPr lang="es-MX" dirty="0"/>
              <a:t>3ª Edición, F.C.E </a:t>
            </a:r>
            <a:endParaRPr lang="es-ES" dirty="0"/>
          </a:p>
          <a:p>
            <a:pPr marL="0" indent="0" algn="just">
              <a:buNone/>
            </a:pPr>
            <a:r>
              <a:rPr lang="es-MX" dirty="0" err="1"/>
              <a:t>Samuelson</a:t>
            </a:r>
            <a:r>
              <a:rPr lang="es-MX" dirty="0"/>
              <a:t>, </a:t>
            </a:r>
            <a:r>
              <a:rPr lang="es-MX" dirty="0" err="1"/>
              <a:t>Nordhaus</a:t>
            </a:r>
            <a:r>
              <a:rPr lang="es-MX" dirty="0"/>
              <a:t>, </a:t>
            </a:r>
            <a:r>
              <a:rPr lang="es-MX" dirty="0" err="1"/>
              <a:t>Dieck</a:t>
            </a:r>
            <a:r>
              <a:rPr lang="es-MX" dirty="0"/>
              <a:t> y J. Salazar (2005) </a:t>
            </a:r>
            <a:r>
              <a:rPr lang="es-MX" i="1" dirty="0"/>
              <a:t>Economía</a:t>
            </a:r>
            <a:r>
              <a:rPr lang="es-MX" dirty="0"/>
              <a:t>. Mc Graw Hill. </a:t>
            </a:r>
            <a:endParaRPr lang="es-ES" dirty="0"/>
          </a:p>
          <a:p>
            <a:pPr marL="0" indent="0" algn="just">
              <a:buNone/>
            </a:pPr>
            <a:r>
              <a:rPr lang="es-MX" dirty="0" err="1"/>
              <a:t>Samuelson</a:t>
            </a:r>
            <a:r>
              <a:rPr lang="es-MX" dirty="0"/>
              <a:t>, </a:t>
            </a:r>
            <a:r>
              <a:rPr lang="es-MX" dirty="0" err="1"/>
              <a:t>Nordhaus</a:t>
            </a:r>
            <a:r>
              <a:rPr lang="es-MX" dirty="0"/>
              <a:t>, </a:t>
            </a:r>
            <a:r>
              <a:rPr lang="es-MX" dirty="0" err="1"/>
              <a:t>Dieck</a:t>
            </a:r>
            <a:r>
              <a:rPr lang="es-MX" dirty="0"/>
              <a:t> y J. Salazar (2001) Macroeconomía con aplicaciones a México. </a:t>
            </a:r>
            <a:r>
              <a:rPr lang="en-US" dirty="0" err="1"/>
              <a:t>Mc</a:t>
            </a:r>
            <a:r>
              <a:rPr lang="en-US" dirty="0"/>
              <a:t> </a:t>
            </a:r>
            <a:r>
              <a:rPr lang="en-US" dirty="0" err="1"/>
              <a:t>Graw</a:t>
            </a:r>
            <a:r>
              <a:rPr lang="en-US" dirty="0"/>
              <a:t> Hill. </a:t>
            </a:r>
            <a:endParaRPr lang="es-ES" dirty="0"/>
          </a:p>
          <a:p>
            <a:pPr marL="0" indent="0" algn="just">
              <a:buNone/>
            </a:pPr>
            <a:r>
              <a:rPr lang="en-US" dirty="0"/>
              <a:t>Stanley Fischer, </a:t>
            </a:r>
            <a:r>
              <a:rPr lang="en-US" dirty="0" err="1"/>
              <a:t>Rudiger</a:t>
            </a:r>
            <a:r>
              <a:rPr lang="en-US" dirty="0"/>
              <a:t> </a:t>
            </a:r>
            <a:r>
              <a:rPr lang="en-US" dirty="0" err="1"/>
              <a:t>Dornbusch</a:t>
            </a:r>
            <a:r>
              <a:rPr lang="en-US" dirty="0"/>
              <a:t> (2002) </a:t>
            </a:r>
            <a:r>
              <a:rPr lang="en-US" i="1" dirty="0" err="1"/>
              <a:t>Economía</a:t>
            </a:r>
            <a:r>
              <a:rPr lang="en-US" dirty="0"/>
              <a:t>. </a:t>
            </a:r>
            <a:r>
              <a:rPr lang="en-US" dirty="0" err="1"/>
              <a:t>España</a:t>
            </a:r>
            <a:r>
              <a:rPr lang="en-US" dirty="0"/>
              <a:t>. McGraw – Hill.</a:t>
            </a: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838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Unidad </a:t>
            </a:r>
            <a:r>
              <a:rPr lang="es-MX" b="1" dirty="0"/>
              <a:t>3</a:t>
            </a:r>
            <a:r>
              <a:rPr lang="es-MX" b="1" dirty="0" smtClean="0"/>
              <a:t>. </a:t>
            </a:r>
            <a:r>
              <a:rPr lang="es-MX" b="1" dirty="0"/>
              <a:t>Análisis de la demanda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22475" y="1981201"/>
            <a:ext cx="7556313" cy="2452255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3.1. La Utilidad </a:t>
            </a:r>
            <a:endParaRPr lang="en-CA" dirty="0"/>
          </a:p>
          <a:p>
            <a:pPr marL="0" indent="0">
              <a:buNone/>
            </a:pPr>
            <a:r>
              <a:rPr lang="es-MX" dirty="0"/>
              <a:t>3.2. Intercambios y sustitución </a:t>
            </a:r>
            <a:endParaRPr lang="en-CA" dirty="0"/>
          </a:p>
          <a:p>
            <a:pPr marL="0" indent="0">
              <a:buNone/>
            </a:pPr>
            <a:r>
              <a:rPr lang="es-MX" dirty="0"/>
              <a:t>3.3. Principios de la equimarginalidad </a:t>
            </a:r>
            <a:endParaRPr lang="en-CA" dirty="0"/>
          </a:p>
          <a:p>
            <a:pPr marL="0" indent="0">
              <a:buNone/>
            </a:pPr>
            <a:r>
              <a:rPr lang="es-MX" dirty="0"/>
              <a:t>3.4. Análisis basado en curvas de indiferencia </a:t>
            </a:r>
            <a:endParaRPr lang="en-CA" dirty="0"/>
          </a:p>
          <a:p>
            <a:pPr marL="0" indent="0">
              <a:buNone/>
            </a:pPr>
            <a:r>
              <a:rPr lang="es-MX" dirty="0"/>
              <a:t>3.5. El excedente del consumidor y sus aplicaciones </a:t>
            </a:r>
            <a:endParaRPr lang="en-CA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944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7772400" cy="762000"/>
          </a:xfrm>
        </p:spPr>
        <p:txBody>
          <a:bodyPr/>
          <a:lstStyle/>
          <a:p>
            <a:r>
              <a:rPr lang="en-CA" dirty="0"/>
              <a:t>Objectives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143000"/>
            <a:ext cx="7772400" cy="4953000"/>
          </a:xfrm>
        </p:spPr>
        <p:txBody>
          <a:bodyPr/>
          <a:lstStyle/>
          <a:p>
            <a:pPr marL="0" indent="0">
              <a:buNone/>
            </a:pPr>
            <a:endParaRPr lang="en-CA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CA" dirty="0" smtClean="0">
                <a:solidFill>
                  <a:srgbClr val="FF0000"/>
                </a:solidFill>
              </a:rPr>
              <a:t>After </a:t>
            </a:r>
            <a:r>
              <a:rPr lang="en-CA" dirty="0">
                <a:solidFill>
                  <a:srgbClr val="FF0000"/>
                </a:solidFill>
              </a:rPr>
              <a:t>studying this </a:t>
            </a:r>
            <a:r>
              <a:rPr lang="en-CA" dirty="0" smtClean="0">
                <a:solidFill>
                  <a:srgbClr val="FF0000"/>
                </a:solidFill>
              </a:rPr>
              <a:t>session, </a:t>
            </a:r>
            <a:r>
              <a:rPr lang="en-CA" dirty="0">
                <a:solidFill>
                  <a:srgbClr val="FF0000"/>
                </a:solidFill>
              </a:rPr>
              <a:t>you will be able to</a:t>
            </a:r>
            <a:r>
              <a:rPr lang="en-CA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en-CA" dirty="0">
              <a:solidFill>
                <a:srgbClr val="FF0000"/>
              </a:solidFill>
            </a:endParaRPr>
          </a:p>
          <a:p>
            <a:pPr marL="347663" lvl="1" indent="-233363" algn="just"/>
            <a:r>
              <a:rPr lang="en-CA" dirty="0" smtClean="0"/>
              <a:t>Define </a:t>
            </a:r>
            <a:r>
              <a:rPr lang="en-CA" dirty="0"/>
              <a:t>economics and distinguish between microeconomics and macroeconomics </a:t>
            </a:r>
            <a:endParaRPr lang="en-CA" dirty="0" smtClean="0"/>
          </a:p>
          <a:p>
            <a:pPr marL="347663" lvl="1" indent="-233363" algn="just"/>
            <a:endParaRPr lang="en-CA" dirty="0"/>
          </a:p>
          <a:p>
            <a:pPr marL="347663" lvl="1" indent="-233363" algn="just"/>
            <a:r>
              <a:rPr lang="en-CA" dirty="0"/>
              <a:t>Explain how economists go about their work as social </a:t>
            </a:r>
            <a:r>
              <a:rPr lang="en-CA" dirty="0" smtClean="0"/>
              <a:t>scientists</a:t>
            </a:r>
          </a:p>
          <a:p>
            <a:pPr marL="347663" lvl="1" indent="-233363" algn="just"/>
            <a:endParaRPr lang="en-CA" dirty="0"/>
          </a:p>
          <a:p>
            <a:pPr marL="347663" lvl="1" indent="-233363" algn="just"/>
            <a:r>
              <a:rPr lang="en-CA" dirty="0"/>
              <a:t>Explain the ideas that define the economic way of </a:t>
            </a:r>
            <a:r>
              <a:rPr lang="en-CA" dirty="0" smtClean="0"/>
              <a:t>thinking</a:t>
            </a:r>
          </a:p>
          <a:p>
            <a:pPr marL="347663" lvl="1" indent="-233363" algn="just"/>
            <a:endParaRPr lang="en-CA" dirty="0"/>
          </a:p>
          <a:p>
            <a:pPr marL="347663" lvl="1" indent="-233363" algn="just"/>
            <a:r>
              <a:rPr lang="en-CA" dirty="0"/>
              <a:t>Explain the three big questions of microeconomics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807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>
                <a:latin typeface="Arial" pitchFamily="34" charset="0"/>
              </a:rPr>
              <a:t>1-</a:t>
            </a:r>
            <a:fld id="{8CCDE0F9-5A5D-493C-9BB3-86B0BB2C9CB6}" type="slidenum">
              <a:rPr lang="en-US" sz="1400">
                <a:latin typeface="Arial" pitchFamily="34" charset="0"/>
              </a:rPr>
              <a:pPr algn="r"/>
              <a:t>6</a:t>
            </a:fld>
            <a:endParaRPr lang="en-US" sz="1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816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3.1. la </a:t>
            </a:r>
            <a:r>
              <a:rPr lang="en-US" dirty="0" err="1" smtClean="0"/>
              <a:t>utilidad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8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8A612D8D-F364-C54B-8131-643DB3A4AE7F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22531" name="Rectangle 7"/>
          <p:cNvSpPr>
            <a:spLocks noChangeArrowheads="1"/>
          </p:cNvSpPr>
          <p:nvPr/>
        </p:nvSpPr>
        <p:spPr bwMode="auto">
          <a:xfrm>
            <a:off x="4648200" y="312420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22532" name="WordArt 10"/>
          <p:cNvSpPr>
            <a:spLocks noChangeArrowheads="1" noChangeShapeType="1" noTextEdit="1"/>
          </p:cNvSpPr>
          <p:nvPr/>
        </p:nvSpPr>
        <p:spPr bwMode="auto">
          <a:xfrm>
            <a:off x="2362201" y="381000"/>
            <a:ext cx="6265863" cy="990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3.1 The </a:t>
            </a:r>
            <a:r>
              <a:rPr lang="en-US" sz="3600" kern="10" dirty="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Utility Function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32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r>
              <a:rPr lang="en-GB" altLang="en-US" sz="2800" u="sng">
                <a:latin typeface="Book Antiqua" charset="0"/>
              </a:rPr>
              <a:t>Definition</a:t>
            </a:r>
            <a:r>
              <a:rPr lang="en-GB" altLang="en-US" sz="2800">
                <a:latin typeface="Book Antiqua" charset="0"/>
              </a:rPr>
              <a:t>:	The utility function measures the level of satisfaction that a consumer receives from any basket of goods.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28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2800">
              <a:latin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30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8D81CFAF-566A-A447-B755-3DFC0A2661A2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4648200" y="312420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s-MX" altLang="en-US"/>
          </a:p>
        </p:txBody>
      </p:sp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2362201" y="381000"/>
            <a:ext cx="6265863" cy="990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0000"/>
                </a:solidFill>
                <a:effectLst>
                  <a:outerShdw blurRad="63500" dist="46662" dir="2115817" algn="ctr" rotWithShape="0">
                    <a:srgbClr val="C0C0C0">
                      <a:alpha val="74998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The Utility Function</a:t>
            </a:r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1905000" y="1600201"/>
            <a:ext cx="8458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</a:pPr>
            <a:endParaRPr lang="en-GB" altLang="en-US" sz="32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The utility function assigns a number to each basket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More preferred baskets get a higher number than less preferred baskets.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endParaRPr lang="en-GB" altLang="en-US" sz="2800"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Utility is an </a:t>
            </a:r>
            <a:r>
              <a:rPr lang="en-GB" altLang="en-US" sz="2800" b="1">
                <a:latin typeface="Book Antiqua" charset="0"/>
              </a:rPr>
              <a:t>ordinal</a:t>
            </a:r>
            <a:r>
              <a:rPr lang="en-GB" altLang="en-US" sz="2800">
                <a:latin typeface="Book Antiqua" charset="0"/>
              </a:rPr>
              <a:t> concept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l"/>
            </a:pPr>
            <a:r>
              <a:rPr lang="en-GB" altLang="en-US" sz="2800">
                <a:latin typeface="Book Antiqua" charset="0"/>
              </a:rPr>
              <a:t>The precise magnitude of the number that the function assigns has no significance. </a:t>
            </a:r>
          </a:p>
        </p:txBody>
      </p:sp>
    </p:spTree>
    <p:extLst>
      <p:ext uri="{BB962C8B-B14F-4D97-AF65-F5344CB8AC3E}">
        <p14:creationId xmlns:p14="http://schemas.microsoft.com/office/powerpoint/2010/main" val="187479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7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7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7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7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1" grpId="0" build="p" autoUpdateAnimBg="0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</TotalTime>
  <Words>1186</Words>
  <Application>Microsoft Macintosh PowerPoint</Application>
  <PresentationFormat>Widescreen</PresentationFormat>
  <Paragraphs>362</Paragraphs>
  <Slides>41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5" baseType="lpstr">
      <vt:lpstr>Arial Unicode MS</vt:lpstr>
      <vt:lpstr>Book Antiqua</vt:lpstr>
      <vt:lpstr>Franklin Gothic Book</vt:lpstr>
      <vt:lpstr>Impact</vt:lpstr>
      <vt:lpstr>MS PGothic</vt:lpstr>
      <vt:lpstr>Myriad Roman</vt:lpstr>
      <vt:lpstr>OfficinaSans-Book</vt:lpstr>
      <vt:lpstr>Tahoma</vt:lpstr>
      <vt:lpstr>Wingdings</vt:lpstr>
      <vt:lpstr>Arial</vt:lpstr>
      <vt:lpstr>Calibri</vt:lpstr>
      <vt:lpstr>Symbol</vt:lpstr>
      <vt:lpstr>Times New Roman</vt:lpstr>
      <vt:lpstr>Crop</vt:lpstr>
      <vt:lpstr>Universidad Autónoma del Estado de México    Facultad de Economía</vt:lpstr>
      <vt:lpstr>Guión explicativo de uso</vt:lpstr>
      <vt:lpstr>Explanatory use guide</vt:lpstr>
      <vt:lpstr>Fundamentos Económicos de los Negocios*</vt:lpstr>
      <vt:lpstr>Unidad 3. Análisis de la demanda  </vt:lpstr>
      <vt:lpstr>Objectives</vt:lpstr>
      <vt:lpstr>3.1. la utilidad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3.2 intercambios y sustitucion</vt:lpstr>
      <vt:lpstr>PowerPoint Presentation</vt:lpstr>
      <vt:lpstr>PowerPoint Presentation</vt:lpstr>
      <vt:lpstr>PowerPoint Presentation</vt:lpstr>
      <vt:lpstr>3.3. pricipios de equimarginalidad</vt:lpstr>
      <vt:lpstr>PowerPoint Presentation</vt:lpstr>
      <vt:lpstr>PowerPoint Presentation</vt:lpstr>
      <vt:lpstr>3.4 analisis basados en cuervas de indiferencia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3.5 el excedente del consumidor y sus aplicaciones</vt:lpstr>
      <vt:lpstr>Surplus</vt:lpstr>
      <vt:lpstr>Shortage</vt:lpstr>
      <vt:lpstr>PowerPoint Presentation</vt:lpstr>
      <vt:lpstr>Acervo bibliográfico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  Facultad de Economía</dc:title>
  <dc:creator>g mv</dc:creator>
  <cp:lastModifiedBy>g mv</cp:lastModifiedBy>
  <cp:revision>12</cp:revision>
  <dcterms:created xsi:type="dcterms:W3CDTF">2016-10-11T19:08:56Z</dcterms:created>
  <dcterms:modified xsi:type="dcterms:W3CDTF">2016-10-11T19:47:38Z</dcterms:modified>
</cp:coreProperties>
</file>